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2.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3.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4.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5.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8"/>
  </p:notesMasterIdLst>
  <p:handoutMasterIdLst>
    <p:handoutMasterId r:id="rId29"/>
  </p:handoutMasterIdLst>
  <p:sldIdLst>
    <p:sldId id="3231" r:id="rId3"/>
    <p:sldId id="3257" r:id="rId4"/>
    <p:sldId id="3259" r:id="rId5"/>
    <p:sldId id="3260" r:id="rId6"/>
    <p:sldId id="3258" r:id="rId7"/>
    <p:sldId id="3262" r:id="rId8"/>
    <p:sldId id="3264" r:id="rId9"/>
    <p:sldId id="3265" r:id="rId10"/>
    <p:sldId id="3266" r:id="rId11"/>
    <p:sldId id="3267" r:id="rId12"/>
    <p:sldId id="3276" r:id="rId13"/>
    <p:sldId id="3278" r:id="rId14"/>
    <p:sldId id="3279" r:id="rId15"/>
    <p:sldId id="3280" r:id="rId16"/>
    <p:sldId id="3281" r:id="rId17"/>
    <p:sldId id="3277" r:id="rId18"/>
    <p:sldId id="3269" r:id="rId19"/>
    <p:sldId id="3271" r:id="rId20"/>
    <p:sldId id="3273" r:id="rId21"/>
    <p:sldId id="3272" r:id="rId22"/>
    <p:sldId id="3274" r:id="rId23"/>
    <p:sldId id="3275" r:id="rId24"/>
    <p:sldId id="3286" r:id="rId25"/>
    <p:sldId id="3282" r:id="rId26"/>
    <p:sldId id="3283" r:id="rId2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6600"/>
    <a:srgbClr val="5731F9"/>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2" d="100"/>
          <a:sy n="162" d="100"/>
        </p:scale>
        <p:origin x="1616" y="8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3/28/2021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3/28/2021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977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6097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715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5787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79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3/28/2021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3/28/2021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3/28/2021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3/28/2021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3/28/2021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3/28/2021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3/28/2021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3/28/2021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hyperlink" Target="https://plato.stanford.edu/entries/enlightenment/#GooPolTheEthTheRelEn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0.xml"/><Relationship Id="rId5" Type="http://schemas.openxmlformats.org/officeDocument/2006/relationships/hyperlink" Target="https://www.wikiwand.com/en/Thomas_Hobbes" TargetMode="Externa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hyperlink" Target="https://iep.utm.edu/soc-co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hyperlink" Target="https://iep.utm.edu/soc-con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hyperlink" Target="https://iep.utm.edu/soc-con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hyperlink" Target="https://iep.utm.edu/soc-cont/"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15.xml"/><Relationship Id="rId5" Type="http://schemas.openxmlformats.org/officeDocument/2006/relationships/hyperlink" Target="https://www.wikiwand.com/en/John_Locke" TargetMode="Externa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hyperlink" Target="https://iep.utm.edu/soc-co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7.xml"/><Relationship Id="rId4" Type="http://schemas.openxmlformats.org/officeDocument/2006/relationships/hyperlink" Target="https://iep.utm.edu/soc-co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hyperlink" Target="https://iep.utm.edu/soc-cont/"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wikiwand.com/en/Joseph_Butler"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hyperlink" Target="https://iep.utm.edu/soc-con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hyperlink" Target="https://iep.utm.edu/soc-con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21.xml"/><Relationship Id="rId4" Type="http://schemas.openxmlformats.org/officeDocument/2006/relationships/hyperlink" Target="https://iep.utm.edu/soc-cont/"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hemeOverride" Target="../theme/themeOverride22.xml"/><Relationship Id="rId6" Type="http://schemas.openxmlformats.org/officeDocument/2006/relationships/hyperlink" Target="https://www.nps.gov/inde/planyourvisit/libertybellcenter.htm" TargetMode="External"/><Relationship Id="rId5" Type="http://schemas.openxmlformats.org/officeDocument/2006/relationships/hyperlink" Target="https://www.pinterest.com/pin/661184789021236935/" TargetMode="Externa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7.xml"/><Relationship Id="rId5" Type="http://schemas.openxmlformats.org/officeDocument/2006/relationships/hyperlink" Target="https://www.britannica.com/topic/Declaration-of-Independence" TargetMode="Externa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 Id="rId5" Type="http://schemas.openxmlformats.org/officeDocument/2006/relationships/hyperlink" Target="https://plato.stanford.edu/entries/enlightenment/#GooPolTheEthTheRelEnl" TargetMode="External"/><Relationship Id="rId4" Type="http://schemas.openxmlformats.org/officeDocument/2006/relationships/hyperlink" Target="https://www.wikiwand.com/en/Age_of_Enlighten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453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Enlightenment Influence on Politics</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b="1" i="1" dirty="0"/>
              <a:t>Many </a:t>
            </a:r>
            <a:r>
              <a:rPr lang="en-US" dirty="0"/>
              <a:t>of the ideals of modern Western governments were developed and articulated during the Enlightenment period. For example: </a:t>
            </a:r>
          </a:p>
          <a:p>
            <a:pPr lvl="1"/>
            <a:r>
              <a:rPr lang="en-US" dirty="0"/>
              <a:t>The idea that governments “derive their just powers by the consent of the governed” </a:t>
            </a:r>
          </a:p>
          <a:p>
            <a:pPr lvl="1"/>
            <a:r>
              <a:rPr lang="en-US" dirty="0"/>
              <a:t>The articulation of the political ideals of </a:t>
            </a:r>
            <a:r>
              <a:rPr lang="en-US" b="1" i="1" dirty="0"/>
              <a:t>freedom</a:t>
            </a:r>
            <a:r>
              <a:rPr lang="en-US" dirty="0"/>
              <a:t> and </a:t>
            </a:r>
            <a:r>
              <a:rPr lang="en-US" b="1" i="1" dirty="0"/>
              <a:t>equality</a:t>
            </a:r>
          </a:p>
          <a:p>
            <a:pPr lvl="1"/>
            <a:r>
              <a:rPr lang="en-US" dirty="0"/>
              <a:t>The articulation of a list of </a:t>
            </a:r>
            <a:r>
              <a:rPr lang="en-US" b="1" i="1" dirty="0"/>
              <a:t>basic individual human rights </a:t>
            </a:r>
            <a:r>
              <a:rPr lang="en-US" dirty="0"/>
              <a:t>to be respected and realized by any legitimate political system </a:t>
            </a:r>
          </a:p>
          <a:p>
            <a:pPr lvl="1"/>
            <a:r>
              <a:rPr lang="en-US" dirty="0"/>
              <a:t>The articulation and promotion of </a:t>
            </a:r>
            <a:r>
              <a:rPr lang="en-US" b="1" i="1" dirty="0"/>
              <a:t>religious liberty </a:t>
            </a:r>
            <a:r>
              <a:rPr lang="en-US" dirty="0"/>
              <a:t>as a virtue to be respected in a well ordered society </a:t>
            </a:r>
          </a:p>
          <a:p>
            <a:pPr lvl="1"/>
            <a:r>
              <a:rPr lang="en-US" dirty="0"/>
              <a:t>The concept that political powers should be organized in a system of </a:t>
            </a:r>
            <a:r>
              <a:rPr lang="en-US" b="1" i="1" dirty="0"/>
              <a:t>checks and balances</a:t>
            </a:r>
          </a:p>
          <a:p>
            <a:r>
              <a:rPr lang="en-US" dirty="0"/>
              <a:t>The political ideals of the Enlightenment were informed and guided to a significant extent by the </a:t>
            </a:r>
            <a:r>
              <a:rPr lang="en-US" b="1" i="1" dirty="0"/>
              <a:t>political philosophers </a:t>
            </a:r>
            <a:r>
              <a:rPr lang="en-US" dirty="0"/>
              <a:t>of that the period. </a:t>
            </a:r>
          </a:p>
          <a:p>
            <a:r>
              <a:rPr lang="en-US" dirty="0"/>
              <a:t>We are going to examine the views of two of them: Thomas Hobbes and John Locke</a:t>
            </a:r>
          </a:p>
        </p:txBody>
      </p:sp>
      <p:sp>
        <p:nvSpPr>
          <p:cNvPr id="5" name="TextBox 4"/>
          <p:cNvSpPr txBox="1"/>
          <p:nvPr/>
        </p:nvSpPr>
        <p:spPr>
          <a:xfrm>
            <a:off x="304800" y="6520631"/>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t>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https://plato.stanford.edu/entries/enlightenment/#GooPolTheEthTheRelEnl</a:t>
            </a:r>
            <a:r>
              <a:rPr lang="en-US" sz="1400" dirty="0">
                <a:solidFill>
                  <a:prstClr val="black"/>
                </a:solidFill>
                <a:latin typeface="Calibri"/>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2871755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6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94"/>
            <a:ext cx="9144000" cy="1054706"/>
          </a:xfrm>
        </p:spPr>
        <p:txBody>
          <a:bodyPr>
            <a:noAutofit/>
          </a:bodyPr>
          <a:lstStyle/>
          <a:p>
            <a: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t>Thomas Hobbs</a:t>
            </a:r>
            <a:endParaRPr lang="en-US" sz="60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a:extLst>
              <a:ext uri="{FF2B5EF4-FFF2-40B4-BE49-F238E27FC236}">
                <a16:creationId xmlns:a16="http://schemas.microsoft.com/office/drawing/2014/main" id="{22C3D819-CA45-4B01-82AA-AA05E301143D}"/>
              </a:ext>
            </a:extLst>
          </p:cNvPr>
          <p:cNvSpPr txBox="1"/>
          <p:nvPr/>
        </p:nvSpPr>
        <p:spPr>
          <a:xfrm>
            <a:off x="0" y="6477000"/>
            <a:ext cx="9067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https://www.wikiwand.com/en/Thomas_Hobbes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816758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Thomas Hobbs</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One of the classical sources of Enlightenment political theory is Thomas Hobbs (1588–1679)</a:t>
            </a:r>
          </a:p>
          <a:p>
            <a:r>
              <a:rPr lang="en-US" dirty="0"/>
              <a:t>In his work </a:t>
            </a:r>
            <a:r>
              <a:rPr lang="en-US" i="1" dirty="0"/>
              <a:t>Leviathan</a:t>
            </a:r>
            <a:r>
              <a:rPr lang="en-US" dirty="0"/>
              <a:t> Hobbs argues for the necessity of a powerful sovereign governing authority.</a:t>
            </a:r>
          </a:p>
          <a:p>
            <a:r>
              <a:rPr lang="en-US" dirty="0"/>
              <a:t>Hobbes argues for this by imagining men in their natural state, or what he calls, the </a:t>
            </a:r>
            <a:r>
              <a:rPr lang="en-US" b="1" i="1" dirty="0"/>
              <a:t>State of Nature</a:t>
            </a:r>
            <a:r>
              <a:rPr lang="en-US" dirty="0"/>
              <a:t>. </a:t>
            </a:r>
          </a:p>
          <a:p>
            <a:r>
              <a:rPr lang="en-US" dirty="0"/>
              <a:t>In the State of Nature, which is purely hypothetical according to Hobbes, men are naturally and exclusively self-interested, they are more or less equal to one another, (even the strongest man can be killed in his sleep), there are limited resources, and yet there is no power able to </a:t>
            </a:r>
            <a:r>
              <a:rPr lang="en-US" b="1" i="1" dirty="0"/>
              <a:t>force</a:t>
            </a:r>
            <a:r>
              <a:rPr lang="en-US" dirty="0"/>
              <a:t> men to cooperate. </a:t>
            </a:r>
          </a:p>
        </p:txBody>
      </p:sp>
      <p:sp>
        <p:nvSpPr>
          <p:cNvPr id="5" name="TextBox 4"/>
          <p:cNvSpPr txBox="1"/>
          <p:nvPr/>
        </p:nvSpPr>
        <p:spPr>
          <a:xfrm>
            <a:off x="304800" y="6451191"/>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https://iep.utm.edu/soc-cont/</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73397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Thomas Hobbs</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dirty="0"/>
              <a:t>Given these conditions in the State of Nature, Hobbes concludes that the State of Nature would be unbearably brutal – that the “</a:t>
            </a:r>
            <a:r>
              <a:rPr lang="en-US" i="1" dirty="0">
                <a:latin typeface="Cambria" panose="02040503050406030204" pitchFamily="18" charset="0"/>
                <a:ea typeface="Cambria" panose="02040503050406030204" pitchFamily="18" charset="0"/>
              </a:rPr>
              <a:t>life of man </a:t>
            </a:r>
            <a:r>
              <a:rPr lang="en-US" dirty="0"/>
              <a:t>[in the State of Nature would be], </a:t>
            </a:r>
            <a:r>
              <a:rPr lang="en-US" i="1" dirty="0">
                <a:latin typeface="Cambria" panose="02040503050406030204" pitchFamily="18" charset="0"/>
                <a:ea typeface="Cambria" panose="02040503050406030204" pitchFamily="18" charset="0"/>
              </a:rPr>
              <a:t>solitary, poor, nasty, brutish, and short</a:t>
            </a:r>
            <a:r>
              <a:rPr lang="en-US" dirty="0"/>
              <a:t>.”</a:t>
            </a:r>
          </a:p>
          <a:p>
            <a:r>
              <a:rPr lang="en-US" dirty="0"/>
              <a:t>In the State of Nature, every person is always in fear of losing his life to another. No long-term or complex cooperation is possible because the State of Nature can be aptly described as a state of </a:t>
            </a:r>
            <a:r>
              <a:rPr lang="en-US" b="1" i="1" dirty="0"/>
              <a:t>utter distrust</a:t>
            </a:r>
            <a:r>
              <a:rPr lang="en-US" dirty="0"/>
              <a:t>. </a:t>
            </a:r>
          </a:p>
          <a:p>
            <a:r>
              <a:rPr lang="en-US" dirty="0"/>
              <a:t>Given Hobbes’ reasonable assumption that most people want first and foremost to avoid their own deaths, he concludes that the State of Nature is the </a:t>
            </a:r>
            <a:r>
              <a:rPr lang="en-US" b="1" i="1" dirty="0"/>
              <a:t>worst </a:t>
            </a:r>
            <a:r>
              <a:rPr lang="en-US" dirty="0"/>
              <a:t>possible situation in which men can find themselves. </a:t>
            </a:r>
          </a:p>
          <a:p>
            <a:r>
              <a:rPr lang="en-US" dirty="0"/>
              <a:t>It is the state of perpetual and unavoidable war.</a:t>
            </a:r>
          </a:p>
        </p:txBody>
      </p:sp>
      <p:sp>
        <p:nvSpPr>
          <p:cNvPr id="5" name="TextBox 4"/>
          <p:cNvSpPr txBox="1"/>
          <p:nvPr/>
        </p:nvSpPr>
        <p:spPr>
          <a:xfrm>
            <a:off x="304800" y="6451191"/>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https://iep.utm.edu/soc-cont/</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58137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Thomas Hobbs</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The situation is not, however, hopeless. Being reasonable, men can be expected to construct a Social Contract that will afford them a life other than that available to them in the State of Nature. </a:t>
            </a:r>
          </a:p>
          <a:p>
            <a:r>
              <a:rPr lang="en-US" dirty="0"/>
              <a:t>First, they must agree to establish society by collectively and reciprocally renouncing the rights they had against one another in the State of Nature. </a:t>
            </a:r>
          </a:p>
          <a:p>
            <a:r>
              <a:rPr lang="en-US" dirty="0"/>
              <a:t>Second, they must imbue some one person or assembly of persons with the authority and power to enforce the initial contract. </a:t>
            </a:r>
          </a:p>
          <a:p>
            <a:r>
              <a:rPr lang="en-US" dirty="0"/>
              <a:t>In other words, to ensure their escape from the State of Nature, they must both agree to live together under common laws, and create an </a:t>
            </a:r>
            <a:r>
              <a:rPr lang="en-US" i="1" dirty="0"/>
              <a:t>enforcement mechanism</a:t>
            </a:r>
            <a:r>
              <a:rPr lang="en-US" dirty="0"/>
              <a:t> for the social contract and the laws that constitute it. </a:t>
            </a:r>
          </a:p>
        </p:txBody>
      </p:sp>
      <p:sp>
        <p:nvSpPr>
          <p:cNvPr id="5" name="TextBox 4"/>
          <p:cNvSpPr txBox="1"/>
          <p:nvPr/>
        </p:nvSpPr>
        <p:spPr>
          <a:xfrm>
            <a:off x="304800" y="6451191"/>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https://iep.utm.edu/soc-cont/</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5912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6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Thomas Hobbs</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Since the sovereign is invested with the authority and power to mete out punishments for breaches of the contract which are worse than not being able to act as one pleases, men have good, albeit self-interested, reason to treat others fairly. </a:t>
            </a:r>
          </a:p>
          <a:p>
            <a:r>
              <a:rPr lang="en-US" dirty="0"/>
              <a:t>Society becomes possible because now there is a more powerful person who can force men to cooperate. </a:t>
            </a:r>
          </a:p>
          <a:p>
            <a:r>
              <a:rPr lang="en-US" dirty="0"/>
              <a:t>While living under the authority of a Sovereign can be harsh it is at least better than living in the State of Nature. </a:t>
            </a:r>
          </a:p>
          <a:p>
            <a:r>
              <a:rPr lang="en-US" dirty="0"/>
              <a:t>And so Hobbs argues that no matter how poorly a Sovereign manages the affairs of the state and regulates our own lives, we are </a:t>
            </a:r>
            <a:r>
              <a:rPr lang="en-US" b="1" i="1" dirty="0"/>
              <a:t>never</a:t>
            </a:r>
            <a:r>
              <a:rPr lang="en-US" dirty="0"/>
              <a:t> justified in resisting his power because it is the only thing which stands between us and what we most want to avoid, the State of Nature.</a:t>
            </a:r>
          </a:p>
        </p:txBody>
      </p:sp>
      <p:sp>
        <p:nvSpPr>
          <p:cNvPr id="5" name="TextBox 4"/>
          <p:cNvSpPr txBox="1"/>
          <p:nvPr/>
        </p:nvSpPr>
        <p:spPr>
          <a:xfrm>
            <a:off x="304800" y="6451191"/>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https://iep.utm.edu/soc-cont/</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34539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94"/>
            <a:ext cx="9144000" cy="1054706"/>
          </a:xfrm>
        </p:spPr>
        <p:txBody>
          <a:bodyPr>
            <a:noAutofit/>
          </a:bodyPr>
          <a:lstStyle/>
          <a:p>
            <a: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t>John Locke</a:t>
            </a:r>
            <a:endParaRPr lang="en-US" sz="60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a:extLst>
              <a:ext uri="{FF2B5EF4-FFF2-40B4-BE49-F238E27FC236}">
                <a16:creationId xmlns:a16="http://schemas.microsoft.com/office/drawing/2014/main" id="{22C3D819-CA45-4B01-82AA-AA05E301143D}"/>
              </a:ext>
            </a:extLst>
          </p:cNvPr>
          <p:cNvSpPr txBox="1"/>
          <p:nvPr/>
        </p:nvSpPr>
        <p:spPr>
          <a:xfrm>
            <a:off x="0" y="6477000"/>
            <a:ext cx="9067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https://www.wikiwand.com/en/John_Locke</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896099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Locke</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The works of </a:t>
            </a:r>
            <a:r>
              <a:rPr lang="en-US" b="1" dirty="0"/>
              <a:t>John Locke </a:t>
            </a:r>
            <a:r>
              <a:rPr lang="en-US" dirty="0"/>
              <a:t>(1632–1704) are another classical source of Enlightenment political theory. </a:t>
            </a:r>
          </a:p>
          <a:p>
            <a:r>
              <a:rPr lang="en-US" dirty="0"/>
              <a:t>Like Hobbs, Locke began his reasoning about the need for government by examining how man might function in the </a:t>
            </a:r>
            <a:r>
              <a:rPr lang="en-US" b="1" i="1" dirty="0"/>
              <a:t>State of Nature</a:t>
            </a:r>
            <a:r>
              <a:rPr lang="en-US" dirty="0"/>
              <a:t>, i.e. without a human government.</a:t>
            </a:r>
          </a:p>
          <a:p>
            <a:r>
              <a:rPr lang="en-US" dirty="0"/>
              <a:t>But unlike Hobbs, Locke sees the State of Nature as a state of perfect liberty where one can conduct his life as he best sees fit, free from the interference of others. </a:t>
            </a:r>
          </a:p>
          <a:p>
            <a:r>
              <a:rPr lang="en-US" dirty="0"/>
              <a:t>The State of Nature, although a state where there is no civil authority or government to punish people for transgressions against laws, is </a:t>
            </a:r>
            <a:r>
              <a:rPr lang="en-US" b="1" i="1" dirty="0"/>
              <a:t>not </a:t>
            </a:r>
            <a:r>
              <a:rPr lang="en-US" dirty="0"/>
              <a:t>a state without morality. </a:t>
            </a:r>
          </a:p>
          <a:p>
            <a:r>
              <a:rPr lang="en-US" dirty="0"/>
              <a:t>The </a:t>
            </a:r>
            <a:r>
              <a:rPr lang="en-US" b="1" i="1" dirty="0"/>
              <a:t>Law of Nature</a:t>
            </a:r>
            <a:r>
              <a:rPr lang="en-US" dirty="0"/>
              <a:t>, which is in Locke’s view the basis of all morality, and given to us by God, commands that we not harm others with regards to their “life, health, liberty, or possessions”.</a:t>
            </a:r>
          </a:p>
        </p:txBody>
      </p:sp>
      <p:sp>
        <p:nvSpPr>
          <p:cNvPr id="5" name="TextBox 4"/>
          <p:cNvSpPr txBox="1"/>
          <p:nvPr/>
        </p:nvSpPr>
        <p:spPr>
          <a:xfrm>
            <a:off x="304800" y="6520631"/>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https://iep.utm.edu/soc-cont/</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1161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Locke</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So, in a perfect world, because of the Law of Nature and the restrictions that it imposes upon people, a State of Nature where persons are free to pursue their own interests and plans, free from interference should (theoretically) result in a relatively peaceful existence.</a:t>
            </a:r>
          </a:p>
          <a:p>
            <a:r>
              <a:rPr lang="en-US" dirty="0"/>
              <a:t>Unfortunately the State of Nature </a:t>
            </a:r>
            <a:r>
              <a:rPr lang="en-US" b="1" i="1" dirty="0"/>
              <a:t>can</a:t>
            </a:r>
            <a:r>
              <a:rPr lang="en-US" dirty="0"/>
              <a:t> [and, in the real world, </a:t>
            </a:r>
            <a:r>
              <a:rPr lang="en-US" b="1" i="1" dirty="0"/>
              <a:t>will</a:t>
            </a:r>
            <a:r>
              <a:rPr lang="en-US" dirty="0"/>
              <a:t>] devolve into a </a:t>
            </a:r>
            <a:r>
              <a:rPr lang="en-US" b="1" i="1" dirty="0"/>
              <a:t>state of war</a:t>
            </a:r>
            <a:r>
              <a:rPr lang="en-US" dirty="0"/>
              <a:t>. </a:t>
            </a:r>
          </a:p>
          <a:p>
            <a:r>
              <a:rPr lang="en-US" dirty="0"/>
              <a:t>The state of war begins between two or more men once one man declares war on another, by stealing from him, or by trying to make him his slave. </a:t>
            </a:r>
          </a:p>
          <a:p>
            <a:r>
              <a:rPr lang="en-US" dirty="0"/>
              <a:t>Since in the State of Nature there is no civil power to whom men can appeal, and since the Law of Nature allows them to defend their own lives, they may then rightfully </a:t>
            </a:r>
            <a:r>
              <a:rPr lang="en-US" b="1" i="1" dirty="0"/>
              <a:t>kill</a:t>
            </a:r>
            <a:r>
              <a:rPr lang="en-US" dirty="0"/>
              <a:t> those who would bring force against them. </a:t>
            </a:r>
          </a:p>
        </p:txBody>
      </p:sp>
      <p:sp>
        <p:nvSpPr>
          <p:cNvPr id="5" name="TextBox 4"/>
          <p:cNvSpPr txBox="1"/>
          <p:nvPr/>
        </p:nvSpPr>
        <p:spPr>
          <a:xfrm>
            <a:off x="304800" y="6520631"/>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https://iep.utm.edu/soc-cont/</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0538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Locke</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Since the State of Nature lacks civil authority, once war </a:t>
            </a:r>
            <a:r>
              <a:rPr lang="en-US" b="1" i="1" dirty="0"/>
              <a:t>begins</a:t>
            </a:r>
            <a:r>
              <a:rPr lang="en-US" dirty="0"/>
              <a:t> it is likely to </a:t>
            </a:r>
            <a:r>
              <a:rPr lang="en-US" b="1" i="1" dirty="0"/>
              <a:t>continue</a:t>
            </a:r>
            <a:r>
              <a:rPr lang="en-US" dirty="0"/>
              <a:t>. And this is one of the strongest reasons that men have to </a:t>
            </a:r>
            <a:r>
              <a:rPr lang="en-US" b="1" i="1" dirty="0"/>
              <a:t>abandon</a:t>
            </a:r>
            <a:r>
              <a:rPr lang="en-US" dirty="0"/>
              <a:t> the State of Nature by contracting together to form </a:t>
            </a:r>
            <a:r>
              <a:rPr lang="en-US" b="1" i="1" dirty="0"/>
              <a:t>civil government</a:t>
            </a:r>
            <a:r>
              <a:rPr lang="en-US" dirty="0"/>
              <a:t>.</a:t>
            </a:r>
          </a:p>
          <a:p>
            <a:r>
              <a:rPr lang="en-US" b="1" i="1" dirty="0"/>
              <a:t>Civil government </a:t>
            </a:r>
            <a:r>
              <a:rPr lang="en-US" dirty="0"/>
              <a:t>comes into being when individual men, representing their families, come together in the State of Nature and agree to each give up the executive power to punish those who transgress the Law of Nature, and hand over that power to the public power of a government. </a:t>
            </a:r>
          </a:p>
          <a:p>
            <a:r>
              <a:rPr lang="en-US" dirty="0"/>
              <a:t>Having done this, they then become subject to the will of the majority. </a:t>
            </a:r>
          </a:p>
          <a:p>
            <a:r>
              <a:rPr lang="en-US" dirty="0"/>
              <a:t>In other words, by making a compact to leave the State of Nature and form society, they make a civil government and submit themselves to the will of that society and that civil government . </a:t>
            </a:r>
          </a:p>
        </p:txBody>
      </p:sp>
      <p:sp>
        <p:nvSpPr>
          <p:cNvPr id="5" name="TextBox 4"/>
          <p:cNvSpPr txBox="1"/>
          <p:nvPr/>
        </p:nvSpPr>
        <p:spPr>
          <a:xfrm>
            <a:off x="304800" y="6520631"/>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https://iep.utm.edu/soc-cont/</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43707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7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94"/>
            <a:ext cx="9144000" cy="1588106"/>
          </a:xfrm>
        </p:spPr>
        <p:txBody>
          <a:bodyPr>
            <a:noAutofit/>
          </a:bodyPr>
          <a:lstStyle/>
          <a:p>
            <a: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t>Joseph Butler</a:t>
            </a:r>
            <a:b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4000" b="1" dirty="0">
                <a:solidFill>
                  <a:schemeClr val="bg1"/>
                </a:solidFill>
                <a:effectLst>
                  <a:glow rad="228600">
                    <a:schemeClr val="accent2">
                      <a:satMod val="175000"/>
                      <a:alpha val="40000"/>
                    </a:schemeClr>
                  </a:glow>
                  <a:outerShdw blurRad="114300" dist="38100" dir="13500000" algn="br" rotWithShape="0">
                    <a:prstClr val="black"/>
                  </a:outerShdw>
                </a:effectLst>
              </a:rPr>
              <a:t>Countering the Claims of Deism</a:t>
            </a:r>
            <a:endParaRPr lang="en-US" sz="60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a:extLst>
              <a:ext uri="{FF2B5EF4-FFF2-40B4-BE49-F238E27FC236}">
                <a16:creationId xmlns:a16="http://schemas.microsoft.com/office/drawing/2014/main" id="{22C3D819-CA45-4B01-82AA-AA05E301143D}"/>
              </a:ext>
            </a:extLst>
          </p:cNvPr>
          <p:cNvSpPr txBox="1"/>
          <p:nvPr/>
        </p:nvSpPr>
        <p:spPr>
          <a:xfrm>
            <a:off x="0" y="6477000"/>
            <a:ext cx="9067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https://www.wikiwand.com/en/Joseph_Butler</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118349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Locke</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One joins such a society, either from its beginnings, or after it has already been established by others, </a:t>
            </a:r>
            <a:r>
              <a:rPr lang="en-US" b="1" i="1" dirty="0"/>
              <a:t>only</a:t>
            </a:r>
            <a:r>
              <a:rPr lang="en-US" dirty="0"/>
              <a:t> by </a:t>
            </a:r>
            <a:r>
              <a:rPr lang="en-US" b="1" i="1" dirty="0"/>
              <a:t>explicit consent</a:t>
            </a:r>
            <a:r>
              <a:rPr lang="en-US" dirty="0"/>
              <a:t>. </a:t>
            </a:r>
          </a:p>
          <a:p>
            <a:r>
              <a:rPr lang="en-US" dirty="0"/>
              <a:t>Having created a political society and government through their consent, men then gain three things which they lacked in the State of Nature: </a:t>
            </a:r>
          </a:p>
          <a:p>
            <a:pPr lvl="1"/>
            <a:r>
              <a:rPr lang="en-US" dirty="0"/>
              <a:t>Laws </a:t>
            </a:r>
          </a:p>
          <a:p>
            <a:pPr lvl="1"/>
            <a:r>
              <a:rPr lang="en-US" dirty="0"/>
              <a:t>Judges to Adjudicate Laws </a:t>
            </a:r>
          </a:p>
          <a:p>
            <a:pPr lvl="1"/>
            <a:r>
              <a:rPr lang="en-US" dirty="0"/>
              <a:t>The Executive Power Necessary to Enforce these Laws </a:t>
            </a:r>
          </a:p>
          <a:p>
            <a:r>
              <a:rPr lang="en-US" dirty="0"/>
              <a:t>Each man therefore gives over the power to protect himself and punish transgressors of the Law of Nature to the government that he has created through the compact.</a:t>
            </a:r>
          </a:p>
        </p:txBody>
      </p:sp>
      <p:sp>
        <p:nvSpPr>
          <p:cNvPr id="5" name="TextBox 4"/>
          <p:cNvSpPr txBox="1"/>
          <p:nvPr/>
        </p:nvSpPr>
        <p:spPr>
          <a:xfrm>
            <a:off x="304800" y="6520631"/>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https://iep.utm.edu/soc-cont/</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60374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Locke</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Given that the purpose in forming a civil government is the preservation of their wealth, and preserving their lives, liberty, and well-being in general, Locke argues that there are conditions under which the compact with government might be </a:t>
            </a:r>
            <a:r>
              <a:rPr lang="en-US" b="1" i="1" dirty="0"/>
              <a:t>destroyed</a:t>
            </a:r>
            <a:r>
              <a:rPr lang="en-US" dirty="0"/>
              <a:t>, and men would be justified in </a:t>
            </a:r>
            <a:r>
              <a:rPr lang="en-US" b="1" i="1" dirty="0"/>
              <a:t>resisting</a:t>
            </a:r>
            <a:r>
              <a:rPr lang="en-US" dirty="0"/>
              <a:t> the authority of a civil government, such as a King. </a:t>
            </a:r>
          </a:p>
          <a:p>
            <a:r>
              <a:rPr lang="en-US" dirty="0"/>
              <a:t>When the executive power of a government devolves into tyranny, by (for example) dissolving the legislature and therefore denying the people the ability to make laws for their own preservation, then the resulting tyrant puts himself into a state of war with the people, and they then have the same right to self-defense as they had before making a compact to establish society in the first place. </a:t>
            </a:r>
          </a:p>
        </p:txBody>
      </p:sp>
      <p:sp>
        <p:nvSpPr>
          <p:cNvPr id="5" name="TextBox 4"/>
          <p:cNvSpPr txBox="1"/>
          <p:nvPr/>
        </p:nvSpPr>
        <p:spPr>
          <a:xfrm>
            <a:off x="304800" y="6520631"/>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https://iep.utm.edu/soc-cont/</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05732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Locke</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In other words, the justification of the authority of the executive component of government is the protection of the people’s property and well-being, so when such protection is no longer present, or when the king becomes a tyrant and acts against the interests of the people, the people have a </a:t>
            </a:r>
            <a:r>
              <a:rPr lang="en-US" b="1" i="1" dirty="0"/>
              <a:t>right</a:t>
            </a:r>
            <a:r>
              <a:rPr lang="en-US" dirty="0"/>
              <a:t>, if not an outright </a:t>
            </a:r>
            <a:r>
              <a:rPr lang="en-US" b="1" i="1" dirty="0"/>
              <a:t>obligation</a:t>
            </a:r>
            <a:r>
              <a:rPr lang="en-US" dirty="0"/>
              <a:t>, to resist his authority. </a:t>
            </a:r>
          </a:p>
          <a:p>
            <a:r>
              <a:rPr lang="en-US" dirty="0"/>
              <a:t>Under those circumstances, the social compact can be dissolved and the process to create political society begun anew.</a:t>
            </a:r>
          </a:p>
        </p:txBody>
      </p:sp>
      <p:sp>
        <p:nvSpPr>
          <p:cNvPr id="5" name="TextBox 4"/>
          <p:cNvSpPr txBox="1"/>
          <p:nvPr/>
        </p:nvSpPr>
        <p:spPr>
          <a:xfrm>
            <a:off x="304800" y="6520631"/>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https://iep.utm.edu/soc-cont/</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65911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144000" cy="1524000"/>
          </a:xfrm>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A Comparison of the American and French Revolutions</a:t>
            </a:r>
            <a:endParaRPr lang="en-US"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a:extLst>
              <a:ext uri="{FF2B5EF4-FFF2-40B4-BE49-F238E27FC236}">
                <a16:creationId xmlns:a16="http://schemas.microsoft.com/office/drawing/2014/main" id="{22C3D819-CA45-4B01-82AA-AA05E301143D}"/>
              </a:ext>
            </a:extLst>
          </p:cNvPr>
          <p:cNvSpPr txBox="1"/>
          <p:nvPr/>
        </p:nvSpPr>
        <p:spPr>
          <a:xfrm>
            <a:off x="4724400" y="6565612"/>
            <a:ext cx="4419600"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j-lt"/>
                <a:ea typeface="+mn-ea"/>
                <a:cs typeface="+mn-cs"/>
                <a:hlinkClick r:id="rId5"/>
              </a:rPr>
              <a:t>https://www.pinterest.com/pin/661184789021236935/</a:t>
            </a:r>
            <a:r>
              <a:rPr kumimoji="0" lang="en-US" sz="1300" b="0" i="0" u="none" strike="noStrike" kern="1200" cap="none" spc="0" normalizeH="0" baseline="0" noProof="0" dirty="0">
                <a:ln>
                  <a:noFill/>
                </a:ln>
                <a:solidFill>
                  <a:prstClr val="black"/>
                </a:solidFill>
                <a:effectLst/>
                <a:uLnTx/>
                <a:uFillTx/>
                <a:latin typeface="+mj-lt"/>
                <a:ea typeface="+mn-ea"/>
                <a:cs typeface="+mn-cs"/>
              </a:rPr>
              <a:t> </a:t>
            </a: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4648200" cy="292388"/>
          </a:xfrm>
          <a:prstGeom prst="rect">
            <a:avLst/>
          </a:prstGeom>
          <a:noFill/>
        </p:spPr>
        <p:txBody>
          <a:bodyPr wrap="square">
            <a:spAutoFit/>
          </a:bodyPr>
          <a:lstStyle/>
          <a:p>
            <a:pPr algn="ctr"/>
            <a:r>
              <a:rPr lang="en-US" sz="1300" dirty="0">
                <a:latin typeface="+mj-lt"/>
                <a:hlinkClick r:id="rId6"/>
              </a:rPr>
              <a:t>https://www.nps.gov/inde/planyourvisit/libertybellcenter.htm</a:t>
            </a:r>
            <a:r>
              <a:rPr lang="en-US" sz="1300" dirty="0">
                <a:latin typeface="+mj-lt"/>
              </a:rPr>
              <a:t> </a:t>
            </a:r>
          </a:p>
        </p:txBody>
      </p:sp>
    </p:spTree>
    <p:extLst>
      <p:ext uri="{BB962C8B-B14F-4D97-AF65-F5344CB8AC3E}">
        <p14:creationId xmlns:p14="http://schemas.microsoft.com/office/powerpoint/2010/main" val="36760814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668641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a:t>How good a job are Christians doing in responding to and refuting the secularists in our day? In what ways should we be doing better?</a:t>
            </a:r>
          </a:p>
          <a:p>
            <a:r>
              <a:rPr lang="en-US" dirty="0"/>
              <a:t>How far can believers go in trying, as citizens, to get the state to enforce Christian standards of conduct? Or if Christians give up the idea of enforcing Christian behavior, then what norm of conduct should they, as citizens, try to make an obligation for everyone?</a:t>
            </a:r>
          </a:p>
          <a:p>
            <a:r>
              <a:rPr lang="en-US" dirty="0"/>
              <a:t>What do you think of Enlightenment idea that governing authorities “derive their just powers by the consent of the governed”?</a:t>
            </a:r>
          </a:p>
          <a:p>
            <a:r>
              <a:rPr lang="en-US" b="1" i="1" dirty="0"/>
              <a:t>Hobbs </a:t>
            </a:r>
            <a:r>
              <a:rPr lang="en-US" dirty="0"/>
              <a:t>argues that no matter how poorly a Sovereign manages the affairs of the state and regulates our own lives, we are </a:t>
            </a:r>
            <a:r>
              <a:rPr lang="en-US" b="1" i="1" dirty="0"/>
              <a:t>never</a:t>
            </a:r>
            <a:r>
              <a:rPr lang="en-US" dirty="0"/>
              <a:t> justified in resisting his power because it is the only thing which stands between us and what we most want to avoid, the State of Nature. </a:t>
            </a:r>
            <a:r>
              <a:rPr lang="en-US" b="1" i="1" dirty="0"/>
              <a:t>Locke</a:t>
            </a:r>
            <a:r>
              <a:rPr lang="en-US" dirty="0"/>
              <a:t>, on the other hand, argues that there are conditions under which the compact with government might be </a:t>
            </a:r>
            <a:r>
              <a:rPr lang="en-US" b="1" i="1" dirty="0"/>
              <a:t>destroyed</a:t>
            </a:r>
            <a:r>
              <a:rPr lang="en-US" dirty="0"/>
              <a:t>, and men would be justified in </a:t>
            </a:r>
            <a:r>
              <a:rPr lang="en-US" b="1" i="1" dirty="0"/>
              <a:t>resisting</a:t>
            </a:r>
            <a:r>
              <a:rPr lang="en-US" dirty="0"/>
              <a:t> the authority of a civil government. Who got it right? Why do you think that?</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2701641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Countering the Claims of Deism</a:t>
            </a:r>
            <a:endParaRPr lang="en-US" sz="32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dirty="0"/>
              <a:t>The Enlightenment intellectuals were thoroughly aware that they were fomenting a revolution in the fundamental beliefs of Europeans. </a:t>
            </a:r>
          </a:p>
          <a:p>
            <a:r>
              <a:rPr lang="en-US" dirty="0"/>
              <a:t>Voltaire reported on each new triumph of reason over the church with the exultation of a commander winning battles.</a:t>
            </a:r>
          </a:p>
          <a:p>
            <a:r>
              <a:rPr lang="en-US" dirty="0"/>
              <a:t>These attacks upon Christian convictions demanded a vigorous and well-reasoned response from orthodox Christians. </a:t>
            </a:r>
          </a:p>
          <a:p>
            <a:r>
              <a:rPr lang="en-US" dirty="0"/>
              <a:t>Unfortunately in Catholic countries, like France, the reaction was woefully inadequate. </a:t>
            </a:r>
          </a:p>
          <a:p>
            <a:r>
              <a:rPr lang="en-US" dirty="0"/>
              <a:t>Church leaders were not </a:t>
            </a:r>
            <a:r>
              <a:rPr lang="en-US" b="1" i="1" dirty="0"/>
              <a:t>indifferent </a:t>
            </a:r>
            <a:r>
              <a:rPr lang="en-US" dirty="0"/>
              <a:t>to the rising tide of infidelity, but they tried to check it by </a:t>
            </a:r>
            <a:r>
              <a:rPr lang="en-US" b="1" i="1" dirty="0"/>
              <a:t>traditional</a:t>
            </a:r>
            <a:r>
              <a:rPr lang="en-US" dirty="0"/>
              <a:t> means. </a:t>
            </a:r>
          </a:p>
          <a:p>
            <a:r>
              <a:rPr lang="en-US" dirty="0"/>
              <a:t>They appealed to secular authorities to </a:t>
            </a:r>
            <a:r>
              <a:rPr lang="en-US" b="1" i="1" dirty="0"/>
              <a:t>censor</a:t>
            </a:r>
            <a:r>
              <a:rPr lang="en-US" dirty="0"/>
              <a:t> the “dangerous” books, but they were usually unfamiliar with the primary issues the scoffers raised.</a:t>
            </a:r>
          </a:p>
        </p:txBody>
      </p:sp>
      <p:sp>
        <p:nvSpPr>
          <p:cNvPr id="5" name="TextBox 4"/>
          <p:cNvSpPr txBox="1"/>
          <p:nvPr/>
        </p:nvSpPr>
        <p:spPr>
          <a:xfrm>
            <a:off x="304800" y="6574492"/>
            <a:ext cx="8701268" cy="307777"/>
          </a:xfrm>
          <a:prstGeom prst="rect">
            <a:avLst/>
          </a:prstGeom>
          <a:noFill/>
        </p:spPr>
        <p:txBody>
          <a:bodyPr wrap="square" rtlCol="0">
            <a:spAutoFit/>
          </a:bodyPr>
          <a:lstStyle/>
          <a:p>
            <a:pPr lvl="0">
              <a:defRPr/>
            </a:pPr>
            <a:r>
              <a:rPr lang="en-US" sz="1400" dirty="0">
                <a:solidFill>
                  <a:prstClr val="black"/>
                </a:solidFill>
              </a:rPr>
              <a:t>Shelley, Dr. Bruce L.. Church History in Plain Language: Fourth Edition</a:t>
            </a:r>
          </a:p>
        </p:txBody>
      </p:sp>
    </p:spTree>
    <p:extLst>
      <p:ext uri="{BB962C8B-B14F-4D97-AF65-F5344CB8AC3E}">
        <p14:creationId xmlns:p14="http://schemas.microsoft.com/office/powerpoint/2010/main" val="1130492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Countering the Claims of Deism</a:t>
            </a:r>
            <a:endParaRPr lang="en-US" sz="32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In England it was different. Several men wrote effectively against deism, none more so than Bishop Joseph Butler (1692–1752). </a:t>
            </a:r>
          </a:p>
          <a:p>
            <a:r>
              <a:rPr lang="en-US" dirty="0"/>
              <a:t>His monumental work, </a:t>
            </a:r>
            <a:r>
              <a:rPr lang="en-US" i="1" dirty="0"/>
              <a:t>The Analogy of Religion</a:t>
            </a:r>
            <a:r>
              <a:rPr lang="en-US" dirty="0"/>
              <a:t>, virtually </a:t>
            </a:r>
            <a:r>
              <a:rPr lang="en-US" b="1" i="1" dirty="0"/>
              <a:t>ended</a:t>
            </a:r>
            <a:r>
              <a:rPr lang="en-US" dirty="0"/>
              <a:t> the debate for thinking people. </a:t>
            </a:r>
          </a:p>
          <a:p>
            <a:r>
              <a:rPr lang="en-US" dirty="0"/>
              <a:t>Skirmishes continued for years, but after Butler it was clear the fundamental issues had been settled.</a:t>
            </a:r>
          </a:p>
          <a:p>
            <a:r>
              <a:rPr lang="en-US" dirty="0"/>
              <a:t>The deists, with their confident optimism, </a:t>
            </a:r>
            <a:r>
              <a:rPr lang="en-US" b="1" i="1" dirty="0"/>
              <a:t>assumed</a:t>
            </a:r>
            <a:r>
              <a:rPr lang="en-US" dirty="0"/>
              <a:t> that they knew all about God’s wisdom and purpose. They read it all in the “pattern of nature”. </a:t>
            </a:r>
          </a:p>
          <a:p>
            <a:r>
              <a:rPr lang="en-US" dirty="0"/>
              <a:t>Butler, however, saw with disarming clarity that life is filled with perplexities and enigmas.</a:t>
            </a:r>
          </a:p>
        </p:txBody>
      </p:sp>
      <p:sp>
        <p:nvSpPr>
          <p:cNvPr id="5" name="TextBox 4"/>
          <p:cNvSpPr txBox="1"/>
          <p:nvPr/>
        </p:nvSpPr>
        <p:spPr>
          <a:xfrm>
            <a:off x="304800" y="6574492"/>
            <a:ext cx="8701268" cy="307777"/>
          </a:xfrm>
          <a:prstGeom prst="rect">
            <a:avLst/>
          </a:prstGeom>
          <a:noFill/>
        </p:spPr>
        <p:txBody>
          <a:bodyPr wrap="square" rtlCol="0">
            <a:spAutoFit/>
          </a:bodyPr>
          <a:lstStyle/>
          <a:p>
            <a:pPr lvl="0">
              <a:defRPr/>
            </a:pPr>
            <a:r>
              <a:rPr lang="en-US" sz="1400" dirty="0">
                <a:solidFill>
                  <a:prstClr val="black"/>
                </a:solidFill>
              </a:rPr>
              <a:t>Shelley, Dr. Bruce L.. Church History in Plain Language: Fourth Edition</a:t>
            </a:r>
          </a:p>
        </p:txBody>
      </p:sp>
    </p:spTree>
    <p:extLst>
      <p:ext uri="{BB962C8B-B14F-4D97-AF65-F5344CB8AC3E}">
        <p14:creationId xmlns:p14="http://schemas.microsoft.com/office/powerpoint/2010/main" val="1375257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Countering the Claims of Deism</a:t>
            </a:r>
            <a:endParaRPr lang="en-US" sz="32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Butler did not try to prove the existence of God. Deists never denied this premise. </a:t>
            </a:r>
          </a:p>
          <a:p>
            <a:r>
              <a:rPr lang="en-US" dirty="0"/>
              <a:t>Nor did he reject reason; he accepted it as man’s natural light. </a:t>
            </a:r>
          </a:p>
          <a:p>
            <a:r>
              <a:rPr lang="en-US" dirty="0"/>
              <a:t>But he did challenge reason’s sovereignty. Reason, said Butler, provides no complete system of knowledge, and in ordinary life it can offer us only </a:t>
            </a:r>
            <a:r>
              <a:rPr lang="en-US" b="1" i="1" dirty="0"/>
              <a:t>probabilities</a:t>
            </a:r>
            <a:r>
              <a:rPr lang="en-US" dirty="0"/>
              <a:t>.</a:t>
            </a:r>
          </a:p>
          <a:p>
            <a:r>
              <a:rPr lang="en-US" dirty="0"/>
              <a:t>Thus Butler undermined deism’s fortress, its confidence in reason. </a:t>
            </a:r>
          </a:p>
          <a:p>
            <a:r>
              <a:rPr lang="en-US" dirty="0"/>
              <a:t>Nature, he said, is not a realm in which reason is supreme. It is filled with obscurities and unexplained mysteries. We meet perplexity at every turn. </a:t>
            </a:r>
          </a:p>
          <a:p>
            <a:r>
              <a:rPr lang="en-US" dirty="0"/>
              <a:t>And if we meet problems in </a:t>
            </a:r>
            <a:r>
              <a:rPr lang="en-US" b="1" i="1" dirty="0"/>
              <a:t>nature</a:t>
            </a:r>
            <a:r>
              <a:rPr lang="en-US" dirty="0"/>
              <a:t>, should we be surprised if we encounter difficulties in </a:t>
            </a:r>
            <a:r>
              <a:rPr lang="en-US" b="1" i="1" dirty="0"/>
              <a:t>religion</a:t>
            </a:r>
            <a:r>
              <a:rPr lang="en-US" dirty="0"/>
              <a:t>?</a:t>
            </a:r>
          </a:p>
        </p:txBody>
      </p:sp>
      <p:sp>
        <p:nvSpPr>
          <p:cNvPr id="5" name="TextBox 4"/>
          <p:cNvSpPr txBox="1"/>
          <p:nvPr/>
        </p:nvSpPr>
        <p:spPr>
          <a:xfrm>
            <a:off x="304800" y="6574492"/>
            <a:ext cx="8701268" cy="307777"/>
          </a:xfrm>
          <a:prstGeom prst="rect">
            <a:avLst/>
          </a:prstGeom>
          <a:noFill/>
        </p:spPr>
        <p:txBody>
          <a:bodyPr wrap="square" rtlCol="0">
            <a:spAutoFit/>
          </a:bodyPr>
          <a:lstStyle/>
          <a:p>
            <a:pPr lvl="0">
              <a:defRPr/>
            </a:pPr>
            <a:r>
              <a:rPr lang="en-US" sz="1400" dirty="0">
                <a:solidFill>
                  <a:prstClr val="black"/>
                </a:solidFill>
              </a:rPr>
              <a:t>Shelley, Dr. Bruce L.. Church History in Plain Language: Fourth Edition</a:t>
            </a:r>
          </a:p>
        </p:txBody>
      </p:sp>
    </p:spTree>
    <p:extLst>
      <p:ext uri="{BB962C8B-B14F-4D97-AF65-F5344CB8AC3E}">
        <p14:creationId xmlns:p14="http://schemas.microsoft.com/office/powerpoint/2010/main" val="1761033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Countering the Claims of Deism</a:t>
            </a:r>
            <a:endParaRPr lang="en-US" sz="32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In the end, however, deism collapsed from its own weaknesses. It was based on a false optimism. It had no explanation for the evils and disasters of life.</a:t>
            </a:r>
          </a:p>
          <a:p>
            <a:r>
              <a:rPr lang="en-US" dirty="0"/>
              <a:t>Because the laws of nature were clear and unalterable, deists assumed that man’s moral choices drawn from nature were also simple and unchanging. </a:t>
            </a:r>
          </a:p>
          <a:p>
            <a:r>
              <a:rPr lang="en-US" dirty="0"/>
              <a:t>If asked, “Why don’t men always see clearly the religious truths in nature?” the deist could only respond with, “the lies of religious leaders.” </a:t>
            </a:r>
          </a:p>
          <a:p>
            <a:r>
              <a:rPr lang="en-US" dirty="0"/>
              <a:t>But that was too simplistic to be true, and few were convinced.</a:t>
            </a:r>
          </a:p>
          <a:p>
            <a:r>
              <a:rPr lang="en-US" dirty="0"/>
              <a:t>Unfortunately, the eventual rejection of deism did not restore Christianity to a central place in Western culture. </a:t>
            </a:r>
          </a:p>
          <a:p>
            <a:r>
              <a:rPr lang="en-US" dirty="0"/>
              <a:t>The negative work of the Age of Reason endured. </a:t>
            </a:r>
          </a:p>
        </p:txBody>
      </p:sp>
      <p:sp>
        <p:nvSpPr>
          <p:cNvPr id="5" name="TextBox 4"/>
          <p:cNvSpPr txBox="1"/>
          <p:nvPr/>
        </p:nvSpPr>
        <p:spPr>
          <a:xfrm>
            <a:off x="304800" y="6574492"/>
            <a:ext cx="8701268" cy="307777"/>
          </a:xfrm>
          <a:prstGeom prst="rect">
            <a:avLst/>
          </a:prstGeom>
          <a:noFill/>
        </p:spPr>
        <p:txBody>
          <a:bodyPr wrap="square" rtlCol="0">
            <a:spAutoFit/>
          </a:bodyPr>
          <a:lstStyle/>
          <a:p>
            <a:pPr lvl="0">
              <a:defRPr/>
            </a:pPr>
            <a:r>
              <a:rPr lang="en-US" sz="1400" dirty="0">
                <a:solidFill>
                  <a:prstClr val="black"/>
                </a:solidFill>
              </a:rPr>
              <a:t>Shelley, Dr. Bruce L.. Church History in Plain Language: Fourth Edition</a:t>
            </a:r>
          </a:p>
        </p:txBody>
      </p:sp>
    </p:spTree>
    <p:extLst>
      <p:ext uri="{BB962C8B-B14F-4D97-AF65-F5344CB8AC3E}">
        <p14:creationId xmlns:p14="http://schemas.microsoft.com/office/powerpoint/2010/main" val="3060280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 calcmode="lin" valueType="num">
                                      <p:cBhvr>
                                        <p:cTn id="28"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7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Countering the Claims of Deism</a:t>
            </a:r>
            <a:endParaRPr lang="en-US" sz="32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dirty="0"/>
              <a:t>Almost all formal Christian influence  was </a:t>
            </a:r>
            <a:r>
              <a:rPr lang="en-US" b="1" i="1" dirty="0"/>
              <a:t>lost </a:t>
            </a:r>
            <a:r>
              <a:rPr lang="en-US" dirty="0"/>
              <a:t>in modern culture—its art, its education, its politics. </a:t>
            </a:r>
          </a:p>
          <a:p>
            <a:r>
              <a:rPr lang="en-US" dirty="0"/>
              <a:t>In it’s place, men made a deliberate attempt to organize a religiously “neutral” civilization. </a:t>
            </a:r>
          </a:p>
          <a:p>
            <a:r>
              <a:rPr lang="en-US" dirty="0"/>
              <a:t>This meant that faith now had to function in the </a:t>
            </a:r>
            <a:r>
              <a:rPr lang="en-US" b="1" i="1" dirty="0"/>
              <a:t>private</a:t>
            </a:r>
            <a:r>
              <a:rPr lang="en-US" dirty="0"/>
              <a:t> realms confined to church, home, and heart. And that is what we still find today in modern secular societies.</a:t>
            </a:r>
          </a:p>
          <a:p>
            <a:r>
              <a:rPr lang="en-US" dirty="0"/>
              <a:t>This leaves Christians with a basic problem in the modern era: How far can believers go in trying, as citizens, to get the state to enforce Christian standards of conduct? </a:t>
            </a:r>
          </a:p>
          <a:p>
            <a:r>
              <a:rPr lang="en-US" dirty="0"/>
              <a:t>Or if Christians give up the idea of enforcing Christian behavior, then what norm of conduct should they, as citizens, try to make an obligation for everyone?</a:t>
            </a:r>
          </a:p>
        </p:txBody>
      </p:sp>
      <p:sp>
        <p:nvSpPr>
          <p:cNvPr id="5" name="TextBox 4"/>
          <p:cNvSpPr txBox="1"/>
          <p:nvPr/>
        </p:nvSpPr>
        <p:spPr>
          <a:xfrm>
            <a:off x="304800" y="6574492"/>
            <a:ext cx="8701268" cy="307777"/>
          </a:xfrm>
          <a:prstGeom prst="rect">
            <a:avLst/>
          </a:prstGeom>
          <a:noFill/>
        </p:spPr>
        <p:txBody>
          <a:bodyPr wrap="square" rtlCol="0">
            <a:spAutoFit/>
          </a:bodyPr>
          <a:lstStyle/>
          <a:p>
            <a:pPr lvl="0">
              <a:defRPr/>
            </a:pPr>
            <a:r>
              <a:rPr lang="en-US" sz="1400" dirty="0">
                <a:solidFill>
                  <a:prstClr val="black"/>
                </a:solidFill>
              </a:rPr>
              <a:t>Shelley, Dr. Bruce L.. Church History in Plain Language: Fourth Edition</a:t>
            </a:r>
          </a:p>
        </p:txBody>
      </p:sp>
    </p:spTree>
    <p:extLst>
      <p:ext uri="{BB962C8B-B14F-4D97-AF65-F5344CB8AC3E}">
        <p14:creationId xmlns:p14="http://schemas.microsoft.com/office/powerpoint/2010/main" val="4246819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94"/>
            <a:ext cx="9144000" cy="673706"/>
          </a:xfrm>
        </p:spPr>
        <p:txBody>
          <a:bodyPr>
            <a:noAutofit/>
          </a:bodyPr>
          <a:lstStyle/>
          <a:p>
            <a:r>
              <a:rPr lang="en-US" sz="4800" b="1" dirty="0">
                <a:solidFill>
                  <a:schemeClr val="bg1"/>
                </a:solidFill>
                <a:effectLst>
                  <a:glow rad="228600">
                    <a:schemeClr val="accent2">
                      <a:satMod val="175000"/>
                      <a:alpha val="40000"/>
                    </a:schemeClr>
                  </a:glow>
                  <a:outerShdw blurRad="114300" dist="38100" dir="13500000" algn="br" rotWithShape="0">
                    <a:prstClr val="black"/>
                  </a:outerShdw>
                </a:effectLst>
              </a:rPr>
              <a:t>Enlightenment Influence on Politics</a:t>
            </a:r>
            <a:endParaRPr lang="en-US" sz="40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a:extLst>
              <a:ext uri="{FF2B5EF4-FFF2-40B4-BE49-F238E27FC236}">
                <a16:creationId xmlns:a16="http://schemas.microsoft.com/office/drawing/2014/main" id="{22C3D819-CA45-4B01-82AA-AA05E301143D}"/>
              </a:ext>
            </a:extLst>
          </p:cNvPr>
          <p:cNvSpPr txBox="1"/>
          <p:nvPr/>
        </p:nvSpPr>
        <p:spPr>
          <a:xfrm>
            <a:off x="0" y="6477000"/>
            <a:ext cx="9067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https://www.britannica.com/topic/Declaration-of-Independence</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970677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Enlightenment Influence on Politics</a:t>
            </a:r>
            <a:endParaRPr lang="en-US" sz="3200" i="1" dirty="0">
              <a:latin typeface="+mn-lt"/>
            </a:endParaRPr>
          </a:p>
        </p:txBody>
      </p:sp>
      <p:sp>
        <p:nvSpPr>
          <p:cNvPr id="8" name="Content Placeholder 7"/>
          <p:cNvSpPr>
            <a:spLocks noGrp="1"/>
          </p:cNvSpPr>
          <p:nvPr>
            <p:ph idx="1"/>
          </p:nvPr>
        </p:nvSpPr>
        <p:spPr>
          <a:xfrm>
            <a:off x="457200" y="838201"/>
            <a:ext cx="8229600" cy="5410200"/>
          </a:xfrm>
        </p:spPr>
        <p:txBody>
          <a:bodyPr>
            <a:normAutofit fontScale="92500" lnSpcReduction="10000"/>
          </a:bodyPr>
          <a:lstStyle/>
          <a:p>
            <a:r>
              <a:rPr lang="en-US" dirty="0"/>
              <a:t>The Enlightenment has long been hailed as the foundation of modern Western political and intellectual culture.</a:t>
            </a:r>
            <a:r>
              <a:rPr lang="en-US" baseline="30000" dirty="0"/>
              <a:t>1</a:t>
            </a:r>
            <a:r>
              <a:rPr lang="en-US" dirty="0"/>
              <a:t> </a:t>
            </a:r>
          </a:p>
          <a:p>
            <a:r>
              <a:rPr lang="en-US" dirty="0"/>
              <a:t>The era is marked by three political revolutions, which together lay the basis for modern, republican, constitutional democracies:</a:t>
            </a:r>
            <a:r>
              <a:rPr lang="en-US" baseline="30000" dirty="0"/>
              <a:t>2</a:t>
            </a:r>
            <a:r>
              <a:rPr lang="en-US" dirty="0"/>
              <a:t> </a:t>
            </a:r>
          </a:p>
          <a:p>
            <a:pPr lvl="1"/>
            <a:r>
              <a:rPr lang="en-US" dirty="0"/>
              <a:t>The English Revolution (1688)</a:t>
            </a:r>
          </a:p>
          <a:p>
            <a:pPr lvl="1"/>
            <a:r>
              <a:rPr lang="en-US" dirty="0"/>
              <a:t>The American Revolution (1775–83)</a:t>
            </a:r>
          </a:p>
          <a:p>
            <a:pPr lvl="1"/>
            <a:r>
              <a:rPr lang="en-US" dirty="0"/>
              <a:t>The French Revolution (1789–99)</a:t>
            </a:r>
          </a:p>
          <a:p>
            <a:r>
              <a:rPr lang="en-US" dirty="0"/>
              <a:t>Enlightenment philosophers believed that the existing political and social authorities of their day were shrouded in religious myth and mystery and founded on obscure traditions and they sought through Enlightenment style reasoning to rethink them.</a:t>
            </a:r>
            <a:r>
              <a:rPr lang="en-US" baseline="30000" dirty="0"/>
              <a:t> 2</a:t>
            </a:r>
            <a:r>
              <a:rPr lang="en-US" dirty="0"/>
              <a:t> </a:t>
            </a:r>
          </a:p>
        </p:txBody>
      </p:sp>
      <p:sp>
        <p:nvSpPr>
          <p:cNvPr id="5" name="TextBox 4"/>
          <p:cNvSpPr txBox="1"/>
          <p:nvPr/>
        </p:nvSpPr>
        <p:spPr>
          <a:xfrm>
            <a:off x="304800" y="6310579"/>
            <a:ext cx="87012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t>1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https://www.wikiwand.com/en/Age_of_Enlightenment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t>2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https://plato.stanford.edu/entries/enlightenment/#GooPolTheEthTheRelEnl</a:t>
            </a:r>
            <a:r>
              <a:rPr lang="en-US" sz="1400" dirty="0">
                <a:solidFill>
                  <a:prstClr val="black"/>
                </a:solidFill>
                <a:latin typeface="Calibri"/>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4799623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336239</TotalTime>
  <Words>2752</Words>
  <Application>Microsoft Office PowerPoint</Application>
  <PresentationFormat>On-screen Show (4:3)</PresentationFormat>
  <Paragraphs>140</Paragraphs>
  <Slides>25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Cambria</vt:lpstr>
      <vt:lpstr>Office Theme</vt:lpstr>
      <vt:lpstr>140_Office Theme</vt:lpstr>
      <vt:lpstr>PowerPoint Presentation</vt:lpstr>
      <vt:lpstr>Joseph Butler Countering the Claims of Deism</vt:lpstr>
      <vt:lpstr>Countering the Claims of Deism</vt:lpstr>
      <vt:lpstr>Countering the Claims of Deism</vt:lpstr>
      <vt:lpstr>Countering the Claims of Deism</vt:lpstr>
      <vt:lpstr>Countering the Claims of Deism</vt:lpstr>
      <vt:lpstr>Countering the Claims of Deism</vt:lpstr>
      <vt:lpstr>Enlightenment Influence on Politics</vt:lpstr>
      <vt:lpstr>Enlightenment Influence on Politics</vt:lpstr>
      <vt:lpstr>Enlightenment Influence on Politics</vt:lpstr>
      <vt:lpstr>Thomas Hobbs</vt:lpstr>
      <vt:lpstr>Thomas Hobbs</vt:lpstr>
      <vt:lpstr>Thomas Hobbs</vt:lpstr>
      <vt:lpstr>Thomas Hobbs</vt:lpstr>
      <vt:lpstr>Thomas Hobbs</vt:lpstr>
      <vt:lpstr>John Locke</vt:lpstr>
      <vt:lpstr>John Locke</vt:lpstr>
      <vt:lpstr>John Locke</vt:lpstr>
      <vt:lpstr>John Locke</vt:lpstr>
      <vt:lpstr>John Locke</vt:lpstr>
      <vt:lpstr>John Locke</vt:lpstr>
      <vt:lpstr>John Locke</vt:lpstr>
      <vt:lpstr>A Comparison of the American and French Revolutions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5797</cp:revision>
  <cp:lastPrinted>2021-03-28T13:27:16Z</cp:lastPrinted>
  <dcterms:created xsi:type="dcterms:W3CDTF">2018-06-08T00:19:32Z</dcterms:created>
  <dcterms:modified xsi:type="dcterms:W3CDTF">2021-03-29T00:51:47Z</dcterms:modified>
</cp:coreProperties>
</file>