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2.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8"/>
  </p:notesMasterIdLst>
  <p:handoutMasterIdLst>
    <p:handoutMasterId r:id="rId29"/>
  </p:handoutMasterIdLst>
  <p:sldIdLst>
    <p:sldId id="3284" r:id="rId3"/>
    <p:sldId id="3287" r:id="rId4"/>
    <p:sldId id="3292" r:id="rId5"/>
    <p:sldId id="3294" r:id="rId6"/>
    <p:sldId id="3297" r:id="rId7"/>
    <p:sldId id="3296" r:id="rId8"/>
    <p:sldId id="3298" r:id="rId9"/>
    <p:sldId id="3302" r:id="rId10"/>
    <p:sldId id="3301" r:id="rId11"/>
    <p:sldId id="3303" r:id="rId12"/>
    <p:sldId id="3304" r:id="rId13"/>
    <p:sldId id="3305" r:id="rId14"/>
    <p:sldId id="3306" r:id="rId15"/>
    <p:sldId id="3307" r:id="rId16"/>
    <p:sldId id="3308" r:id="rId17"/>
    <p:sldId id="3309" r:id="rId18"/>
    <p:sldId id="3310" r:id="rId19"/>
    <p:sldId id="3311" r:id="rId20"/>
    <p:sldId id="3312" r:id="rId21"/>
    <p:sldId id="3319" r:id="rId22"/>
    <p:sldId id="3315" r:id="rId23"/>
    <p:sldId id="3316" r:id="rId24"/>
    <p:sldId id="3320" r:id="rId25"/>
    <p:sldId id="3289" r:id="rId26"/>
    <p:sldId id="3290" r:id="rId2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2" d="100"/>
          <a:sy n="162" d="100"/>
        </p:scale>
        <p:origin x="1616" y="76"/>
      </p:cViewPr>
      <p:guideLst>
        <p:guide orient="horz" pos="2160"/>
        <p:guide pos="2880"/>
      </p:guideLst>
    </p:cSldViewPr>
  </p:slideViewPr>
  <p:notesTextViewPr>
    <p:cViewPr>
      <p:scale>
        <a:sx n="3" d="2"/>
        <a:sy n="3" d="2"/>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4/4/2021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4/4/2021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362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335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4/4/2021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4/4/2021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4/4/2021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4/4/2021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4/4/2021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4/4/2021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4/4/2021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4/4/2021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4/4/2021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4/4/2021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dougwils.com/books-and-culture/s7-engaging-the-culture/the-american-and-french-revolutions-compared.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hyperlink" Target="https://dougwils.com/books-and-culture/s7-engaging-the-culture/the-american-and-french-revolutions-compared.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hyperlink" Target="https://dougwils.com/books-and-culture/s7-engaging-the-culture/the-american-and-french-revolutions-compared.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hyperlink" Target="https://dougwils.com/books-and-culture/s7-engaging-the-culture/the-american-and-french-revolutions-compared.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hyperlink" Target="https://dougwils.com/books-and-culture/s7-engaging-the-culture/the-american-and-french-revolutions-compared.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hyperlink" Target="https://dougwils.com/books-and-culture/s7-engaging-the-culture/the-american-and-french-revolutions-compared.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s://dougwils.com/books-and-culture/s7-engaging-the-culture/the-american-and-french-revolutions-compared.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hyperlink" Target="https://dougwils.com/books-and-culture/s7-engaging-the-culture/the-american-and-french-revolutions-compared.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hyperlink" Target="https://dougwils.com/books-and-culture/s7-engaging-the-culture/the-american-and-french-revolutions-compared.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owlcation.com/humanities/american-revolution-french-revolution"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6" Type="http://schemas.openxmlformats.org/officeDocument/2006/relationships/hyperlink" Target="https://www.nps.gov/inde/planyourvisit/libertybellcenter.htm" TargetMode="External"/><Relationship Id="rId5" Type="http://schemas.openxmlformats.org/officeDocument/2006/relationships/hyperlink" Target="https://www.pinterest.com/pin/661184789021236935/"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owlcation.com/humanities/american-revolution-french-revolu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hyperlink" Target="https://dougwils.com/books-and-culture/s7-engaging-the-culture/the-american-and-french-revolutions-compared.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hyperlink" Target="https://dougwils.com/books-and-culture/s7-engaging-the-culture/the-american-and-french-revolutions-compared.html"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2.xml"/><Relationship Id="rId5" Type="http://schemas.openxmlformats.org/officeDocument/2006/relationships/hyperlink" Target="https://allthingsliberty.com/2016/08/great-awakening-american-revolution/" TargetMode="Externa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dougwils.com/books-and-culture/s7-engaging-the-culture/the-american-and-french-revolutions-compared.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hyperlink" Target="https://dougwils.com/books-and-culture/s7-engaging-the-culture/the-american-and-french-revolutions-compare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hyperlink" Target="https://dougwils.com/books-and-culture/s7-engaging-the-culture/the-american-and-french-revolutions-compared.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hyperlink" Target="https://dougwils.com/books-and-culture/s7-engaging-the-culture/the-american-and-french-revolutions-compared.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hyperlink" Target="https://dougwils.com/books-and-culture/s7-engaging-the-culture/the-american-and-french-revolutions-compared.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hyperlink" Target="https://dougwils.com/books-and-culture/s7-engaging-the-culture/the-american-and-french-revolutions-compared.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hyperlink" Target="https://dougwils.com/books-and-culture/s7-engaging-the-culture/the-american-and-french-revolutions-compare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412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But how had Parliament come to think that it </a:t>
            </a:r>
            <a:r>
              <a:rPr lang="en-US" b="1" i="1" dirty="0"/>
              <a:t>did</a:t>
            </a:r>
            <a:r>
              <a:rPr lang="en-US" b="1" dirty="0"/>
              <a:t> </a:t>
            </a:r>
            <a:r>
              <a:rPr lang="en-US" dirty="0"/>
              <a:t>have such a right? </a:t>
            </a:r>
          </a:p>
          <a:p>
            <a:r>
              <a:rPr lang="en-US" dirty="0"/>
              <a:t>The answer requires us to go back one more century. </a:t>
            </a:r>
          </a:p>
          <a:p>
            <a:r>
              <a:rPr lang="en-US" dirty="0"/>
              <a:t>In the previous century, the English Civil War had resulted in Charles I being executed in 1649. As a consequence, Oliver Cromwell ruled (not as king, but Lord Protector) during a period known as the Interregnum (1649–1660). </a:t>
            </a:r>
          </a:p>
          <a:p>
            <a:r>
              <a:rPr lang="en-US" dirty="0"/>
              <a:t>After Cromwell died, his son Richard did not demonstrate the competence of his father, and so Charles II was brought back to the throne in the Restoration (1660). </a:t>
            </a:r>
          </a:p>
          <a:p>
            <a:r>
              <a:rPr lang="en-US" dirty="0"/>
              <a:t>He ruled for a while, and when he died, he left no legitimate heir, which meant his brother, James II, took over.</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817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Unfortunately, James was a Catholic with a bigoted streak. </a:t>
            </a:r>
          </a:p>
          <a:p>
            <a:r>
              <a:rPr lang="en-US" dirty="0"/>
              <a:t>He also mismanaged his rule rather badly, and so in 1688, he was evicted from the throne, and replaced by William and Mary. </a:t>
            </a:r>
          </a:p>
          <a:p>
            <a:r>
              <a:rPr lang="en-US" dirty="0"/>
              <a:t>Naturally enough, after 1688, Parliament assumed, with some justification, that the relationship between themselves and the monarch had been greatly altered. </a:t>
            </a:r>
          </a:p>
          <a:p>
            <a:r>
              <a:rPr lang="en-US" dirty="0"/>
              <a:t>And so it had been altered in </a:t>
            </a:r>
            <a:r>
              <a:rPr lang="en-US" b="1" i="1" dirty="0"/>
              <a:t>England</a:t>
            </a:r>
            <a:r>
              <a:rPr lang="en-US" dirty="0"/>
              <a:t>. But in the colonies, </a:t>
            </a:r>
            <a:r>
              <a:rPr lang="en-US" b="1" i="1" dirty="0"/>
              <a:t>nothing</a:t>
            </a:r>
            <a:r>
              <a:rPr lang="en-US" dirty="0"/>
              <a:t> had changed.</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909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So the problem was that the colonies had all been planted, and their political constitutions fixed and established, </a:t>
            </a:r>
            <a:r>
              <a:rPr lang="en-US" b="1" i="1" dirty="0"/>
              <a:t>prior</a:t>
            </a:r>
            <a:r>
              <a:rPr lang="en-US" dirty="0"/>
              <a:t> to this turmoil in England. </a:t>
            </a:r>
          </a:p>
          <a:p>
            <a:r>
              <a:rPr lang="en-US" dirty="0"/>
              <a:t>They were across the ocean, quietly growing up into a significant power, both economic and political. And their constitutions had been settled under the </a:t>
            </a:r>
            <a:r>
              <a:rPr lang="en-US" b="1" i="1" dirty="0"/>
              <a:t>old</a:t>
            </a:r>
            <a:r>
              <a:rPr lang="en-US" dirty="0"/>
              <a:t> system.</a:t>
            </a:r>
          </a:p>
          <a:p>
            <a:r>
              <a:rPr lang="en-US" dirty="0"/>
              <a:t>Here is Gentz on this crucial detail:</a:t>
            </a:r>
          </a:p>
          <a:p>
            <a:pPr lvl="1"/>
            <a:r>
              <a:rPr lang="en-US" dirty="0">
                <a:effectLst/>
              </a:rPr>
              <a:t>“</a:t>
            </a:r>
            <a:r>
              <a:rPr lang="en-US" i="1" dirty="0">
                <a:effectLst/>
                <a:latin typeface="Cambria" panose="02040503050406030204" pitchFamily="18" charset="0"/>
                <a:ea typeface="Cambria" panose="02040503050406030204" pitchFamily="18" charset="0"/>
              </a:rPr>
              <a:t>Most of the colonies were founded before the middle of the seventeenth century; all </a:t>
            </a:r>
            <a:r>
              <a:rPr lang="en-US" b="1" i="1" dirty="0">
                <a:effectLst/>
                <a:latin typeface="Cambria" panose="02040503050406030204" pitchFamily="18" charset="0"/>
                <a:ea typeface="Cambria" panose="02040503050406030204" pitchFamily="18" charset="0"/>
              </a:rPr>
              <a:t>before</a:t>
            </a:r>
            <a:r>
              <a:rPr lang="en-US" i="1" dirty="0">
                <a:effectLst/>
                <a:latin typeface="Cambria" panose="02040503050406030204" pitchFamily="18" charset="0"/>
                <a:ea typeface="Cambria" panose="02040503050406030204" pitchFamily="18" charset="0"/>
              </a:rPr>
              <a:t> the revolution of 1688. The province of Georgia, the most southern of the colonies, and which was originally part of South Carolina, was the only one which received her separate constitution since the beginning of the century; (in 1732)</a:t>
            </a:r>
            <a:r>
              <a:rPr lang="en-US" dirty="0">
                <a:effectLst/>
              </a:rPr>
              <a:t>” (pp. 37–38).</a:t>
            </a:r>
          </a:p>
          <a:p>
            <a:endParaRPr lang="en-US" dirty="0"/>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8631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The settlements were varied. Maryland, for example, had been a grant to a private individual. </a:t>
            </a:r>
          </a:p>
          <a:p>
            <a:r>
              <a:rPr lang="en-US" dirty="0"/>
              <a:t>Others were royal provinces, which meant that the king was the immediate sovereign over them. </a:t>
            </a:r>
          </a:p>
          <a:p>
            <a:r>
              <a:rPr lang="en-US" dirty="0"/>
              <a:t>Yet others (Massachusetts and Connecticut, for example) had the authority of the king strictly </a:t>
            </a:r>
            <a:r>
              <a:rPr lang="en-US" b="1" i="1" dirty="0"/>
              <a:t>limited</a:t>
            </a:r>
            <a:r>
              <a:rPr lang="en-US" dirty="0"/>
              <a:t> in their charters. </a:t>
            </a:r>
          </a:p>
          <a:p>
            <a:r>
              <a:rPr lang="en-US" dirty="0"/>
              <a:t>According to their founding documents, they had various degrees of relationship to the king, </a:t>
            </a:r>
            <a:r>
              <a:rPr lang="en-US" i="1" dirty="0"/>
              <a:t>but not one of them had any relationship to the Parliament whatever</a:t>
            </a:r>
            <a:r>
              <a:rPr lang="en-US" dirty="0"/>
              <a:t>.</a:t>
            </a:r>
          </a:p>
          <a:p>
            <a:r>
              <a:rPr lang="en-US" dirty="0"/>
              <a:t>Each legislature had authority over its own laws, period, end, stop. </a:t>
            </a:r>
          </a:p>
          <a:p>
            <a:r>
              <a:rPr lang="en-US" dirty="0"/>
              <a:t>The Charter of Maryland, to take one example, said they had the right to “</a:t>
            </a:r>
            <a:r>
              <a:rPr lang="en-US" i="1" dirty="0">
                <a:latin typeface="Cambria" panose="02040503050406030204" pitchFamily="18" charset="0"/>
                <a:ea typeface="Cambria" panose="02040503050406030204" pitchFamily="18" charset="0"/>
              </a:rPr>
              <a:t>free, full and absolute Power . . . to ordain, Make, and Enact LAWS of what kind soever, according to their sound discretion</a:t>
            </a:r>
            <a:r>
              <a:rPr lang="en-US" dirty="0"/>
              <a:t>.”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2635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Now the colonists were Englishmen, and this meant they were under the English Constitution. And this meant, in turn, that the power to tax was resident in those legislatures where they, the colonists, were represented. And </a:t>
            </a:r>
            <a:r>
              <a:rPr lang="en-US" b="1" i="1" dirty="0"/>
              <a:t>only </a:t>
            </a:r>
            <a:r>
              <a:rPr lang="en-US" dirty="0"/>
              <a:t>there.</a:t>
            </a:r>
          </a:p>
          <a:p>
            <a:r>
              <a:rPr lang="en-US" dirty="0"/>
              <a:t>So with regard to their taxation, English Parliament was an alien body.</a:t>
            </a:r>
          </a:p>
          <a:p>
            <a:r>
              <a:rPr lang="en-US" dirty="0"/>
              <a:t>Gentz explains: </a:t>
            </a:r>
            <a:r>
              <a:rPr lang="en-US" i="1" dirty="0">
                <a:effectLst/>
                <a:latin typeface="Cambria" panose="02040503050406030204" pitchFamily="18" charset="0"/>
                <a:ea typeface="Cambria" panose="02040503050406030204" pitchFamily="18" charset="0"/>
              </a:rPr>
              <a:t>“In no single colony, however its constitution in respect to its dependence upon the crown was organized, was there a trace of a constitutional and legal authority, vested in the British parliament” </a:t>
            </a:r>
            <a:r>
              <a:rPr lang="en-US" dirty="0">
                <a:effectLst/>
              </a:rPr>
              <a:t>(p. 39).</a:t>
            </a:r>
          </a:p>
          <a:p>
            <a:r>
              <a:rPr lang="en-US" dirty="0"/>
              <a:t>After 1688, the authority of Parliament in England ascended. During that same period of time, the colonies were prospering.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748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The average standard of living for the average American grew past the standard of living of the average European by 1740. </a:t>
            </a:r>
          </a:p>
          <a:p>
            <a:r>
              <a:rPr lang="en-US" dirty="0"/>
              <a:t>America had become an economic force to be reckoned with very early on. Parliament had becoming a political force (over against the king) at the same time. Conflict was inevitable.</a:t>
            </a:r>
          </a:p>
          <a:p>
            <a:r>
              <a:rPr lang="en-US" dirty="0"/>
              <a:t>Parliament’s mistake was a natural one. Now that they were in charge of the king, why wouldn’t they also be in charge of anything the king had been in charge of? This included all those prosperous, fat, untaxed colonies “over there.”</a:t>
            </a:r>
          </a:p>
          <a:p>
            <a:r>
              <a:rPr lang="en-US" dirty="0"/>
              <a:t>But all the constitutional power shifts had been occurring in </a:t>
            </a:r>
            <a:r>
              <a:rPr lang="en-US" b="1" i="1" dirty="0"/>
              <a:t>England</a:t>
            </a:r>
            <a:r>
              <a:rPr lang="en-US" dirty="0"/>
              <a:t>, </a:t>
            </a:r>
            <a:r>
              <a:rPr lang="en-US" b="1" i="1" dirty="0"/>
              <a:t>not</a:t>
            </a:r>
            <a:r>
              <a:rPr lang="en-US" dirty="0"/>
              <a:t> in America.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49221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This meant that when the Americans took their stand, it was on the basis of their rights as </a:t>
            </a:r>
            <a:r>
              <a:rPr lang="en-US" i="1" dirty="0"/>
              <a:t>Englishmen</a:t>
            </a:r>
            <a:r>
              <a:rPr lang="en-US" dirty="0"/>
              <a:t>. </a:t>
            </a:r>
          </a:p>
          <a:p>
            <a:r>
              <a:rPr lang="en-US" dirty="0"/>
              <a:t>This is why a conservative like Burke could support them. The Americans were in the right, constitutionally speaking.</a:t>
            </a:r>
          </a:p>
          <a:p>
            <a:r>
              <a:rPr lang="en-US" dirty="0"/>
              <a:t>Each colony had an executive head, which was the crown. </a:t>
            </a:r>
          </a:p>
          <a:p>
            <a:r>
              <a:rPr lang="en-US" dirty="0"/>
              <a:t>Each legislature was defined according to its respective charter. </a:t>
            </a:r>
          </a:p>
          <a:p>
            <a:r>
              <a:rPr lang="en-US" dirty="0"/>
              <a:t>Not one of those definitions had any room for Parliament. </a:t>
            </a:r>
          </a:p>
          <a:p>
            <a:r>
              <a:rPr lang="en-US" dirty="0"/>
              <a:t>Parliament was not listed anywhere on the flow chart.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632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This is why the Declaration of Independence is a series of complaints against the </a:t>
            </a:r>
            <a:r>
              <a:rPr lang="en-US" i="1" dirty="0"/>
              <a:t>king</a:t>
            </a:r>
            <a:r>
              <a:rPr lang="en-US" dirty="0"/>
              <a:t>. </a:t>
            </a:r>
          </a:p>
          <a:p>
            <a:r>
              <a:rPr lang="en-US" dirty="0"/>
              <a:t>They didn’t complain against Parliament because they had nothing to do with Parliament. </a:t>
            </a:r>
          </a:p>
          <a:p>
            <a:r>
              <a:rPr lang="en-US" dirty="0"/>
              <a:t>At the same time, the king had a constitutional responsibility to protect them from all such unconstitutional usurpations of Parliament.</a:t>
            </a:r>
          </a:p>
          <a:p>
            <a:r>
              <a:rPr lang="en-US" dirty="0"/>
              <a:t>Now this brings up another point that might seem to be an arcane bit of law, but it is really quite important.</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91056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In British feudalism, the king or lord owed his subjects or vassals </a:t>
            </a:r>
            <a:r>
              <a:rPr lang="en-US" b="1" i="1" dirty="0"/>
              <a:t>protection</a:t>
            </a:r>
            <a:r>
              <a:rPr lang="en-US" dirty="0"/>
              <a:t>. </a:t>
            </a:r>
          </a:p>
          <a:p>
            <a:r>
              <a:rPr lang="en-US" dirty="0"/>
              <a:t>In return, those subjects owed him </a:t>
            </a:r>
            <a:r>
              <a:rPr lang="en-US" b="1" i="1" dirty="0"/>
              <a:t>allegiance</a:t>
            </a:r>
            <a:r>
              <a:rPr lang="en-US" dirty="0"/>
              <a:t>. That was how feudalism worked. </a:t>
            </a:r>
          </a:p>
          <a:p>
            <a:r>
              <a:rPr lang="en-US" dirty="0"/>
              <a:t>In December of 1775, the British Parliament passed the Prohibitory Act, which stripped the colonies of the king’s protection, and determined that they were to be treated as foreign enemies. </a:t>
            </a:r>
          </a:p>
          <a:p>
            <a:r>
              <a:rPr lang="en-US" dirty="0"/>
              <a:t>The king did not step in to protect the colonies from this tyrannical force, and so, in the Declaration, the colonies declared themselves free of any allegiance to the king. </a:t>
            </a:r>
          </a:p>
          <a:p>
            <a:r>
              <a:rPr lang="en-US" dirty="0"/>
              <a:t>They did not have to declare themselves free of any allegiance to Parliament, for they had never had any.</a:t>
            </a:r>
          </a:p>
          <a:p>
            <a:endParaRPr lang="en-US" dirty="0"/>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259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sz="3200" dirty="0"/>
              <a:t>Compare all this to what happened in France. </a:t>
            </a:r>
          </a:p>
          <a:p>
            <a:r>
              <a:rPr lang="en-US" sz="3200" dirty="0"/>
              <a:t>In terms of violent behavior, the American Revolution can’t hold a candle to the French Revolution. </a:t>
            </a:r>
          </a:p>
          <a:p>
            <a:r>
              <a:rPr lang="en-US" sz="3200" dirty="0"/>
              <a:t>The French Revolution was one of the most senseless bloodlettings ever to occur in the name of freedom. </a:t>
            </a:r>
          </a:p>
          <a:p>
            <a:r>
              <a:rPr lang="en-US" sz="3200" dirty="0"/>
              <a:t>From the time the revolutionaries stormed the Bastille until the rise of Napoleon, thousands in France were senselessly murdered, including France’s hapless king, Louis XVI and his wife, Marie Antoinette.</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https://owlcation.com/humanities/american-revolution-french-revolution</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260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144000" cy="1524000"/>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A Comparison of the American and French Revolutions</a:t>
            </a:r>
            <a:endParaRPr lang="en-US"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a:extLst>
              <a:ext uri="{FF2B5EF4-FFF2-40B4-BE49-F238E27FC236}">
                <a16:creationId xmlns:a16="http://schemas.microsoft.com/office/drawing/2014/main" id="{22C3D819-CA45-4B01-82AA-AA05E301143D}"/>
              </a:ext>
            </a:extLst>
          </p:cNvPr>
          <p:cNvSpPr txBox="1"/>
          <p:nvPr/>
        </p:nvSpPr>
        <p:spPr>
          <a:xfrm>
            <a:off x="4724400" y="6565612"/>
            <a:ext cx="4419600"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hlinkClick r:id="rId5"/>
              </a:rPr>
              <a:t>https://www.pinterest.com/pin/661184789021236935/</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4648200" cy="2923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hlinkClick r:id="rId6"/>
              </a:rPr>
              <a:t>https://www.nps.gov/inde/planyourvisit/libertybellcenter.htm</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4848170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There are many contrasts that can be made between these two revolutions. </a:t>
            </a:r>
          </a:p>
          <a:p>
            <a:r>
              <a:rPr lang="en-US" dirty="0"/>
              <a:t>The Americans were trying to preserve their traditions of representative government and self-imposed taxation</a:t>
            </a:r>
          </a:p>
          <a:p>
            <a:r>
              <a:rPr lang="en-US" dirty="0"/>
              <a:t>For the French, everything that had to do with the </a:t>
            </a:r>
            <a:r>
              <a:rPr lang="en-US" i="1" dirty="0" err="1"/>
              <a:t>ancien</a:t>
            </a:r>
            <a:r>
              <a:rPr lang="en-US" i="1" dirty="0"/>
              <a:t> régime</a:t>
            </a:r>
            <a:r>
              <a:rPr lang="en-US" dirty="0"/>
              <a:t> was repugnant and had to be uprooted, even its religion. </a:t>
            </a:r>
          </a:p>
          <a:p>
            <a:r>
              <a:rPr lang="en-US" dirty="0"/>
              <a:t>The French Revolution was a conflict rooted in envy with desperate peasants whipped into a frenzy. </a:t>
            </a:r>
          </a:p>
          <a:p>
            <a:r>
              <a:rPr lang="en-US" dirty="0"/>
              <a:t>The Americans, in contrast, did not envy the British; they wanted to be left alone, to chart their own political destiny. </a:t>
            </a:r>
          </a:p>
          <a:p>
            <a:r>
              <a:rPr lang="en-US" dirty="0"/>
              <a:t>In contrast to the American symbol of liberty, the Liberty Bell, we have the French symbol of liberty, the guillotine.</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https://owlcation.com/humanities/american-revolution-french-revolution</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080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It is true that </a:t>
            </a:r>
            <a:r>
              <a:rPr lang="en-US" b="1" i="1" dirty="0"/>
              <a:t>some</a:t>
            </a:r>
            <a:r>
              <a:rPr lang="en-US" dirty="0"/>
              <a:t> of the intellectual currents that were very popular in France were </a:t>
            </a:r>
            <a:r>
              <a:rPr lang="en-US" b="1" i="1" dirty="0"/>
              <a:t>present</a:t>
            </a:r>
            <a:r>
              <a:rPr lang="en-US" dirty="0"/>
              <a:t> in America, but not nearly at the same level. </a:t>
            </a:r>
          </a:p>
          <a:p>
            <a:r>
              <a:rPr lang="en-US" dirty="0"/>
              <a:t>Thomas Paine was the kind of who could really move things in France, but he was pretty lonely in his radicalism over here. </a:t>
            </a:r>
          </a:p>
          <a:p>
            <a:r>
              <a:rPr lang="en-US" dirty="0"/>
              <a:t>So the revolutionary elements that made the French Revolution so appalling </a:t>
            </a:r>
            <a:r>
              <a:rPr lang="en-US" b="1" i="1" dirty="0"/>
              <a:t>were present </a:t>
            </a:r>
            <a:r>
              <a:rPr lang="en-US" dirty="0"/>
              <a:t>here, but those sparks here did not come in contact with the same kind of combustible material as they did over there – because those kinds of materials were largely absent here, thanks to the </a:t>
            </a:r>
            <a:r>
              <a:rPr lang="en-US" b="1" i="1" dirty="0"/>
              <a:t>Great Awakening</a:t>
            </a:r>
            <a:r>
              <a:rPr lang="en-US" dirty="0"/>
              <a:t>.</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5128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Now of course there were </a:t>
            </a:r>
            <a:r>
              <a:rPr lang="en-US" b="1" i="1" dirty="0"/>
              <a:t>some</a:t>
            </a:r>
            <a:r>
              <a:rPr lang="en-US" dirty="0"/>
              <a:t> responsible Americans, men like Thomas Jefferson, who were open to the French Revolution initially. </a:t>
            </a:r>
          </a:p>
          <a:p>
            <a:r>
              <a:rPr lang="en-US" dirty="0"/>
              <a:t>Remember that the French had come to our aid in our War. It was the French fleet that had bottled up Cornwallis at Yorktown. </a:t>
            </a:r>
          </a:p>
          <a:p>
            <a:r>
              <a:rPr lang="en-US" dirty="0"/>
              <a:t>And George Washington had been greatly helped by Lafayette, who later on became a participant in the French Revolution.</a:t>
            </a:r>
          </a:p>
          <a:p>
            <a:r>
              <a:rPr lang="en-US" dirty="0"/>
              <a:t>But with all that said and recognized, clear-headed Americans knew that what they had fought for was not at all like what the French Revolution was seeking to establish. </a:t>
            </a:r>
          </a:p>
          <a:p>
            <a:r>
              <a:rPr lang="en-US" dirty="0"/>
              <a:t>To run them together really is an historical slander, and it is to throw away one of the great achievements of the American founding—a righteous heritage.</a:t>
            </a:r>
          </a:p>
          <a:p>
            <a:endParaRPr lang="en-US" dirty="0"/>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9105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144000" cy="1054768"/>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The First Great Awakening</a:t>
            </a:r>
            <a:endParaRPr lang="en-US"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9238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hlinkClick r:id="rId5"/>
              </a:rPr>
              <a:t>https://allthingsliberty.com/2016/08/great-awakening-american-revolution/</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67659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707111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77500" lnSpcReduction="20000"/>
          </a:bodyPr>
          <a:lstStyle/>
          <a:p>
            <a:r>
              <a:rPr lang="en-US" dirty="0"/>
              <a:t>Is the American War for Independence a clear violation of Paul’s teaching in Romans 13:1-8? Explain your answer.</a:t>
            </a:r>
          </a:p>
          <a:p>
            <a:pPr lvl="1"/>
            <a:r>
              <a:rPr lang="en-US" i="1" dirty="0">
                <a:solidFill>
                  <a:srgbClr val="0000FF"/>
                </a:solidFill>
                <a:latin typeface="Cambria" panose="02040503050406030204" pitchFamily="18" charset="0"/>
                <a:ea typeface="Cambria" panose="02040503050406030204" pitchFamily="18" charset="0"/>
              </a:rPr>
              <a:t>Let every person be subject to the governing authorities. For there is no authority except from God, and those that exist have been instituted by God.</a:t>
            </a:r>
          </a:p>
          <a:p>
            <a:pPr lvl="1"/>
            <a:r>
              <a:rPr lang="en-US" i="1" dirty="0">
                <a:solidFill>
                  <a:srgbClr val="0000FF"/>
                </a:solidFill>
                <a:latin typeface="Cambria" panose="02040503050406030204" pitchFamily="18" charset="0"/>
                <a:ea typeface="Cambria" panose="02040503050406030204" pitchFamily="18" charset="0"/>
              </a:rPr>
              <a:t> </a:t>
            </a:r>
            <a:r>
              <a:rPr lang="en-US" i="1" baseline="30000" dirty="0">
                <a:solidFill>
                  <a:srgbClr val="0000FF"/>
                </a:solidFill>
                <a:latin typeface="Cambria" panose="02040503050406030204" pitchFamily="18" charset="0"/>
                <a:ea typeface="Cambria" panose="02040503050406030204" pitchFamily="18" charset="0"/>
              </a:rPr>
              <a:t>2</a:t>
            </a:r>
            <a:r>
              <a:rPr lang="en-US" i="1" dirty="0">
                <a:solidFill>
                  <a:srgbClr val="0000FF"/>
                </a:solidFill>
                <a:latin typeface="Cambria" panose="02040503050406030204" pitchFamily="18" charset="0"/>
                <a:ea typeface="Cambria" panose="02040503050406030204" pitchFamily="18" charset="0"/>
              </a:rPr>
              <a:t> Therefore whoever resists the authorities resists what God has appointed, and those who resist will incur judgment.</a:t>
            </a:r>
          </a:p>
          <a:p>
            <a:pPr lvl="1"/>
            <a:r>
              <a:rPr lang="en-US" i="1" dirty="0">
                <a:solidFill>
                  <a:srgbClr val="0000FF"/>
                </a:solidFill>
                <a:latin typeface="Cambria" panose="02040503050406030204" pitchFamily="18" charset="0"/>
                <a:ea typeface="Cambria" panose="02040503050406030204" pitchFamily="18" charset="0"/>
              </a:rPr>
              <a:t> </a:t>
            </a:r>
            <a:r>
              <a:rPr lang="en-US" i="1" baseline="30000" dirty="0">
                <a:solidFill>
                  <a:srgbClr val="0000FF"/>
                </a:solidFill>
                <a:latin typeface="Cambria" panose="02040503050406030204" pitchFamily="18" charset="0"/>
                <a:ea typeface="Cambria" panose="02040503050406030204" pitchFamily="18" charset="0"/>
              </a:rPr>
              <a:t>3</a:t>
            </a:r>
            <a:r>
              <a:rPr lang="en-US" i="1" dirty="0">
                <a:solidFill>
                  <a:srgbClr val="0000FF"/>
                </a:solidFill>
                <a:latin typeface="Cambria" panose="02040503050406030204" pitchFamily="18" charset="0"/>
                <a:ea typeface="Cambria" panose="02040503050406030204" pitchFamily="18" charset="0"/>
              </a:rPr>
              <a:t> For rulers are not a terror to good conduct, but to bad. Would you have no fear of the one who is in authority? Then do what is good, and you will receive his approval,</a:t>
            </a:r>
          </a:p>
          <a:p>
            <a:pPr lvl="1"/>
            <a:r>
              <a:rPr lang="en-US" i="1" dirty="0">
                <a:solidFill>
                  <a:srgbClr val="0000FF"/>
                </a:solidFill>
                <a:latin typeface="Cambria" panose="02040503050406030204" pitchFamily="18" charset="0"/>
                <a:ea typeface="Cambria" panose="02040503050406030204" pitchFamily="18" charset="0"/>
              </a:rPr>
              <a:t> </a:t>
            </a:r>
            <a:r>
              <a:rPr lang="en-US" i="1" baseline="30000" dirty="0">
                <a:solidFill>
                  <a:srgbClr val="0000FF"/>
                </a:solidFill>
                <a:latin typeface="Cambria" panose="02040503050406030204" pitchFamily="18" charset="0"/>
                <a:ea typeface="Cambria" panose="02040503050406030204" pitchFamily="18" charset="0"/>
              </a:rPr>
              <a:t>4</a:t>
            </a:r>
            <a:r>
              <a:rPr lang="en-US" i="1" dirty="0">
                <a:solidFill>
                  <a:srgbClr val="0000FF"/>
                </a:solidFill>
                <a:latin typeface="Cambria" panose="02040503050406030204" pitchFamily="18" charset="0"/>
                <a:ea typeface="Cambria" panose="02040503050406030204" pitchFamily="18" charset="0"/>
              </a:rPr>
              <a:t> for he is God's servant for your good. But if you do wrong, be afraid, for he does not bear the sword in vain. For he is the servant of God, an avenger who carries out God's wrath on the wrongdoer.</a:t>
            </a:r>
          </a:p>
          <a:p>
            <a:pPr lvl="1"/>
            <a:r>
              <a:rPr lang="en-US" i="1" dirty="0">
                <a:solidFill>
                  <a:srgbClr val="0000FF"/>
                </a:solidFill>
                <a:latin typeface="Cambria" panose="02040503050406030204" pitchFamily="18" charset="0"/>
                <a:ea typeface="Cambria" panose="02040503050406030204" pitchFamily="18" charset="0"/>
              </a:rPr>
              <a:t> </a:t>
            </a:r>
            <a:r>
              <a:rPr lang="en-US" i="1" baseline="30000" dirty="0">
                <a:solidFill>
                  <a:srgbClr val="0000FF"/>
                </a:solidFill>
                <a:latin typeface="Cambria" panose="02040503050406030204" pitchFamily="18" charset="0"/>
                <a:ea typeface="Cambria" panose="02040503050406030204" pitchFamily="18" charset="0"/>
              </a:rPr>
              <a:t>5</a:t>
            </a:r>
            <a:r>
              <a:rPr lang="en-US" i="1" dirty="0">
                <a:solidFill>
                  <a:srgbClr val="0000FF"/>
                </a:solidFill>
                <a:latin typeface="Cambria" panose="02040503050406030204" pitchFamily="18" charset="0"/>
                <a:ea typeface="Cambria" panose="02040503050406030204" pitchFamily="18" charset="0"/>
              </a:rPr>
              <a:t> Therefore one must be in subjection, not only to avoid God's wrath but also for the sake of conscience.</a:t>
            </a:r>
          </a:p>
          <a:p>
            <a:pPr lvl="1"/>
            <a:r>
              <a:rPr lang="en-US" i="1" dirty="0">
                <a:solidFill>
                  <a:srgbClr val="0000FF"/>
                </a:solidFill>
                <a:latin typeface="Cambria" panose="02040503050406030204" pitchFamily="18" charset="0"/>
                <a:ea typeface="Cambria" panose="02040503050406030204" pitchFamily="18" charset="0"/>
              </a:rPr>
              <a:t> </a:t>
            </a:r>
            <a:r>
              <a:rPr lang="en-US" i="1" baseline="30000" dirty="0">
                <a:solidFill>
                  <a:srgbClr val="0000FF"/>
                </a:solidFill>
                <a:latin typeface="Cambria" panose="02040503050406030204" pitchFamily="18" charset="0"/>
                <a:ea typeface="Cambria" panose="02040503050406030204" pitchFamily="18" charset="0"/>
              </a:rPr>
              <a:t>6</a:t>
            </a:r>
            <a:r>
              <a:rPr lang="en-US" i="1" dirty="0">
                <a:solidFill>
                  <a:srgbClr val="0000FF"/>
                </a:solidFill>
                <a:latin typeface="Cambria" panose="02040503050406030204" pitchFamily="18" charset="0"/>
                <a:ea typeface="Cambria" panose="02040503050406030204" pitchFamily="18" charset="0"/>
              </a:rPr>
              <a:t> For because of this you also pay taxes, for the authorities are ministers of God, attending to this very thing.</a:t>
            </a:r>
          </a:p>
          <a:p>
            <a:pPr lvl="1"/>
            <a:r>
              <a:rPr lang="en-US" i="1" dirty="0">
                <a:solidFill>
                  <a:srgbClr val="0000FF"/>
                </a:solidFill>
                <a:latin typeface="Cambria" panose="02040503050406030204" pitchFamily="18" charset="0"/>
                <a:ea typeface="Cambria" panose="02040503050406030204" pitchFamily="18" charset="0"/>
              </a:rPr>
              <a:t> </a:t>
            </a:r>
            <a:r>
              <a:rPr lang="en-US" i="1" baseline="30000" dirty="0">
                <a:solidFill>
                  <a:srgbClr val="0000FF"/>
                </a:solidFill>
                <a:latin typeface="Cambria" panose="02040503050406030204" pitchFamily="18" charset="0"/>
                <a:ea typeface="Cambria" panose="02040503050406030204" pitchFamily="18" charset="0"/>
              </a:rPr>
              <a:t>7</a:t>
            </a:r>
            <a:r>
              <a:rPr lang="en-US" i="1" dirty="0">
                <a:solidFill>
                  <a:srgbClr val="0000FF"/>
                </a:solidFill>
                <a:latin typeface="Cambria" panose="02040503050406030204" pitchFamily="18" charset="0"/>
                <a:ea typeface="Cambria" panose="02040503050406030204" pitchFamily="18" charset="0"/>
              </a:rPr>
              <a:t> Pay to all what is owed to them: taxes to whom taxes are owed, revenue to whom revenue is owed, respect to whom respect is owed, honor to whom honor is owed.</a:t>
            </a:r>
          </a:p>
          <a:p>
            <a:pPr lvl="1"/>
            <a:r>
              <a:rPr lang="en-US" i="1" dirty="0">
                <a:solidFill>
                  <a:srgbClr val="0000FF"/>
                </a:solidFill>
                <a:latin typeface="Cambria" panose="02040503050406030204" pitchFamily="18" charset="0"/>
                <a:ea typeface="Cambria" panose="02040503050406030204" pitchFamily="18" charset="0"/>
              </a:rPr>
              <a:t> </a:t>
            </a:r>
            <a:r>
              <a:rPr lang="en-US" i="1" baseline="30000" dirty="0">
                <a:solidFill>
                  <a:srgbClr val="0000FF"/>
                </a:solidFill>
                <a:latin typeface="Cambria" panose="02040503050406030204" pitchFamily="18" charset="0"/>
                <a:ea typeface="Cambria" panose="02040503050406030204" pitchFamily="18" charset="0"/>
              </a:rPr>
              <a:t>8</a:t>
            </a:r>
            <a:r>
              <a:rPr lang="en-US" i="1" dirty="0">
                <a:solidFill>
                  <a:srgbClr val="0000FF"/>
                </a:solidFill>
                <a:latin typeface="Cambria" panose="02040503050406030204" pitchFamily="18" charset="0"/>
                <a:ea typeface="Cambria" panose="02040503050406030204" pitchFamily="18" charset="0"/>
              </a:rPr>
              <a:t> Owe no one anything, except to love each other, for the one who loves another has fulfilled the law.</a:t>
            </a:r>
          </a:p>
          <a:p>
            <a:pPr lvl="1"/>
            <a:r>
              <a:rPr lang="en-US" dirty="0"/>
              <a:t> (Rom 13:1-8 ESV)</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8687526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 calcmode="lin" valueType="num">
                                      <p:cBhvr>
                                        <p:cTn id="45"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46"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4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Today we will be looking at the radical difference between the American and French revolutions, and will be doing so with the aid of Friedrich von Gentz (1764-1832), a German writer, thinker, publicist, and man of public affairs. </a:t>
            </a:r>
          </a:p>
          <a:p>
            <a:r>
              <a:rPr lang="en-US" dirty="0"/>
              <a:t>He wrote a short little booklet comparing the two revolutions, and it was published in 1800, the same year Jefferson was elected to the presidency. </a:t>
            </a:r>
          </a:p>
          <a:p>
            <a:r>
              <a:rPr lang="en-US" dirty="0"/>
              <a:t>The booklet was translated for the English-speaking world soon after publication and it provides us with a good glimpse of the early struggle to control the narrative of America’s founding. </a:t>
            </a:r>
          </a:p>
          <a:p>
            <a:r>
              <a:rPr lang="en-US" dirty="0"/>
              <a:t>Everyone knew that America was independent now, but what did that mean exactly?</a:t>
            </a:r>
          </a:p>
          <a:p>
            <a:endParaRPr lang="en-US" dirty="0"/>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36237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Some saw it as the first in a series of inevitable revolutions, and so they naturally welcomed the French Revolution as the obvious next step. </a:t>
            </a:r>
          </a:p>
          <a:p>
            <a:r>
              <a:rPr lang="en-US" dirty="0"/>
              <a:t>Others (e.g. Edmund Burke, Friedrich Gentz, or John Quincy Adams), saw the revolutions as strikingly different, as different as night and day.</a:t>
            </a:r>
          </a:p>
          <a:p>
            <a:r>
              <a:rPr lang="en-US" dirty="0"/>
              <a:t>From the very beginning, we have had men like Patrick Henry, wanting America to take her place among the nations of Christendom. </a:t>
            </a:r>
          </a:p>
          <a:p>
            <a:r>
              <a:rPr lang="en-US" dirty="0"/>
              <a:t>And also from the very beginning, we have had men like Thomas Paine, who wanted something much more like the French Revolution.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1254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The fighting that we now call the American War for  Independence actually started in 1775, and independence was not openly declared until July of the next year. </a:t>
            </a:r>
          </a:p>
          <a:p>
            <a:r>
              <a:rPr lang="en-US" dirty="0"/>
              <a:t>The war lasted for 8 years, until 1783. </a:t>
            </a:r>
          </a:p>
          <a:p>
            <a:r>
              <a:rPr lang="en-US" dirty="0"/>
              <a:t>When the Treaty of Paris was signed, the new nation operated for six years under the Articles of Confederation, after which a consensus arose about the need for a more robust Constitution.</a:t>
            </a:r>
          </a:p>
          <a:p>
            <a:r>
              <a:rPr lang="en-US" dirty="0"/>
              <a:t>John Quincy Adams’ who wrote the preface to Gentz’s booklet, says there that Gentz did a fine job, because his booklet “</a:t>
            </a:r>
            <a:r>
              <a:rPr lang="en-US" i="1" dirty="0">
                <a:latin typeface="Cambria" panose="02040503050406030204" pitchFamily="18" charset="0"/>
                <a:ea typeface="Cambria" panose="02040503050406030204" pitchFamily="18" charset="0"/>
              </a:rPr>
              <a:t>rescues that revolution from the disgraceful imputation of having proceeded from the same principles as that of France</a:t>
            </a:r>
            <a:r>
              <a:rPr lang="en-US" dirty="0"/>
              <a:t>” (p. 3). </a:t>
            </a:r>
          </a:p>
          <a:p>
            <a:r>
              <a:rPr lang="en-US" dirty="0"/>
              <a:t>He goes on to say that the revolutions of America and France were as different as “right and wrong” (p.4).</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5756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At the time of the American Revolution, the word </a:t>
            </a:r>
            <a:r>
              <a:rPr lang="en-US" b="1" i="1" dirty="0"/>
              <a:t>revolution</a:t>
            </a:r>
            <a:r>
              <a:rPr lang="en-US" dirty="0"/>
              <a:t> did not have the connotations it came to have after the French Revolution. </a:t>
            </a:r>
          </a:p>
          <a:p>
            <a:r>
              <a:rPr lang="en-US" dirty="0"/>
              <a:t>When we use the word </a:t>
            </a:r>
            <a:r>
              <a:rPr lang="en-US" b="1" i="1" dirty="0"/>
              <a:t>revolutionary</a:t>
            </a:r>
            <a:r>
              <a:rPr lang="en-US" dirty="0"/>
              <a:t> today, we mean some kind of radical.</a:t>
            </a:r>
          </a:p>
          <a:p>
            <a:r>
              <a:rPr lang="en-US" dirty="0"/>
              <a:t>At this time, the meaning of the word was closer to its cognate word </a:t>
            </a:r>
            <a:r>
              <a:rPr lang="en-US" b="1" i="1" dirty="0"/>
              <a:t>revolve</a:t>
            </a:r>
            <a:r>
              <a:rPr lang="en-US" dirty="0"/>
              <a:t>. </a:t>
            </a:r>
          </a:p>
          <a:p>
            <a:r>
              <a:rPr lang="en-US" dirty="0"/>
              <a:t>A revolution simply meant that there had been a change in the government, that things had “turned over.” </a:t>
            </a:r>
          </a:p>
          <a:p>
            <a:r>
              <a:rPr lang="en-US" dirty="0"/>
              <a:t>An example of this usage would be the Glorious Revolution of 1688 in England. </a:t>
            </a:r>
          </a:p>
          <a:p>
            <a:r>
              <a:rPr lang="en-US" dirty="0"/>
              <a:t>While the basic structures of English society remained what they had been, one king was removed and another one installed.</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4453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But starting with the French Revolution, a more sinister and radical meaning took root. </a:t>
            </a:r>
          </a:p>
          <a:p>
            <a:r>
              <a:rPr lang="en-US" dirty="0"/>
              <a:t>A revolution still means a turnover in the government, but now we have the extra connotations that </a:t>
            </a:r>
            <a:r>
              <a:rPr lang="en-US" b="1" i="1" dirty="0"/>
              <a:t>guillotines</a:t>
            </a:r>
            <a:r>
              <a:rPr lang="en-US" dirty="0"/>
              <a:t> bring to the situation. </a:t>
            </a:r>
          </a:p>
          <a:p>
            <a:r>
              <a:rPr lang="en-US" dirty="0"/>
              <a:t>When the American Revolution was first undertaken, </a:t>
            </a:r>
            <a:r>
              <a:rPr lang="en-US" i="1" dirty="0"/>
              <a:t>revolution</a:t>
            </a:r>
            <a:r>
              <a:rPr lang="en-US" dirty="0"/>
              <a:t> was a reasonable noun to use. </a:t>
            </a:r>
          </a:p>
          <a:p>
            <a:r>
              <a:rPr lang="en-US" dirty="0"/>
              <a:t>But now, in the aftermath of numerous other revolutions, almost all of them nasty, it would perhaps be better to use the alternative name for our war—which is the American War for Independence.</a:t>
            </a:r>
          </a:p>
          <a:p>
            <a:endParaRPr lang="en-US" dirty="0"/>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4026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Edmund Burke, that great and insightful enemy of the wrong kind of revolution, the man who predicted the Reign of Terror </a:t>
            </a:r>
            <a:r>
              <a:rPr lang="en-US" i="1" dirty="0"/>
              <a:t>before</a:t>
            </a:r>
            <a:r>
              <a:rPr lang="en-US" dirty="0"/>
              <a:t> it happened in France, was an English parliamentarian statesman who took the side of the Americans. </a:t>
            </a:r>
          </a:p>
          <a:p>
            <a:r>
              <a:rPr lang="en-US" dirty="0"/>
              <a:t>When the Stamp Act was passed in 1765, the American reaction was hot. </a:t>
            </a:r>
          </a:p>
          <a:p>
            <a:r>
              <a:rPr lang="en-US" dirty="0"/>
              <a:t>But the problem was not the tax per se, but rather the constitutional authority to tax. </a:t>
            </a:r>
          </a:p>
          <a:p>
            <a:r>
              <a:rPr lang="en-US" dirty="0"/>
              <a:t>What would you do, as a resident of Arkansas, if one day you received a tax bill authorized by the legislature of Rhode Island?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2123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American Versus French Revolution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Take a step further. Suppose the bill was only for five dollars, and your friends tried to quiet you down by pointing out that it was </a:t>
            </a:r>
            <a:r>
              <a:rPr lang="en-US" b="1" i="1" dirty="0"/>
              <a:t>only</a:t>
            </a:r>
            <a:r>
              <a:rPr lang="en-US" dirty="0"/>
              <a:t> five dollars. </a:t>
            </a:r>
          </a:p>
          <a:p>
            <a:r>
              <a:rPr lang="en-US" dirty="0"/>
              <a:t>You would hopefully point out that the </a:t>
            </a:r>
            <a:r>
              <a:rPr lang="en-US" b="1" i="1" dirty="0"/>
              <a:t>amount </a:t>
            </a:r>
            <a:r>
              <a:rPr lang="en-US" dirty="0"/>
              <a:t>was not the </a:t>
            </a:r>
            <a:r>
              <a:rPr lang="en-US" b="1" i="1" dirty="0"/>
              <a:t>point</a:t>
            </a:r>
            <a:r>
              <a:rPr lang="en-US" dirty="0"/>
              <a:t>. The point would be that Rhode Island had no lawful jurisdiction. That </a:t>
            </a:r>
            <a:r>
              <a:rPr lang="en-US" b="1" i="1" dirty="0"/>
              <a:t>would</a:t>
            </a:r>
            <a:r>
              <a:rPr lang="en-US" dirty="0"/>
              <a:t> be the point, right?</a:t>
            </a:r>
          </a:p>
          <a:p>
            <a:r>
              <a:rPr lang="en-US" dirty="0"/>
              <a:t>Parliament was the legislative body for England. </a:t>
            </a:r>
          </a:p>
          <a:p>
            <a:r>
              <a:rPr lang="en-US" dirty="0"/>
              <a:t>The colonies all had their </a:t>
            </a:r>
            <a:r>
              <a:rPr lang="en-US" b="1" i="1" dirty="0"/>
              <a:t>own</a:t>
            </a:r>
            <a:r>
              <a:rPr lang="en-US" dirty="0"/>
              <a:t> lawfully constituted legislatures. This is what was meant by the phrase “no taxation without representation.” </a:t>
            </a:r>
          </a:p>
          <a:p>
            <a:r>
              <a:rPr lang="en-US" dirty="0"/>
              <a:t>Because the colonists had no representatives in the Parliament (but did have representatives in their </a:t>
            </a:r>
            <a:r>
              <a:rPr lang="en-US" b="1" i="1" dirty="0"/>
              <a:t>own</a:t>
            </a:r>
            <a:r>
              <a:rPr lang="en-US" dirty="0"/>
              <a:t> legislatures), it was therefore completely out of line for Parliament to levy a tax on Virginians, Marylanders, or Pennsylvanians.</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30000" dirty="0">
                <a:hlinkClick r:id="rId4"/>
              </a:rPr>
              <a:t>https://dougwils.com/books-and-culture/s7-engaging-the-culture/the-american-and-french-revolutions-compared.html</a:t>
            </a:r>
            <a:r>
              <a:rPr lang="en-US" sz="2000" baseline="300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85914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337088</TotalTime>
  <Words>2979</Words>
  <Application>Microsoft Office PowerPoint</Application>
  <PresentationFormat>On-screen Show (4:3)</PresentationFormat>
  <Paragraphs>153</Paragraphs>
  <Slides>25</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vt:lpstr>
      <vt:lpstr>Office Theme</vt:lpstr>
      <vt:lpstr>140_Office Theme</vt:lpstr>
      <vt:lpstr>PowerPoint Presentation</vt:lpstr>
      <vt:lpstr>A Comparison of the American and French Revolutions</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American Versus French Revolution</vt:lpstr>
      <vt:lpstr>The First Great Awakening</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5831</cp:revision>
  <cp:lastPrinted>2021-03-28T13:27:16Z</cp:lastPrinted>
  <dcterms:created xsi:type="dcterms:W3CDTF">2018-06-08T00:19:32Z</dcterms:created>
  <dcterms:modified xsi:type="dcterms:W3CDTF">2021-04-05T02:08:43Z</dcterms:modified>
</cp:coreProperties>
</file>