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912" r:id="rId3"/>
    <p:sldMasterId id="2147483924" r:id="rId4"/>
  </p:sldMasterIdLst>
  <p:notesMasterIdLst>
    <p:notesMasterId r:id="rId29"/>
  </p:notesMasterIdLst>
  <p:sldIdLst>
    <p:sldId id="571" r:id="rId5"/>
    <p:sldId id="572" r:id="rId6"/>
    <p:sldId id="574" r:id="rId7"/>
    <p:sldId id="575" r:id="rId8"/>
    <p:sldId id="576" r:id="rId9"/>
    <p:sldId id="573" r:id="rId10"/>
    <p:sldId id="560" r:id="rId11"/>
    <p:sldId id="559" r:id="rId12"/>
    <p:sldId id="561" r:id="rId13"/>
    <p:sldId id="562" r:id="rId14"/>
    <p:sldId id="556" r:id="rId15"/>
    <p:sldId id="557" r:id="rId16"/>
    <p:sldId id="558" r:id="rId17"/>
    <p:sldId id="563" r:id="rId18"/>
    <p:sldId id="564" r:id="rId19"/>
    <p:sldId id="566" r:id="rId20"/>
    <p:sldId id="567" r:id="rId21"/>
    <p:sldId id="578" r:id="rId22"/>
    <p:sldId id="585" r:id="rId23"/>
    <p:sldId id="583" r:id="rId24"/>
    <p:sldId id="577" r:id="rId25"/>
    <p:sldId id="581" r:id="rId26"/>
    <p:sldId id="582" r:id="rId27"/>
    <p:sldId id="5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4BF6"/>
    <a:srgbClr val="993300"/>
    <a:srgbClr val="5731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6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EC55D-DF11-4B6E-B8E2-8ED8B7CB6743}" type="datetimeFigureOut">
              <a:rPr lang="en-US" smtClean="0"/>
              <a:t>9/23/2018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63987-A83F-4245-81BE-0B37BAA48141}" type="slidenum">
              <a:rPr lang="en-US" smtClean="0"/>
              <a:t>‹#›</a:t>
            </a:fld>
            <a:endParaRPr lang="en-US"/>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D63987-A83F-4245-81BE-0B37BAA48141}" type="slidenum">
              <a:rPr lang="en-US" smtClean="0"/>
              <a:t>4</a:t>
            </a:fld>
            <a:endParaRPr lang="en-US"/>
          </a:p>
        </p:txBody>
      </p:sp>
    </p:spTree>
    <p:extLst>
      <p:ext uri="{BB962C8B-B14F-4D97-AF65-F5344CB8AC3E}">
        <p14:creationId xmlns:p14="http://schemas.microsoft.com/office/powerpoint/2010/main" val="4116840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D63987-A83F-4245-81BE-0B37BAA48141}" type="slidenum">
              <a:rPr lang="en-US" smtClean="0"/>
              <a:t>5</a:t>
            </a:fld>
            <a:endParaRPr lang="en-US"/>
          </a:p>
        </p:txBody>
      </p:sp>
    </p:spTree>
    <p:extLst>
      <p:ext uri="{BB962C8B-B14F-4D97-AF65-F5344CB8AC3E}">
        <p14:creationId xmlns:p14="http://schemas.microsoft.com/office/powerpoint/2010/main" val="4116840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87015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72601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58545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7437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34803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89571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23293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2286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51099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29977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7053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51569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80993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03160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02442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73708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47595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511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795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88355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29355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84162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90855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89750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47386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14595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219403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68384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4600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t>9/23/2018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170595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972122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783273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97292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23575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349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t>9/23/2018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t>9/23/2018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9/23/2018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9/23/2018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583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241238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9/23/2018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3813553"/>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4.xml"/><Relationship Id="rId1" Type="http://schemas.openxmlformats.org/officeDocument/2006/relationships/themeOverride" Target="../theme/themeOverride5.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4.xml"/><Relationship Id="rId1" Type="http://schemas.openxmlformats.org/officeDocument/2006/relationships/themeOverride" Target="../theme/themeOverride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4.xml"/><Relationship Id="rId1" Type="http://schemas.openxmlformats.org/officeDocument/2006/relationships/themeOverride" Target="../theme/themeOverride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4.xml"/><Relationship Id="rId1" Type="http://schemas.openxmlformats.org/officeDocument/2006/relationships/themeOverride" Target="../theme/themeOverride8.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4.xml"/><Relationship Id="rId1" Type="http://schemas.openxmlformats.org/officeDocument/2006/relationships/themeOverride" Target="../theme/themeOverride9.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4.xml"/><Relationship Id="rId1" Type="http://schemas.openxmlformats.org/officeDocument/2006/relationships/themeOverride" Target="../theme/themeOverride10.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4.xml"/><Relationship Id="rId1" Type="http://schemas.openxmlformats.org/officeDocument/2006/relationships/themeOverride" Target="../theme/themeOverride1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4.xml"/><Relationship Id="rId1" Type="http://schemas.openxmlformats.org/officeDocument/2006/relationships/themeOverride" Target="../theme/themeOverride1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4.xml"/><Relationship Id="rId1" Type="http://schemas.openxmlformats.org/officeDocument/2006/relationships/themeOverride" Target="../theme/themeOverride13.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3.xml"/><Relationship Id="rId1" Type="http://schemas.openxmlformats.org/officeDocument/2006/relationships/themeOverride" Target="../theme/themeOverride1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3.xml"/><Relationship Id="rId1" Type="http://schemas.openxmlformats.org/officeDocument/2006/relationships/themeOverride" Target="../theme/themeOverride15.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4.xml"/><Relationship Id="rId1" Type="http://schemas.openxmlformats.org/officeDocument/2006/relationships/themeOverride" Target="../theme/themeOverride16.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4.xml"/><Relationship Id="rId1" Type="http://schemas.openxmlformats.org/officeDocument/2006/relationships/themeOverride" Target="../theme/themeOverride1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4.xml"/><Relationship Id="rId1" Type="http://schemas.openxmlformats.org/officeDocument/2006/relationships/themeOverride" Target="../theme/themeOverride18.xm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39.xml"/><Relationship Id="rId1" Type="http://schemas.openxmlformats.org/officeDocument/2006/relationships/themeOverride" Target="../theme/themeOverride19.xml"/><Relationship Id="rId4" Type="http://schemas.openxmlformats.org/officeDocument/2006/relationships/hyperlink" Target="https://mymorningmeditations.files.wordpress.com/2013/11/didache_nag_hammadi_codex_ii.jp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themeOverride" Target="../theme/themeOverride1.xml"/><Relationship Id="rId4" Type="http://schemas.openxmlformats.org/officeDocument/2006/relationships/hyperlink" Target="https://international.la-croix.com/news/possible-bone-fragment-of-st-clement-of-rome-gifted-to-westminster-abbey/7875"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4.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4.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4.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2485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*Some Excerpts from the Letter</a:t>
            </a:r>
            <a:endParaRPr lang="en-US" sz="3600" b="1" dirty="0"/>
          </a:p>
        </p:txBody>
      </p:sp>
      <p:sp>
        <p:nvSpPr>
          <p:cNvPr id="4" name="Content Placeholder 3"/>
          <p:cNvSpPr>
            <a:spLocks noGrp="1"/>
          </p:cNvSpPr>
          <p:nvPr>
            <p:ph idx="1"/>
          </p:nvPr>
        </p:nvSpPr>
        <p:spPr>
          <a:xfrm>
            <a:off x="152400" y="685800"/>
            <a:ext cx="8839200" cy="5715000"/>
          </a:xfrm>
        </p:spPr>
        <p:txBody>
          <a:bodyPr>
            <a:normAutofit fontScale="77500" lnSpcReduction="20000"/>
          </a:bodyPr>
          <a:lstStyle/>
          <a:p>
            <a:pPr marL="0" lvl="0" indent="0">
              <a:buNone/>
            </a:pPr>
            <a:r>
              <a:rPr lang="en-US" sz="2800" b="1" dirty="0" smtClean="0">
                <a:latin typeface="+mj-lt"/>
                <a:ea typeface="Cambria" panose="02040503050406030204" pitchFamily="18" charset="0"/>
              </a:rPr>
              <a:t>Chapter 3</a:t>
            </a:r>
          </a:p>
          <a:p>
            <a:r>
              <a:rPr lang="en-US" sz="3000" i="1" dirty="0">
                <a:latin typeface="Cambria" panose="02040503050406030204" pitchFamily="18" charset="0"/>
                <a:ea typeface="Cambria" panose="02040503050406030204" pitchFamily="18" charset="0"/>
              </a:rPr>
              <a:t>Every kind of </a:t>
            </a:r>
            <a:r>
              <a:rPr lang="en-US" sz="3000" i="1" dirty="0" smtClean="0">
                <a:latin typeface="Cambria" panose="02040503050406030204" pitchFamily="18" charset="0"/>
                <a:ea typeface="Cambria" panose="02040503050406030204" pitchFamily="18" charset="0"/>
              </a:rPr>
              <a:t>honor </a:t>
            </a:r>
            <a:r>
              <a:rPr lang="en-US" sz="3000" i="1" dirty="0">
                <a:latin typeface="Cambria" panose="02040503050406030204" pitchFamily="18" charset="0"/>
                <a:ea typeface="Cambria" panose="02040503050406030204" pitchFamily="18" charset="0"/>
              </a:rPr>
              <a:t>and happiness was bestowed upon you, and then was fulfilled that which is written, </a:t>
            </a:r>
            <a:r>
              <a:rPr lang="en-US" sz="3000" i="1" dirty="0" smtClean="0">
                <a:latin typeface="Cambria" panose="02040503050406030204" pitchFamily="18" charset="0"/>
                <a:ea typeface="Cambria" panose="02040503050406030204" pitchFamily="18" charset="0"/>
              </a:rPr>
              <a:t>“My </a:t>
            </a:r>
            <a:r>
              <a:rPr lang="en-US" sz="3000" i="1" dirty="0">
                <a:latin typeface="Cambria" panose="02040503050406030204" pitchFamily="18" charset="0"/>
                <a:ea typeface="Cambria" panose="02040503050406030204" pitchFamily="18" charset="0"/>
              </a:rPr>
              <a:t>beloved ate and drink, and was enlarged and became fat, and kicked</a:t>
            </a:r>
            <a:r>
              <a:rPr lang="en-US" sz="3000" i="1" dirty="0" smtClean="0">
                <a:latin typeface="Cambria" panose="02040503050406030204" pitchFamily="18" charset="0"/>
                <a:ea typeface="Cambria" panose="02040503050406030204" pitchFamily="18" charset="0"/>
              </a:rPr>
              <a:t>.”</a:t>
            </a:r>
          </a:p>
          <a:p>
            <a:r>
              <a:rPr lang="en-US" sz="3000" dirty="0" smtClean="0">
                <a:ea typeface="Cambria" panose="02040503050406030204" pitchFamily="18" charset="0"/>
              </a:rPr>
              <a:t>This is an allusion to Deut</a:t>
            </a:r>
            <a:r>
              <a:rPr lang="en-US" sz="3000" dirty="0" smtClean="0"/>
              <a:t>. 32:9-15. </a:t>
            </a:r>
            <a:r>
              <a:rPr lang="en-US" sz="3000" i="1" dirty="0" smtClean="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For </a:t>
            </a:r>
            <a:r>
              <a:rPr lang="en-US" sz="3000" i="1" dirty="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the LORD's allotment is his people, Jacob is his special </a:t>
            </a:r>
            <a:r>
              <a:rPr lang="en-US" sz="3000" i="1" dirty="0" smtClean="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possession… </a:t>
            </a:r>
            <a:r>
              <a:rPr lang="en-US" sz="3000" i="1" dirty="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He continually guarded him and taught him; he continually protected him like the pupil of his </a:t>
            </a:r>
            <a:r>
              <a:rPr lang="en-US" sz="3000" i="1" dirty="0" smtClean="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eye… He </a:t>
            </a:r>
            <a:r>
              <a:rPr lang="en-US" sz="3000" i="1" dirty="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provided honey for him from the cliffs, and olive oil from the hardest of rocks, butter from the herd and milk from the flock, along with the fat of lambs, rams and goats of Bashan, along with the best of the kernels of wheat; and from the juice of grapes you drank wine. But </a:t>
            </a:r>
            <a:r>
              <a:rPr lang="en-US" sz="3000" b="1" i="1" dirty="0" err="1">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Jeshurun</a:t>
            </a:r>
            <a:r>
              <a:rPr lang="en-US" sz="3000" b="1" i="1" dirty="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 </a:t>
            </a:r>
            <a:r>
              <a:rPr lang="en-US" sz="3000" i="1" dirty="0" smtClean="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[=Upright One] </a:t>
            </a:r>
            <a:r>
              <a:rPr lang="en-US" sz="3000" b="1" i="1" dirty="0" smtClean="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became </a:t>
            </a:r>
            <a:r>
              <a:rPr lang="en-US" sz="3000" b="1" i="1" dirty="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fat and kicked</a:t>
            </a:r>
            <a:r>
              <a:rPr lang="en-US" sz="3000" i="1" dirty="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 you got fat, thick, and stuffed! Then he deserted the God who made him, and treated the Rock who saved him with contempt. </a:t>
            </a:r>
            <a:r>
              <a:rPr lang="en-US" sz="3000" dirty="0" smtClean="0">
                <a:ea typeface="Cambria" panose="02040503050406030204" pitchFamily="18" charset="0"/>
              </a:rPr>
              <a:t>(NET)</a:t>
            </a:r>
            <a:endParaRPr lang="en-US" sz="3000" i="1" dirty="0" smtClean="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endParaRPr>
          </a:p>
          <a:p>
            <a:r>
              <a:rPr lang="en-US" sz="3000" i="1" dirty="0" smtClean="0">
                <a:latin typeface="Cambria" panose="02040503050406030204" pitchFamily="18" charset="0"/>
                <a:ea typeface="Cambria" panose="02040503050406030204" pitchFamily="18" charset="0"/>
              </a:rPr>
              <a:t>Hence </a:t>
            </a:r>
            <a:r>
              <a:rPr lang="en-US" sz="3000" i="1" dirty="0">
                <a:latin typeface="Cambria" panose="02040503050406030204" pitchFamily="18" charset="0"/>
                <a:ea typeface="Cambria" panose="02040503050406030204" pitchFamily="18" charset="0"/>
              </a:rPr>
              <a:t>flowed emulation and envy, strife and sedition, persecution and disorder, war and captivity. So the worthless rose up against the </a:t>
            </a:r>
            <a:r>
              <a:rPr lang="en-US" sz="3000" i="1" dirty="0" smtClean="0">
                <a:latin typeface="Cambria" panose="02040503050406030204" pitchFamily="18" charset="0"/>
                <a:ea typeface="Cambria" panose="02040503050406030204" pitchFamily="18" charset="0"/>
              </a:rPr>
              <a:t>honored, </a:t>
            </a:r>
            <a:r>
              <a:rPr lang="en-US" sz="3000" i="1" dirty="0">
                <a:latin typeface="Cambria" panose="02040503050406030204" pitchFamily="18" charset="0"/>
                <a:ea typeface="Cambria" panose="02040503050406030204" pitchFamily="18" charset="0"/>
              </a:rPr>
              <a:t>those of no reputation against such as were renowned, the foolish against the wise, the young against those advanced in </a:t>
            </a:r>
            <a:r>
              <a:rPr lang="en-US" sz="3000" i="1" dirty="0" smtClean="0">
                <a:latin typeface="Cambria" panose="02040503050406030204" pitchFamily="18" charset="0"/>
                <a:ea typeface="Cambria" panose="02040503050406030204" pitchFamily="18" charset="0"/>
              </a:rPr>
              <a:t>years…</a:t>
            </a:r>
            <a:endParaRPr lang="en-US" sz="3000" dirty="0">
              <a:latin typeface="+mj-lt"/>
              <a:ea typeface="Cambria" panose="02040503050406030204" pitchFamily="18" charset="0"/>
            </a:endParaRPr>
          </a:p>
          <a:p>
            <a:pPr marL="0" lvl="0" indent="0">
              <a:buNone/>
            </a:pPr>
            <a:endParaRPr lang="en-US" sz="2800" dirty="0" smtClean="0">
              <a:latin typeface="+mj-lt"/>
              <a:ea typeface="Cambria" panose="02040503050406030204" pitchFamily="18" charset="0"/>
            </a:endParaRPr>
          </a:p>
          <a:p>
            <a:pPr lvl="0"/>
            <a:endParaRPr lang="en-US" sz="2800" dirty="0"/>
          </a:p>
        </p:txBody>
      </p:sp>
      <p:sp>
        <p:nvSpPr>
          <p:cNvPr id="5" name="TextBox 4"/>
          <p:cNvSpPr txBox="1"/>
          <p:nvPr/>
        </p:nvSpPr>
        <p:spPr>
          <a:xfrm>
            <a:off x="533400" y="6488668"/>
            <a:ext cx="3808671" cy="369332"/>
          </a:xfrm>
          <a:prstGeom prst="rect">
            <a:avLst/>
          </a:prstGeom>
          <a:noFill/>
        </p:spPr>
        <p:txBody>
          <a:bodyPr wrap="none" rtlCol="0">
            <a:spAutoFit/>
          </a:bodyPr>
          <a:lstStyle/>
          <a:p>
            <a:r>
              <a:rPr lang="en-US" dirty="0" smtClean="0">
                <a:ea typeface="Cambria" panose="02040503050406030204" pitchFamily="18" charset="0"/>
              </a:rPr>
              <a:t>*Roberts-Donaldson translation - 1867</a:t>
            </a:r>
            <a:endParaRPr lang="en-US" dirty="0"/>
          </a:p>
        </p:txBody>
      </p:sp>
    </p:spTree>
    <p:extLst>
      <p:ext uri="{BB962C8B-B14F-4D97-AF65-F5344CB8AC3E}">
        <p14:creationId xmlns:p14="http://schemas.microsoft.com/office/powerpoint/2010/main" val="387681239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*Some Excerpts from the Letter</a:t>
            </a:r>
            <a:endParaRPr lang="en-US" sz="3600" b="1" dirty="0"/>
          </a:p>
        </p:txBody>
      </p:sp>
      <p:sp>
        <p:nvSpPr>
          <p:cNvPr id="4" name="Content Placeholder 3"/>
          <p:cNvSpPr>
            <a:spLocks noGrp="1"/>
          </p:cNvSpPr>
          <p:nvPr>
            <p:ph idx="1"/>
          </p:nvPr>
        </p:nvSpPr>
        <p:spPr>
          <a:xfrm>
            <a:off x="152400" y="710045"/>
            <a:ext cx="8839200" cy="5791200"/>
          </a:xfrm>
        </p:spPr>
        <p:txBody>
          <a:bodyPr>
            <a:normAutofit lnSpcReduction="10000"/>
          </a:bodyPr>
          <a:lstStyle/>
          <a:p>
            <a:pPr marL="0" lvl="0" indent="0">
              <a:buNone/>
            </a:pPr>
            <a:r>
              <a:rPr lang="en-US" sz="2800" b="1" dirty="0" smtClean="0">
                <a:latin typeface="+mj-lt"/>
                <a:ea typeface="Cambria" panose="02040503050406030204" pitchFamily="18" charset="0"/>
              </a:rPr>
              <a:t>Chapter 42</a:t>
            </a:r>
          </a:p>
          <a:p>
            <a:r>
              <a:rPr lang="en-US" sz="2800" i="1" dirty="0" smtClean="0">
                <a:latin typeface="Cambria" panose="02040503050406030204" pitchFamily="18" charset="0"/>
                <a:ea typeface="Cambria" panose="02040503050406030204" pitchFamily="18" charset="0"/>
              </a:rPr>
              <a:t>The </a:t>
            </a:r>
            <a:r>
              <a:rPr lang="en-US" sz="2800" i="1" dirty="0">
                <a:latin typeface="Cambria" panose="02040503050406030204" pitchFamily="18" charset="0"/>
                <a:ea typeface="Cambria" panose="02040503050406030204" pitchFamily="18" charset="0"/>
              </a:rPr>
              <a:t>apostles have preached the Gospel to us from the Lord Jesus </a:t>
            </a:r>
            <a:r>
              <a:rPr lang="en-US" sz="2800" i="1" dirty="0" smtClean="0">
                <a:latin typeface="Cambria" panose="02040503050406030204" pitchFamily="18" charset="0"/>
                <a:ea typeface="Cambria" panose="02040503050406030204" pitchFamily="18" charset="0"/>
              </a:rPr>
              <a:t>Christ</a:t>
            </a:r>
            <a:r>
              <a:rPr lang="en-US" sz="2800" i="1" dirty="0">
                <a:latin typeface="Cambria" panose="02040503050406030204" pitchFamily="18" charset="0"/>
                <a:ea typeface="Cambria" panose="02040503050406030204" pitchFamily="18" charset="0"/>
              </a:rPr>
              <a:t>… And thus preaching through countries and cities, they appointed the first-fruits [of their </a:t>
            </a:r>
            <a:r>
              <a:rPr lang="en-US" sz="2800" i="1" dirty="0" smtClean="0">
                <a:latin typeface="Cambria" panose="02040503050406030204" pitchFamily="18" charset="0"/>
                <a:ea typeface="Cambria" panose="02040503050406030204" pitchFamily="18" charset="0"/>
              </a:rPr>
              <a:t>labors], </a:t>
            </a:r>
            <a:r>
              <a:rPr lang="en-US" sz="2800" i="1" dirty="0">
                <a:latin typeface="Cambria" panose="02040503050406030204" pitchFamily="18" charset="0"/>
                <a:ea typeface="Cambria" panose="02040503050406030204" pitchFamily="18" charset="0"/>
              </a:rPr>
              <a:t>having first proved them by the Spirit, to be </a:t>
            </a:r>
            <a:r>
              <a:rPr lang="en-US" sz="2800" b="1" i="1" dirty="0">
                <a:latin typeface="Cambria" panose="02040503050406030204" pitchFamily="18" charset="0"/>
                <a:ea typeface="Cambria" panose="02040503050406030204" pitchFamily="18" charset="0"/>
              </a:rPr>
              <a:t>bishops and deacons </a:t>
            </a:r>
            <a:r>
              <a:rPr lang="en-US" sz="2800" i="1" dirty="0">
                <a:latin typeface="Cambria" panose="02040503050406030204" pitchFamily="18" charset="0"/>
                <a:ea typeface="Cambria" panose="02040503050406030204" pitchFamily="18" charset="0"/>
              </a:rPr>
              <a:t>of those who should afterwards believe</a:t>
            </a:r>
            <a:r>
              <a:rPr lang="en-US" sz="2800" i="1" dirty="0" smtClean="0">
                <a:latin typeface="Cambria" panose="02040503050406030204" pitchFamily="18" charset="0"/>
                <a:ea typeface="Cambria" panose="02040503050406030204" pitchFamily="18" charset="0"/>
              </a:rPr>
              <a:t>. </a:t>
            </a:r>
            <a:endParaRPr lang="en-US" sz="2800" dirty="0" smtClean="0">
              <a:latin typeface="+mj-lt"/>
              <a:ea typeface="Cambria" panose="02040503050406030204" pitchFamily="18" charset="0"/>
            </a:endParaRPr>
          </a:p>
          <a:p>
            <a:r>
              <a:rPr lang="en-US" sz="2800" dirty="0" smtClean="0">
                <a:latin typeface="+mj-lt"/>
                <a:ea typeface="Cambria" panose="02040503050406030204" pitchFamily="18" charset="0"/>
              </a:rPr>
              <a:t>Compare this with : </a:t>
            </a:r>
          </a:p>
          <a:p>
            <a:pPr lvl="1"/>
            <a:r>
              <a:rPr lang="en-US" sz="2400" i="1" dirty="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And when </a:t>
            </a:r>
            <a:r>
              <a:rPr lang="en-US" sz="2400" i="1" dirty="0" smtClean="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[Paul and Barnabas] had </a:t>
            </a:r>
            <a:r>
              <a:rPr lang="en-US" sz="2400" b="1" i="1" dirty="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appointed elders for them in every church</a:t>
            </a:r>
            <a:r>
              <a:rPr lang="en-US" sz="2400" i="1" dirty="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 with prayer and fasting they committed them to the Lord in whom they had believed. </a:t>
            </a:r>
            <a:r>
              <a:rPr lang="en-US" sz="2400" dirty="0"/>
              <a:t>(</a:t>
            </a:r>
            <a:r>
              <a:rPr lang="en-US" sz="2400" dirty="0" smtClean="0"/>
              <a:t>Acts </a:t>
            </a:r>
            <a:r>
              <a:rPr lang="en-US" sz="2400" dirty="0"/>
              <a:t>14:23)</a:t>
            </a:r>
            <a:endParaRPr lang="en-US" sz="2400" dirty="0">
              <a:latin typeface="+mj-lt"/>
              <a:ea typeface="Cambria" panose="02040503050406030204" pitchFamily="18" charset="0"/>
            </a:endParaRPr>
          </a:p>
          <a:p>
            <a:pPr lvl="1"/>
            <a:r>
              <a:rPr lang="en-US" sz="2400" i="1" dirty="0" smtClean="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Paul </a:t>
            </a:r>
            <a:r>
              <a:rPr lang="en-US" sz="2400" i="1" dirty="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and Timothy, servants of Christ Jesus, To all the saints in Christ Jesus who are at Philippi, with the </a:t>
            </a:r>
            <a:r>
              <a:rPr lang="en-US" sz="2400" b="1" i="1" dirty="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overseers and </a:t>
            </a:r>
            <a:r>
              <a:rPr lang="en-US" sz="2400" b="1" i="1" dirty="0" smtClean="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deacons</a:t>
            </a:r>
            <a:r>
              <a:rPr lang="en-US" sz="2400" dirty="0" smtClean="0"/>
              <a:t> (Philippians 1:1)</a:t>
            </a:r>
          </a:p>
          <a:p>
            <a:pPr marL="0" lvl="0" indent="0">
              <a:buNone/>
            </a:pPr>
            <a:endParaRPr lang="en-US" sz="2800" dirty="0" smtClean="0">
              <a:latin typeface="+mj-lt"/>
              <a:ea typeface="Cambria" panose="02040503050406030204" pitchFamily="18" charset="0"/>
            </a:endParaRPr>
          </a:p>
          <a:p>
            <a:pPr marL="0" lvl="0" indent="0">
              <a:buNone/>
            </a:pPr>
            <a:endParaRPr lang="en-US" sz="2800" dirty="0">
              <a:latin typeface="+mj-lt"/>
              <a:ea typeface="Cambria" panose="02040503050406030204" pitchFamily="18" charset="0"/>
            </a:endParaRPr>
          </a:p>
          <a:p>
            <a:pPr marL="0" lvl="0" indent="0">
              <a:buNone/>
            </a:pPr>
            <a:endParaRPr lang="en-US" sz="2800" dirty="0" smtClean="0">
              <a:latin typeface="+mj-lt"/>
              <a:ea typeface="Cambria" panose="02040503050406030204" pitchFamily="18" charset="0"/>
            </a:endParaRPr>
          </a:p>
          <a:p>
            <a:pPr lvl="0"/>
            <a:endParaRPr lang="en-US" sz="2800" dirty="0"/>
          </a:p>
        </p:txBody>
      </p:sp>
      <p:sp>
        <p:nvSpPr>
          <p:cNvPr id="5" name="TextBox 4"/>
          <p:cNvSpPr txBox="1"/>
          <p:nvPr/>
        </p:nvSpPr>
        <p:spPr>
          <a:xfrm>
            <a:off x="533400" y="6488668"/>
            <a:ext cx="3808671" cy="369332"/>
          </a:xfrm>
          <a:prstGeom prst="rect">
            <a:avLst/>
          </a:prstGeom>
          <a:noFill/>
        </p:spPr>
        <p:txBody>
          <a:bodyPr wrap="none" rtlCol="0">
            <a:spAutoFit/>
          </a:bodyPr>
          <a:lstStyle/>
          <a:p>
            <a:r>
              <a:rPr lang="en-US" dirty="0" smtClean="0">
                <a:ea typeface="Cambria" panose="02040503050406030204" pitchFamily="18" charset="0"/>
              </a:rPr>
              <a:t>*Roberts-Donaldson translation - 1867</a:t>
            </a:r>
            <a:endParaRPr lang="en-US" dirty="0"/>
          </a:p>
        </p:txBody>
      </p:sp>
    </p:spTree>
    <p:extLst>
      <p:ext uri="{BB962C8B-B14F-4D97-AF65-F5344CB8AC3E}">
        <p14:creationId xmlns:p14="http://schemas.microsoft.com/office/powerpoint/2010/main" val="294603464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*Some Excerpts from the Letter</a:t>
            </a:r>
            <a:endParaRPr lang="en-US" sz="3600" b="1" dirty="0"/>
          </a:p>
        </p:txBody>
      </p:sp>
      <p:sp>
        <p:nvSpPr>
          <p:cNvPr id="4" name="Content Placeholder 3"/>
          <p:cNvSpPr>
            <a:spLocks noGrp="1"/>
          </p:cNvSpPr>
          <p:nvPr>
            <p:ph idx="1"/>
          </p:nvPr>
        </p:nvSpPr>
        <p:spPr>
          <a:xfrm>
            <a:off x="457200" y="838200"/>
            <a:ext cx="8229600" cy="5638800"/>
          </a:xfrm>
        </p:spPr>
        <p:txBody>
          <a:bodyPr>
            <a:normAutofit fontScale="92500" lnSpcReduction="20000"/>
          </a:bodyPr>
          <a:lstStyle/>
          <a:p>
            <a:pPr marL="0" lvl="0" indent="0">
              <a:buNone/>
            </a:pPr>
            <a:r>
              <a:rPr lang="en-US" sz="3000" b="1" dirty="0">
                <a:ea typeface="Cambria" panose="02040503050406030204" pitchFamily="18" charset="0"/>
              </a:rPr>
              <a:t>Chapter 44</a:t>
            </a:r>
            <a:endParaRPr lang="en-US" sz="3000" b="1" i="1" dirty="0" smtClean="0">
              <a:latin typeface="Cambria" panose="02040503050406030204" pitchFamily="18" charset="0"/>
              <a:ea typeface="Cambria" panose="02040503050406030204" pitchFamily="18" charset="0"/>
            </a:endParaRPr>
          </a:p>
          <a:p>
            <a:r>
              <a:rPr lang="en-US" sz="2900" i="1" dirty="0">
                <a:latin typeface="Cambria" panose="02040503050406030204" pitchFamily="18" charset="0"/>
                <a:ea typeface="Cambria" panose="02040503050406030204" pitchFamily="18" charset="0"/>
              </a:rPr>
              <a:t>Our apostles also knew, through our Lord Jesus Christ, and there would be strife on account of the office of the episcopate. For this reason, therefore, inasmuch as they had obtained a perfect fore-knowledge of this, they appointed those [ministers] already mentioned, and afterwards gave instructions, that when these should fall asleep, other approved men should succeed them in their ministry. </a:t>
            </a:r>
            <a:endParaRPr lang="en-US" sz="2900" i="1" dirty="0" smtClean="0">
              <a:latin typeface="Cambria" panose="02040503050406030204" pitchFamily="18" charset="0"/>
              <a:ea typeface="Cambria" panose="02040503050406030204" pitchFamily="18" charset="0"/>
            </a:endParaRPr>
          </a:p>
          <a:p>
            <a:r>
              <a:rPr lang="en-US" sz="2900" i="1" dirty="0" smtClean="0">
                <a:latin typeface="Cambria" panose="02040503050406030204" pitchFamily="18" charset="0"/>
                <a:ea typeface="Cambria" panose="02040503050406030204" pitchFamily="18" charset="0"/>
              </a:rPr>
              <a:t>We </a:t>
            </a:r>
            <a:r>
              <a:rPr lang="en-US" sz="2900" i="1" dirty="0">
                <a:latin typeface="Cambria" panose="02040503050406030204" pitchFamily="18" charset="0"/>
                <a:ea typeface="Cambria" panose="02040503050406030204" pitchFamily="18" charset="0"/>
              </a:rPr>
              <a:t>are of opinion, therefore, that those appointed by them, or afterwards by other eminent men, with the consent of the whole Church, and who have </a:t>
            </a:r>
            <a:r>
              <a:rPr lang="en-US" sz="2900" i="1" dirty="0" smtClean="0">
                <a:latin typeface="Cambria" panose="02040503050406030204" pitchFamily="18" charset="0"/>
                <a:ea typeface="Cambria" panose="02040503050406030204" pitchFamily="18" charset="0"/>
              </a:rPr>
              <a:t>blamelessly </a:t>
            </a:r>
            <a:r>
              <a:rPr lang="en-US" sz="2900" i="1" dirty="0">
                <a:latin typeface="Cambria" panose="02040503050406030204" pitchFamily="18" charset="0"/>
                <a:ea typeface="Cambria" panose="02040503050406030204" pitchFamily="18" charset="0"/>
              </a:rPr>
              <a:t>served the flock of Christ in a humble, peaceable, and disinterested spirit, and have for a long time possessed the good opinion of all, cannot be justly dismissed from the </a:t>
            </a:r>
            <a:r>
              <a:rPr lang="en-US" sz="2900" i="1" dirty="0" smtClean="0">
                <a:latin typeface="Cambria" panose="02040503050406030204" pitchFamily="18" charset="0"/>
                <a:ea typeface="Cambria" panose="02040503050406030204" pitchFamily="18" charset="0"/>
              </a:rPr>
              <a:t>ministry.</a:t>
            </a:r>
            <a:endParaRPr lang="en-US" sz="2800" dirty="0" smtClean="0">
              <a:latin typeface="+mj-lt"/>
              <a:ea typeface="Cambria" panose="02040503050406030204" pitchFamily="18" charset="0"/>
            </a:endParaRPr>
          </a:p>
          <a:p>
            <a:pPr marL="0" lvl="0" indent="0">
              <a:buNone/>
            </a:pPr>
            <a:endParaRPr lang="en-US" sz="2800" dirty="0" smtClean="0">
              <a:latin typeface="+mj-lt"/>
              <a:ea typeface="Cambria" panose="02040503050406030204" pitchFamily="18" charset="0"/>
            </a:endParaRPr>
          </a:p>
          <a:p>
            <a:pPr lvl="0"/>
            <a:endParaRPr lang="en-US" sz="2800" dirty="0"/>
          </a:p>
        </p:txBody>
      </p:sp>
      <p:sp>
        <p:nvSpPr>
          <p:cNvPr id="5" name="TextBox 4"/>
          <p:cNvSpPr txBox="1"/>
          <p:nvPr/>
        </p:nvSpPr>
        <p:spPr>
          <a:xfrm>
            <a:off x="533400" y="6488668"/>
            <a:ext cx="3808671" cy="369332"/>
          </a:xfrm>
          <a:prstGeom prst="rect">
            <a:avLst/>
          </a:prstGeom>
          <a:noFill/>
        </p:spPr>
        <p:txBody>
          <a:bodyPr wrap="none" rtlCol="0">
            <a:spAutoFit/>
          </a:bodyPr>
          <a:lstStyle/>
          <a:p>
            <a:r>
              <a:rPr lang="en-US" dirty="0" smtClean="0">
                <a:ea typeface="Cambria" panose="02040503050406030204" pitchFamily="18" charset="0"/>
              </a:rPr>
              <a:t>*Roberts-Donaldson translation - 1867</a:t>
            </a:r>
            <a:endParaRPr lang="en-US" dirty="0"/>
          </a:p>
        </p:txBody>
      </p:sp>
    </p:spTree>
    <p:extLst>
      <p:ext uri="{BB962C8B-B14F-4D97-AF65-F5344CB8AC3E}">
        <p14:creationId xmlns:p14="http://schemas.microsoft.com/office/powerpoint/2010/main" val="13365857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*Some Excerpts from the Letter</a:t>
            </a:r>
            <a:endParaRPr lang="en-US" sz="3600" b="1" dirty="0"/>
          </a:p>
        </p:txBody>
      </p:sp>
      <p:sp>
        <p:nvSpPr>
          <p:cNvPr id="4" name="Content Placeholder 3"/>
          <p:cNvSpPr>
            <a:spLocks noGrp="1"/>
          </p:cNvSpPr>
          <p:nvPr>
            <p:ph idx="1"/>
          </p:nvPr>
        </p:nvSpPr>
        <p:spPr>
          <a:xfrm>
            <a:off x="457200" y="838200"/>
            <a:ext cx="8229600" cy="5638800"/>
          </a:xfrm>
        </p:spPr>
        <p:txBody>
          <a:bodyPr>
            <a:normAutofit/>
          </a:bodyPr>
          <a:lstStyle/>
          <a:p>
            <a:pPr marL="0" lvl="0" indent="0">
              <a:buNone/>
            </a:pPr>
            <a:r>
              <a:rPr lang="en-US" sz="2800" b="1" dirty="0">
                <a:ea typeface="Cambria" panose="02040503050406030204" pitchFamily="18" charset="0"/>
              </a:rPr>
              <a:t>Chapter </a:t>
            </a:r>
            <a:r>
              <a:rPr lang="en-US" sz="2800" b="1" dirty="0" smtClean="0">
                <a:ea typeface="Cambria" panose="02040503050406030204" pitchFamily="18" charset="0"/>
              </a:rPr>
              <a:t>44 (continued)</a:t>
            </a:r>
            <a:endParaRPr lang="en-US" sz="2800" b="1" i="1" dirty="0" smtClean="0">
              <a:latin typeface="Cambria" panose="02040503050406030204" pitchFamily="18" charset="0"/>
              <a:ea typeface="Cambria" panose="02040503050406030204" pitchFamily="18" charset="0"/>
            </a:endParaRPr>
          </a:p>
          <a:p>
            <a:r>
              <a:rPr lang="en-US" sz="2800" i="1" dirty="0">
                <a:latin typeface="Cambria" panose="02040503050406030204" pitchFamily="18" charset="0"/>
                <a:ea typeface="Cambria" panose="02040503050406030204" pitchFamily="18" charset="0"/>
              </a:rPr>
              <a:t>For our sin will not be small, if we eject from the episcopate those who have blamelessly and holily fulfilled its duties. </a:t>
            </a:r>
            <a:endParaRPr lang="en-US" sz="2800" i="1" dirty="0" smtClean="0">
              <a:latin typeface="Cambria" panose="02040503050406030204" pitchFamily="18" charset="0"/>
              <a:ea typeface="Cambria" panose="02040503050406030204" pitchFamily="18" charset="0"/>
            </a:endParaRPr>
          </a:p>
          <a:p>
            <a:r>
              <a:rPr lang="en-US" sz="2800" i="1" dirty="0" smtClean="0">
                <a:latin typeface="Cambria" panose="02040503050406030204" pitchFamily="18" charset="0"/>
                <a:ea typeface="Cambria" panose="02040503050406030204" pitchFamily="18" charset="0"/>
              </a:rPr>
              <a:t>Blessed </a:t>
            </a:r>
            <a:r>
              <a:rPr lang="en-US" sz="2800" i="1" dirty="0">
                <a:latin typeface="Cambria" panose="02040503050406030204" pitchFamily="18" charset="0"/>
                <a:ea typeface="Cambria" panose="02040503050406030204" pitchFamily="18" charset="0"/>
              </a:rPr>
              <a:t>are those presbyters who, having finished their course before now, have obtained a fruitful and perfect departure [from this world]; for they have no fear lest any one deprive them of the place now appointed them. </a:t>
            </a:r>
            <a:endParaRPr lang="en-US" sz="2800" i="1" dirty="0" smtClean="0">
              <a:latin typeface="Cambria" panose="02040503050406030204" pitchFamily="18" charset="0"/>
              <a:ea typeface="Cambria" panose="02040503050406030204" pitchFamily="18" charset="0"/>
            </a:endParaRPr>
          </a:p>
          <a:p>
            <a:r>
              <a:rPr lang="en-US" sz="2800" i="1" dirty="0" smtClean="0">
                <a:latin typeface="Cambria" panose="02040503050406030204" pitchFamily="18" charset="0"/>
                <a:ea typeface="Cambria" panose="02040503050406030204" pitchFamily="18" charset="0"/>
              </a:rPr>
              <a:t>But </a:t>
            </a:r>
            <a:r>
              <a:rPr lang="en-US" sz="2800" i="1" dirty="0">
                <a:latin typeface="Cambria" panose="02040503050406030204" pitchFamily="18" charset="0"/>
                <a:ea typeface="Cambria" panose="02040503050406030204" pitchFamily="18" charset="0"/>
              </a:rPr>
              <a:t>we see that you have removed some men of excellent </a:t>
            </a:r>
            <a:r>
              <a:rPr lang="en-US" sz="2800" i="1" dirty="0" smtClean="0">
                <a:latin typeface="Cambria" panose="02040503050406030204" pitchFamily="18" charset="0"/>
                <a:ea typeface="Cambria" panose="02040503050406030204" pitchFamily="18" charset="0"/>
              </a:rPr>
              <a:t>behavior </a:t>
            </a:r>
            <a:r>
              <a:rPr lang="en-US" sz="2800" i="1" dirty="0">
                <a:latin typeface="Cambria" panose="02040503050406030204" pitchFamily="18" charset="0"/>
                <a:ea typeface="Cambria" panose="02040503050406030204" pitchFamily="18" charset="0"/>
              </a:rPr>
              <a:t>from the ministry, which they fulfilled blamelessly and with </a:t>
            </a:r>
            <a:r>
              <a:rPr lang="en-US" sz="2800" i="1" dirty="0" smtClean="0">
                <a:latin typeface="Cambria" panose="02040503050406030204" pitchFamily="18" charset="0"/>
                <a:ea typeface="Cambria" panose="02040503050406030204" pitchFamily="18" charset="0"/>
              </a:rPr>
              <a:t>honor. </a:t>
            </a:r>
          </a:p>
          <a:p>
            <a:pPr marL="0" indent="0">
              <a:buNone/>
            </a:pPr>
            <a:endParaRPr lang="en-US" sz="2800" dirty="0">
              <a:latin typeface="+mj-lt"/>
              <a:ea typeface="Cambria" panose="02040503050406030204" pitchFamily="18" charset="0"/>
            </a:endParaRPr>
          </a:p>
          <a:p>
            <a:pPr marL="0" lvl="0" indent="0">
              <a:buNone/>
            </a:pPr>
            <a:endParaRPr lang="en-US" sz="2800" dirty="0" smtClean="0">
              <a:latin typeface="+mj-lt"/>
              <a:ea typeface="Cambria" panose="02040503050406030204" pitchFamily="18" charset="0"/>
            </a:endParaRPr>
          </a:p>
          <a:p>
            <a:pPr lvl="0"/>
            <a:endParaRPr lang="en-US" sz="2800" dirty="0"/>
          </a:p>
        </p:txBody>
      </p:sp>
      <p:sp>
        <p:nvSpPr>
          <p:cNvPr id="5" name="TextBox 4"/>
          <p:cNvSpPr txBox="1"/>
          <p:nvPr/>
        </p:nvSpPr>
        <p:spPr>
          <a:xfrm>
            <a:off x="533400" y="6488668"/>
            <a:ext cx="3808671" cy="369332"/>
          </a:xfrm>
          <a:prstGeom prst="rect">
            <a:avLst/>
          </a:prstGeom>
          <a:noFill/>
        </p:spPr>
        <p:txBody>
          <a:bodyPr wrap="none" rtlCol="0">
            <a:spAutoFit/>
          </a:bodyPr>
          <a:lstStyle/>
          <a:p>
            <a:r>
              <a:rPr lang="en-US" dirty="0" smtClean="0">
                <a:ea typeface="Cambria" panose="02040503050406030204" pitchFamily="18" charset="0"/>
              </a:rPr>
              <a:t>*Roberts-Donaldson translation - 1867</a:t>
            </a:r>
            <a:endParaRPr lang="en-US" dirty="0"/>
          </a:p>
        </p:txBody>
      </p:sp>
    </p:spTree>
    <p:extLst>
      <p:ext uri="{BB962C8B-B14F-4D97-AF65-F5344CB8AC3E}">
        <p14:creationId xmlns:p14="http://schemas.microsoft.com/office/powerpoint/2010/main" val="12807685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*Some Excerpts from the Letter</a:t>
            </a:r>
            <a:endParaRPr lang="en-US" sz="3600" b="1" dirty="0"/>
          </a:p>
        </p:txBody>
      </p:sp>
      <p:sp>
        <p:nvSpPr>
          <p:cNvPr id="4" name="Content Placeholder 3"/>
          <p:cNvSpPr>
            <a:spLocks noGrp="1"/>
          </p:cNvSpPr>
          <p:nvPr>
            <p:ph idx="1"/>
          </p:nvPr>
        </p:nvSpPr>
        <p:spPr>
          <a:xfrm>
            <a:off x="457200" y="838200"/>
            <a:ext cx="8229600" cy="5638800"/>
          </a:xfrm>
        </p:spPr>
        <p:txBody>
          <a:bodyPr>
            <a:normAutofit/>
          </a:bodyPr>
          <a:lstStyle/>
          <a:p>
            <a:pPr marL="0" lvl="0" indent="0">
              <a:buNone/>
            </a:pPr>
            <a:r>
              <a:rPr lang="en-US" sz="2800" b="1" dirty="0">
                <a:ea typeface="Cambria" panose="02040503050406030204" pitchFamily="18" charset="0"/>
              </a:rPr>
              <a:t>Chapter </a:t>
            </a:r>
            <a:r>
              <a:rPr lang="en-US" sz="2800" b="1" dirty="0" smtClean="0">
                <a:ea typeface="Cambria" panose="02040503050406030204" pitchFamily="18" charset="0"/>
              </a:rPr>
              <a:t>57</a:t>
            </a:r>
            <a:endParaRPr lang="en-US" sz="2800" b="1" i="1" dirty="0" smtClean="0">
              <a:latin typeface="Cambria" panose="02040503050406030204" pitchFamily="18" charset="0"/>
              <a:ea typeface="Cambria" panose="02040503050406030204" pitchFamily="18" charset="0"/>
            </a:endParaRPr>
          </a:p>
          <a:p>
            <a:r>
              <a:rPr lang="en-US" sz="2800" i="1" dirty="0">
                <a:latin typeface="Cambria" panose="02040503050406030204" pitchFamily="18" charset="0"/>
                <a:ea typeface="Cambria" panose="02040503050406030204" pitchFamily="18" charset="0"/>
              </a:rPr>
              <a:t>Ye therefore, who laid the foundation of this sedition, submit yourselves to the presbyters, and receive correction so as to repent, bending the knees of your hearts. </a:t>
            </a:r>
            <a:endParaRPr lang="en-US" sz="2800" i="1" dirty="0" smtClean="0">
              <a:latin typeface="Cambria" panose="02040503050406030204" pitchFamily="18" charset="0"/>
              <a:ea typeface="Cambria" panose="02040503050406030204" pitchFamily="18" charset="0"/>
            </a:endParaRPr>
          </a:p>
          <a:p>
            <a:r>
              <a:rPr lang="en-US" sz="2800" i="1" dirty="0" smtClean="0">
                <a:latin typeface="Cambria" panose="02040503050406030204" pitchFamily="18" charset="0"/>
                <a:ea typeface="Cambria" panose="02040503050406030204" pitchFamily="18" charset="0"/>
              </a:rPr>
              <a:t>Learn </a:t>
            </a:r>
            <a:r>
              <a:rPr lang="en-US" sz="2800" i="1" dirty="0">
                <a:latin typeface="Cambria" panose="02040503050406030204" pitchFamily="18" charset="0"/>
                <a:ea typeface="Cambria" panose="02040503050406030204" pitchFamily="18" charset="0"/>
              </a:rPr>
              <a:t>to be subject, laying aside the proud and arrogant self-confidence of your tongue. </a:t>
            </a:r>
            <a:endParaRPr lang="en-US" sz="2800" i="1" dirty="0" smtClean="0">
              <a:latin typeface="Cambria" panose="02040503050406030204" pitchFamily="18" charset="0"/>
              <a:ea typeface="Cambria" panose="02040503050406030204" pitchFamily="18" charset="0"/>
            </a:endParaRPr>
          </a:p>
          <a:p>
            <a:r>
              <a:rPr lang="en-US" sz="2800" i="1" dirty="0" smtClean="0">
                <a:latin typeface="Cambria" panose="02040503050406030204" pitchFamily="18" charset="0"/>
                <a:ea typeface="Cambria" panose="02040503050406030204" pitchFamily="18" charset="0"/>
              </a:rPr>
              <a:t>For </a:t>
            </a:r>
            <a:r>
              <a:rPr lang="en-US" sz="2800" i="1" dirty="0">
                <a:latin typeface="Cambria" panose="02040503050406030204" pitchFamily="18" charset="0"/>
                <a:ea typeface="Cambria" panose="02040503050406030204" pitchFamily="18" charset="0"/>
              </a:rPr>
              <a:t>it is better for you that you should occupy a humble but </a:t>
            </a:r>
            <a:r>
              <a:rPr lang="en-US" sz="2800" i="1" dirty="0" smtClean="0">
                <a:latin typeface="Cambria" panose="02040503050406030204" pitchFamily="18" charset="0"/>
                <a:ea typeface="Cambria" panose="02040503050406030204" pitchFamily="18" charset="0"/>
              </a:rPr>
              <a:t>honorable </a:t>
            </a:r>
            <a:r>
              <a:rPr lang="en-US" sz="2800" i="1" dirty="0">
                <a:latin typeface="Cambria" panose="02040503050406030204" pitchFamily="18" charset="0"/>
                <a:ea typeface="Cambria" panose="02040503050406030204" pitchFamily="18" charset="0"/>
              </a:rPr>
              <a:t>place in the flock of Christ, than that, being highly exalted, you should be cast out from the hope of His people. </a:t>
            </a:r>
            <a:endParaRPr lang="en-US" sz="2800" dirty="0" smtClean="0">
              <a:latin typeface="+mj-lt"/>
              <a:ea typeface="Cambria" panose="02040503050406030204" pitchFamily="18" charset="0"/>
            </a:endParaRPr>
          </a:p>
          <a:p>
            <a:pPr marL="0" lvl="0" indent="0">
              <a:buNone/>
            </a:pPr>
            <a:endParaRPr lang="en-US" sz="2800" dirty="0" smtClean="0">
              <a:latin typeface="+mj-lt"/>
              <a:ea typeface="Cambria" panose="02040503050406030204" pitchFamily="18" charset="0"/>
            </a:endParaRPr>
          </a:p>
          <a:p>
            <a:pPr lvl="0"/>
            <a:endParaRPr lang="en-US" sz="2800" dirty="0"/>
          </a:p>
        </p:txBody>
      </p:sp>
      <p:sp>
        <p:nvSpPr>
          <p:cNvPr id="5" name="TextBox 4"/>
          <p:cNvSpPr txBox="1"/>
          <p:nvPr/>
        </p:nvSpPr>
        <p:spPr>
          <a:xfrm>
            <a:off x="533400" y="6488668"/>
            <a:ext cx="3808671" cy="369332"/>
          </a:xfrm>
          <a:prstGeom prst="rect">
            <a:avLst/>
          </a:prstGeom>
          <a:noFill/>
        </p:spPr>
        <p:txBody>
          <a:bodyPr wrap="none" rtlCol="0">
            <a:spAutoFit/>
          </a:bodyPr>
          <a:lstStyle/>
          <a:p>
            <a:r>
              <a:rPr lang="en-US" dirty="0" smtClean="0">
                <a:ea typeface="Cambria" panose="02040503050406030204" pitchFamily="18" charset="0"/>
              </a:rPr>
              <a:t>*Roberts-Donaldson translation - 1867</a:t>
            </a:r>
            <a:endParaRPr lang="en-US" dirty="0"/>
          </a:p>
        </p:txBody>
      </p:sp>
    </p:spTree>
    <p:extLst>
      <p:ext uri="{BB962C8B-B14F-4D97-AF65-F5344CB8AC3E}">
        <p14:creationId xmlns:p14="http://schemas.microsoft.com/office/powerpoint/2010/main" val="14485308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*Some Excerpts from the Letter</a:t>
            </a:r>
            <a:endParaRPr lang="en-US" sz="3600" b="1" dirty="0"/>
          </a:p>
        </p:txBody>
      </p:sp>
      <p:sp>
        <p:nvSpPr>
          <p:cNvPr id="4" name="Content Placeholder 3"/>
          <p:cNvSpPr>
            <a:spLocks noGrp="1"/>
          </p:cNvSpPr>
          <p:nvPr>
            <p:ph idx="1"/>
          </p:nvPr>
        </p:nvSpPr>
        <p:spPr>
          <a:xfrm>
            <a:off x="457200" y="838200"/>
            <a:ext cx="8229600" cy="5638800"/>
          </a:xfrm>
        </p:spPr>
        <p:txBody>
          <a:bodyPr>
            <a:normAutofit lnSpcReduction="10000"/>
          </a:bodyPr>
          <a:lstStyle/>
          <a:p>
            <a:pPr marL="0" lvl="0" indent="0">
              <a:buNone/>
            </a:pPr>
            <a:r>
              <a:rPr lang="en-US" sz="2800" b="1" dirty="0">
                <a:ea typeface="Cambria" panose="02040503050406030204" pitchFamily="18" charset="0"/>
              </a:rPr>
              <a:t>Chapter </a:t>
            </a:r>
            <a:r>
              <a:rPr lang="en-US" sz="2800" b="1" dirty="0" smtClean="0">
                <a:ea typeface="Cambria" panose="02040503050406030204" pitchFamily="18" charset="0"/>
              </a:rPr>
              <a:t>59</a:t>
            </a:r>
            <a:endParaRPr lang="en-US" sz="2800" b="1" i="1" dirty="0" smtClean="0">
              <a:latin typeface="Cambria" panose="02040503050406030204" pitchFamily="18" charset="0"/>
              <a:ea typeface="Cambria" panose="02040503050406030204" pitchFamily="18" charset="0"/>
            </a:endParaRPr>
          </a:p>
          <a:p>
            <a:r>
              <a:rPr lang="en-US" sz="2800" i="1" dirty="0">
                <a:latin typeface="Cambria" panose="02040503050406030204" pitchFamily="18" charset="0"/>
                <a:ea typeface="Cambria" panose="02040503050406030204" pitchFamily="18" charset="0"/>
              </a:rPr>
              <a:t>Send back speedily to us in peace and with joy these our messengers to you: Claudius </a:t>
            </a:r>
            <a:r>
              <a:rPr lang="en-US" sz="2800" i="1" dirty="0" err="1">
                <a:latin typeface="Cambria" panose="02040503050406030204" pitchFamily="18" charset="0"/>
                <a:ea typeface="Cambria" panose="02040503050406030204" pitchFamily="18" charset="0"/>
              </a:rPr>
              <a:t>Ephebus</a:t>
            </a:r>
            <a:r>
              <a:rPr lang="en-US" sz="2800" i="1" dirty="0">
                <a:latin typeface="Cambria" panose="02040503050406030204" pitchFamily="18" charset="0"/>
                <a:ea typeface="Cambria" panose="02040503050406030204" pitchFamily="18" charset="0"/>
              </a:rPr>
              <a:t> and </a:t>
            </a:r>
            <a:r>
              <a:rPr lang="en-US" sz="2800" i="1" dirty="0" err="1">
                <a:latin typeface="Cambria" panose="02040503050406030204" pitchFamily="18" charset="0"/>
                <a:ea typeface="Cambria" panose="02040503050406030204" pitchFamily="18" charset="0"/>
              </a:rPr>
              <a:t>Valerius</a:t>
            </a:r>
            <a:r>
              <a:rPr lang="en-US" sz="2800" i="1" dirty="0">
                <a:latin typeface="Cambria" panose="02040503050406030204" pitchFamily="18" charset="0"/>
                <a:ea typeface="Cambria" panose="02040503050406030204" pitchFamily="18" charset="0"/>
              </a:rPr>
              <a:t> </a:t>
            </a:r>
            <a:r>
              <a:rPr lang="en-US" sz="2800" i="1" dirty="0" err="1">
                <a:latin typeface="Cambria" panose="02040503050406030204" pitchFamily="18" charset="0"/>
                <a:ea typeface="Cambria" panose="02040503050406030204" pitchFamily="18" charset="0"/>
              </a:rPr>
              <a:t>Bito</a:t>
            </a:r>
            <a:r>
              <a:rPr lang="en-US" sz="2800" i="1" dirty="0">
                <a:latin typeface="Cambria" panose="02040503050406030204" pitchFamily="18" charset="0"/>
                <a:ea typeface="Cambria" panose="02040503050406030204" pitchFamily="18" charset="0"/>
              </a:rPr>
              <a:t>, with </a:t>
            </a:r>
            <a:r>
              <a:rPr lang="en-US" sz="2800" i="1" dirty="0" err="1">
                <a:latin typeface="Cambria" panose="02040503050406030204" pitchFamily="18" charset="0"/>
                <a:ea typeface="Cambria" panose="02040503050406030204" pitchFamily="18" charset="0"/>
              </a:rPr>
              <a:t>Fortunatus</a:t>
            </a:r>
            <a:r>
              <a:rPr lang="en-US" sz="2800" i="1" dirty="0">
                <a:latin typeface="Cambria" panose="02040503050406030204" pitchFamily="18" charset="0"/>
                <a:ea typeface="Cambria" panose="02040503050406030204" pitchFamily="18" charset="0"/>
              </a:rPr>
              <a:t>: that they may the sooner announce to us the peace and harmony we so earnestly desire and long for [among you], and that we may the more quickly rejoice over the good order re-established among you. </a:t>
            </a:r>
            <a:endParaRPr lang="en-US" sz="2800" i="1" dirty="0" smtClean="0">
              <a:latin typeface="Cambria" panose="02040503050406030204" pitchFamily="18" charset="0"/>
              <a:ea typeface="Cambria" panose="02040503050406030204" pitchFamily="18" charset="0"/>
            </a:endParaRPr>
          </a:p>
          <a:p>
            <a:r>
              <a:rPr lang="en-US" sz="2800" i="1" dirty="0" smtClean="0">
                <a:latin typeface="Cambria" panose="02040503050406030204" pitchFamily="18" charset="0"/>
                <a:ea typeface="Cambria" panose="02040503050406030204" pitchFamily="18" charset="0"/>
              </a:rPr>
              <a:t>The </a:t>
            </a:r>
            <a:r>
              <a:rPr lang="en-US" sz="2800" i="1" dirty="0">
                <a:latin typeface="Cambria" panose="02040503050406030204" pitchFamily="18" charset="0"/>
                <a:ea typeface="Cambria" panose="02040503050406030204" pitchFamily="18" charset="0"/>
              </a:rPr>
              <a:t>grace of our Lord Jesus Christ be with you, and with all everywhere that are the called of God through Him, by whom be to Him glory, </a:t>
            </a:r>
            <a:r>
              <a:rPr lang="en-US" sz="2800" i="1" dirty="0" smtClean="0">
                <a:latin typeface="Cambria" panose="02040503050406030204" pitchFamily="18" charset="0"/>
                <a:ea typeface="Cambria" panose="02040503050406030204" pitchFamily="18" charset="0"/>
              </a:rPr>
              <a:t>honor, </a:t>
            </a:r>
            <a:r>
              <a:rPr lang="en-US" sz="2800" i="1" dirty="0">
                <a:latin typeface="Cambria" panose="02040503050406030204" pitchFamily="18" charset="0"/>
                <a:ea typeface="Cambria" panose="02040503050406030204" pitchFamily="18" charset="0"/>
              </a:rPr>
              <a:t>power, majesty, and eternal dominion, from everlasting to everlasting. Amen.</a:t>
            </a:r>
            <a:endParaRPr lang="en-US" sz="2800" dirty="0" smtClean="0">
              <a:latin typeface="+mj-lt"/>
              <a:ea typeface="Cambria" panose="02040503050406030204" pitchFamily="18" charset="0"/>
            </a:endParaRPr>
          </a:p>
          <a:p>
            <a:pPr lvl="0"/>
            <a:endParaRPr lang="en-US" sz="2800" dirty="0"/>
          </a:p>
        </p:txBody>
      </p:sp>
      <p:sp>
        <p:nvSpPr>
          <p:cNvPr id="5" name="TextBox 4"/>
          <p:cNvSpPr txBox="1"/>
          <p:nvPr/>
        </p:nvSpPr>
        <p:spPr>
          <a:xfrm>
            <a:off x="533400" y="6488668"/>
            <a:ext cx="3808671" cy="369332"/>
          </a:xfrm>
          <a:prstGeom prst="rect">
            <a:avLst/>
          </a:prstGeom>
          <a:noFill/>
        </p:spPr>
        <p:txBody>
          <a:bodyPr wrap="none" rtlCol="0">
            <a:spAutoFit/>
          </a:bodyPr>
          <a:lstStyle/>
          <a:p>
            <a:r>
              <a:rPr lang="en-US" dirty="0" smtClean="0">
                <a:ea typeface="Cambria" panose="02040503050406030204" pitchFamily="18" charset="0"/>
              </a:rPr>
              <a:t>*Roberts-Donaldson translation - 1867</a:t>
            </a:r>
            <a:endParaRPr lang="en-US" dirty="0"/>
          </a:p>
        </p:txBody>
      </p:sp>
    </p:spTree>
    <p:extLst>
      <p:ext uri="{BB962C8B-B14F-4D97-AF65-F5344CB8AC3E}">
        <p14:creationId xmlns:p14="http://schemas.microsoft.com/office/powerpoint/2010/main" val="22523772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fontScale="90000"/>
          </a:bodyPr>
          <a:lstStyle/>
          <a:p>
            <a:r>
              <a:rPr lang="en-US" sz="3600" b="1" dirty="0" smtClean="0"/>
              <a:t>*1 Clement is </a:t>
            </a:r>
            <a:r>
              <a:rPr lang="en-US" sz="3600" b="1" i="1" dirty="0" smtClean="0"/>
              <a:t>Steeped</a:t>
            </a:r>
            <a:r>
              <a:rPr lang="en-US" sz="3600" b="1" dirty="0" smtClean="0"/>
              <a:t> in Both OT and NT Scripture</a:t>
            </a:r>
            <a:endParaRPr lang="en-US" sz="3600" b="1" dirty="0"/>
          </a:p>
        </p:txBody>
      </p:sp>
      <p:sp>
        <p:nvSpPr>
          <p:cNvPr id="4" name="Content Placeholder 3"/>
          <p:cNvSpPr>
            <a:spLocks noGrp="1"/>
          </p:cNvSpPr>
          <p:nvPr>
            <p:ph idx="1"/>
          </p:nvPr>
        </p:nvSpPr>
        <p:spPr>
          <a:xfrm>
            <a:off x="457200" y="838200"/>
            <a:ext cx="8229600" cy="5638800"/>
          </a:xfrm>
        </p:spPr>
        <p:txBody>
          <a:bodyPr>
            <a:normAutofit/>
          </a:bodyPr>
          <a:lstStyle/>
          <a:p>
            <a:r>
              <a:rPr lang="en-US" sz="2800" dirty="0" smtClean="0"/>
              <a:t>Chapter </a:t>
            </a:r>
            <a:r>
              <a:rPr lang="en-US" sz="2800" dirty="0" smtClean="0"/>
              <a:t>4, </a:t>
            </a:r>
            <a:r>
              <a:rPr lang="en-US" sz="2800" b="1" i="1" dirty="0" smtClean="0"/>
              <a:t>alone</a:t>
            </a:r>
            <a:r>
              <a:rPr lang="en-US" sz="2800" dirty="0" smtClean="0"/>
              <a:t>, </a:t>
            </a:r>
            <a:r>
              <a:rPr lang="en-US" sz="2800" dirty="0"/>
              <a:t>references:</a:t>
            </a:r>
          </a:p>
          <a:p>
            <a:pPr lvl="1"/>
            <a:r>
              <a:rPr lang="en-US" sz="2400" dirty="0" smtClean="0"/>
              <a:t>Cain and Abel</a:t>
            </a:r>
          </a:p>
          <a:p>
            <a:pPr lvl="1"/>
            <a:r>
              <a:rPr lang="en-US" sz="2400" dirty="0" smtClean="0"/>
              <a:t>Jacob and Esau</a:t>
            </a:r>
          </a:p>
          <a:p>
            <a:pPr lvl="1"/>
            <a:r>
              <a:rPr lang="en-US" sz="2400" dirty="0" smtClean="0"/>
              <a:t>Joseph (being sold into bondage)</a:t>
            </a:r>
          </a:p>
          <a:p>
            <a:pPr lvl="1"/>
            <a:r>
              <a:rPr lang="en-US" sz="2400" dirty="0" smtClean="0"/>
              <a:t>Moses and Pharaoh</a:t>
            </a:r>
          </a:p>
          <a:p>
            <a:pPr lvl="1"/>
            <a:r>
              <a:rPr lang="en-US" sz="2400" dirty="0"/>
              <a:t>Aaron and </a:t>
            </a:r>
            <a:r>
              <a:rPr lang="en-US" sz="2400" dirty="0" smtClean="0"/>
              <a:t>Miriam</a:t>
            </a:r>
          </a:p>
          <a:p>
            <a:pPr lvl="1"/>
            <a:r>
              <a:rPr lang="en-US" sz="2400" dirty="0" err="1"/>
              <a:t>Dathan</a:t>
            </a:r>
            <a:r>
              <a:rPr lang="en-US" sz="2400" dirty="0"/>
              <a:t> and </a:t>
            </a:r>
            <a:r>
              <a:rPr lang="en-US" sz="2400" dirty="0" err="1" smtClean="0"/>
              <a:t>Abiram</a:t>
            </a:r>
            <a:r>
              <a:rPr lang="en-US" sz="2400" dirty="0" smtClean="0"/>
              <a:t> (cf. Numbers 16)</a:t>
            </a:r>
          </a:p>
          <a:p>
            <a:pPr lvl="1"/>
            <a:r>
              <a:rPr lang="en-US" sz="2400" dirty="0" smtClean="0"/>
              <a:t>David and Saul</a:t>
            </a:r>
          </a:p>
          <a:p>
            <a:pPr lvl="1"/>
            <a:endParaRPr lang="en-US" sz="2400" dirty="0" smtClean="0"/>
          </a:p>
          <a:p>
            <a:pPr lvl="1"/>
            <a:endParaRPr lang="en-US" sz="24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t>
            </a:r>
            <a:r>
              <a:rPr lang="en-US" sz="1600" dirty="0"/>
              <a:t>Based on notes taken from James White’s 2016 Church History Series; Lesson 6 – Clement of Rome</a:t>
            </a:r>
            <a:endParaRPr lang="en-US" sz="1600" dirty="0">
              <a:solidFill>
                <a:prstClr val="black"/>
              </a:solidFill>
            </a:endParaRPr>
          </a:p>
        </p:txBody>
      </p:sp>
    </p:spTree>
    <p:extLst>
      <p:ext uri="{BB962C8B-B14F-4D97-AF65-F5344CB8AC3E}">
        <p14:creationId xmlns:p14="http://schemas.microsoft.com/office/powerpoint/2010/main" val="27089635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p:cTn id="49"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4">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 calcmode="lin" valueType="num">
                                      <p:cBhvr>
                                        <p:cTn id="56"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fontScale="90000"/>
          </a:bodyPr>
          <a:lstStyle/>
          <a:p>
            <a:r>
              <a:rPr lang="en-US" sz="3600" b="1" dirty="0"/>
              <a:t>*1 Clement is </a:t>
            </a:r>
            <a:r>
              <a:rPr lang="en-US" sz="3600" b="1" i="1" dirty="0"/>
              <a:t>Steeped</a:t>
            </a:r>
            <a:r>
              <a:rPr lang="en-US" sz="3600" b="1" dirty="0"/>
              <a:t> in Both OT and NT Scripture</a:t>
            </a:r>
            <a:endParaRPr lang="en-US" sz="3600" b="1" dirty="0"/>
          </a:p>
        </p:txBody>
      </p:sp>
      <p:sp>
        <p:nvSpPr>
          <p:cNvPr id="4" name="Content Placeholder 3"/>
          <p:cNvSpPr>
            <a:spLocks noGrp="1"/>
          </p:cNvSpPr>
          <p:nvPr>
            <p:ph idx="1"/>
          </p:nvPr>
        </p:nvSpPr>
        <p:spPr>
          <a:xfrm>
            <a:off x="457200" y="838200"/>
            <a:ext cx="8229600" cy="5638800"/>
          </a:xfrm>
        </p:spPr>
        <p:txBody>
          <a:bodyPr>
            <a:normAutofit/>
          </a:bodyPr>
          <a:lstStyle/>
          <a:p>
            <a:pPr lvl="0"/>
            <a:r>
              <a:rPr lang="en-US" sz="2800" dirty="0" smtClean="0"/>
              <a:t>There are a number of places where scripture is quoted </a:t>
            </a:r>
            <a:r>
              <a:rPr lang="en-US" sz="2800" b="1" i="1" dirty="0" smtClean="0"/>
              <a:t>extensively</a:t>
            </a:r>
            <a:r>
              <a:rPr lang="en-US" sz="2800" dirty="0" smtClean="0"/>
              <a:t> such as in Chapter 28 gives a very close paraphrase of Psalm 139: </a:t>
            </a:r>
          </a:p>
          <a:p>
            <a:pPr lvl="1"/>
            <a:r>
              <a:rPr lang="en-US" sz="2400" i="1" dirty="0">
                <a:latin typeface="Cambria" panose="02040503050406030204" pitchFamily="18" charset="0"/>
                <a:ea typeface="Cambria" panose="02040503050406030204" pitchFamily="18" charset="0"/>
              </a:rPr>
              <a:t>For the Scripture says in a certain place, "Whither shall I go, and where shall I be hid from Your presence? If I ascend into heaven, You are there; if I go away even to the uttermost parts of the earth, there is Your right hand; if I make my bed in the abyss, there is Your Spirit." Whither, then, shall any one go, or where shall he escape from Him who comprehends all things</a:t>
            </a:r>
            <a:r>
              <a:rPr lang="en-US" sz="2400" i="1" dirty="0" smtClean="0">
                <a:latin typeface="Cambria" panose="02040503050406030204" pitchFamily="18" charset="0"/>
                <a:ea typeface="Cambria" panose="02040503050406030204" pitchFamily="18" charset="0"/>
              </a:rPr>
              <a:t>?</a:t>
            </a: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t>
            </a:r>
            <a:r>
              <a:rPr lang="en-US" sz="1600" dirty="0"/>
              <a:t>Based on notes taken from James White’s 2016 Church History Series; Lesson 6 – Clement of Rome</a:t>
            </a:r>
            <a:endParaRPr lang="en-US" sz="1600" dirty="0">
              <a:solidFill>
                <a:prstClr val="black"/>
              </a:solidFill>
            </a:endParaRPr>
          </a:p>
        </p:txBody>
      </p:sp>
    </p:spTree>
    <p:extLst>
      <p:ext uri="{BB962C8B-B14F-4D97-AF65-F5344CB8AC3E}">
        <p14:creationId xmlns:p14="http://schemas.microsoft.com/office/powerpoint/2010/main" val="22564919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fontScale="90000"/>
          </a:bodyPr>
          <a:lstStyle/>
          <a:p>
            <a:r>
              <a:rPr lang="en-US" sz="3600" b="1" dirty="0"/>
              <a:t>*1 Clement is </a:t>
            </a:r>
            <a:r>
              <a:rPr lang="en-US" sz="3600" b="1" i="1" dirty="0"/>
              <a:t>Steeped</a:t>
            </a:r>
            <a:r>
              <a:rPr lang="en-US" sz="3600" b="1" dirty="0"/>
              <a:t> in Both OT and NT Scripture</a:t>
            </a:r>
            <a:endParaRPr lang="en-US" sz="3600" b="1" dirty="0"/>
          </a:p>
        </p:txBody>
      </p:sp>
      <p:sp>
        <p:nvSpPr>
          <p:cNvPr id="4" name="Content Placeholder 3"/>
          <p:cNvSpPr>
            <a:spLocks noGrp="1"/>
          </p:cNvSpPr>
          <p:nvPr>
            <p:ph idx="1"/>
          </p:nvPr>
        </p:nvSpPr>
        <p:spPr>
          <a:xfrm>
            <a:off x="457200" y="838200"/>
            <a:ext cx="8229600" cy="5638800"/>
          </a:xfrm>
        </p:spPr>
        <p:txBody>
          <a:bodyPr>
            <a:normAutofit fontScale="92500" lnSpcReduction="10000"/>
          </a:bodyPr>
          <a:lstStyle/>
          <a:p>
            <a:r>
              <a:rPr lang="en-US" sz="2800" dirty="0" smtClean="0"/>
              <a:t>The letter makes many allusions to the teachings found in the book of </a:t>
            </a:r>
            <a:r>
              <a:rPr lang="en-US" sz="2800" b="1" i="1" dirty="0" smtClean="0"/>
              <a:t>Hebrews</a:t>
            </a:r>
            <a:r>
              <a:rPr lang="en-US" sz="2800" dirty="0" smtClean="0"/>
              <a:t>. For example, in Chapter 36 we see:</a:t>
            </a:r>
          </a:p>
          <a:p>
            <a:pPr lvl="1"/>
            <a:r>
              <a:rPr lang="en-US" sz="2400" i="1" dirty="0" smtClean="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This </a:t>
            </a:r>
            <a:r>
              <a:rPr lang="en-US" sz="2400"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is the way, beloved, in which we found our salvation, Jesus Christ, the </a:t>
            </a:r>
            <a:r>
              <a:rPr lang="en-US" sz="2400" b="1"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high priest </a:t>
            </a:r>
            <a:r>
              <a:rPr lang="en-US" sz="2400"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of our offerings</a:t>
            </a:r>
            <a:r>
              <a:rPr lang="en-US" sz="2400" i="1" dirty="0" smtClean="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 </a:t>
            </a:r>
            <a:r>
              <a:rPr lang="en-US" sz="2400"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the protector and helper of </a:t>
            </a:r>
            <a:r>
              <a:rPr lang="en-US" sz="2400" b="1"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our weakness</a:t>
            </a:r>
            <a:r>
              <a:rPr lang="en-US" sz="2400" i="1" dirty="0" smtClean="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 </a:t>
            </a:r>
            <a:r>
              <a:rPr lang="en-US" sz="2400" dirty="0"/>
              <a:t>(Kenneth J. Howell translation – 2012</a:t>
            </a:r>
            <a:r>
              <a:rPr lang="en-US" sz="2400" dirty="0" smtClean="0"/>
              <a:t>)</a:t>
            </a:r>
          </a:p>
          <a:p>
            <a:r>
              <a:rPr lang="en-US" sz="2800" dirty="0" smtClean="0"/>
              <a:t>Compare that with:</a:t>
            </a:r>
            <a:endParaRPr lang="en-US" sz="2800" dirty="0"/>
          </a:p>
          <a:p>
            <a:pPr lvl="1"/>
            <a:r>
              <a:rPr lang="en-US" sz="2400" i="1" dirty="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Therefore he had to be made like his brothers in every respect, so that he might become a merciful and faithful </a:t>
            </a:r>
            <a:r>
              <a:rPr lang="en-US" sz="2400" b="1" i="1" dirty="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high priest </a:t>
            </a:r>
            <a:r>
              <a:rPr lang="en-US" sz="2400" i="1" dirty="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in the service of God, to make propitiation for the sins of the people. </a:t>
            </a:r>
            <a:r>
              <a:rPr lang="en-US" sz="2400" dirty="0"/>
              <a:t>(</a:t>
            </a:r>
            <a:r>
              <a:rPr lang="en-US" sz="2400" dirty="0" smtClean="0"/>
              <a:t>Heb. 2:17)</a:t>
            </a:r>
            <a:endParaRPr lang="en-US" sz="2400" i="1" dirty="0" smtClean="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endParaRPr>
          </a:p>
          <a:p>
            <a:pPr lvl="1"/>
            <a:r>
              <a:rPr lang="en-US" sz="2400" i="1" dirty="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For we do not have a high priest who is unable to sympathize with </a:t>
            </a:r>
            <a:r>
              <a:rPr lang="en-US" sz="2400" b="1" i="1" dirty="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our weaknesses</a:t>
            </a:r>
            <a:r>
              <a:rPr lang="en-US" sz="2400" i="1" dirty="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 but one who in every respect has been tempted as we are, yet without sin. </a:t>
            </a:r>
            <a:r>
              <a:rPr lang="en-US" sz="2400" dirty="0"/>
              <a:t>(</a:t>
            </a:r>
            <a:r>
              <a:rPr lang="en-US" sz="2400" dirty="0" smtClean="0"/>
              <a:t>Heb. 4:15)</a:t>
            </a:r>
            <a:endParaRPr lang="en-US" sz="2400" i="1" dirty="0" smtClean="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endParaRPr>
          </a:p>
          <a:p>
            <a:pPr lvl="1"/>
            <a:r>
              <a:rPr lang="en-US" sz="2400" i="1" dirty="0" smtClean="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He </a:t>
            </a:r>
            <a:r>
              <a:rPr lang="en-US" sz="2400" i="1" dirty="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can deal gently with the ignorant and wayward, since he himself is beset with </a:t>
            </a:r>
            <a:r>
              <a:rPr lang="en-US" sz="2400" b="1" i="1" dirty="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weakness</a:t>
            </a:r>
            <a:r>
              <a:rPr lang="en-US" sz="2400" i="1" dirty="0">
                <a:solidFill>
                  <a:srgbClr val="344BF6"/>
                </a:solidFill>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 </a:t>
            </a:r>
            <a:r>
              <a:rPr lang="en-US" sz="2400" dirty="0"/>
              <a:t>(</a:t>
            </a:r>
            <a:r>
              <a:rPr lang="en-US" sz="2400" dirty="0" smtClean="0"/>
              <a:t>Heb. 5:2)</a:t>
            </a:r>
            <a:endParaRPr lang="en-US" sz="24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t>
            </a:r>
            <a:r>
              <a:rPr lang="en-US" sz="1600" dirty="0"/>
              <a:t>Based on notes taken from James White’s 2016 Church History Series; Lesson 6 – Clement of Rome</a:t>
            </a:r>
            <a:endParaRPr lang="en-US" sz="1600" dirty="0">
              <a:solidFill>
                <a:prstClr val="black"/>
              </a:solidFill>
            </a:endParaRPr>
          </a:p>
        </p:txBody>
      </p:sp>
    </p:spTree>
    <p:extLst>
      <p:ext uri="{BB962C8B-B14F-4D97-AF65-F5344CB8AC3E}">
        <p14:creationId xmlns:p14="http://schemas.microsoft.com/office/powerpoint/2010/main" val="21636090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fontScale="90000"/>
          </a:bodyPr>
          <a:lstStyle/>
          <a:p>
            <a:r>
              <a:rPr lang="en-US" sz="3600" b="1" dirty="0"/>
              <a:t>*1 Clement is </a:t>
            </a:r>
            <a:r>
              <a:rPr lang="en-US" sz="3600" b="1" i="1" dirty="0"/>
              <a:t>Steeped</a:t>
            </a:r>
            <a:r>
              <a:rPr lang="en-US" sz="3600" b="1" dirty="0"/>
              <a:t> in Both OT and NT Scripture</a:t>
            </a:r>
            <a:endParaRPr lang="en-US" sz="3600" b="1" dirty="0"/>
          </a:p>
        </p:txBody>
      </p:sp>
      <p:sp>
        <p:nvSpPr>
          <p:cNvPr id="4" name="Content Placeholder 3"/>
          <p:cNvSpPr>
            <a:spLocks noGrp="1"/>
          </p:cNvSpPr>
          <p:nvPr>
            <p:ph idx="1"/>
          </p:nvPr>
        </p:nvSpPr>
        <p:spPr>
          <a:xfrm>
            <a:off x="457200" y="838200"/>
            <a:ext cx="8229600" cy="5638800"/>
          </a:xfrm>
        </p:spPr>
        <p:txBody>
          <a:bodyPr>
            <a:normAutofit lnSpcReduction="10000"/>
          </a:bodyPr>
          <a:lstStyle/>
          <a:p>
            <a:r>
              <a:rPr lang="en-US" sz="2800" dirty="0" smtClean="0"/>
              <a:t>Just a very small sample of some of the other NT </a:t>
            </a:r>
            <a:r>
              <a:rPr lang="en-US" sz="2800" dirty="0" smtClean="0"/>
              <a:t>quotations or allusions:</a:t>
            </a:r>
          </a:p>
          <a:p>
            <a:pPr lvl="1"/>
            <a:r>
              <a:rPr lang="en-US" sz="2400" b="1" dirty="0"/>
              <a:t>Chapter 2 - </a:t>
            </a:r>
            <a:r>
              <a:rPr lang="en-US" sz="2400"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giving gladly rather than receiving.</a:t>
            </a:r>
            <a:r>
              <a:rPr lang="en-US" sz="2400" dirty="0"/>
              <a:t> </a:t>
            </a:r>
            <a:r>
              <a:rPr lang="en-US" sz="2400" dirty="0">
                <a:solidFill>
                  <a:srgbClr val="344BF6"/>
                </a:solidFill>
              </a:rPr>
              <a:t>(Acts 20:35</a:t>
            </a:r>
            <a:r>
              <a:rPr lang="en-US" sz="2400" dirty="0" smtClean="0">
                <a:solidFill>
                  <a:srgbClr val="344BF6"/>
                </a:solidFill>
              </a:rPr>
              <a:t>)</a:t>
            </a:r>
          </a:p>
          <a:p>
            <a:pPr lvl="1"/>
            <a:r>
              <a:rPr lang="en-US" sz="2400" b="1" dirty="0"/>
              <a:t>Chapter 2 - </a:t>
            </a:r>
            <a:r>
              <a:rPr lang="en-US" sz="2400"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ready for every good work.</a:t>
            </a:r>
            <a:r>
              <a:rPr lang="en-US" sz="2400" dirty="0"/>
              <a:t> </a:t>
            </a:r>
            <a:r>
              <a:rPr lang="en-US" sz="2400" dirty="0">
                <a:solidFill>
                  <a:srgbClr val="344BF6"/>
                </a:solidFill>
              </a:rPr>
              <a:t>(Eph. 2:10)</a:t>
            </a:r>
          </a:p>
          <a:p>
            <a:pPr lvl="1"/>
            <a:r>
              <a:rPr lang="en-US" sz="2400" b="1" dirty="0"/>
              <a:t>Chapter 13 - </a:t>
            </a:r>
            <a:r>
              <a:rPr lang="en-US" sz="2400"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let him who boasts boast in the Lord.</a:t>
            </a:r>
            <a:r>
              <a:rPr lang="en-US" sz="2400" dirty="0"/>
              <a:t> </a:t>
            </a:r>
            <a:r>
              <a:rPr lang="en-US" sz="2400" dirty="0">
                <a:solidFill>
                  <a:srgbClr val="344BF6"/>
                </a:solidFill>
              </a:rPr>
              <a:t>(1 Cor. 1:31; 2 Cor. 10:17</a:t>
            </a:r>
            <a:r>
              <a:rPr lang="en-US" sz="2400" dirty="0" smtClean="0">
                <a:solidFill>
                  <a:srgbClr val="344BF6"/>
                </a:solidFill>
              </a:rPr>
              <a:t>)</a:t>
            </a:r>
          </a:p>
          <a:p>
            <a:pPr lvl="1"/>
            <a:r>
              <a:rPr lang="en-US" sz="2400" b="1" dirty="0"/>
              <a:t>Chapter 30 - </a:t>
            </a:r>
            <a:r>
              <a:rPr lang="en-US" sz="2400"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"God resists the proud but gives grace to the humble." </a:t>
            </a:r>
            <a:r>
              <a:rPr lang="en-US" sz="2400" dirty="0">
                <a:solidFill>
                  <a:srgbClr val="344BF6"/>
                </a:solidFill>
              </a:rPr>
              <a:t>(James 4:6; 1 Pet 5:5)</a:t>
            </a:r>
          </a:p>
          <a:p>
            <a:pPr lvl="1"/>
            <a:r>
              <a:rPr lang="en-US" sz="2400" b="1" dirty="0"/>
              <a:t>Chapter 35 - </a:t>
            </a:r>
            <a:r>
              <a:rPr lang="en-US" sz="2400"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"For they that do such things are hateful to God; and not only they that do them, but also those who take pleasure in those who do </a:t>
            </a:r>
            <a:r>
              <a:rPr lang="en-US" sz="2400" i="1" dirty="0" smtClean="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them.“ </a:t>
            </a:r>
            <a:r>
              <a:rPr lang="en-US" sz="2400" dirty="0">
                <a:solidFill>
                  <a:srgbClr val="344BF6"/>
                </a:solidFill>
              </a:rPr>
              <a:t>(Rom. 1:32)</a:t>
            </a:r>
          </a:p>
          <a:p>
            <a:pPr lvl="1"/>
            <a:r>
              <a:rPr lang="en-US" sz="2400" b="1" dirty="0"/>
              <a:t>Chapter 46 - </a:t>
            </a:r>
            <a:r>
              <a:rPr lang="en-US" sz="2400"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It would be better for him to have a millstone hung about him and to be plunged into the sea than to turn one of my elect away </a:t>
            </a:r>
            <a:r>
              <a:rPr lang="en-US" sz="2400" dirty="0">
                <a:solidFill>
                  <a:srgbClr val="344BF6"/>
                </a:solidFill>
              </a:rPr>
              <a:t>(Luke 17:2)</a:t>
            </a:r>
          </a:p>
          <a:p>
            <a:pPr lvl="1"/>
            <a:endParaRPr lang="en-US" sz="2400" dirty="0">
              <a:solidFill>
                <a:srgbClr val="344BF6"/>
              </a:solidFill>
            </a:endParaRPr>
          </a:p>
          <a:p>
            <a:pPr lvl="1"/>
            <a:endParaRPr lang="en-US" sz="2400" dirty="0">
              <a:solidFill>
                <a:srgbClr val="344BF6"/>
              </a:solidFill>
            </a:endParaRP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Based on notes taken from James White’s 2016 Church History Series; Lesson 6 – Clement of Rome</a:t>
            </a:r>
          </a:p>
        </p:txBody>
      </p:sp>
    </p:spTree>
    <p:extLst>
      <p:ext uri="{BB962C8B-B14F-4D97-AF65-F5344CB8AC3E}">
        <p14:creationId xmlns:p14="http://schemas.microsoft.com/office/powerpoint/2010/main" val="10041123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fontScale="92500" lnSpcReduction="10000"/>
          </a:bodyPr>
          <a:lstStyle/>
          <a:p>
            <a:r>
              <a:rPr lang="en-US" sz="2800" dirty="0" smtClean="0"/>
              <a:t>What is the title or phrase that is generally used in referring to the Christian </a:t>
            </a:r>
            <a:r>
              <a:rPr lang="en-US" sz="2800" dirty="0"/>
              <a:t>writers and teachers who lived in the </a:t>
            </a:r>
            <a:r>
              <a:rPr lang="en-US" sz="2800" b="1" i="1" dirty="0"/>
              <a:t>first five or six centuries </a:t>
            </a:r>
            <a:r>
              <a:rPr lang="en-US" sz="2800" dirty="0"/>
              <a:t>of Church history </a:t>
            </a:r>
            <a:r>
              <a:rPr lang="en-US" sz="2800" dirty="0" smtClean="0"/>
              <a:t>after </a:t>
            </a:r>
            <a:r>
              <a:rPr lang="en-US" sz="2800" dirty="0"/>
              <a:t>the </a:t>
            </a:r>
            <a:r>
              <a:rPr lang="en-US" sz="2800" dirty="0" smtClean="0"/>
              <a:t>apostles? </a:t>
            </a:r>
          </a:p>
          <a:p>
            <a:pPr lvl="1"/>
            <a:r>
              <a:rPr lang="en-US" sz="2400" dirty="0" smtClean="0"/>
              <a:t>The Early </a:t>
            </a:r>
            <a:r>
              <a:rPr lang="en-US" sz="2400" dirty="0"/>
              <a:t>Church </a:t>
            </a:r>
            <a:r>
              <a:rPr lang="en-US" sz="2400" dirty="0" smtClean="0"/>
              <a:t>fathers</a:t>
            </a:r>
          </a:p>
          <a:p>
            <a:r>
              <a:rPr lang="en-US" sz="2800" dirty="0"/>
              <a:t>What is the title or phrase that is generally used in referring to </a:t>
            </a:r>
            <a:r>
              <a:rPr lang="en-US" sz="2800" dirty="0" smtClean="0"/>
              <a:t>the authors </a:t>
            </a:r>
            <a:r>
              <a:rPr lang="en-US" sz="2800" dirty="0"/>
              <a:t>of the </a:t>
            </a:r>
            <a:r>
              <a:rPr lang="en-US" sz="2800" b="1" i="1" dirty="0"/>
              <a:t>earliest </a:t>
            </a:r>
            <a:r>
              <a:rPr lang="en-US" sz="2800" dirty="0"/>
              <a:t>Christian </a:t>
            </a:r>
            <a:r>
              <a:rPr lang="en-US" sz="2800" dirty="0" smtClean="0"/>
              <a:t>writings in </a:t>
            </a:r>
            <a:r>
              <a:rPr lang="en-US" sz="2800" dirty="0"/>
              <a:t>the period in </a:t>
            </a:r>
            <a:r>
              <a:rPr lang="en-US" sz="2800" b="1" i="1" dirty="0"/>
              <a:t>just after </a:t>
            </a:r>
            <a:r>
              <a:rPr lang="en-US" sz="2800" dirty="0"/>
              <a:t>the death of the apostles (from about AD 95 to 140)</a:t>
            </a:r>
            <a:r>
              <a:rPr lang="en-US" sz="2800" dirty="0" smtClean="0"/>
              <a:t>? </a:t>
            </a:r>
          </a:p>
          <a:p>
            <a:pPr lvl="1"/>
            <a:r>
              <a:rPr lang="en-US" sz="2400" dirty="0" smtClean="0"/>
              <a:t>The Apostolic Fathers</a:t>
            </a:r>
          </a:p>
          <a:p>
            <a:r>
              <a:rPr lang="en-US" sz="2800" dirty="0" smtClean="0"/>
              <a:t>Why were they originally called the “apostolic fathers?”</a:t>
            </a:r>
          </a:p>
          <a:p>
            <a:pPr lvl="1"/>
            <a:r>
              <a:rPr lang="en-US" sz="2400" dirty="0" smtClean="0"/>
              <a:t>Because the 17th century scholars who came up with the term believed </a:t>
            </a:r>
            <a:r>
              <a:rPr lang="en-US" sz="2400" dirty="0"/>
              <a:t>that these early Christian writers all had direct personal contact with the apostles; most historians today think that only a few of them did. </a:t>
            </a:r>
          </a:p>
          <a:p>
            <a:endParaRPr lang="en-US" dirty="0" smtClean="0"/>
          </a:p>
          <a:p>
            <a:pPr marL="457200" lvl="1" indent="0">
              <a:buNone/>
            </a:pPr>
            <a:endParaRPr lang="en-US" sz="2400" dirty="0"/>
          </a:p>
          <a:p>
            <a:endParaRPr lang="en-US" sz="2400" dirty="0"/>
          </a:p>
        </p:txBody>
      </p:sp>
    </p:spTree>
    <p:extLst>
      <p:ext uri="{BB962C8B-B14F-4D97-AF65-F5344CB8AC3E}">
        <p14:creationId xmlns:p14="http://schemas.microsoft.com/office/powerpoint/2010/main" val="18443697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fontScale="90000"/>
          </a:bodyPr>
          <a:lstStyle/>
          <a:p>
            <a:r>
              <a:rPr lang="en-US" sz="3600" b="1" dirty="0" smtClean="0"/>
              <a:t>*1 Clement Shows Rome Had a Sound </a:t>
            </a:r>
            <a:r>
              <a:rPr lang="en-US" sz="3600" b="1" i="1" dirty="0" smtClean="0"/>
              <a:t>Ecclesiology</a:t>
            </a:r>
            <a:endParaRPr lang="en-US" sz="3600" b="1" i="1" dirty="0"/>
          </a:p>
        </p:txBody>
      </p:sp>
      <p:sp>
        <p:nvSpPr>
          <p:cNvPr id="4" name="Content Placeholder 3"/>
          <p:cNvSpPr>
            <a:spLocks noGrp="1"/>
          </p:cNvSpPr>
          <p:nvPr>
            <p:ph idx="1"/>
          </p:nvPr>
        </p:nvSpPr>
        <p:spPr>
          <a:xfrm>
            <a:off x="457200" y="838200"/>
            <a:ext cx="8229600" cy="5638800"/>
          </a:xfrm>
        </p:spPr>
        <p:txBody>
          <a:bodyPr>
            <a:normAutofit/>
          </a:bodyPr>
          <a:lstStyle/>
          <a:p>
            <a:pPr lvl="0"/>
            <a:r>
              <a:rPr lang="en-US" sz="2800" dirty="0" smtClean="0"/>
              <a:t>As we have seen, the letter indicates that at this point in church history (AD 96), having a plurality of elders in every church was the norm.</a:t>
            </a:r>
          </a:p>
          <a:p>
            <a:pPr lvl="0"/>
            <a:r>
              <a:rPr lang="en-US" sz="2800" dirty="0" smtClean="0"/>
              <a:t>As we have also seen, while a number of interchangeable terms are used to refer to elders (“bishops”, “ministers”, “members of the episcopate”, i.e. oversees), the early church at this point recognizes that Christ through his apostles established only </a:t>
            </a:r>
            <a:r>
              <a:rPr lang="en-US" sz="2800" b="1" i="1" dirty="0" smtClean="0"/>
              <a:t>two</a:t>
            </a:r>
            <a:r>
              <a:rPr lang="en-US" sz="2800" dirty="0" smtClean="0"/>
              <a:t> offices within his church: </a:t>
            </a:r>
            <a:r>
              <a:rPr lang="en-US" sz="2800" b="1" i="1" dirty="0" smtClean="0"/>
              <a:t>elders and deacons</a:t>
            </a:r>
            <a:r>
              <a:rPr lang="en-US" sz="2800" dirty="0" smtClean="0"/>
              <a:t>.</a:t>
            </a:r>
            <a:endParaRPr lang="en-US" sz="28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Based on notes taken from James White’s 2016 Church History Series; Lesson 6 – Clement of Rome</a:t>
            </a:r>
          </a:p>
        </p:txBody>
      </p:sp>
    </p:spTree>
    <p:extLst>
      <p:ext uri="{BB962C8B-B14F-4D97-AF65-F5344CB8AC3E}">
        <p14:creationId xmlns:p14="http://schemas.microsoft.com/office/powerpoint/2010/main" val="103678625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fontScale="90000"/>
          </a:bodyPr>
          <a:lstStyle/>
          <a:p>
            <a:r>
              <a:rPr lang="en-US" sz="3600" b="1" dirty="0"/>
              <a:t>*1 Clement Shows Rome Had a Sound </a:t>
            </a:r>
            <a:r>
              <a:rPr lang="en-US" sz="3600" b="1" i="1" dirty="0" smtClean="0"/>
              <a:t>Theology</a:t>
            </a:r>
            <a:endParaRPr lang="en-US" sz="3600" b="1" i="1" dirty="0"/>
          </a:p>
        </p:txBody>
      </p:sp>
      <p:sp>
        <p:nvSpPr>
          <p:cNvPr id="4" name="Content Placeholder 3"/>
          <p:cNvSpPr>
            <a:spLocks noGrp="1"/>
          </p:cNvSpPr>
          <p:nvPr>
            <p:ph idx="1"/>
          </p:nvPr>
        </p:nvSpPr>
        <p:spPr>
          <a:xfrm>
            <a:off x="457200" y="838200"/>
            <a:ext cx="8229600" cy="5638800"/>
          </a:xfrm>
        </p:spPr>
        <p:txBody>
          <a:bodyPr>
            <a:normAutofit fontScale="92500"/>
          </a:bodyPr>
          <a:lstStyle/>
          <a:p>
            <a:r>
              <a:rPr lang="en-US" sz="2800" dirty="0" smtClean="0"/>
              <a:t>There are indications of a belief in the </a:t>
            </a:r>
            <a:r>
              <a:rPr lang="en-US" sz="2800" b="1" i="1" dirty="0" smtClean="0"/>
              <a:t>trinity</a:t>
            </a:r>
            <a:r>
              <a:rPr lang="en-US" sz="2800" dirty="0" smtClean="0"/>
              <a:t> as demonstrated by the inclusion of </a:t>
            </a:r>
            <a:r>
              <a:rPr lang="en-US" sz="2800" b="1" i="1" dirty="0" smtClean="0"/>
              <a:t>Trinitarian formulas </a:t>
            </a:r>
            <a:r>
              <a:rPr lang="en-US" sz="2800" dirty="0" smtClean="0"/>
              <a:t>similar to those we see in many places in the NT:</a:t>
            </a:r>
          </a:p>
          <a:p>
            <a:pPr lvl="1"/>
            <a:r>
              <a:rPr lang="en-US" sz="2400" b="1" dirty="0" smtClean="0"/>
              <a:t>Chapter </a:t>
            </a:r>
            <a:r>
              <a:rPr lang="en-US" sz="2400" b="1" dirty="0" smtClean="0"/>
              <a:t>46 – </a:t>
            </a:r>
            <a:r>
              <a:rPr lang="en-US" sz="2400" i="1" dirty="0" smtClean="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Do </a:t>
            </a:r>
            <a:r>
              <a:rPr lang="en-US" sz="2400"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we not have </a:t>
            </a:r>
            <a:r>
              <a:rPr lang="en-US" sz="2400" b="1"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one God</a:t>
            </a:r>
            <a:r>
              <a:rPr lang="en-US" sz="2400"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 </a:t>
            </a:r>
            <a:r>
              <a:rPr lang="en-US" sz="2400" b="1"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one Christ</a:t>
            </a:r>
            <a:r>
              <a:rPr lang="en-US" sz="2400"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 and </a:t>
            </a:r>
            <a:r>
              <a:rPr lang="en-US" sz="2400" b="1"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one Spirit</a:t>
            </a:r>
            <a:r>
              <a:rPr lang="en-US" sz="2400"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 of grace poured out on us, and one calling in Christ</a:t>
            </a:r>
            <a:r>
              <a:rPr lang="en-US" sz="2400" i="1" dirty="0" smtClean="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 </a:t>
            </a:r>
            <a:r>
              <a:rPr lang="en-US" sz="2400" dirty="0"/>
              <a:t>(Kenneth J. Howell translation – 2012)</a:t>
            </a:r>
            <a:endParaRPr lang="en-US" sz="2400" dirty="0" smtClean="0"/>
          </a:p>
          <a:p>
            <a:pPr lvl="1"/>
            <a:r>
              <a:rPr lang="en-US" sz="2400" b="1" dirty="0"/>
              <a:t>Chapter </a:t>
            </a:r>
            <a:r>
              <a:rPr lang="en-US" sz="2400" b="1" dirty="0" smtClean="0"/>
              <a:t>58 </a:t>
            </a:r>
            <a:r>
              <a:rPr lang="en-US" sz="2400" b="1" dirty="0"/>
              <a:t>– </a:t>
            </a:r>
            <a:r>
              <a:rPr lang="en-US" sz="2400"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Receive our counsel and you will regret nothing. For </a:t>
            </a:r>
            <a:r>
              <a:rPr lang="en-US" sz="2400" b="1"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God lives </a:t>
            </a:r>
            <a:r>
              <a:rPr lang="en-US" sz="2400"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and </a:t>
            </a:r>
            <a:r>
              <a:rPr lang="en-US" sz="2400" b="1"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our Lord Jesus Christ lives </a:t>
            </a:r>
            <a:r>
              <a:rPr lang="en-US" sz="2400"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and </a:t>
            </a:r>
            <a:r>
              <a:rPr lang="en-US" sz="2400" b="1"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the Holy Spirit [lives]</a:t>
            </a:r>
            <a:r>
              <a:rPr lang="en-US" sz="2400"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 </a:t>
            </a:r>
            <a:r>
              <a:rPr lang="en-US" sz="2400" i="1" dirty="0" smtClean="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the </a:t>
            </a:r>
            <a:r>
              <a:rPr lang="en-US" sz="2400"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faith and hope of the elect, because the one who has practiced the requirements and commands given by God in humility with an intense virtue will be in good order and enrolled among the number of the saved through Jesus Christ, through whom is glory to him [the Father] forever and ever. Amen</a:t>
            </a:r>
            <a:r>
              <a:rPr lang="en-US" sz="2400" i="1" dirty="0" smtClean="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rPr>
              <a:t>.</a:t>
            </a:r>
            <a:r>
              <a:rPr lang="en-US" sz="2400" dirty="0"/>
              <a:t> (Ibid.)</a:t>
            </a:r>
          </a:p>
          <a:p>
            <a:pPr lvl="1"/>
            <a:endParaRPr lang="en-US" sz="2400" i="1" dirty="0">
              <a:effectLst>
                <a:glow rad="101600">
                  <a:prstClr val="white">
                    <a:alpha val="60000"/>
                  </a:prstClr>
                </a:glow>
                <a:innerShdw blurRad="63500" dist="50800" dir="8100000">
                  <a:prstClr val="black">
                    <a:alpha val="50000"/>
                  </a:prstClr>
                </a:innerShdw>
              </a:effectLst>
              <a:latin typeface="Cambria" panose="02040503050406030204" pitchFamily="18" charset="0"/>
              <a:ea typeface="Cambria" panose="02040503050406030204" pitchFamily="18" charset="0"/>
            </a:endParaRP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t>
            </a:r>
            <a:r>
              <a:rPr lang="en-US" sz="1600" dirty="0"/>
              <a:t>Based on notes taken from James White’s 2016 Church History Series; Lesson 6 – Clement of Rome</a:t>
            </a:r>
            <a:endParaRPr lang="en-US" sz="1600" dirty="0">
              <a:solidFill>
                <a:prstClr val="black"/>
              </a:solidFill>
            </a:endParaRPr>
          </a:p>
        </p:txBody>
      </p:sp>
    </p:spTree>
    <p:extLst>
      <p:ext uri="{BB962C8B-B14F-4D97-AF65-F5344CB8AC3E}">
        <p14:creationId xmlns:p14="http://schemas.microsoft.com/office/powerpoint/2010/main" val="27422133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fontScale="90000"/>
          </a:bodyPr>
          <a:lstStyle/>
          <a:p>
            <a:r>
              <a:rPr lang="en-US" sz="3600" b="1" dirty="0"/>
              <a:t>*1 Clement Shows Rome Had a Sound </a:t>
            </a:r>
            <a:r>
              <a:rPr lang="en-US" sz="3600" b="1" i="1" dirty="0"/>
              <a:t>Theology</a:t>
            </a:r>
            <a:endParaRPr lang="en-US" sz="3600" b="1" dirty="0"/>
          </a:p>
        </p:txBody>
      </p:sp>
      <p:sp>
        <p:nvSpPr>
          <p:cNvPr id="4" name="Content Placeholder 3"/>
          <p:cNvSpPr>
            <a:spLocks noGrp="1"/>
          </p:cNvSpPr>
          <p:nvPr>
            <p:ph idx="1"/>
          </p:nvPr>
        </p:nvSpPr>
        <p:spPr>
          <a:xfrm>
            <a:off x="457200" y="838200"/>
            <a:ext cx="8229600" cy="5638800"/>
          </a:xfrm>
        </p:spPr>
        <p:txBody>
          <a:bodyPr>
            <a:normAutofit/>
          </a:bodyPr>
          <a:lstStyle/>
          <a:p>
            <a:r>
              <a:rPr lang="en-US" sz="2800" dirty="0" smtClean="0"/>
              <a:t>There are numerous references to </a:t>
            </a:r>
            <a:r>
              <a:rPr lang="en-US" sz="2800" b="1" i="1" dirty="0" smtClean="0"/>
              <a:t>election</a:t>
            </a:r>
            <a:r>
              <a:rPr lang="en-US" sz="2800" dirty="0" smtClean="0"/>
              <a:t> and </a:t>
            </a:r>
            <a:r>
              <a:rPr lang="en-US" sz="2800" b="1" i="1" dirty="0" smtClean="0"/>
              <a:t>God’s sovereignty</a:t>
            </a:r>
            <a:r>
              <a:rPr lang="en-US" sz="2800" dirty="0" smtClean="0"/>
              <a:t> in salvation:</a:t>
            </a:r>
          </a:p>
          <a:p>
            <a:pPr lvl="1"/>
            <a:r>
              <a:rPr lang="en-US" sz="2400" b="1" dirty="0" smtClean="0"/>
              <a:t>Chapter 29 – </a:t>
            </a:r>
            <a:r>
              <a:rPr lang="en-US" sz="2400" i="1" dirty="0">
                <a:latin typeface="Cambria" panose="02040503050406030204" pitchFamily="18" charset="0"/>
                <a:ea typeface="Cambria" panose="02040503050406030204" pitchFamily="18" charset="0"/>
              </a:rPr>
              <a:t>Let us then draw near to Him with holiness of spirit, lifting up pure and undefiled hands to Him, loving our gracious and </a:t>
            </a:r>
            <a:r>
              <a:rPr lang="en-US" sz="2400" b="1" i="1" dirty="0">
                <a:latin typeface="Cambria" panose="02040503050406030204" pitchFamily="18" charset="0"/>
                <a:ea typeface="Cambria" panose="02040503050406030204" pitchFamily="18" charset="0"/>
              </a:rPr>
              <a:t>merciful Father, who has made us partakers in the blessings of His elect</a:t>
            </a:r>
            <a:r>
              <a:rPr lang="en-US" sz="2400" i="1" dirty="0" smtClean="0">
                <a:latin typeface="Cambria" panose="02040503050406030204" pitchFamily="18" charset="0"/>
                <a:ea typeface="Cambria" panose="02040503050406030204" pitchFamily="18" charset="0"/>
              </a:rPr>
              <a:t>. </a:t>
            </a:r>
            <a:r>
              <a:rPr lang="en-US" sz="2400" dirty="0" smtClean="0"/>
              <a:t>(Roberts-Donaldson)</a:t>
            </a:r>
          </a:p>
          <a:p>
            <a:pPr lvl="1"/>
            <a:r>
              <a:rPr lang="en-US" sz="2400" b="1" dirty="0" smtClean="0"/>
              <a:t>Chapter 59 </a:t>
            </a:r>
            <a:r>
              <a:rPr lang="en-US" sz="2400" b="1" dirty="0"/>
              <a:t>– </a:t>
            </a:r>
            <a:r>
              <a:rPr lang="en-US" sz="2400" i="1" dirty="0">
                <a:latin typeface="Cambria" panose="02040503050406030204" pitchFamily="18" charset="0"/>
                <a:ea typeface="Cambria" panose="02040503050406030204" pitchFamily="18" charset="0"/>
              </a:rPr>
              <a:t>And we will ask, with </a:t>
            </a:r>
            <a:r>
              <a:rPr lang="en-US" sz="2400" i="1" dirty="0" err="1">
                <a:latin typeface="Cambria" panose="02040503050406030204" pitchFamily="18" charset="0"/>
                <a:ea typeface="Cambria" panose="02040503050406030204" pitchFamily="18" charset="0"/>
              </a:rPr>
              <a:t>instancy</a:t>
            </a:r>
            <a:r>
              <a:rPr lang="en-US" sz="2400" i="1" dirty="0">
                <a:latin typeface="Cambria" panose="02040503050406030204" pitchFamily="18" charset="0"/>
                <a:ea typeface="Cambria" panose="02040503050406030204" pitchFamily="18" charset="0"/>
              </a:rPr>
              <a:t> of prayer and supplication, that </a:t>
            </a:r>
            <a:r>
              <a:rPr lang="en-US" sz="2400" b="1" i="1" dirty="0">
                <a:latin typeface="Cambria" panose="02040503050406030204" pitchFamily="18" charset="0"/>
                <a:ea typeface="Cambria" panose="02040503050406030204" pitchFamily="18" charset="0"/>
              </a:rPr>
              <a:t>the Creator of the universe may guard intact unto the end the number that hath been numbered of His elect throughout the whole world</a:t>
            </a:r>
            <a:r>
              <a:rPr lang="en-US" sz="2400" i="1" dirty="0">
                <a:latin typeface="Cambria" panose="02040503050406030204" pitchFamily="18" charset="0"/>
                <a:ea typeface="Cambria" panose="02040503050406030204" pitchFamily="18" charset="0"/>
              </a:rPr>
              <a:t>, through His beloved Son Jesus Christ, through whom He called us from darkness to light, from ignorance to the full knowledge of the glory of His Name. </a:t>
            </a:r>
            <a:r>
              <a:rPr lang="en-US" sz="2400" dirty="0" smtClean="0"/>
              <a:t>(Lightfoot)</a:t>
            </a:r>
            <a:endParaRPr lang="en-US" sz="24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t>
            </a:r>
            <a:r>
              <a:rPr lang="en-US" sz="1600" dirty="0"/>
              <a:t>Based on notes taken from James White’s 2016 Church History Series; Lesson 6 – Clement of Rome</a:t>
            </a:r>
            <a:endParaRPr lang="en-US" sz="1600" dirty="0">
              <a:solidFill>
                <a:prstClr val="black"/>
              </a:solidFill>
            </a:endParaRPr>
          </a:p>
        </p:txBody>
      </p:sp>
    </p:spTree>
    <p:extLst>
      <p:ext uri="{BB962C8B-B14F-4D97-AF65-F5344CB8AC3E}">
        <p14:creationId xmlns:p14="http://schemas.microsoft.com/office/powerpoint/2010/main" val="19498127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fontScale="90000"/>
          </a:bodyPr>
          <a:lstStyle/>
          <a:p>
            <a:r>
              <a:rPr lang="en-US" sz="3600" b="1" dirty="0"/>
              <a:t>*1 Clement Shows Rome Had a Sound </a:t>
            </a:r>
            <a:r>
              <a:rPr lang="en-US" sz="3600" b="1" i="1" dirty="0"/>
              <a:t>Theology</a:t>
            </a:r>
            <a:endParaRPr lang="en-US" sz="3600" b="1" dirty="0"/>
          </a:p>
        </p:txBody>
      </p:sp>
      <p:sp>
        <p:nvSpPr>
          <p:cNvPr id="4" name="Content Placeholder 3"/>
          <p:cNvSpPr>
            <a:spLocks noGrp="1"/>
          </p:cNvSpPr>
          <p:nvPr>
            <p:ph idx="1"/>
          </p:nvPr>
        </p:nvSpPr>
        <p:spPr>
          <a:xfrm>
            <a:off x="457200" y="838200"/>
            <a:ext cx="8229600" cy="5638800"/>
          </a:xfrm>
        </p:spPr>
        <p:txBody>
          <a:bodyPr>
            <a:normAutofit lnSpcReduction="10000"/>
          </a:bodyPr>
          <a:lstStyle/>
          <a:p>
            <a:r>
              <a:rPr lang="en-US" sz="2800" dirty="0" smtClean="0"/>
              <a:t>The letter contains a crystal clear reference to the doctrine if the justification by faith </a:t>
            </a:r>
            <a:r>
              <a:rPr lang="en-US" sz="2800" b="1" i="1" dirty="0" smtClean="0"/>
              <a:t>alone</a:t>
            </a:r>
            <a:r>
              <a:rPr lang="en-US" sz="2800" dirty="0" smtClean="0"/>
              <a:t>:</a:t>
            </a:r>
          </a:p>
          <a:p>
            <a:pPr lvl="1"/>
            <a:r>
              <a:rPr lang="en-US" sz="2400" b="1" dirty="0" smtClean="0"/>
              <a:t>Chapter 32 – </a:t>
            </a:r>
            <a:r>
              <a:rPr lang="en-US" sz="2400" i="1" dirty="0">
                <a:latin typeface="Cambria" panose="02040503050406030204" pitchFamily="18" charset="0"/>
                <a:ea typeface="Cambria" panose="02040503050406030204" pitchFamily="18" charset="0"/>
              </a:rPr>
              <a:t>And we, too, being called by His will in Christ Jesus, are </a:t>
            </a:r>
            <a:r>
              <a:rPr lang="en-US" sz="2400" b="1" i="1" dirty="0">
                <a:latin typeface="Cambria" panose="02040503050406030204" pitchFamily="18" charset="0"/>
                <a:ea typeface="Cambria" panose="02040503050406030204" pitchFamily="18" charset="0"/>
              </a:rPr>
              <a:t>not justified by ourselves</a:t>
            </a:r>
            <a:r>
              <a:rPr lang="en-US" sz="2400" i="1" dirty="0">
                <a:latin typeface="Cambria" panose="02040503050406030204" pitchFamily="18" charset="0"/>
                <a:ea typeface="Cambria" panose="02040503050406030204" pitchFamily="18" charset="0"/>
              </a:rPr>
              <a:t>, nor by our own wisdom, or understanding, or godliness, or works which we have wrought in holiness of heart; </a:t>
            </a:r>
            <a:r>
              <a:rPr lang="en-US" sz="2400" b="1" i="1" dirty="0">
                <a:latin typeface="Cambria" panose="02040503050406030204" pitchFamily="18" charset="0"/>
                <a:ea typeface="Cambria" panose="02040503050406030204" pitchFamily="18" charset="0"/>
              </a:rPr>
              <a:t>but by that faith through which, from the beginning, Almighty God has justified all men</a:t>
            </a:r>
            <a:r>
              <a:rPr lang="en-US" sz="2400" i="1" dirty="0">
                <a:latin typeface="Cambria" panose="02040503050406030204" pitchFamily="18" charset="0"/>
                <a:ea typeface="Cambria" panose="02040503050406030204" pitchFamily="18" charset="0"/>
              </a:rPr>
              <a:t>; to whom be glory for ever and ever. Amen.</a:t>
            </a:r>
            <a:r>
              <a:rPr lang="en-US" sz="2400" dirty="0" smtClean="0"/>
              <a:t>(Roberts-Donaldson)</a:t>
            </a:r>
          </a:p>
          <a:p>
            <a:r>
              <a:rPr lang="en-US" sz="2800" dirty="0" smtClean="0"/>
              <a:t>This is particularly ironic since the Roman Catholics believe that the author of this letter written from the Church at Rome is the fourth pope and yet here we see within it a teaching that was anathematized by the Church at Rome some 1400 years later at the Council of Trent!</a:t>
            </a: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 </a:t>
            </a:r>
            <a:r>
              <a:rPr lang="en-US" sz="1600" dirty="0"/>
              <a:t>Based on notes taken from James White’s 2016 Church History Series; Lesson 6 – Clement of Rome</a:t>
            </a:r>
            <a:endParaRPr lang="en-US" sz="1600" dirty="0">
              <a:solidFill>
                <a:prstClr val="black"/>
              </a:solidFill>
            </a:endParaRPr>
          </a:p>
        </p:txBody>
      </p:sp>
    </p:spTree>
    <p:extLst>
      <p:ext uri="{BB962C8B-B14F-4D97-AF65-F5344CB8AC3E}">
        <p14:creationId xmlns:p14="http://schemas.microsoft.com/office/powerpoint/2010/main" val="377175703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000" r="-4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276999"/>
          </a:xfrm>
          <a:prstGeom prst="rect">
            <a:avLst/>
          </a:prstGeom>
        </p:spPr>
        <p:txBody>
          <a:bodyPr wrap="square">
            <a:spAutoFit/>
          </a:bodyPr>
          <a:lstStyle/>
          <a:p>
            <a:r>
              <a:rPr lang="pl-PL" sz="1200" dirty="0">
                <a:solidFill>
                  <a:prstClr val="white"/>
                </a:solidFill>
                <a:hlinkClick r:id="rId4"/>
              </a:rPr>
              <a:t>https://</a:t>
            </a:r>
            <a:r>
              <a:rPr lang="pl-PL" sz="1200" dirty="0" smtClean="0">
                <a:solidFill>
                  <a:prstClr val="white"/>
                </a:solidFill>
                <a:hlinkClick r:id="rId4"/>
              </a:rPr>
              <a:t>mymorningmeditations.files.wordpress.com/2013/11/didache_nag_hammadi_codex_ii.jpg</a:t>
            </a:r>
            <a:r>
              <a:rPr lang="en-US" sz="1200" dirty="0" smtClean="0">
                <a:solidFill>
                  <a:prstClr val="white"/>
                </a:solidFill>
              </a:rPr>
              <a:t> </a:t>
            </a:r>
            <a:endParaRPr lang="en-US" sz="1200" dirty="0">
              <a:solidFill>
                <a:prstClr val="black"/>
              </a:solidFill>
            </a:endParaRPr>
          </a:p>
        </p:txBody>
      </p:sp>
      <p:sp>
        <p:nvSpPr>
          <p:cNvPr id="7" name="Title 2"/>
          <p:cNvSpPr>
            <a:spLocks noGrp="1"/>
          </p:cNvSpPr>
          <p:nvPr>
            <p:ph type="title"/>
          </p:nvPr>
        </p:nvSpPr>
        <p:spPr>
          <a:xfrm>
            <a:off x="0" y="0"/>
            <a:ext cx="9144000" cy="1295400"/>
          </a:xfrm>
        </p:spPr>
        <p:txBody>
          <a:bodyPr>
            <a:noAutofit/>
          </a:bodyPr>
          <a:lstStyle/>
          <a:p>
            <a:r>
              <a:rPr lang="en-US" sz="7200" b="1" dirty="0" smtClean="0">
                <a:solidFill>
                  <a:schemeClr val="bg1"/>
                </a:solidFill>
                <a:effectLst>
                  <a:glow rad="228600">
                    <a:schemeClr val="accent6">
                      <a:satMod val="175000"/>
                      <a:alpha val="40000"/>
                    </a:schemeClr>
                  </a:glow>
                  <a:outerShdw blurRad="114300" dist="38100" dir="13500000" algn="br" rotWithShape="0">
                    <a:prstClr val="black"/>
                  </a:outerShdw>
                </a:effectLst>
              </a:rPr>
              <a:t>The Didache</a:t>
            </a:r>
            <a:endParaRPr lang="en-US" b="1" dirty="0">
              <a:ln w="12700">
                <a:solidFill>
                  <a:schemeClr val="tx2">
                    <a:satMod val="155000"/>
                  </a:schemeClr>
                </a:solidFill>
                <a:prstDash val="solid"/>
              </a:ln>
              <a:solidFill>
                <a:schemeClr val="bg1"/>
              </a:solidFill>
              <a:effectLst>
                <a:glow rad="228600">
                  <a:schemeClr val="accent6">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18064839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fontScale="92500"/>
          </a:bodyPr>
          <a:lstStyle/>
          <a:p>
            <a:r>
              <a:rPr lang="en-US" sz="2800" dirty="0" smtClean="0"/>
              <a:t>People often </a:t>
            </a:r>
            <a:r>
              <a:rPr lang="en-US" sz="2800" dirty="0"/>
              <a:t>expect </a:t>
            </a:r>
            <a:r>
              <a:rPr lang="en-US" sz="2800" dirty="0" smtClean="0"/>
              <a:t>that the </a:t>
            </a:r>
            <a:r>
              <a:rPr lang="en-US" sz="2800" dirty="0"/>
              <a:t>apostolic fathers </a:t>
            </a:r>
            <a:r>
              <a:rPr lang="en-US" sz="2800" dirty="0" smtClean="0"/>
              <a:t>have </a:t>
            </a:r>
            <a:r>
              <a:rPr lang="en-US" sz="2800" dirty="0"/>
              <a:t>the best theology</a:t>
            </a:r>
            <a:r>
              <a:rPr lang="en-US" sz="2800" dirty="0" smtClean="0"/>
              <a:t>.</a:t>
            </a:r>
            <a:r>
              <a:rPr lang="en-US" sz="2800" dirty="0"/>
              <a:t> </a:t>
            </a:r>
            <a:r>
              <a:rPr lang="en-US" sz="2800" dirty="0" smtClean="0"/>
              <a:t>What is the problem with that assumption?</a:t>
            </a:r>
          </a:p>
          <a:p>
            <a:pPr lvl="1"/>
            <a:r>
              <a:rPr lang="en-US" sz="2400" dirty="0" smtClean="0"/>
              <a:t>Even if we assume that a given apostolic father really </a:t>
            </a:r>
            <a:r>
              <a:rPr lang="en-US" sz="2400" b="1" i="1" dirty="0" smtClean="0"/>
              <a:t>did</a:t>
            </a:r>
            <a:r>
              <a:rPr lang="en-US" sz="2400" dirty="0" smtClean="0"/>
              <a:t> “know” an apostle, we see many examples </a:t>
            </a:r>
            <a:r>
              <a:rPr lang="en-US" sz="2400" dirty="0"/>
              <a:t>in the NT </a:t>
            </a:r>
            <a:r>
              <a:rPr lang="en-US" sz="2400" dirty="0" smtClean="0"/>
              <a:t>itself of </a:t>
            </a:r>
            <a:r>
              <a:rPr lang="en-US" sz="2400" dirty="0"/>
              <a:t>individuals who “knew” the apostles, but were nonetheless guilty of erroneous </a:t>
            </a:r>
            <a:r>
              <a:rPr lang="en-US" sz="2400" dirty="0" smtClean="0"/>
              <a:t>beliefs and practices.</a:t>
            </a:r>
            <a:endParaRPr lang="en-US" sz="2400" dirty="0"/>
          </a:p>
          <a:p>
            <a:pPr lvl="1"/>
            <a:r>
              <a:rPr lang="en-US" sz="2400" dirty="0"/>
              <a:t>Just because someone says they knew an apostle doesn’t mean they really know and believe what that apostle </a:t>
            </a:r>
            <a:r>
              <a:rPr lang="en-US" sz="2400" dirty="0" smtClean="0"/>
              <a:t>believes.</a:t>
            </a:r>
          </a:p>
          <a:p>
            <a:pPr lvl="0"/>
            <a:r>
              <a:rPr lang="en-US" dirty="0" smtClean="0"/>
              <a:t>What are the two </a:t>
            </a:r>
            <a:r>
              <a:rPr lang="en-US" dirty="0"/>
              <a:t>questions </a:t>
            </a:r>
            <a:r>
              <a:rPr lang="en-US" dirty="0" smtClean="0"/>
              <a:t>we said last time that we </a:t>
            </a:r>
            <a:r>
              <a:rPr lang="en-US" dirty="0"/>
              <a:t>always have to ask ourselves as we study </a:t>
            </a:r>
            <a:r>
              <a:rPr lang="en-US" dirty="0" smtClean="0"/>
              <a:t>and try to determine the accuracy of what people believed in early </a:t>
            </a:r>
            <a:r>
              <a:rPr lang="en-US" dirty="0"/>
              <a:t>church </a:t>
            </a:r>
            <a:r>
              <a:rPr lang="en-US" dirty="0" smtClean="0"/>
              <a:t>history?</a:t>
            </a:r>
            <a:endParaRPr lang="en-US" dirty="0"/>
          </a:p>
          <a:p>
            <a:pPr lvl="1"/>
            <a:r>
              <a:rPr lang="en-US" dirty="0"/>
              <a:t>What do </a:t>
            </a:r>
            <a:r>
              <a:rPr lang="en-US" b="1" i="1" dirty="0"/>
              <a:t>I</a:t>
            </a:r>
            <a:r>
              <a:rPr lang="en-US" dirty="0"/>
              <a:t> know that they </a:t>
            </a:r>
            <a:r>
              <a:rPr lang="en-US" b="1" i="1" dirty="0"/>
              <a:t>didn’t</a:t>
            </a:r>
            <a:r>
              <a:rPr lang="en-US" dirty="0"/>
              <a:t>? </a:t>
            </a:r>
          </a:p>
          <a:p>
            <a:pPr lvl="1"/>
            <a:r>
              <a:rPr lang="en-US" dirty="0"/>
              <a:t>What did </a:t>
            </a:r>
            <a:r>
              <a:rPr lang="en-US" b="1" i="1" dirty="0"/>
              <a:t>they</a:t>
            </a:r>
            <a:r>
              <a:rPr lang="en-US" dirty="0"/>
              <a:t> know that I </a:t>
            </a:r>
            <a:r>
              <a:rPr lang="en-US" b="1" i="1" dirty="0"/>
              <a:t>don’t</a:t>
            </a:r>
            <a:r>
              <a:rPr lang="en-US" dirty="0"/>
              <a:t> know?</a:t>
            </a:r>
          </a:p>
          <a:p>
            <a:endParaRPr lang="en-US" sz="2800" dirty="0" smtClean="0"/>
          </a:p>
          <a:p>
            <a:pPr marL="457200" lvl="1" indent="0">
              <a:buNone/>
            </a:pPr>
            <a:endParaRPr lang="en-US" sz="2400" dirty="0"/>
          </a:p>
          <a:p>
            <a:endParaRPr lang="en-US" sz="2400" dirty="0"/>
          </a:p>
        </p:txBody>
      </p:sp>
    </p:spTree>
    <p:extLst>
      <p:ext uri="{BB962C8B-B14F-4D97-AF65-F5344CB8AC3E}">
        <p14:creationId xmlns:p14="http://schemas.microsoft.com/office/powerpoint/2010/main" val="27811889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fontScale="92500"/>
          </a:bodyPr>
          <a:lstStyle/>
          <a:p>
            <a:r>
              <a:rPr lang="en-US" sz="2800" dirty="0" smtClean="0"/>
              <a:t>Who wrote the letter that has come to be called the “Letter of Clement to the Corinthians”, or as it is sometimes called, “1 Clement”?</a:t>
            </a:r>
          </a:p>
          <a:p>
            <a:pPr lvl="1"/>
            <a:r>
              <a:rPr lang="en-US" sz="2400" dirty="0" smtClean="0"/>
              <a:t>We don’t know for sure.</a:t>
            </a:r>
          </a:p>
          <a:p>
            <a:pPr lvl="1"/>
            <a:r>
              <a:rPr lang="en-US" dirty="0"/>
              <a:t>Eusebius and others believe that the “Clement” mentioned by the Apostle Paul in Philippians 4:3 wrote this letter while serving as an elder in the church of Rome.</a:t>
            </a:r>
          </a:p>
          <a:p>
            <a:pPr lvl="1"/>
            <a:r>
              <a:rPr lang="en-US" dirty="0" smtClean="0"/>
              <a:t>But the </a:t>
            </a:r>
            <a:r>
              <a:rPr lang="en-US" dirty="0"/>
              <a:t>name Clement does </a:t>
            </a:r>
            <a:r>
              <a:rPr lang="en-US" b="1" i="1" dirty="0"/>
              <a:t>not</a:t>
            </a:r>
            <a:r>
              <a:rPr lang="en-US" dirty="0"/>
              <a:t> appear anywhere </a:t>
            </a:r>
            <a:r>
              <a:rPr lang="en-US" b="1" i="1" dirty="0"/>
              <a:t>in</a:t>
            </a:r>
            <a:r>
              <a:rPr lang="en-US" dirty="0"/>
              <a:t> the letter.</a:t>
            </a:r>
          </a:p>
          <a:p>
            <a:pPr lvl="1"/>
            <a:r>
              <a:rPr lang="en-US" dirty="0"/>
              <a:t>The letter itself says it is from: “The Church of God which sojourns at Rome”.</a:t>
            </a:r>
          </a:p>
          <a:p>
            <a:pPr lvl="1"/>
            <a:r>
              <a:rPr lang="en-US" dirty="0" smtClean="0"/>
              <a:t>It </a:t>
            </a:r>
            <a:r>
              <a:rPr lang="en-US" dirty="0"/>
              <a:t>could be that Clement was one of </a:t>
            </a:r>
            <a:r>
              <a:rPr lang="en-US" dirty="0" smtClean="0"/>
              <a:t>a plurality of elders that existed in </a:t>
            </a:r>
            <a:r>
              <a:rPr lang="en-US" dirty="0"/>
              <a:t>the church of Rome </a:t>
            </a:r>
            <a:r>
              <a:rPr lang="en-US" dirty="0" smtClean="0"/>
              <a:t>at that time, and </a:t>
            </a:r>
            <a:r>
              <a:rPr lang="en-US" dirty="0"/>
              <a:t>had been given the task of writing this letter on behalf of the church</a:t>
            </a:r>
            <a:r>
              <a:rPr lang="en-US" dirty="0" smtClean="0"/>
              <a:t>.</a:t>
            </a:r>
          </a:p>
          <a:p>
            <a:r>
              <a:rPr lang="en-US" dirty="0" smtClean="0"/>
              <a:t>What do the Roman Catholics claim about Clement?</a:t>
            </a:r>
          </a:p>
          <a:p>
            <a:pPr lvl="1"/>
            <a:r>
              <a:rPr lang="en-US" dirty="0" smtClean="0"/>
              <a:t>That he was the fourth Pope!</a:t>
            </a:r>
            <a:endParaRPr lang="en-US" dirty="0"/>
          </a:p>
          <a:p>
            <a:pPr lvl="1"/>
            <a:endParaRPr lang="en-US" dirty="0"/>
          </a:p>
          <a:p>
            <a:endParaRPr lang="en-US" sz="2800" dirty="0" smtClean="0"/>
          </a:p>
          <a:p>
            <a:pPr marL="457200" lvl="1" indent="0">
              <a:buNone/>
            </a:pPr>
            <a:endParaRPr lang="en-US" sz="2400" dirty="0"/>
          </a:p>
          <a:p>
            <a:endParaRPr lang="en-US" sz="2400" dirty="0"/>
          </a:p>
        </p:txBody>
      </p:sp>
    </p:spTree>
    <p:extLst>
      <p:ext uri="{BB962C8B-B14F-4D97-AF65-F5344CB8AC3E}">
        <p14:creationId xmlns:p14="http://schemas.microsoft.com/office/powerpoint/2010/main" val="24823606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a:bodyPr>
          <a:lstStyle/>
          <a:p>
            <a:r>
              <a:rPr lang="en-US" sz="2800" dirty="0" smtClean="0"/>
              <a:t>In your own words give a brief summary of the purpose and content of 1 Clement.</a:t>
            </a:r>
          </a:p>
          <a:p>
            <a:pPr lvl="1"/>
            <a:r>
              <a:rPr lang="en-US" dirty="0" smtClean="0"/>
              <a:t>The letter was written to take issue with the Corinthian church for having recently removed their elders without having just cause to do so and replacing them with younger leaders.</a:t>
            </a:r>
          </a:p>
          <a:p>
            <a:pPr lvl="1"/>
            <a:r>
              <a:rPr lang="en-US" dirty="0"/>
              <a:t>The Roman church therefore entreated the Corinthians to restore their deposed leaders back into office</a:t>
            </a:r>
            <a:r>
              <a:rPr lang="en-US" dirty="0" smtClean="0"/>
              <a:t>.</a:t>
            </a:r>
            <a:endParaRPr lang="en-US" dirty="0"/>
          </a:p>
          <a:p>
            <a:pPr lvl="1"/>
            <a:endParaRPr lang="en-US" dirty="0"/>
          </a:p>
          <a:p>
            <a:endParaRPr lang="en-US" sz="2800" dirty="0" smtClean="0"/>
          </a:p>
          <a:p>
            <a:pPr marL="457200" lvl="1" indent="0">
              <a:buNone/>
            </a:pPr>
            <a:endParaRPr lang="en-US" sz="2400" dirty="0"/>
          </a:p>
          <a:p>
            <a:endParaRPr lang="en-US" sz="2400" dirty="0"/>
          </a:p>
        </p:txBody>
      </p:sp>
    </p:spTree>
    <p:extLst>
      <p:ext uri="{BB962C8B-B14F-4D97-AF65-F5344CB8AC3E}">
        <p14:creationId xmlns:p14="http://schemas.microsoft.com/office/powerpoint/2010/main" val="8294511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276999"/>
          </a:xfrm>
          <a:prstGeom prst="rect">
            <a:avLst/>
          </a:prstGeom>
        </p:spPr>
        <p:txBody>
          <a:bodyPr wrap="square">
            <a:spAutoFit/>
          </a:bodyPr>
          <a:lstStyle/>
          <a:p>
            <a:r>
              <a:rPr lang="pl-PL" sz="1200" dirty="0">
                <a:solidFill>
                  <a:prstClr val="white"/>
                </a:solidFill>
                <a:hlinkClick r:id="rId4"/>
              </a:rPr>
              <a:t>https://international.la-croix.com/news/possible-bone-fragment-of-st-clement-of-rome-gifted-to-westminster-abbey/7875</a:t>
            </a:r>
            <a:r>
              <a:rPr lang="pl-PL" sz="1200" dirty="0" smtClean="0">
                <a:solidFill>
                  <a:prstClr val="white"/>
                </a:solidFill>
                <a:hlinkClick r:id="rId4"/>
              </a:rPr>
              <a:t>#</a:t>
            </a:r>
            <a:r>
              <a:rPr lang="en-US" sz="1200" dirty="0" smtClean="0">
                <a:solidFill>
                  <a:prstClr val="white"/>
                </a:solidFill>
              </a:rPr>
              <a:t> </a:t>
            </a:r>
            <a:endParaRPr lang="en-US" sz="1200" dirty="0">
              <a:solidFill>
                <a:prstClr val="black"/>
              </a:solidFill>
            </a:endParaRPr>
          </a:p>
        </p:txBody>
      </p:sp>
      <p:sp>
        <p:nvSpPr>
          <p:cNvPr id="7" name="Title 2"/>
          <p:cNvSpPr>
            <a:spLocks noGrp="1"/>
          </p:cNvSpPr>
          <p:nvPr>
            <p:ph type="title"/>
          </p:nvPr>
        </p:nvSpPr>
        <p:spPr>
          <a:xfrm>
            <a:off x="0" y="0"/>
            <a:ext cx="9144000" cy="1676400"/>
          </a:xfrm>
        </p:spPr>
        <p:txBody>
          <a:bodyPr>
            <a:noAutofit/>
          </a:bodyPr>
          <a:lstStyle/>
          <a:p>
            <a:r>
              <a:rPr lang="en-US" sz="7200" b="1" dirty="0" smtClean="0">
                <a:solidFill>
                  <a:schemeClr val="bg1"/>
                </a:solidFill>
                <a:effectLst>
                  <a:glow rad="228600">
                    <a:schemeClr val="accent6">
                      <a:satMod val="175000"/>
                      <a:alpha val="40000"/>
                    </a:schemeClr>
                  </a:glow>
                  <a:outerShdw blurRad="114300" dist="38100" dir="13500000" algn="br" rotWithShape="0">
                    <a:prstClr val="black"/>
                  </a:outerShdw>
                </a:effectLst>
              </a:rPr>
              <a:t>Clement of Rome</a:t>
            </a:r>
            <a:r>
              <a:rPr lang="en-US" sz="6600" b="1" dirty="0" smtClean="0">
                <a:solidFill>
                  <a:schemeClr val="bg1"/>
                </a:solidFill>
                <a:effectLst>
                  <a:glow rad="228600">
                    <a:schemeClr val="accent6">
                      <a:satMod val="175000"/>
                      <a:alpha val="40000"/>
                    </a:schemeClr>
                  </a:glow>
                  <a:outerShdw blurRad="114300" dist="38100" dir="13500000" algn="br" rotWithShape="0">
                    <a:prstClr val="black"/>
                  </a:outerShdw>
                </a:effectLst>
              </a:rPr>
              <a:t/>
            </a:r>
            <a:br>
              <a:rPr lang="en-US" sz="6600" b="1" dirty="0" smtClean="0">
                <a:solidFill>
                  <a:schemeClr val="bg1"/>
                </a:solidFill>
                <a:effectLst>
                  <a:glow rad="228600">
                    <a:schemeClr val="accent6">
                      <a:satMod val="175000"/>
                      <a:alpha val="40000"/>
                    </a:schemeClr>
                  </a:glow>
                  <a:outerShdw blurRad="114300" dist="38100" dir="13500000" algn="br" rotWithShape="0">
                    <a:prstClr val="black"/>
                  </a:outerShdw>
                </a:effectLst>
              </a:rPr>
            </a:br>
            <a:r>
              <a:rPr lang="en-US" b="1" dirty="0" smtClean="0">
                <a:solidFill>
                  <a:schemeClr val="bg1"/>
                </a:solidFill>
                <a:effectLst>
                  <a:glow rad="228600">
                    <a:schemeClr val="accent6">
                      <a:satMod val="175000"/>
                      <a:alpha val="40000"/>
                    </a:schemeClr>
                  </a:glow>
                  <a:outerShdw blurRad="114300" dist="38100" dir="13500000" algn="br" rotWithShape="0">
                    <a:prstClr val="black"/>
                  </a:outerShdw>
                </a:effectLst>
              </a:rPr>
              <a:t>Letter to the Corinthians</a:t>
            </a:r>
            <a:endParaRPr lang="en-US" b="1" dirty="0">
              <a:ln w="12700">
                <a:solidFill>
                  <a:schemeClr val="tx2">
                    <a:satMod val="155000"/>
                  </a:schemeClr>
                </a:solidFill>
                <a:prstDash val="solid"/>
              </a:ln>
              <a:solidFill>
                <a:schemeClr val="bg1"/>
              </a:solidFill>
              <a:effectLst>
                <a:glow rad="228600">
                  <a:schemeClr val="accent6">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41457478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*Some Excerpts from the Letter</a:t>
            </a:r>
            <a:endParaRPr lang="en-US" sz="3600" b="1" dirty="0"/>
          </a:p>
        </p:txBody>
      </p:sp>
      <p:sp>
        <p:nvSpPr>
          <p:cNvPr id="4" name="Content Placeholder 3"/>
          <p:cNvSpPr>
            <a:spLocks noGrp="1"/>
          </p:cNvSpPr>
          <p:nvPr>
            <p:ph idx="1"/>
          </p:nvPr>
        </p:nvSpPr>
        <p:spPr>
          <a:xfrm>
            <a:off x="228600" y="838200"/>
            <a:ext cx="8458200" cy="5638800"/>
          </a:xfrm>
        </p:spPr>
        <p:txBody>
          <a:bodyPr>
            <a:normAutofit fontScale="92500" lnSpcReduction="20000"/>
          </a:bodyPr>
          <a:lstStyle/>
          <a:p>
            <a:pPr marL="0" lvl="0" indent="0">
              <a:buNone/>
            </a:pPr>
            <a:r>
              <a:rPr lang="en-US" sz="2800" b="1" dirty="0" smtClean="0">
                <a:latin typeface="+mj-lt"/>
                <a:ea typeface="Cambria" panose="02040503050406030204" pitchFamily="18" charset="0"/>
              </a:rPr>
              <a:t>Chapter 1</a:t>
            </a:r>
          </a:p>
          <a:p>
            <a:r>
              <a:rPr lang="en-US" sz="2800" i="1" dirty="0">
                <a:latin typeface="Cambria" panose="02040503050406030204" pitchFamily="18" charset="0"/>
                <a:ea typeface="Cambria" panose="02040503050406030204" pitchFamily="18" charset="0"/>
              </a:rPr>
              <a:t>The Church of God which sojourns at Rome, to the Church of God sojourning at Corinth, to those who are called and sanctified by the will of God, through our Lord Jesus Christ: Grace to you, and peace, from Almighty God through Jesus Christ, be multiplied</a:t>
            </a:r>
            <a:r>
              <a:rPr lang="en-US" sz="2800" i="1" dirty="0" smtClean="0">
                <a:latin typeface="Cambria" panose="02040503050406030204" pitchFamily="18" charset="0"/>
                <a:ea typeface="Cambria" panose="02040503050406030204" pitchFamily="18" charset="0"/>
              </a:rPr>
              <a:t>. </a:t>
            </a:r>
          </a:p>
          <a:p>
            <a:r>
              <a:rPr lang="en-US" sz="2800" i="1" dirty="0">
                <a:latin typeface="Cambria" panose="02040503050406030204" pitchFamily="18" charset="0"/>
                <a:ea typeface="Cambria" panose="02040503050406030204" pitchFamily="18" charset="0"/>
              </a:rPr>
              <a:t>Owing, dear brethren, to the sudden and successive calamitous events which have happened to ourselves, we feel that we have been somewhat tardy in turning our attention to the points respecting which you consulted us; </a:t>
            </a:r>
            <a:endParaRPr lang="en-US" sz="2800" i="1" dirty="0" smtClean="0">
              <a:latin typeface="Cambria" panose="02040503050406030204" pitchFamily="18" charset="0"/>
              <a:ea typeface="Cambria" panose="02040503050406030204" pitchFamily="18" charset="0"/>
            </a:endParaRPr>
          </a:p>
          <a:p>
            <a:r>
              <a:rPr lang="en-US" sz="2800" i="1" dirty="0" smtClean="0">
                <a:latin typeface="Cambria" panose="02040503050406030204" pitchFamily="18" charset="0"/>
                <a:ea typeface="Cambria" panose="02040503050406030204" pitchFamily="18" charset="0"/>
              </a:rPr>
              <a:t>and </a:t>
            </a:r>
            <a:r>
              <a:rPr lang="en-US" sz="2800" i="1" dirty="0">
                <a:latin typeface="Cambria" panose="02040503050406030204" pitchFamily="18" charset="0"/>
                <a:ea typeface="Cambria" panose="02040503050406030204" pitchFamily="18" charset="0"/>
              </a:rPr>
              <a:t>especially to that shameful and detestable sedition, utterly abhorrent to the elect of God, which a few rash and self-confident persons have kindled to such a pitch of frenzy, that your venerable and illustrious name, worthy to be universally loved, has suffered grievous injury. </a:t>
            </a:r>
          </a:p>
          <a:p>
            <a:pPr marL="0" lvl="0" indent="0">
              <a:buNone/>
            </a:pPr>
            <a:endParaRPr lang="en-US" sz="2800" dirty="0">
              <a:latin typeface="+mj-lt"/>
              <a:ea typeface="Cambria" panose="02040503050406030204" pitchFamily="18" charset="0"/>
            </a:endParaRPr>
          </a:p>
          <a:p>
            <a:pPr marL="0" lvl="0" indent="0">
              <a:buNone/>
            </a:pPr>
            <a:endParaRPr lang="en-US" sz="2800" dirty="0" smtClean="0">
              <a:latin typeface="+mj-lt"/>
              <a:ea typeface="Cambria" panose="02040503050406030204" pitchFamily="18" charset="0"/>
            </a:endParaRPr>
          </a:p>
          <a:p>
            <a:pPr marL="0" lvl="0" indent="0">
              <a:buNone/>
            </a:pPr>
            <a:endParaRPr lang="en-US" sz="2800" dirty="0">
              <a:latin typeface="+mj-lt"/>
              <a:ea typeface="Cambria" panose="02040503050406030204" pitchFamily="18" charset="0"/>
            </a:endParaRPr>
          </a:p>
          <a:p>
            <a:pPr marL="0" lvl="0" indent="0">
              <a:buNone/>
            </a:pPr>
            <a:endParaRPr lang="en-US" sz="2800" dirty="0" smtClean="0">
              <a:latin typeface="+mj-lt"/>
              <a:ea typeface="Cambria" panose="02040503050406030204" pitchFamily="18" charset="0"/>
            </a:endParaRPr>
          </a:p>
          <a:p>
            <a:pPr lvl="0"/>
            <a:endParaRPr lang="en-US" sz="2800" dirty="0"/>
          </a:p>
        </p:txBody>
      </p:sp>
      <p:sp>
        <p:nvSpPr>
          <p:cNvPr id="2" name="TextBox 1"/>
          <p:cNvSpPr txBox="1"/>
          <p:nvPr/>
        </p:nvSpPr>
        <p:spPr>
          <a:xfrm>
            <a:off x="533400" y="6488668"/>
            <a:ext cx="3808671" cy="369332"/>
          </a:xfrm>
          <a:prstGeom prst="rect">
            <a:avLst/>
          </a:prstGeom>
          <a:noFill/>
        </p:spPr>
        <p:txBody>
          <a:bodyPr wrap="none" rtlCol="0">
            <a:spAutoFit/>
          </a:bodyPr>
          <a:lstStyle/>
          <a:p>
            <a:r>
              <a:rPr lang="en-US" dirty="0" smtClean="0">
                <a:ea typeface="Cambria" panose="02040503050406030204" pitchFamily="18" charset="0"/>
              </a:rPr>
              <a:t>*Roberts-Donaldson translation - 1867</a:t>
            </a:r>
            <a:endParaRPr lang="en-US" dirty="0"/>
          </a:p>
        </p:txBody>
      </p:sp>
    </p:spTree>
    <p:extLst>
      <p:ext uri="{BB962C8B-B14F-4D97-AF65-F5344CB8AC3E}">
        <p14:creationId xmlns:p14="http://schemas.microsoft.com/office/powerpoint/2010/main" val="419294064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4">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 calcmode="lin" valueType="num">
                                      <p:cBhvr>
                                        <p:cTn id="26"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*Some Excerpts from the Letter</a:t>
            </a:r>
            <a:endParaRPr lang="en-US" sz="3600" b="1" dirty="0"/>
          </a:p>
        </p:txBody>
      </p:sp>
      <p:sp>
        <p:nvSpPr>
          <p:cNvPr id="4" name="Content Placeholder 3"/>
          <p:cNvSpPr>
            <a:spLocks noGrp="1"/>
          </p:cNvSpPr>
          <p:nvPr>
            <p:ph idx="1"/>
          </p:nvPr>
        </p:nvSpPr>
        <p:spPr>
          <a:xfrm>
            <a:off x="457200" y="838200"/>
            <a:ext cx="8229600" cy="5638800"/>
          </a:xfrm>
        </p:spPr>
        <p:txBody>
          <a:bodyPr>
            <a:normAutofit/>
          </a:bodyPr>
          <a:lstStyle/>
          <a:p>
            <a:pPr marL="0" lvl="0" indent="0">
              <a:buNone/>
            </a:pPr>
            <a:r>
              <a:rPr lang="en-US" sz="2800" b="1" dirty="0" smtClean="0">
                <a:latin typeface="+mj-lt"/>
                <a:ea typeface="Cambria" panose="02040503050406030204" pitchFamily="18" charset="0"/>
              </a:rPr>
              <a:t>Chapter 1 (continued)</a:t>
            </a:r>
          </a:p>
          <a:p>
            <a:r>
              <a:rPr lang="en-US" sz="2800" i="1" dirty="0">
                <a:latin typeface="Cambria" panose="02040503050406030204" pitchFamily="18" charset="0"/>
                <a:ea typeface="Cambria" panose="02040503050406030204" pitchFamily="18" charset="0"/>
              </a:rPr>
              <a:t>For who ever dwelt even for a short time among you, and did not find your faith to be as fruitful of virtue as it was firmly established? </a:t>
            </a:r>
            <a:endParaRPr lang="en-US" sz="2800" i="1" dirty="0" smtClean="0">
              <a:latin typeface="Cambria" panose="02040503050406030204" pitchFamily="18" charset="0"/>
              <a:ea typeface="Cambria" panose="02040503050406030204" pitchFamily="18" charset="0"/>
            </a:endParaRPr>
          </a:p>
          <a:p>
            <a:r>
              <a:rPr lang="en-US" sz="2800" i="1" dirty="0" smtClean="0">
                <a:latin typeface="Cambria" panose="02040503050406030204" pitchFamily="18" charset="0"/>
                <a:ea typeface="Cambria" panose="02040503050406030204" pitchFamily="18" charset="0"/>
              </a:rPr>
              <a:t>Who </a:t>
            </a:r>
            <a:r>
              <a:rPr lang="en-US" sz="2800" i="1" dirty="0">
                <a:latin typeface="Cambria" panose="02040503050406030204" pitchFamily="18" charset="0"/>
                <a:ea typeface="Cambria" panose="02040503050406030204" pitchFamily="18" charset="0"/>
              </a:rPr>
              <a:t>did not admire the sobriety and moderation of your godliness in Christ? </a:t>
            </a:r>
            <a:endParaRPr lang="en-US" sz="2800" i="1" dirty="0" smtClean="0">
              <a:latin typeface="Cambria" panose="02040503050406030204" pitchFamily="18" charset="0"/>
              <a:ea typeface="Cambria" panose="02040503050406030204" pitchFamily="18" charset="0"/>
            </a:endParaRPr>
          </a:p>
          <a:p>
            <a:r>
              <a:rPr lang="en-US" sz="2800" i="1" dirty="0" smtClean="0">
                <a:latin typeface="Cambria" panose="02040503050406030204" pitchFamily="18" charset="0"/>
                <a:ea typeface="Cambria" panose="02040503050406030204" pitchFamily="18" charset="0"/>
              </a:rPr>
              <a:t>Who </a:t>
            </a:r>
            <a:r>
              <a:rPr lang="en-US" sz="2800" i="1" dirty="0">
                <a:latin typeface="Cambria" panose="02040503050406030204" pitchFamily="18" charset="0"/>
                <a:ea typeface="Cambria" panose="02040503050406030204" pitchFamily="18" charset="0"/>
              </a:rPr>
              <a:t>did not proclaim the magnificence of your habitual hospitality? </a:t>
            </a:r>
            <a:endParaRPr lang="en-US" sz="2800" i="1" dirty="0" smtClean="0">
              <a:latin typeface="Cambria" panose="02040503050406030204" pitchFamily="18" charset="0"/>
              <a:ea typeface="Cambria" panose="02040503050406030204" pitchFamily="18" charset="0"/>
            </a:endParaRPr>
          </a:p>
          <a:p>
            <a:r>
              <a:rPr lang="en-US" sz="2800" i="1" dirty="0" smtClean="0">
                <a:latin typeface="Cambria" panose="02040503050406030204" pitchFamily="18" charset="0"/>
                <a:ea typeface="Cambria" panose="02040503050406030204" pitchFamily="18" charset="0"/>
              </a:rPr>
              <a:t>And </a:t>
            </a:r>
            <a:r>
              <a:rPr lang="en-US" sz="2800" i="1" dirty="0">
                <a:latin typeface="Cambria" panose="02040503050406030204" pitchFamily="18" charset="0"/>
                <a:ea typeface="Cambria" panose="02040503050406030204" pitchFamily="18" charset="0"/>
              </a:rPr>
              <a:t>who did not rejoice over your perfect and well-grounded knowledge? </a:t>
            </a:r>
            <a:endParaRPr lang="en-US" sz="2800" dirty="0" smtClean="0">
              <a:latin typeface="+mj-lt"/>
              <a:ea typeface="Cambria" panose="02040503050406030204" pitchFamily="18" charset="0"/>
            </a:endParaRPr>
          </a:p>
          <a:p>
            <a:pPr marL="0" lvl="0" indent="0">
              <a:buNone/>
            </a:pPr>
            <a:endParaRPr lang="en-US" sz="2800" dirty="0">
              <a:latin typeface="+mj-lt"/>
              <a:ea typeface="Cambria" panose="02040503050406030204" pitchFamily="18" charset="0"/>
            </a:endParaRPr>
          </a:p>
          <a:p>
            <a:pPr marL="0" lvl="0" indent="0">
              <a:buNone/>
            </a:pPr>
            <a:endParaRPr lang="en-US" sz="2800" dirty="0" smtClean="0">
              <a:latin typeface="+mj-lt"/>
              <a:ea typeface="Cambria" panose="02040503050406030204" pitchFamily="18" charset="0"/>
            </a:endParaRPr>
          </a:p>
          <a:p>
            <a:pPr lvl="0"/>
            <a:endParaRPr lang="en-US" sz="2800" dirty="0"/>
          </a:p>
        </p:txBody>
      </p:sp>
      <p:sp>
        <p:nvSpPr>
          <p:cNvPr id="5" name="TextBox 4"/>
          <p:cNvSpPr txBox="1"/>
          <p:nvPr/>
        </p:nvSpPr>
        <p:spPr>
          <a:xfrm>
            <a:off x="533400" y="6488668"/>
            <a:ext cx="3808671" cy="369332"/>
          </a:xfrm>
          <a:prstGeom prst="rect">
            <a:avLst/>
          </a:prstGeom>
          <a:noFill/>
        </p:spPr>
        <p:txBody>
          <a:bodyPr wrap="none" rtlCol="0">
            <a:spAutoFit/>
          </a:bodyPr>
          <a:lstStyle/>
          <a:p>
            <a:r>
              <a:rPr lang="en-US" dirty="0" smtClean="0">
                <a:ea typeface="Cambria" panose="02040503050406030204" pitchFamily="18" charset="0"/>
              </a:rPr>
              <a:t>*Roberts-Donaldson translation - 1867</a:t>
            </a:r>
            <a:endParaRPr lang="en-US" dirty="0"/>
          </a:p>
        </p:txBody>
      </p:sp>
    </p:spTree>
    <p:extLst>
      <p:ext uri="{BB962C8B-B14F-4D97-AF65-F5344CB8AC3E}">
        <p14:creationId xmlns:p14="http://schemas.microsoft.com/office/powerpoint/2010/main" val="424726639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*Some Excerpts from the Letter</a:t>
            </a:r>
            <a:endParaRPr lang="en-US" sz="3600" b="1" dirty="0"/>
          </a:p>
        </p:txBody>
      </p:sp>
      <p:sp>
        <p:nvSpPr>
          <p:cNvPr id="4" name="Content Placeholder 3"/>
          <p:cNvSpPr>
            <a:spLocks noGrp="1"/>
          </p:cNvSpPr>
          <p:nvPr>
            <p:ph idx="1"/>
          </p:nvPr>
        </p:nvSpPr>
        <p:spPr>
          <a:xfrm>
            <a:off x="457200" y="838200"/>
            <a:ext cx="8229600" cy="5638800"/>
          </a:xfrm>
        </p:spPr>
        <p:txBody>
          <a:bodyPr>
            <a:normAutofit/>
          </a:bodyPr>
          <a:lstStyle/>
          <a:p>
            <a:pPr marL="0" lvl="0" indent="0">
              <a:buNone/>
            </a:pPr>
            <a:r>
              <a:rPr lang="en-US" sz="2800" b="1" dirty="0" smtClean="0">
                <a:latin typeface="+mj-lt"/>
                <a:ea typeface="Cambria" panose="02040503050406030204" pitchFamily="18" charset="0"/>
              </a:rPr>
              <a:t>Chapter 1 (continued)</a:t>
            </a:r>
          </a:p>
          <a:p>
            <a:r>
              <a:rPr lang="en-US" sz="2800" i="1" dirty="0" smtClean="0">
                <a:latin typeface="Cambria" panose="02040503050406030204" pitchFamily="18" charset="0"/>
                <a:ea typeface="Cambria" panose="02040503050406030204" pitchFamily="18" charset="0"/>
              </a:rPr>
              <a:t>For </a:t>
            </a:r>
            <a:r>
              <a:rPr lang="en-US" sz="2800" i="1" dirty="0">
                <a:latin typeface="Cambria" panose="02040503050406030204" pitchFamily="18" charset="0"/>
                <a:ea typeface="Cambria" panose="02040503050406030204" pitchFamily="18" charset="0"/>
              </a:rPr>
              <a:t>you did all things without respect of persons, and walked in the commandments of God, being obedient to those who had the rule over you, and giving all fitting </a:t>
            </a:r>
            <a:r>
              <a:rPr lang="en-US" sz="2800" i="1" dirty="0" smtClean="0">
                <a:latin typeface="Cambria" panose="02040503050406030204" pitchFamily="18" charset="0"/>
                <a:ea typeface="Cambria" panose="02040503050406030204" pitchFamily="18" charset="0"/>
              </a:rPr>
              <a:t>honor </a:t>
            </a:r>
            <a:r>
              <a:rPr lang="en-US" sz="2800" i="1" dirty="0">
                <a:latin typeface="Cambria" panose="02040503050406030204" pitchFamily="18" charset="0"/>
                <a:ea typeface="Cambria" panose="02040503050406030204" pitchFamily="18" charset="0"/>
              </a:rPr>
              <a:t>to the presbyters among you. </a:t>
            </a:r>
            <a:endParaRPr lang="en-US" sz="2800" i="1" dirty="0" smtClean="0">
              <a:latin typeface="Cambria" panose="02040503050406030204" pitchFamily="18" charset="0"/>
              <a:ea typeface="Cambria" panose="02040503050406030204" pitchFamily="18" charset="0"/>
            </a:endParaRPr>
          </a:p>
          <a:p>
            <a:r>
              <a:rPr lang="en-US" sz="2800" i="1" dirty="0" smtClean="0">
                <a:latin typeface="Cambria" panose="02040503050406030204" pitchFamily="18" charset="0"/>
                <a:ea typeface="Cambria" panose="02040503050406030204" pitchFamily="18" charset="0"/>
              </a:rPr>
              <a:t>You </a:t>
            </a:r>
            <a:r>
              <a:rPr lang="en-US" sz="2800" i="1" dirty="0">
                <a:latin typeface="Cambria" panose="02040503050406030204" pitchFamily="18" charset="0"/>
                <a:ea typeface="Cambria" panose="02040503050406030204" pitchFamily="18" charset="0"/>
              </a:rPr>
              <a:t>enjoined young men to be of a sober and serious </a:t>
            </a:r>
            <a:r>
              <a:rPr lang="en-US" sz="2800" i="1" dirty="0" smtClean="0">
                <a:latin typeface="Cambria" panose="02040503050406030204" pitchFamily="18" charset="0"/>
                <a:ea typeface="Cambria" panose="02040503050406030204" pitchFamily="18" charset="0"/>
              </a:rPr>
              <a:t>mind… and </a:t>
            </a:r>
            <a:r>
              <a:rPr lang="en-US" sz="2800" i="1" dirty="0">
                <a:latin typeface="Cambria" panose="02040503050406030204" pitchFamily="18" charset="0"/>
                <a:ea typeface="Cambria" panose="02040503050406030204" pitchFamily="18" charset="0"/>
              </a:rPr>
              <a:t>you taught them that, living in the rule of obedience, they should manage their household affairs becomingly, and be in every respect marked by discretion.</a:t>
            </a:r>
            <a:endParaRPr lang="en-US" sz="2800" dirty="0" smtClean="0">
              <a:latin typeface="+mj-lt"/>
              <a:ea typeface="Cambria" panose="02040503050406030204" pitchFamily="18" charset="0"/>
            </a:endParaRPr>
          </a:p>
          <a:p>
            <a:pPr marL="0" lvl="0" indent="0">
              <a:buNone/>
            </a:pPr>
            <a:endParaRPr lang="en-US" sz="2800" dirty="0" smtClean="0">
              <a:latin typeface="+mj-lt"/>
              <a:ea typeface="Cambria" panose="02040503050406030204" pitchFamily="18" charset="0"/>
            </a:endParaRPr>
          </a:p>
          <a:p>
            <a:pPr marL="0" lvl="0" indent="0">
              <a:buNone/>
            </a:pPr>
            <a:endParaRPr lang="en-US" sz="2800" dirty="0">
              <a:latin typeface="+mj-lt"/>
              <a:ea typeface="Cambria" panose="02040503050406030204" pitchFamily="18" charset="0"/>
            </a:endParaRPr>
          </a:p>
          <a:p>
            <a:pPr marL="0" lvl="0" indent="0">
              <a:buNone/>
            </a:pPr>
            <a:endParaRPr lang="en-US" sz="2800" dirty="0" smtClean="0">
              <a:latin typeface="+mj-lt"/>
              <a:ea typeface="Cambria" panose="02040503050406030204" pitchFamily="18" charset="0"/>
            </a:endParaRPr>
          </a:p>
          <a:p>
            <a:pPr lvl="0"/>
            <a:endParaRPr lang="en-US" sz="2800" dirty="0"/>
          </a:p>
        </p:txBody>
      </p:sp>
      <p:sp>
        <p:nvSpPr>
          <p:cNvPr id="5" name="TextBox 4"/>
          <p:cNvSpPr txBox="1"/>
          <p:nvPr/>
        </p:nvSpPr>
        <p:spPr>
          <a:xfrm>
            <a:off x="533400" y="6488668"/>
            <a:ext cx="3808671" cy="369332"/>
          </a:xfrm>
          <a:prstGeom prst="rect">
            <a:avLst/>
          </a:prstGeom>
          <a:noFill/>
        </p:spPr>
        <p:txBody>
          <a:bodyPr wrap="none" rtlCol="0">
            <a:spAutoFit/>
          </a:bodyPr>
          <a:lstStyle/>
          <a:p>
            <a:r>
              <a:rPr lang="en-US" dirty="0" smtClean="0">
                <a:ea typeface="Cambria" panose="02040503050406030204" pitchFamily="18" charset="0"/>
              </a:rPr>
              <a:t>*Roberts-Donaldson translation - 1867</a:t>
            </a:r>
            <a:endParaRPr lang="en-US" dirty="0"/>
          </a:p>
        </p:txBody>
      </p:sp>
    </p:spTree>
    <p:extLst>
      <p:ext uri="{BB962C8B-B14F-4D97-AF65-F5344CB8AC3E}">
        <p14:creationId xmlns:p14="http://schemas.microsoft.com/office/powerpoint/2010/main" val="40481473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58146</TotalTime>
  <Words>2950</Words>
  <Application>Microsoft Office PowerPoint</Application>
  <PresentationFormat>On-screen Show (4:3)</PresentationFormat>
  <Paragraphs>151</Paragraphs>
  <Slides>24</Slides>
  <Notes>2</Notes>
  <HiddenSlides>0</HiddenSlides>
  <MMClips>0</MMClips>
  <ScaleCrop>false</ScaleCrop>
  <HeadingPairs>
    <vt:vector size="4" baseType="variant">
      <vt:variant>
        <vt:lpstr>Theme</vt:lpstr>
      </vt:variant>
      <vt:variant>
        <vt:i4>4</vt:i4>
      </vt:variant>
      <vt:variant>
        <vt:lpstr>Slide Titles</vt:lpstr>
      </vt:variant>
      <vt:variant>
        <vt:i4>24</vt:i4>
      </vt:variant>
    </vt:vector>
  </HeadingPairs>
  <TitlesOfParts>
    <vt:vector size="28" baseType="lpstr">
      <vt:lpstr>Office Theme</vt:lpstr>
      <vt:lpstr>1_Office Theme</vt:lpstr>
      <vt:lpstr>21_Office Theme</vt:lpstr>
      <vt:lpstr>22_Office Theme</vt:lpstr>
      <vt:lpstr>PowerPoint Presentation</vt:lpstr>
      <vt:lpstr>Review</vt:lpstr>
      <vt:lpstr>Review</vt:lpstr>
      <vt:lpstr>Review</vt:lpstr>
      <vt:lpstr>Review</vt:lpstr>
      <vt:lpstr>Clement of Rome Letter to the Corinthians</vt:lpstr>
      <vt:lpstr>*Some Excerpts from the Letter</vt:lpstr>
      <vt:lpstr>*Some Excerpts from the Letter</vt:lpstr>
      <vt:lpstr>*Some Excerpts from the Letter</vt:lpstr>
      <vt:lpstr>*Some Excerpts from the Letter</vt:lpstr>
      <vt:lpstr>*Some Excerpts from the Letter</vt:lpstr>
      <vt:lpstr>*Some Excerpts from the Letter</vt:lpstr>
      <vt:lpstr>*Some Excerpts from the Letter</vt:lpstr>
      <vt:lpstr>*Some Excerpts from the Letter</vt:lpstr>
      <vt:lpstr>*Some Excerpts from the Letter</vt:lpstr>
      <vt:lpstr>*1 Clement is Steeped in Both OT and NT Scripture</vt:lpstr>
      <vt:lpstr>*1 Clement is Steeped in Both OT and NT Scripture</vt:lpstr>
      <vt:lpstr>*1 Clement is Steeped in Both OT and NT Scripture</vt:lpstr>
      <vt:lpstr>*1 Clement is Steeped in Both OT and NT Scripture</vt:lpstr>
      <vt:lpstr>*1 Clement Shows Rome Had a Sound Ecclesiology</vt:lpstr>
      <vt:lpstr>*1 Clement Shows Rome Had a Sound Theology</vt:lpstr>
      <vt:lpstr>*1 Clement Shows Rome Had a Sound Theology</vt:lpstr>
      <vt:lpstr>*1 Clement Shows Rome Had a Sound Theology</vt:lpstr>
      <vt:lpstr>The Didache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792</cp:revision>
  <dcterms:created xsi:type="dcterms:W3CDTF">2018-06-08T00:19:32Z</dcterms:created>
  <dcterms:modified xsi:type="dcterms:W3CDTF">2018-09-23T18:15:20Z</dcterms:modified>
</cp:coreProperties>
</file>