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notesSlides/notesSlide2.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27"/>
  </p:notesMasterIdLst>
  <p:handoutMasterIdLst>
    <p:handoutMasterId r:id="rId28"/>
  </p:handoutMasterIdLst>
  <p:sldIdLst>
    <p:sldId id="3326" r:id="rId3"/>
    <p:sldId id="3389" r:id="rId4"/>
    <p:sldId id="3390" r:id="rId5"/>
    <p:sldId id="3391" r:id="rId6"/>
    <p:sldId id="3422" r:id="rId7"/>
    <p:sldId id="3403" r:id="rId8"/>
    <p:sldId id="3405" r:id="rId9"/>
    <p:sldId id="3404" r:id="rId10"/>
    <p:sldId id="3397" r:id="rId11"/>
    <p:sldId id="3398" r:id="rId12"/>
    <p:sldId id="3393" r:id="rId13"/>
    <p:sldId id="3416" r:id="rId14"/>
    <p:sldId id="3410" r:id="rId15"/>
    <p:sldId id="3421" r:id="rId16"/>
    <p:sldId id="3412" r:id="rId17"/>
    <p:sldId id="3413" r:id="rId18"/>
    <p:sldId id="3414" r:id="rId19"/>
    <p:sldId id="3415" r:id="rId20"/>
    <p:sldId id="3407" r:id="rId21"/>
    <p:sldId id="3402" r:id="rId22"/>
    <p:sldId id="3408" r:id="rId23"/>
    <p:sldId id="3367" r:id="rId24"/>
    <p:sldId id="3417" r:id="rId25"/>
    <p:sldId id="3418" r:id="rId2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88" autoAdjust="0"/>
    <p:restoredTop sz="94660"/>
  </p:normalViewPr>
  <p:slideViewPr>
    <p:cSldViewPr>
      <p:cViewPr varScale="1">
        <p:scale>
          <a:sx n="162" d="100"/>
          <a:sy n="162" d="100"/>
        </p:scale>
        <p:origin x="1616" y="88"/>
      </p:cViewPr>
      <p:guideLst>
        <p:guide orient="horz" pos="2160"/>
        <p:guide pos="2880"/>
      </p:guideLst>
    </p:cSldViewPr>
  </p:slideViewPr>
  <p:notesTextViewPr>
    <p:cViewPr>
      <p:scale>
        <a:sx n="3" d="2"/>
        <a:sy n="3" d="2"/>
      </p:scale>
      <p:origin x="0" y="0"/>
    </p:cViewPr>
  </p:notesTextViewPr>
  <p:sorterViewPr>
    <p:cViewPr>
      <p:scale>
        <a:sx n="100" d="100"/>
        <a:sy n="100" d="100"/>
      </p:scale>
      <p:origin x="0" y="472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4/18/2021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4/18/2021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1410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9023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4/18/2021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4/18/2021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4/18/2021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9.xml"/><Relationship Id="rId4" Type="http://schemas.openxmlformats.org/officeDocument/2006/relationships/hyperlink" Target="https://courses.lumenlearning.com/boundless-ushistory/chapter/the-second-great-awaken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0.xml"/><Relationship Id="rId4" Type="http://schemas.openxmlformats.org/officeDocument/2006/relationships/hyperlink" Target="https://courses.lumenlearning.com/boundless-ushistory/chapter/the-second-great-awakenin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1.xml"/><Relationship Id="rId4" Type="http://schemas.openxmlformats.org/officeDocument/2006/relationships/hyperlink" Target="https://www.wikiwand.com/en/Second_Great_Awakeni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ikiwand.com/en/Charles_Grandison_Finney" TargetMode="External"/><Relationship Id="rId2" Type="http://schemas.openxmlformats.org/officeDocument/2006/relationships/slideLayout" Target="../slideLayouts/slideLayout17.xml"/><Relationship Id="rId1" Type="http://schemas.openxmlformats.org/officeDocument/2006/relationships/themeOverride" Target="../theme/themeOverride13.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4.xml"/><Relationship Id="rId4" Type="http://schemas.openxmlformats.org/officeDocument/2006/relationships/hyperlink" Target="https://www.wikiwand.com/en/Charles_Grandison_Finne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s://courses.lumenlearning.com/boundless-ushistory/chapter/the-second-great-awakening/"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s://vimeo.com/349525075"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s://courses.lumenlearning.com/boundless-ushistory/chapter/the-second-great-awakenin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0.xml"/><Relationship Id="rId4" Type="http://schemas.openxmlformats.org/officeDocument/2006/relationships/hyperlink" Target="https://courses.lumenlearning.com/boundless-ushistory/chapter/the-second-great-awakening/"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21.xml"/><Relationship Id="rId5" Type="http://schemas.openxmlformats.org/officeDocument/2006/relationships/hyperlink" Target="https://washingtonmonthly.com/magazine/november-december-2019/was-i-too-hard-on-the-mormons-nope/" TargetMode="Externa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22.xml"/><Relationship Id="rId4" Type="http://schemas.openxmlformats.org/officeDocument/2006/relationships/hyperlink" Target="https://www.weareteachers.com/moving-beyond-classroom-discussion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hyperlink" Target="https://courses.lumenlearning.com/boundless-ushistory/chapter/the-second-great-awakenin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hyperlink" Target="https://courses.lumenlearning.com/boundless-ushistory/chapter/the-second-great-awakenin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wikiwand.com/en/Lorenzo_Dow" TargetMode="External"/><Relationship Id="rId2" Type="http://schemas.openxmlformats.org/officeDocument/2006/relationships/slideLayout" Target="../slideLayouts/slideLayout5.xml"/><Relationship Id="rId1" Type="http://schemas.openxmlformats.org/officeDocument/2006/relationships/themeOverride" Target="../theme/themeOverride4.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hyperlink" Target="https://courses.lumenlearning.com/boundless-ushistory/chapter/the-second-great-awakenin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6.xml"/><Relationship Id="rId4" Type="http://schemas.openxmlformats.org/officeDocument/2006/relationships/hyperlink" Target="https://courses.lumenlearning.com/boundless-ushistory/chapter/the-second-great-awakening/"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magejournal.org/2017/11/10/poetry-friday-camp-meeting/" TargetMode="External"/><Relationship Id="rId2" Type="http://schemas.openxmlformats.org/officeDocument/2006/relationships/slideLayout" Target="../slideLayouts/slideLayout17.xml"/><Relationship Id="rId1" Type="http://schemas.openxmlformats.org/officeDocument/2006/relationships/themeOverride" Target="../theme/themeOverride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themeOverride" Target="../theme/themeOverride8.xml"/><Relationship Id="rId4" Type="http://schemas.openxmlformats.org/officeDocument/2006/relationships/hyperlink" Target="https://courses.lumenlearning.com/boundless-ushistory/chapter/the-second-great-awakeni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505671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Social Reform</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Reforms took the shape of social movements for temperance, women’s rights, and the abolition of slavery. </a:t>
            </a:r>
          </a:p>
          <a:p>
            <a:r>
              <a:rPr lang="en-US" dirty="0"/>
              <a:t>Social activists began efforts to reform prisons and care for the handicapped and mentally ill. </a:t>
            </a:r>
          </a:p>
          <a:p>
            <a:r>
              <a:rPr lang="en-US" dirty="0"/>
              <a:t>They believed in the perfectibility of people and were highly moralistic in their endeavors. </a:t>
            </a:r>
          </a:p>
          <a:p>
            <a:r>
              <a:rPr lang="en-US" dirty="0"/>
              <a:t>Many participants in the revival meetings believed that reform was a part of God’s plan. </a:t>
            </a:r>
          </a:p>
          <a:p>
            <a:r>
              <a:rPr lang="en-US" dirty="0"/>
              <a:t>As a result, local churches saw their role in society as purifying the world through the individuals to whom they could bring salvation, as well as through changes in the law and the creation of institutions.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484933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Social Reform</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The burst of religious enthusiasm for social reform owed much to the uniqueness of the early decades of the republic. </a:t>
            </a:r>
          </a:p>
          <a:p>
            <a:r>
              <a:rPr lang="en-US" dirty="0"/>
              <a:t>These years saw swift population growth, broad western expansion, and the rise of participatory democracy. </a:t>
            </a:r>
          </a:p>
          <a:p>
            <a:r>
              <a:rPr lang="en-US" dirty="0"/>
              <a:t>These political and social changes made many people anxious, and the more egalitarian, emotional, and individualistic religious practices of the Second Great Awakening provided relief and comfort for Americans experiencing rapid change.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1237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Social Reform</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Another factor driving the social reform that grew out of the Second Great Awakening was the </a:t>
            </a:r>
            <a:r>
              <a:rPr lang="en-US" b="1" i="1" dirty="0"/>
              <a:t>Postmillennialist theology </a:t>
            </a:r>
            <a:r>
              <a:rPr lang="en-US" dirty="0"/>
              <a:t>that dominated American Protestantism in the first half of the 19th century. </a:t>
            </a:r>
          </a:p>
          <a:p>
            <a:r>
              <a:rPr lang="en-US" dirty="0"/>
              <a:t>Postmillennialists believe that Christ will return to earth after the “Millennium”, which could entail either a literal 1,000 years or a figurative "long period" of peace and happiness. </a:t>
            </a:r>
          </a:p>
          <a:p>
            <a:r>
              <a:rPr lang="en-US" dirty="0"/>
              <a:t>Therefore, according to this perspective, Christians have a duty to purify society in preparation for that return.</a:t>
            </a:r>
          </a:p>
          <a:p>
            <a:r>
              <a:rPr lang="en-US" dirty="0"/>
              <a:t>Interest in transforming the world was applied to political action, as temperance activists, antislavery advocates, and proponents of other variations of reform sought to implement their beliefs into national politics.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hlinkClick r:id="rId4"/>
              </a:rPr>
              <a:t>https://www.wikiwand.com/en/Second_Great_Awakening</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28859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Influence of Charles Finney</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Following the second Great Awakening the professional revivalist immerged as an agent for the perpetuation of revival blessings. </a:t>
            </a:r>
          </a:p>
          <a:p>
            <a:r>
              <a:rPr lang="en-US" dirty="0"/>
              <a:t>Many of these revivalists used the new methods of evangelism developed by the leading revivalist of this period, </a:t>
            </a:r>
            <a:r>
              <a:rPr lang="en-US" b="1" i="1" dirty="0"/>
              <a:t>Charles Finney</a:t>
            </a:r>
            <a:r>
              <a:rPr lang="en-US" dirty="0"/>
              <a:t>.</a:t>
            </a:r>
          </a:p>
          <a:p>
            <a:r>
              <a:rPr lang="en-US" dirty="0"/>
              <a:t>Converted in 1821, </a:t>
            </a:r>
            <a:r>
              <a:rPr lang="en-US" b="1" i="1" dirty="0"/>
              <a:t>Finney</a:t>
            </a:r>
            <a:r>
              <a:rPr lang="en-US" dirty="0"/>
              <a:t> ministered extensively in the North-East from 1824 to 1835 as a Presbyterian missionary, moving from place to place holding intensive evangelistic “campaigns”. </a:t>
            </a:r>
          </a:p>
          <a:p>
            <a:r>
              <a:rPr lang="en-US" dirty="0"/>
              <a:t>He worked on the basis that revival was something for which churches could pray and prepare, and for which they did not need to wait passively. </a:t>
            </a:r>
          </a:p>
          <a:p>
            <a:endParaRPr lang="en-US" dirty="0"/>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Tim Grass. SCM Core Text: Modern Church History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06649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defRPr/>
            </a:pPr>
            <a:r>
              <a:rPr lang="en-US" sz="1400" dirty="0">
                <a:solidFill>
                  <a:prstClr val="black"/>
                </a:solidFill>
                <a:hlinkClick r:id="rId3"/>
              </a:rPr>
              <a:t>https://www.wikiwand.com/en/Charles_Grandison_Finney</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81200" y="777973"/>
            <a:ext cx="4953000" cy="5624124"/>
          </a:xfrm>
          <a:prstGeom prst="rect">
            <a:avLst/>
          </a:prstGeom>
        </p:spPr>
      </p:pic>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639762"/>
          </a:xfrm>
        </p:spPr>
        <p:txBody>
          <a:bodyPr>
            <a:noAutofit/>
          </a:bodyPr>
          <a:lstStyle/>
          <a:p>
            <a:r>
              <a:rPr lang="en-US" sz="5400" b="1" dirty="0"/>
              <a:t>Charles Finney</a:t>
            </a:r>
          </a:p>
        </p:txBody>
      </p:sp>
    </p:spTree>
    <p:extLst>
      <p:ext uri="{BB962C8B-B14F-4D97-AF65-F5344CB8AC3E}">
        <p14:creationId xmlns:p14="http://schemas.microsoft.com/office/powerpoint/2010/main" val="4208842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Influence of Charles Finney</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Finney departed from traditional Calvinist theology by teaching that people have free will to choose salvation. </a:t>
            </a:r>
          </a:p>
          <a:p>
            <a:r>
              <a:rPr lang="en-US" dirty="0"/>
              <a:t>He argued that original sin was a “selfishness” that people can overcome if they made themselves a “new heart.” </a:t>
            </a:r>
          </a:p>
          <a:p>
            <a:r>
              <a:rPr lang="en-US" dirty="0"/>
              <a:t>He taught that “</a:t>
            </a:r>
            <a:r>
              <a:rPr lang="en-US" i="1" dirty="0">
                <a:latin typeface="Cambria" panose="02040503050406030204" pitchFamily="18" charset="0"/>
                <a:ea typeface="Cambria" panose="02040503050406030204" pitchFamily="18" charset="0"/>
              </a:rPr>
              <a:t>Sin and holiness are voluntary acts of mind</a:t>
            </a:r>
            <a:r>
              <a:rPr lang="en-US" dirty="0"/>
              <a:t>.” </a:t>
            </a:r>
          </a:p>
          <a:p>
            <a:r>
              <a:rPr lang="en-US" dirty="0"/>
              <a:t>He believed that preachers had important roles in producing revival and wrote in 1835, “</a:t>
            </a:r>
            <a:r>
              <a:rPr lang="en-US" i="1" dirty="0">
                <a:latin typeface="Cambria" panose="02040503050406030204" pitchFamily="18" charset="0"/>
                <a:ea typeface="Cambria" panose="02040503050406030204" pitchFamily="18" charset="0"/>
              </a:rPr>
              <a:t>A revival is not a miracle, or dependent on a miracle, in any sense. It is a purely philosophical result of the right use of the constituted means</a:t>
            </a:r>
            <a:r>
              <a:rPr lang="en-US" dirty="0"/>
              <a:t>.”</a:t>
            </a:r>
          </a:p>
        </p:txBody>
      </p:sp>
      <p:sp>
        <p:nvSpPr>
          <p:cNvPr id="5" name="TextBox 4"/>
          <p:cNvSpPr txBox="1"/>
          <p:nvPr/>
        </p:nvSpPr>
        <p:spPr>
          <a:xfrm>
            <a:off x="304800" y="6457890"/>
            <a:ext cx="8701268" cy="400110"/>
          </a:xfrm>
          <a:prstGeom prst="rect">
            <a:avLst/>
          </a:prstGeom>
          <a:noFill/>
        </p:spPr>
        <p:txBody>
          <a:bodyPr wrap="square" rtlCol="0">
            <a:spAutoFit/>
          </a:bodyPr>
          <a:lstStyle/>
          <a:p>
            <a:pPr lvl="0">
              <a:defRPr/>
            </a:pPr>
            <a:r>
              <a:rPr lang="en-US" sz="2000" dirty="0">
                <a:solidFill>
                  <a:prstClr val="black"/>
                </a:solidFill>
                <a:hlinkClick r:id="rId4"/>
              </a:rPr>
              <a:t>https://www.wikiwand.com/en/Charles_Grandison_Finney</a:t>
            </a:r>
            <a:r>
              <a:rPr lang="en-US" sz="2000" dirty="0">
                <a:solidFill>
                  <a:prstClr val="black"/>
                </a:solidFill>
              </a:rPr>
              <a:t>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2497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Influence of Charles Finney</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Finney’s methods became known as the “New Measures”, and included </a:t>
            </a:r>
          </a:p>
          <a:p>
            <a:pPr lvl="1"/>
            <a:r>
              <a:rPr lang="en-US" dirty="0"/>
              <a:t>Daily meetings over a sustained period </a:t>
            </a:r>
          </a:p>
          <a:p>
            <a:pPr lvl="1"/>
            <a:r>
              <a:rPr lang="en-US" dirty="0"/>
              <a:t>Large choirs</a:t>
            </a:r>
          </a:p>
          <a:p>
            <a:pPr lvl="1"/>
            <a:r>
              <a:rPr lang="en-US" dirty="0"/>
              <a:t>Preaching which called for an immediate response </a:t>
            </a:r>
          </a:p>
          <a:p>
            <a:pPr lvl="1"/>
            <a:r>
              <a:rPr lang="en-US" dirty="0"/>
              <a:t>“Altar calls” for those wishing to respond to go to the “Anxious bench” at the front of the congregation </a:t>
            </a:r>
          </a:p>
          <a:p>
            <a:pPr lvl="1"/>
            <a:r>
              <a:rPr lang="en-US" dirty="0"/>
              <a:t>The deployment of counsellors to assist those responding </a:t>
            </a:r>
          </a:p>
          <a:p>
            <a:pPr lvl="1"/>
            <a:r>
              <a:rPr lang="en-US" dirty="0"/>
              <a:t>Prayer meetings in which sinners were prayed for by name </a:t>
            </a:r>
          </a:p>
          <a:p>
            <a:r>
              <a:rPr lang="en-US" dirty="0"/>
              <a:t>None of these were necessarily new in themselves, but their combination as a systematic evangelistic methodology was.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Tim Grass. SCM Core Text: Modern Church History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0481514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5" end="5"/>
                                            </p:txEl>
                                          </p:spTgt>
                                        </p:tgtEl>
                                        <p:attrNameLst>
                                          <p:attrName>style.visibility</p:attrName>
                                        </p:attrNameLst>
                                      </p:cBhvr>
                                      <p:to>
                                        <p:strVal val="visible"/>
                                      </p:to>
                                    </p:set>
                                    <p:anim calcmode="lin" valueType="num">
                                      <p:cBhvr>
                                        <p:cTn id="35" dur="500" fill="hold"/>
                                        <p:tgtEl>
                                          <p:spTgt spid="8">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 calcmode="lin" valueType="num">
                                      <p:cBhvr>
                                        <p:cTn id="42"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p:cTn id="49" dur="500" fill="hold"/>
                                        <p:tgtEl>
                                          <p:spTgt spid="8">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8">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Influence of Charles Finney</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fontScale="92500" lnSpcReduction="10000"/>
          </a:bodyPr>
          <a:lstStyle/>
          <a:p>
            <a:r>
              <a:rPr lang="en-US" dirty="0"/>
              <a:t>From the late 1830s Finney’s approach became influential in Britain and Ireland as well as in North America, and its legacy was carried on in the work of Billy Graham and other practitioners of “mass evangelism”. </a:t>
            </a:r>
          </a:p>
          <a:p>
            <a:r>
              <a:rPr lang="en-US" dirty="0"/>
              <a:t>Baptists and Presbyterians tended to make greatest use of the “New Measures” – series of revivalist meetings became annual features of the life of many congregations. </a:t>
            </a:r>
          </a:p>
          <a:p>
            <a:r>
              <a:rPr lang="en-US" dirty="0"/>
              <a:t>Methodists, however, persisted with the camp meeting format, although it became institutionalized in the form of permanent camp grounds where believers could go each summer for such gatherings. </a:t>
            </a:r>
          </a:p>
          <a:p>
            <a:r>
              <a:rPr lang="en-US" dirty="0"/>
              <a:t>A few continue today in Holiness and Fundamentalist circles.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Tim Grass. SCM Core Text: Modern Church History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18087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The Influence of Charles Finney</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Not all approved of these developments. </a:t>
            </a:r>
          </a:p>
          <a:p>
            <a:r>
              <a:rPr lang="en-US" dirty="0"/>
              <a:t>Conservative Calvinists such as Nettleton challenged the view of human freedom to respond underlying Finney’s approach (in this, they had the tradition of Whitefield and Edwards behind them). </a:t>
            </a:r>
          </a:p>
          <a:p>
            <a:r>
              <a:rPr lang="en-US" dirty="0"/>
              <a:t>Unitarians and others of a liberal outlook despised what they saw as the irrationalism and enthusiasm of religion, often failing to distinguish between its various forms. </a:t>
            </a:r>
          </a:p>
        </p:txBody>
      </p:sp>
      <p:sp>
        <p:nvSpPr>
          <p:cNvPr id="5" name="TextBox 4"/>
          <p:cNvSpPr txBox="1"/>
          <p:nvPr/>
        </p:nvSpPr>
        <p:spPr>
          <a:xfrm>
            <a:off x="304800" y="6457890"/>
            <a:ext cx="870126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Tim Grass. SCM Core Text: Modern Church History </a:t>
            </a:r>
            <a:endParaRPr kumimoji="0" lang="en-US" sz="105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96491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Women and the Second Great Awakening</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Women made up the majority of the converts during the Second Great Awakening and therefore played a crucial role in its development and focus. </a:t>
            </a:r>
          </a:p>
          <a:p>
            <a:r>
              <a:rPr lang="en-US" dirty="0"/>
              <a:t>It is not clear why women converted in larger numbers than men. </a:t>
            </a:r>
          </a:p>
          <a:p>
            <a:r>
              <a:rPr lang="en-US" dirty="0"/>
              <a:t>Some women, especially in the South, encountered opposition to their conversion from their husbands and had to choose between submission to God or to the head of the household. </a:t>
            </a:r>
          </a:p>
          <a:p>
            <a:r>
              <a:rPr lang="en-US" dirty="0"/>
              <a:t>While there is no single reason women joined the revival movement, the revival provided many women with shared experiences. </a:t>
            </a:r>
          </a:p>
          <a:p>
            <a:r>
              <a:rPr lang="en-US" dirty="0"/>
              <a:t>Church membership and religious activity gave women peer support and a place for meaningful activity outside of the home.</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92082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6553200" cy="2197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Second Great Awakening</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https://vimeo.com/349525075</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6" name="TextBox 5">
            <a:extLst>
              <a:ext uri="{FF2B5EF4-FFF2-40B4-BE49-F238E27FC236}">
                <a16:creationId xmlns:a16="http://schemas.microsoft.com/office/drawing/2014/main" id="{19E658DC-58FF-4AFA-B362-3FFBC82F5316}"/>
              </a:ext>
            </a:extLst>
          </p:cNvPr>
          <p:cNvSpPr txBox="1"/>
          <p:nvPr/>
        </p:nvSpPr>
        <p:spPr>
          <a:xfrm>
            <a:off x="0" y="6196280"/>
            <a:ext cx="9144000" cy="369332"/>
          </a:xfrm>
          <a:prstGeom prst="rect">
            <a:avLst/>
          </a:prstGeom>
          <a:solidFill>
            <a:schemeClr val="tx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Charles Finney Preaching in Rochester New York, 1830</a:t>
            </a:r>
          </a:p>
        </p:txBody>
      </p:sp>
    </p:spTree>
    <p:extLst>
      <p:ext uri="{BB962C8B-B14F-4D97-AF65-F5344CB8AC3E}">
        <p14:creationId xmlns:p14="http://schemas.microsoft.com/office/powerpoint/2010/main" val="129643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Women and the Second Great Awakening</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While they constituted the majority of converts and participants, women were not formally indoctrinated and did not hold leading ministerial positions. </a:t>
            </a:r>
          </a:p>
          <a:p>
            <a:r>
              <a:rPr lang="en-US" dirty="0"/>
              <a:t>They did occasionally take on public roles during revivals. </a:t>
            </a:r>
          </a:p>
          <a:p>
            <a:r>
              <a:rPr lang="en-US" dirty="0"/>
              <a:t>They preached or prayed aloud on rare occasions, but they were more likely to give testimonials of their conversion experience or work through the conversion process directly with sinners (who could be male or female). </a:t>
            </a:r>
          </a:p>
          <a:p>
            <a:r>
              <a:rPr lang="en-US" dirty="0"/>
              <a:t>Women’s prayer was seen by leaders such as Charles Finney as a crucial aspect in preparing a community for revival and improving the revival’s efficacy.</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91873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sz="4000" b="1" dirty="0"/>
              <a:t>Women and the Second Great Awakening</a:t>
            </a:r>
          </a:p>
        </p:txBody>
      </p:sp>
      <p:sp>
        <p:nvSpPr>
          <p:cNvPr id="8" name="Content Placeholder 7"/>
          <p:cNvSpPr>
            <a:spLocks noGrp="1"/>
          </p:cNvSpPr>
          <p:nvPr>
            <p:ph idx="1"/>
          </p:nvPr>
        </p:nvSpPr>
        <p:spPr>
          <a:xfrm>
            <a:off x="457200" y="838200"/>
            <a:ext cx="8229600" cy="5638799"/>
          </a:xfrm>
        </p:spPr>
        <p:txBody>
          <a:bodyPr>
            <a:normAutofit fontScale="92500" lnSpcReduction="20000"/>
          </a:bodyPr>
          <a:lstStyle/>
          <a:p>
            <a:r>
              <a:rPr lang="en-US" dirty="0"/>
              <a:t>Though they typically held no </a:t>
            </a:r>
            <a:r>
              <a:rPr lang="en-US" b="1" i="1" dirty="0"/>
              <a:t>formal </a:t>
            </a:r>
            <a:r>
              <a:rPr lang="en-US" dirty="0"/>
              <a:t>leadership roles, women became very important </a:t>
            </a:r>
            <a:r>
              <a:rPr lang="en-US" b="1" i="1" dirty="0"/>
              <a:t>informally </a:t>
            </a:r>
            <a:r>
              <a:rPr lang="en-US" dirty="0"/>
              <a:t>in the process of conversion and in the religious upbringing of their children through family structure and through their maternal roles. </a:t>
            </a:r>
          </a:p>
          <a:p>
            <a:r>
              <a:rPr lang="en-US" dirty="0"/>
              <a:t>During the period of the revivals, mothers—who were seen as the moral and spiritual foundation of the family—used their teaching and influence to pass religion to their children.</a:t>
            </a:r>
          </a:p>
          <a:p>
            <a:r>
              <a:rPr lang="en-US" dirty="0"/>
              <a:t>The rising number of women congregants influenced the doctrine preached by ministers as well. </a:t>
            </a:r>
          </a:p>
          <a:p>
            <a:r>
              <a:rPr lang="en-US" dirty="0"/>
              <a:t>In an effort to give sermons that would resonate with the congregation, ministers stressed Christ's humility and forgiveness, in what the historian Barbara Welter calls a "feminization" of Christianity.</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8112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0547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Mormonism</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29238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a:ea typeface="+mn-ea"/>
                <a:cs typeface="+mn-cs"/>
                <a:hlinkClick r:id="rId5"/>
              </a:rPr>
              <a:t>https://washingtonmonthly.com/magazine/november-december-2019/was-i-too-hard-on-the-mormons-nope/</a:t>
            </a:r>
            <a:r>
              <a:rPr kumimoji="0" lang="en-US" sz="13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5361073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2923000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20000"/>
          </a:bodyPr>
          <a:lstStyle/>
          <a:p>
            <a:r>
              <a:rPr lang="en-US" dirty="0"/>
              <a:t>What do you see as some of the </a:t>
            </a:r>
            <a:r>
              <a:rPr lang="en-US" b="1" i="1" dirty="0"/>
              <a:t>positive</a:t>
            </a:r>
            <a:r>
              <a:rPr lang="en-US" dirty="0"/>
              <a:t> results of the Second Great Awakening? What do you see as the </a:t>
            </a:r>
            <a:r>
              <a:rPr lang="en-US" b="1" i="1" dirty="0"/>
              <a:t>negative</a:t>
            </a:r>
            <a:r>
              <a:rPr lang="en-US" dirty="0"/>
              <a:t> results?</a:t>
            </a:r>
          </a:p>
          <a:p>
            <a:r>
              <a:rPr lang="en-US" dirty="0"/>
              <a:t>What do you make of a character like Lorenzo Dow? Do you think he was truly called of God? Or was he just a nut case?</a:t>
            </a:r>
          </a:p>
          <a:p>
            <a:r>
              <a:rPr lang="en-US" dirty="0"/>
              <a:t>What do you think of Finney’s approach to revivals? In particular what do you think of his idea that “</a:t>
            </a:r>
            <a:r>
              <a:rPr lang="en-US" i="1" dirty="0">
                <a:latin typeface="Cambria" panose="02040503050406030204" pitchFamily="18" charset="0"/>
                <a:ea typeface="Cambria" panose="02040503050406030204" pitchFamily="18" charset="0"/>
              </a:rPr>
              <a:t>A revival is not a miracle, or dependent on a miracle, in any sense. It is a purely philosophical result of the right use of the constituted means</a:t>
            </a:r>
            <a:r>
              <a:rPr lang="en-US" dirty="0"/>
              <a:t>”? Is there any truth to this statement?</a:t>
            </a:r>
          </a:p>
          <a:p>
            <a:r>
              <a:rPr lang="en-US" dirty="0"/>
              <a:t>What do you think of his idea of having a “alter call” at the end of a revival service where people come forward to an “Anxious bench” at the front of the congregation where counsellors come to pray with them?</a:t>
            </a:r>
          </a:p>
          <a:p>
            <a:r>
              <a:rPr lang="en-US" dirty="0"/>
              <a:t>What are your thoughts on some of the </a:t>
            </a:r>
            <a:r>
              <a:rPr lang="en-US" b="1" i="1" dirty="0"/>
              <a:t>social movements </a:t>
            </a:r>
            <a:r>
              <a:rPr lang="en-US" dirty="0"/>
              <a:t>that grew out of the Second Great Awakening?</a:t>
            </a:r>
          </a:p>
          <a:p>
            <a:r>
              <a:rPr lang="en-US" dirty="0"/>
              <a:t>Do </a:t>
            </a:r>
            <a:r>
              <a:rPr lang="en-US" b="1" i="1" dirty="0"/>
              <a:t>you</a:t>
            </a:r>
            <a:r>
              <a:rPr lang="en-US" dirty="0"/>
              <a:t> have a topic or question that </a:t>
            </a:r>
            <a:r>
              <a:rPr lang="en-US" b="1" i="1" dirty="0"/>
              <a:t>you</a:t>
            </a:r>
            <a:r>
              <a:rPr lang="en-US" dirty="0"/>
              <a:t> would like to see us to discuss?</a:t>
            </a:r>
          </a:p>
          <a:p>
            <a:endParaRPr lang="en-US" dirty="0"/>
          </a:p>
          <a:p>
            <a:pPr lvl="0"/>
            <a:endParaRPr lang="en-US" dirty="0"/>
          </a:p>
        </p:txBody>
      </p:sp>
    </p:spTree>
    <p:extLst>
      <p:ext uri="{BB962C8B-B14F-4D97-AF65-F5344CB8AC3E}">
        <p14:creationId xmlns:p14="http://schemas.microsoft.com/office/powerpoint/2010/main" val="3175671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Introduction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The Second Great Awakening was a Protestant revival movement during the early nineteenth century. </a:t>
            </a:r>
          </a:p>
          <a:p>
            <a:r>
              <a:rPr lang="en-US" dirty="0"/>
              <a:t>The movement began around 1790 and gained momentum by 1800.</a:t>
            </a:r>
          </a:p>
          <a:p>
            <a:r>
              <a:rPr lang="en-US" dirty="0"/>
              <a:t>After 1820, membership rose rapidly among Baptist and Methodist congregations, whose preachers led the movement. </a:t>
            </a:r>
          </a:p>
          <a:p>
            <a:r>
              <a:rPr lang="en-US" dirty="0"/>
              <a:t>The Second Great Awakening began to decline by 1870. It enrolled millions of new members and led to the formation of new denominations. </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1359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b="1" dirty="0"/>
              <a:t>Introduction</a:t>
            </a:r>
            <a:endParaRPr lang="en-US" sz="3200" i="1" dirty="0">
              <a:latin typeface="+mn-lt"/>
            </a:endParaRPr>
          </a:p>
        </p:txBody>
      </p:sp>
      <p:sp>
        <p:nvSpPr>
          <p:cNvPr id="8" name="Content Placeholder 7"/>
          <p:cNvSpPr>
            <a:spLocks noGrp="1"/>
          </p:cNvSpPr>
          <p:nvPr>
            <p:ph idx="1"/>
          </p:nvPr>
        </p:nvSpPr>
        <p:spPr>
          <a:xfrm>
            <a:off x="457200" y="838200"/>
            <a:ext cx="8229600" cy="5638799"/>
          </a:xfrm>
        </p:spPr>
        <p:txBody>
          <a:bodyPr>
            <a:normAutofit/>
          </a:bodyPr>
          <a:lstStyle/>
          <a:p>
            <a:r>
              <a:rPr lang="en-US" dirty="0"/>
              <a:t>Many leaders of the Second Great Awakening held to an </a:t>
            </a:r>
            <a:r>
              <a:rPr lang="en-US" b="1" i="1" dirty="0"/>
              <a:t>Arminian</a:t>
            </a:r>
            <a:r>
              <a:rPr lang="en-US" dirty="0"/>
              <a:t> theology, who believed that </a:t>
            </a:r>
            <a:r>
              <a:rPr lang="en-US" b="1" i="1" dirty="0"/>
              <a:t>every</a:t>
            </a:r>
            <a:r>
              <a:rPr lang="en-US" dirty="0"/>
              <a:t> person could be saved through revivals, repentance, and conversion. </a:t>
            </a:r>
          </a:p>
          <a:p>
            <a:r>
              <a:rPr lang="en-US" dirty="0"/>
              <a:t>Revivals were </a:t>
            </a:r>
            <a:r>
              <a:rPr lang="en-US" b="1" i="1" dirty="0"/>
              <a:t>mass religious meetings </a:t>
            </a:r>
            <a:r>
              <a:rPr lang="en-US" dirty="0"/>
              <a:t>featuring emotional preaching by evangelists such as the eccentric Lorenzo Dow. </a:t>
            </a:r>
          </a:p>
          <a:p>
            <a:r>
              <a:rPr lang="en-US" dirty="0"/>
              <a:t>The Second Great Awakening stimulated the establishment of many social </a:t>
            </a:r>
            <a:r>
              <a:rPr lang="en-US" b="1" i="1" dirty="0"/>
              <a:t>reform movements </a:t>
            </a:r>
            <a:r>
              <a:rPr lang="en-US" dirty="0"/>
              <a:t>by which many Christians of that era hoped to remedy the evils of society before the Second Coming of Jesus Christ.</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9519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3"/>
              </a:rPr>
              <a:t>https://www.wikiwand.com/en/Lorenzo_Dow</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0" y="821937"/>
            <a:ext cx="3440075" cy="5624124"/>
          </a:xfrm>
          <a:prstGeom prst="rect">
            <a:avLst/>
          </a:prstGeom>
        </p:spPr>
      </p:pic>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457200" y="0"/>
            <a:ext cx="8229600" cy="731837"/>
          </a:xfrm>
        </p:spPr>
        <p:txBody>
          <a:bodyPr>
            <a:noAutofit/>
          </a:bodyPr>
          <a:lstStyle/>
          <a:p>
            <a:r>
              <a:rPr lang="en-US" b="1" dirty="0"/>
              <a:t>Lorenzo Dow</a:t>
            </a:r>
          </a:p>
        </p:txBody>
      </p:sp>
      <p:sp>
        <p:nvSpPr>
          <p:cNvPr id="8" name="Content Placeholder 7">
            <a:extLst>
              <a:ext uri="{FF2B5EF4-FFF2-40B4-BE49-F238E27FC236}">
                <a16:creationId xmlns:a16="http://schemas.microsoft.com/office/drawing/2014/main" id="{3200B740-CB05-4AEB-A00B-509BCE68C844}"/>
              </a:ext>
            </a:extLst>
          </p:cNvPr>
          <p:cNvSpPr>
            <a:spLocks noGrp="1"/>
          </p:cNvSpPr>
          <p:nvPr>
            <p:ph sz="quarter" idx="4"/>
          </p:nvPr>
        </p:nvSpPr>
        <p:spPr>
          <a:xfrm>
            <a:off x="3733801" y="838200"/>
            <a:ext cx="4953000" cy="5287963"/>
          </a:xfrm>
        </p:spPr>
        <p:txBody>
          <a:bodyPr>
            <a:normAutofit fontScale="92500" lnSpcReduction="20000"/>
          </a:bodyPr>
          <a:lstStyle/>
          <a:p>
            <a:r>
              <a:rPr lang="en-US" dirty="0"/>
              <a:t>Said to have preached to more people than any other preacher of his era.</a:t>
            </a:r>
          </a:p>
          <a:p>
            <a:r>
              <a:rPr lang="en-US" dirty="0"/>
              <a:t>Took what he believed to be a divine call and crossed the Atlantic Ocean to preach as a missionary to the Catholics of Ireland.</a:t>
            </a:r>
          </a:p>
          <a:p>
            <a:r>
              <a:rPr lang="en-US" dirty="0"/>
              <a:t>Preached in the Albany region of New York, against atheism, deism, Calvinism and Universalism.</a:t>
            </a:r>
          </a:p>
          <a:p>
            <a:r>
              <a:rPr lang="en-US" dirty="0"/>
              <a:t>He did not practice personal hygiene and his long hair and beard were described as “never having met a comb.” He usually owned one set of clothes: those that were on his back.</a:t>
            </a:r>
          </a:p>
          <a:p>
            <a:r>
              <a:rPr lang="en-US" dirty="0"/>
              <a:t>Throughout most of his life, what little money he ever collected was either given away to the poor or used to purchase Bibles.</a:t>
            </a:r>
          </a:p>
        </p:txBody>
      </p:sp>
    </p:spTree>
    <p:extLst>
      <p:ext uri="{BB962C8B-B14F-4D97-AF65-F5344CB8AC3E}">
        <p14:creationId xmlns:p14="http://schemas.microsoft.com/office/powerpoint/2010/main" val="33309058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Revivals on the Frontier</a:t>
            </a:r>
          </a:p>
        </p:txBody>
      </p:sp>
      <p:sp>
        <p:nvSpPr>
          <p:cNvPr id="8" name="Content Placeholder 7"/>
          <p:cNvSpPr>
            <a:spLocks noGrp="1"/>
          </p:cNvSpPr>
          <p:nvPr>
            <p:ph idx="1"/>
          </p:nvPr>
        </p:nvSpPr>
        <p:spPr>
          <a:xfrm>
            <a:off x="457200" y="838200"/>
            <a:ext cx="8229600" cy="5638799"/>
          </a:xfrm>
        </p:spPr>
        <p:txBody>
          <a:bodyPr>
            <a:normAutofit lnSpcReduction="10000"/>
          </a:bodyPr>
          <a:lstStyle/>
          <a:p>
            <a:r>
              <a:rPr lang="en-US" dirty="0"/>
              <a:t>In the newly settled frontier regions, the revivals of the Second Great Awakening took the form of </a:t>
            </a:r>
            <a:r>
              <a:rPr lang="en-US" b="1" i="1" dirty="0"/>
              <a:t>camp meetings</a:t>
            </a:r>
            <a:r>
              <a:rPr lang="en-US" dirty="0"/>
              <a:t>. </a:t>
            </a:r>
          </a:p>
          <a:p>
            <a:r>
              <a:rPr lang="en-US" dirty="0"/>
              <a:t>These meetings were often the first experience settlers had with organized religion. </a:t>
            </a:r>
          </a:p>
          <a:p>
            <a:r>
              <a:rPr lang="en-US" dirty="0"/>
              <a:t>The camp meeting was a religious service of several days’ length involving multiple preachers. </a:t>
            </a:r>
          </a:p>
          <a:p>
            <a:r>
              <a:rPr lang="en-US" dirty="0"/>
              <a:t>Settlers in thinly populated areas would gather at the camp meeting for fellowship. </a:t>
            </a:r>
          </a:p>
          <a:p>
            <a:r>
              <a:rPr lang="en-US" dirty="0"/>
              <a:t>The sheer exhilaration of participating in a religious revival, with crowds of hundreds and perhaps thousands of people, inspired the dancing, shouting, and singing associated with these events.</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406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 calcmode="lin" valueType="num">
                                      <p:cBhvr>
                                        <p:cTn id="35"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Revivals on the Frontier</a:t>
            </a:r>
          </a:p>
        </p:txBody>
      </p:sp>
      <p:sp>
        <p:nvSpPr>
          <p:cNvPr id="8" name="Content Placeholder 7"/>
          <p:cNvSpPr>
            <a:spLocks noGrp="1"/>
          </p:cNvSpPr>
          <p:nvPr>
            <p:ph idx="1"/>
          </p:nvPr>
        </p:nvSpPr>
        <p:spPr>
          <a:xfrm>
            <a:off x="457200" y="838200"/>
            <a:ext cx="8229600" cy="5638799"/>
          </a:xfrm>
        </p:spPr>
        <p:txBody>
          <a:bodyPr>
            <a:normAutofit/>
          </a:bodyPr>
          <a:lstStyle/>
          <a:p>
            <a:r>
              <a:rPr lang="en-US" dirty="0"/>
              <a:t>The revivals typically involved a great display of emotion and emphasized the individual’s sins and need to turn to Christ, and subsequent personal salvation. </a:t>
            </a:r>
          </a:p>
          <a:p>
            <a:r>
              <a:rPr lang="en-US" dirty="0"/>
              <a:t>Upon their return home, most converts joined or created small local churches, which resulted in rapid growth for small religious institutions. </a:t>
            </a:r>
          </a:p>
          <a:p>
            <a:r>
              <a:rPr lang="en-US" dirty="0"/>
              <a:t>With the effort of such leaders as Barton W. Stone (1772–1844) and Alexander Campbell (1788–1866), the camp meeting revival became a major mode of church expansion for denominations such as the Methodists and Baptists.</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00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17556" y="6488668"/>
            <a:ext cx="8915400" cy="307777"/>
          </a:xfrm>
          <a:prstGeom prst="rect">
            <a:avLst/>
          </a:prstGeom>
        </p:spPr>
        <p:txBody>
          <a:bodyPr wrap="square">
            <a:spAutoFit/>
          </a:bodyPr>
          <a:lstStyle/>
          <a:p>
            <a:pPr lvl="0">
              <a:defRPr/>
            </a:pPr>
            <a:r>
              <a:rPr lang="en-US" sz="1400" dirty="0">
                <a:solidFill>
                  <a:prstClr val="black"/>
                </a:solidFill>
                <a:hlinkClick r:id="rId3"/>
              </a:rPr>
              <a:t>https://imagejournal.org/2017/11/10/poetry-friday-camp-meeting/</a:t>
            </a:r>
            <a:r>
              <a:rPr lang="en-US" sz="1400" dirty="0">
                <a:solidFill>
                  <a:prstClr val="black"/>
                </a:solidFill>
              </a:rPr>
              <a:t>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FEA62422-F6B5-4165-A9DE-E72E797B9A7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28600" y="963478"/>
            <a:ext cx="8563318" cy="4931044"/>
          </a:xfrm>
          <a:prstGeom prst="rect">
            <a:avLst/>
          </a:prstGeom>
        </p:spPr>
      </p:pic>
      <p:sp>
        <p:nvSpPr>
          <p:cNvPr id="2" name="Title 1">
            <a:extLst>
              <a:ext uri="{FF2B5EF4-FFF2-40B4-BE49-F238E27FC236}">
                <a16:creationId xmlns:a16="http://schemas.microsoft.com/office/drawing/2014/main" id="{511753C4-1A20-47F4-AE75-CBDDFC0D1473}"/>
              </a:ext>
            </a:extLst>
          </p:cNvPr>
          <p:cNvSpPr>
            <a:spLocks noGrp="1"/>
          </p:cNvSpPr>
          <p:nvPr>
            <p:ph type="title"/>
          </p:nvPr>
        </p:nvSpPr>
        <p:spPr>
          <a:xfrm>
            <a:off x="152398" y="124475"/>
            <a:ext cx="8763002" cy="639762"/>
          </a:xfrm>
        </p:spPr>
        <p:txBody>
          <a:bodyPr>
            <a:normAutofit fontScale="90000"/>
          </a:bodyPr>
          <a:lstStyle/>
          <a:p>
            <a:r>
              <a:rPr lang="en-US" b="1" dirty="0"/>
              <a:t>Camp Meeting</a:t>
            </a:r>
          </a:p>
        </p:txBody>
      </p:sp>
    </p:spTree>
    <p:extLst>
      <p:ext uri="{BB962C8B-B14F-4D97-AF65-F5344CB8AC3E}">
        <p14:creationId xmlns:p14="http://schemas.microsoft.com/office/powerpoint/2010/main" val="305024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6000" r="-6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r>
              <a:rPr lang="en-US" b="1" dirty="0"/>
              <a:t>Social Reform</a:t>
            </a:r>
          </a:p>
        </p:txBody>
      </p:sp>
      <p:sp>
        <p:nvSpPr>
          <p:cNvPr id="8" name="Content Placeholder 7"/>
          <p:cNvSpPr>
            <a:spLocks noGrp="1"/>
          </p:cNvSpPr>
          <p:nvPr>
            <p:ph idx="1"/>
          </p:nvPr>
        </p:nvSpPr>
        <p:spPr>
          <a:xfrm>
            <a:off x="457200" y="838200"/>
            <a:ext cx="8229600" cy="5638799"/>
          </a:xfrm>
        </p:spPr>
        <p:txBody>
          <a:bodyPr>
            <a:normAutofit/>
          </a:bodyPr>
          <a:lstStyle/>
          <a:p>
            <a:r>
              <a:rPr lang="en-US" dirty="0"/>
              <a:t>Social reform prior to the Civil War came largely out of this new devotion to religion during the Second Great Awakening. </a:t>
            </a:r>
          </a:p>
          <a:p>
            <a:r>
              <a:rPr lang="en-US" dirty="0"/>
              <a:t>Efforts to apply Christian teaching to the resolution of social problems was a forerunner to the social gospel of the late nineteenth century. </a:t>
            </a:r>
          </a:p>
          <a:p>
            <a:r>
              <a:rPr lang="en-US" dirty="0"/>
              <a:t>Converts were taught that to achieve salvation, they needed not only to repent for personal sin but also work for the moral perfection of society, which meant eradicating sin in all its forms. </a:t>
            </a:r>
          </a:p>
          <a:p>
            <a:r>
              <a:rPr lang="en-US" dirty="0"/>
              <a:t>Thus, evangelical converts were leading figures in a variety of nineteenth-century reform movements.</a:t>
            </a:r>
          </a:p>
        </p:txBody>
      </p:sp>
      <p:sp>
        <p:nvSpPr>
          <p:cNvPr id="5" name="TextBox 4"/>
          <p:cNvSpPr txBox="1"/>
          <p:nvPr/>
        </p:nvSpPr>
        <p:spPr>
          <a:xfrm>
            <a:off x="304800" y="6457890"/>
            <a:ext cx="870126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https://courses.lumenlearning.com/boundless-ushistory/chapter/the-second-great-awakening/</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endParaRPr kumimoji="0" lang="en-US" sz="9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6288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p:cTn id="21"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 calcmode="lin" valueType="num">
                                      <p:cBhvr>
                                        <p:cTn id="28"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346401</TotalTime>
  <Words>2204</Words>
  <Application>Microsoft Office PowerPoint</Application>
  <PresentationFormat>On-screen Show (4:3)</PresentationFormat>
  <Paragraphs>126</Paragraphs>
  <Slides>24</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Calibri</vt:lpstr>
      <vt:lpstr>Cambria</vt:lpstr>
      <vt:lpstr>Office Theme</vt:lpstr>
      <vt:lpstr>140_Office Theme</vt:lpstr>
      <vt:lpstr>PowerPoint Presentation</vt:lpstr>
      <vt:lpstr>The Second Great Awakening</vt:lpstr>
      <vt:lpstr>Introduction</vt:lpstr>
      <vt:lpstr>Introduction</vt:lpstr>
      <vt:lpstr>Lorenzo Dow</vt:lpstr>
      <vt:lpstr>Revivals on the Frontier</vt:lpstr>
      <vt:lpstr>Revivals on the Frontier</vt:lpstr>
      <vt:lpstr>Camp Meeting</vt:lpstr>
      <vt:lpstr>Social Reform</vt:lpstr>
      <vt:lpstr>Social Reform</vt:lpstr>
      <vt:lpstr>Social Reform</vt:lpstr>
      <vt:lpstr>Social Reform</vt:lpstr>
      <vt:lpstr>The Influence of Charles Finney</vt:lpstr>
      <vt:lpstr>Charles Finney</vt:lpstr>
      <vt:lpstr>The Influence of Charles Finney</vt:lpstr>
      <vt:lpstr>The Influence of Charles Finney</vt:lpstr>
      <vt:lpstr>The Influence of Charles Finney</vt:lpstr>
      <vt:lpstr>The Influence of Charles Finney</vt:lpstr>
      <vt:lpstr>Women and the Second Great Awakening</vt:lpstr>
      <vt:lpstr>Women and the Second Great Awakening</vt:lpstr>
      <vt:lpstr>Women and the Second Great Awakening</vt:lpstr>
      <vt:lpstr>Mormonism</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5958</cp:revision>
  <cp:lastPrinted>2021-04-18T13:54:31Z</cp:lastPrinted>
  <dcterms:created xsi:type="dcterms:W3CDTF">2018-06-08T00:19:32Z</dcterms:created>
  <dcterms:modified xsi:type="dcterms:W3CDTF">2021-04-18T22:22:23Z</dcterms:modified>
</cp:coreProperties>
</file>