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notesSlides/notesSlide2.xml" ContentType="application/vnd.openxmlformats-officedocument.presentationml.notesSl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notesSlides/notesSlide3.xml" ContentType="application/vnd.openxmlformats-officedocument.presentationml.notesSl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notesSlides/notesSlide4.xml" ContentType="application/vnd.openxmlformats-officedocument.presentationml.notesSl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notesSlides/notesSlide5.xml" ContentType="application/vnd.openxmlformats-officedocument.presentationml.notesSl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notesSlides/notesSlide6.xml" ContentType="application/vnd.openxmlformats-officedocument.presentationml.notesSlide+xml"/>
  <Override PartName="/ppt/theme/themeOverride23.xml" ContentType="application/vnd.openxmlformats-officedocument.themeOverride+xml"/>
  <Override PartName="/ppt/theme/themeOverride2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5568" r:id="rId2"/>
  </p:sldMasterIdLst>
  <p:notesMasterIdLst>
    <p:notesMasterId r:id="rId28"/>
  </p:notesMasterIdLst>
  <p:handoutMasterIdLst>
    <p:handoutMasterId r:id="rId29"/>
  </p:handoutMasterIdLst>
  <p:sldIdLst>
    <p:sldId id="3462" r:id="rId3"/>
    <p:sldId id="3468" r:id="rId4"/>
    <p:sldId id="3469" r:id="rId5"/>
    <p:sldId id="3423" r:id="rId6"/>
    <p:sldId id="3472" r:id="rId7"/>
    <p:sldId id="3473" r:id="rId8"/>
    <p:sldId id="3475" r:id="rId9"/>
    <p:sldId id="3474" r:id="rId10"/>
    <p:sldId id="3476" r:id="rId11"/>
    <p:sldId id="3477" r:id="rId12"/>
    <p:sldId id="3479" r:id="rId13"/>
    <p:sldId id="3480" r:id="rId14"/>
    <p:sldId id="3478" r:id="rId15"/>
    <p:sldId id="3470" r:id="rId16"/>
    <p:sldId id="3482" r:id="rId17"/>
    <p:sldId id="3483" r:id="rId18"/>
    <p:sldId id="3485" r:id="rId19"/>
    <p:sldId id="3481" r:id="rId20"/>
    <p:sldId id="3400" r:id="rId21"/>
    <p:sldId id="3425" r:id="rId22"/>
    <p:sldId id="3426" r:id="rId23"/>
    <p:sldId id="3493" r:id="rId24"/>
    <p:sldId id="3424" r:id="rId25"/>
    <p:sldId id="3496" r:id="rId26"/>
    <p:sldId id="3497" r:id="rId27"/>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5731F9"/>
    <a:srgbClr val="009900"/>
    <a:srgbClr val="336600"/>
    <a:srgbClr val="344BF6"/>
    <a:srgbClr val="0080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88" autoAdjust="0"/>
    <p:restoredTop sz="94660"/>
  </p:normalViewPr>
  <p:slideViewPr>
    <p:cSldViewPr>
      <p:cViewPr varScale="1">
        <p:scale>
          <a:sx n="162" d="100"/>
          <a:sy n="162" d="100"/>
        </p:scale>
        <p:origin x="1616" y="88"/>
      </p:cViewPr>
      <p:guideLst>
        <p:guide orient="horz" pos="2160"/>
        <p:guide pos="2880"/>
      </p:guideLst>
    </p:cSldViewPr>
  </p:slideViewPr>
  <p:notesTextViewPr>
    <p:cViewPr>
      <p:scale>
        <a:sx n="3" d="2"/>
        <a:sy n="3" d="2"/>
      </p:scale>
      <p:origin x="0" y="0"/>
    </p:cViewPr>
  </p:notesTextViewPr>
  <p:sorterViewPr>
    <p:cViewPr>
      <p:scale>
        <a:sx n="100" d="100"/>
        <a:sy n="100" d="100"/>
      </p:scale>
      <p:origin x="0" y="4728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8864"/>
          </a:xfrm>
          <a:prstGeom prst="rect">
            <a:avLst/>
          </a:prstGeom>
        </p:spPr>
        <p:txBody>
          <a:bodyPr vert="horz" lIns="93241" tIns="46621" rIns="93241" bIns="46621"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8864"/>
          </a:xfrm>
          <a:prstGeom prst="rect">
            <a:avLst/>
          </a:prstGeom>
        </p:spPr>
        <p:txBody>
          <a:bodyPr vert="horz" lIns="93241" tIns="46621" rIns="93241" bIns="46621" rtlCol="0"/>
          <a:lstStyle>
            <a:lvl1pPr algn="r">
              <a:defRPr sz="1200"/>
            </a:lvl1pPr>
          </a:lstStyle>
          <a:p>
            <a:fld id="{23B20E6D-5301-4921-965A-4165F13FB2F9}" type="datetimeFigureOut">
              <a:rPr lang="en-US" smtClean="0"/>
              <a:t>5/9/2021</a:t>
            </a:fld>
            <a:endParaRPr lang="en-US"/>
          </a:p>
        </p:txBody>
      </p:sp>
      <p:sp>
        <p:nvSpPr>
          <p:cNvPr id="4" name="Footer Placeholder 3"/>
          <p:cNvSpPr>
            <a:spLocks noGrp="1"/>
          </p:cNvSpPr>
          <p:nvPr>
            <p:ph type="ftr" sz="quarter" idx="2"/>
          </p:nvPr>
        </p:nvSpPr>
        <p:spPr>
          <a:xfrm>
            <a:off x="0" y="8918012"/>
            <a:ext cx="3077739" cy="468863"/>
          </a:xfrm>
          <a:prstGeom prst="rect">
            <a:avLst/>
          </a:prstGeom>
        </p:spPr>
        <p:txBody>
          <a:bodyPr vert="horz" lIns="93241" tIns="46621" rIns="93241" bIns="46621"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8012"/>
            <a:ext cx="3077739" cy="468863"/>
          </a:xfrm>
          <a:prstGeom prst="rect">
            <a:avLst/>
          </a:prstGeom>
        </p:spPr>
        <p:txBody>
          <a:bodyPr vert="horz" lIns="93241" tIns="46621" rIns="93241" bIns="46621" rtlCol="0" anchor="b"/>
          <a:lstStyle>
            <a:lvl1pPr algn="r">
              <a:defRPr sz="1200"/>
            </a:lvl1pPr>
          </a:lstStyle>
          <a:p>
            <a:fld id="{2F07797D-08FD-4963-A2E4-D0D9FD415FE4}" type="slidenum">
              <a:rPr lang="en-US" smtClean="0"/>
              <a:t>‹#›</a:t>
            </a:fld>
            <a:endParaRPr lang="en-US"/>
          </a:p>
        </p:txBody>
      </p:sp>
    </p:spTree>
    <p:extLst>
      <p:ext uri="{BB962C8B-B14F-4D97-AF65-F5344CB8AC3E}">
        <p14:creationId xmlns:p14="http://schemas.microsoft.com/office/powerpoint/2010/main" val="40045972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3241" tIns="46621" rIns="93241" bIns="46621" rtlCol="0"/>
          <a:lstStyle>
            <a:lvl1pPr algn="l">
              <a:defRPr sz="1200"/>
            </a:lvl1pPr>
          </a:lstStyle>
          <a:p>
            <a:endParaRPr lang="en-US" dirty="0"/>
          </a:p>
        </p:txBody>
      </p:sp>
      <p:sp>
        <p:nvSpPr>
          <p:cNvPr id="3" name="Date Placeholder 2"/>
          <p:cNvSpPr>
            <a:spLocks noGrp="1"/>
          </p:cNvSpPr>
          <p:nvPr>
            <p:ph type="dt" idx="1"/>
          </p:nvPr>
        </p:nvSpPr>
        <p:spPr>
          <a:xfrm>
            <a:off x="4023092" y="0"/>
            <a:ext cx="3077739" cy="469424"/>
          </a:xfrm>
          <a:prstGeom prst="rect">
            <a:avLst/>
          </a:prstGeom>
        </p:spPr>
        <p:txBody>
          <a:bodyPr vert="horz" lIns="93241" tIns="46621" rIns="93241" bIns="46621" rtlCol="0"/>
          <a:lstStyle>
            <a:lvl1pPr algn="r">
              <a:defRPr sz="1200"/>
            </a:lvl1pPr>
          </a:lstStyle>
          <a:p>
            <a:fld id="{CD1EC55D-DF11-4B6E-B8E2-8ED8B7CB6743}" type="datetimeFigureOut">
              <a:rPr lang="en-US" smtClean="0"/>
              <a:t>5/9/2021</a:t>
            </a:fld>
            <a:endParaRPr lang="en-US" dirty="0"/>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3241" tIns="46621" rIns="93241" bIns="46621" rtlCol="0" anchor="ctr"/>
          <a:lstStyle/>
          <a:p>
            <a:endParaRPr lang="en-US" dirty="0"/>
          </a:p>
        </p:txBody>
      </p:sp>
      <p:sp>
        <p:nvSpPr>
          <p:cNvPr id="5" name="Notes Placeholder 4"/>
          <p:cNvSpPr>
            <a:spLocks noGrp="1"/>
          </p:cNvSpPr>
          <p:nvPr>
            <p:ph type="body" sz="quarter" idx="3"/>
          </p:nvPr>
        </p:nvSpPr>
        <p:spPr>
          <a:xfrm>
            <a:off x="710248" y="4459526"/>
            <a:ext cx="5681980" cy="4224813"/>
          </a:xfrm>
          <a:prstGeom prst="rect">
            <a:avLst/>
          </a:prstGeom>
        </p:spPr>
        <p:txBody>
          <a:bodyPr vert="horz" lIns="93241" tIns="46621" rIns="93241" bIns="4662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3241" tIns="46621" rIns="93241" bIns="46621"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3241" tIns="46621" rIns="93241" bIns="46621" rtlCol="0" anchor="b"/>
          <a:lstStyle>
            <a:lvl1pPr algn="r">
              <a:defRPr sz="1200"/>
            </a:lvl1pPr>
          </a:lstStyle>
          <a:p>
            <a:fld id="{15D63987-A83F-4245-81BE-0B37BAA48141}" type="slidenum">
              <a:rPr lang="en-US" smtClean="0"/>
              <a:t>‹#›</a:t>
            </a:fld>
            <a:endParaRPr lang="en-US" dirty="0"/>
          </a:p>
        </p:txBody>
      </p:sp>
    </p:spTree>
    <p:extLst>
      <p:ext uri="{BB962C8B-B14F-4D97-AF65-F5344CB8AC3E}">
        <p14:creationId xmlns:p14="http://schemas.microsoft.com/office/powerpoint/2010/main" val="67151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414"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414"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93639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414"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414"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9880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414"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414"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3374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414"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414"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45890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414"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414"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594732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414"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414"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35457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C3684F-6E02-41A5-B07B-A82B4A395C65}" type="datetimeFigureOut">
              <a:rPr lang="en-US" smtClean="0"/>
              <a:t>5/9/2021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611786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5/9/2021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409991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5/9/2021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991281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5/9/2021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560813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5/9/2021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085298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5/9/2021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242103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5/9/2021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16799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5/9/2021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82885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5/9/2021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797019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5/9/2021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432940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5/9/2021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0806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5/9/2021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51994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5/9/2021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493198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5/9/2021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988566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5/9/2021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58231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t>5/9/2021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52079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3684F-6E02-41A5-B07B-A82B4A395C65}" type="datetimeFigureOut">
              <a:rPr lang="en-US" smtClean="0"/>
              <a:t>5/9/2021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7059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3684F-6E02-41A5-B07B-A82B4A395C65}" type="datetimeFigureOut">
              <a:rPr lang="en-US" smtClean="0"/>
              <a:t>5/9/2021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45656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3684F-6E02-41A5-B07B-A82B4A395C65}" type="datetimeFigureOut">
              <a:rPr lang="en-US" smtClean="0"/>
              <a:t>5/9/2021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807092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t>5/9/2021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588293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5/9/2021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22011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5/9/2021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613797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t>5/9/2021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t>‹#›</a:t>
            </a:fld>
            <a:endParaRPr lang="en-US" dirty="0"/>
          </a:p>
        </p:txBody>
      </p:sp>
    </p:spTree>
    <p:extLst>
      <p:ext uri="{BB962C8B-B14F-4D97-AF65-F5344CB8AC3E}">
        <p14:creationId xmlns:p14="http://schemas.microsoft.com/office/powerpoint/2010/main" val="1767045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5/9/2021</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46005581"/>
      </p:ext>
    </p:extLst>
  </p:cSld>
  <p:clrMap bg1="lt1" tx1="dk1" bg2="lt2" tx2="dk2" accent1="accent1" accent2="accent2" accent3="accent3" accent4="accent4" accent5="accent5" accent6="accent6" hlink="hlink" folHlink="folHlink"/>
  <p:sldLayoutIdLst>
    <p:sldLayoutId id="2147485569" r:id="rId1"/>
    <p:sldLayoutId id="2147485570" r:id="rId2"/>
    <p:sldLayoutId id="2147485571" r:id="rId3"/>
    <p:sldLayoutId id="2147485572" r:id="rId4"/>
    <p:sldLayoutId id="2147485573" r:id="rId5"/>
    <p:sldLayoutId id="2147485574" r:id="rId6"/>
    <p:sldLayoutId id="2147485575" r:id="rId7"/>
    <p:sldLayoutId id="2147485576" r:id="rId8"/>
    <p:sldLayoutId id="2147485577" r:id="rId9"/>
    <p:sldLayoutId id="2147485578" r:id="rId10"/>
    <p:sldLayoutId id="21474855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3.xml"/><Relationship Id="rId1" Type="http://schemas.openxmlformats.org/officeDocument/2006/relationships/themeOverride" Target="../theme/themeOverride9.xml"/><Relationship Id="rId4" Type="http://schemas.openxmlformats.org/officeDocument/2006/relationships/hyperlink" Target="https://www.wikiwand.com/en/Shaker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3.xml"/><Relationship Id="rId1" Type="http://schemas.openxmlformats.org/officeDocument/2006/relationships/themeOverride" Target="../theme/themeOverride10.xml"/><Relationship Id="rId4" Type="http://schemas.openxmlformats.org/officeDocument/2006/relationships/hyperlink" Target="https://www.wikiwand.com/en/Shaker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3.xml"/><Relationship Id="rId1" Type="http://schemas.openxmlformats.org/officeDocument/2006/relationships/themeOverride" Target="../theme/themeOverride11.xml"/><Relationship Id="rId4" Type="http://schemas.openxmlformats.org/officeDocument/2006/relationships/hyperlink" Target="https://www.wikiwand.com/en/Shaker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3.xml"/><Relationship Id="rId1" Type="http://schemas.openxmlformats.org/officeDocument/2006/relationships/themeOverride" Target="../theme/themeOverride1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7.xml"/><Relationship Id="rId1" Type="http://schemas.openxmlformats.org/officeDocument/2006/relationships/themeOverride" Target="../theme/themeOverride13.xml"/><Relationship Id="rId5" Type="http://schemas.openxmlformats.org/officeDocument/2006/relationships/hyperlink" Target="https://www.wikiwand.com/en/Oneida_Community_Mansion_House" TargetMode="External"/><Relationship Id="rId4" Type="http://schemas.openxmlformats.org/officeDocument/2006/relationships/image" Target="../media/image5.jpg"/></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13.xml"/><Relationship Id="rId1" Type="http://schemas.openxmlformats.org/officeDocument/2006/relationships/themeOverride" Target="../theme/themeOverride14.xml"/><Relationship Id="rId5" Type="http://schemas.openxmlformats.org/officeDocument/2006/relationships/hyperlink" Target="http://www.cloverleaflocal.org/Downloads/The%20Oneida%20Community.pptx" TargetMode="External"/><Relationship Id="rId4" Type="http://schemas.openxmlformats.org/officeDocument/2006/relationships/hyperlink" Target="https://www.wikiwand.com/en/Oneida_Community"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13.xml"/><Relationship Id="rId1" Type="http://schemas.openxmlformats.org/officeDocument/2006/relationships/themeOverride" Target="../theme/themeOverride15.xml"/><Relationship Id="rId4" Type="http://schemas.openxmlformats.org/officeDocument/2006/relationships/hyperlink" Target="http://www.cloverleaflocal.org/Downloads/The%20Oneida%20Community.pptx"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13.xml"/><Relationship Id="rId1" Type="http://schemas.openxmlformats.org/officeDocument/2006/relationships/themeOverride" Target="../theme/themeOverride16.xml"/><Relationship Id="rId5" Type="http://schemas.openxmlformats.org/officeDocument/2006/relationships/hyperlink" Target="https://www.wikiwand.com/en/Oneida_Community" TargetMode="External"/><Relationship Id="rId4" Type="http://schemas.openxmlformats.org/officeDocument/2006/relationships/hyperlink" Target="https://www.oneida.com/" TargetMode="Externa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7.xml"/><Relationship Id="rId1" Type="http://schemas.openxmlformats.org/officeDocument/2006/relationships/themeOverride" Target="../theme/themeOverride17.xml"/><Relationship Id="rId5" Type="http://schemas.openxmlformats.org/officeDocument/2006/relationships/hyperlink" Target="https://www.christianity.com/church/denominations/what-is-unitarianism-discover-the-history-and-beliefs-of-the-unitarian-church.html" TargetMode="Externa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3.xml"/><Relationship Id="rId1" Type="http://schemas.openxmlformats.org/officeDocument/2006/relationships/themeOverride" Target="../theme/themeOverride18.xml"/><Relationship Id="rId4" Type="http://schemas.openxmlformats.org/officeDocument/2006/relationships/hyperlink" Target="https://courses.lumenlearning.com/boundless-ushistory/chapter/the-second-great-awakening/"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7.xml"/><Relationship Id="rId1" Type="http://schemas.openxmlformats.org/officeDocument/2006/relationships/themeOverride" Target="../theme/themeOverride1.xml"/><Relationship Id="rId5" Type="http://schemas.openxmlformats.org/officeDocument/2006/relationships/hyperlink" Target="https://courses.lumenlearning.com/boundless-ushistory/chapter/the-second-great-awakening/" TargetMode="Externa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3.xml"/><Relationship Id="rId1" Type="http://schemas.openxmlformats.org/officeDocument/2006/relationships/themeOverride" Target="../theme/themeOverride19.xml"/><Relationship Id="rId4" Type="http://schemas.openxmlformats.org/officeDocument/2006/relationships/hyperlink" Target="https://courses.lumenlearning.com/boundless-ushistory/chapter/the-second-great-awakenin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3.xml"/><Relationship Id="rId1" Type="http://schemas.openxmlformats.org/officeDocument/2006/relationships/themeOverride" Target="../theme/themeOverride20.xml"/><Relationship Id="rId4" Type="http://schemas.openxmlformats.org/officeDocument/2006/relationships/hyperlink" Target="https://courses.lumenlearning.com/boundless-ushistory/chapter/the-second-great-awakenin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3.xml"/><Relationship Id="rId1" Type="http://schemas.openxmlformats.org/officeDocument/2006/relationships/themeOverride" Target="../theme/themeOverride21.xml"/><Relationship Id="rId4" Type="http://schemas.openxmlformats.org/officeDocument/2006/relationships/hyperlink" Target="https://courses.lumenlearning.com/boundless-ushistory/chapter/the-second-great-awakening/" TargetMode="Externa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7.xml"/><Relationship Id="rId1" Type="http://schemas.openxmlformats.org/officeDocument/2006/relationships/themeOverride" Target="../theme/themeOverride22.xml"/><Relationship Id="rId5" Type="http://schemas.openxmlformats.org/officeDocument/2006/relationships/hyperlink" Target="https://www.pastorjack.org/?tag=john-bunyan-trial" TargetMode="Externa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6.xml"/><Relationship Id="rId1" Type="http://schemas.openxmlformats.org/officeDocument/2006/relationships/themeOverride" Target="../theme/themeOverride23.xml"/><Relationship Id="rId4" Type="http://schemas.openxmlformats.org/officeDocument/2006/relationships/hyperlink" Target="https://www.weareteachers.com/moving-beyond-classroom-discussions/"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2.xml"/><Relationship Id="rId1" Type="http://schemas.openxmlformats.org/officeDocument/2006/relationships/themeOverride" Target="../theme/themeOverride2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hemeOverride" Target="../theme/themeOverride2.xml"/><Relationship Id="rId4" Type="http://schemas.openxmlformats.org/officeDocument/2006/relationships/hyperlink" Target="https://www.wikiwand.com/en/Burned-over_district"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7.xml"/><Relationship Id="rId1" Type="http://schemas.openxmlformats.org/officeDocument/2006/relationships/themeOverride" Target="../theme/themeOverride3.xml"/><Relationship Id="rId5" Type="http://schemas.openxmlformats.org/officeDocument/2006/relationships/hyperlink" Target="https://www.atlasobscura.com/places/the-fox-sisters-rochester-new-york" TargetMode="Externa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4.xml"/><Relationship Id="rId4" Type="http://schemas.openxmlformats.org/officeDocument/2006/relationships/hyperlink" Target="https://www.atlasobscura.com/places/the-fox-sisters-rochester-new-york"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5.xml"/><Relationship Id="rId4" Type="http://schemas.openxmlformats.org/officeDocument/2006/relationships/hyperlink" Target="https://www.atlasobscura.com/places/the-fox-sisters-rochester-new-york"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6.xml"/><Relationship Id="rId4" Type="http://schemas.openxmlformats.org/officeDocument/2006/relationships/hyperlink" Target="https://www.atlasobscura.com/places/the-fox-sisters-rochester-new-york"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7.xml"/><Relationship Id="rId4" Type="http://schemas.openxmlformats.org/officeDocument/2006/relationships/hyperlink" Target="https://www.atlasobscura.com/places/the-fox-sisters-rochester-new-york"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7.xml"/><Relationship Id="rId1" Type="http://schemas.openxmlformats.org/officeDocument/2006/relationships/themeOverride" Target="../theme/themeOverride8.xml"/><Relationship Id="rId5" Type="http://schemas.openxmlformats.org/officeDocument/2006/relationships/hyperlink" Target="https://academytravel.com.au/blog/on-the-trail-of-the-shakers-in-new-england/" TargetMode="Externa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11153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4000" r="-4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r>
              <a:rPr lang="en-US" b="1" dirty="0"/>
              <a:t>The Shakers</a:t>
            </a:r>
          </a:p>
        </p:txBody>
      </p:sp>
      <p:sp>
        <p:nvSpPr>
          <p:cNvPr id="8" name="Content Placeholder 7"/>
          <p:cNvSpPr>
            <a:spLocks noGrp="1"/>
          </p:cNvSpPr>
          <p:nvPr>
            <p:ph idx="1"/>
          </p:nvPr>
        </p:nvSpPr>
        <p:spPr>
          <a:xfrm>
            <a:off x="457200" y="838200"/>
            <a:ext cx="8229600" cy="5435025"/>
          </a:xfrm>
        </p:spPr>
        <p:txBody>
          <a:bodyPr>
            <a:normAutofit fontScale="92500" lnSpcReduction="10000"/>
          </a:bodyPr>
          <a:lstStyle/>
          <a:p>
            <a:r>
              <a:rPr lang="en-US" dirty="0"/>
              <a:t>Another interesting movement was that of the Shakers, led by Ann Lee Stanley—Mother Ann Lee.</a:t>
            </a:r>
            <a:r>
              <a:rPr lang="en-US" sz="2800" baseline="30000" dirty="0"/>
              <a:t> 1</a:t>
            </a:r>
            <a:r>
              <a:rPr lang="en-US" dirty="0"/>
              <a:t> </a:t>
            </a:r>
          </a:p>
          <a:p>
            <a:r>
              <a:rPr lang="en-US" dirty="0"/>
              <a:t>Mother Ann Lee claimed that she was the Second Coming of Christ who had now appeared in feminine form as he had appeared earlier in masculine form.</a:t>
            </a:r>
            <a:r>
              <a:rPr lang="en-US" sz="2800" baseline="30000" dirty="0"/>
              <a:t> 1</a:t>
            </a:r>
          </a:p>
          <a:p>
            <a:r>
              <a:rPr lang="en-US" dirty="0"/>
              <a:t>Shaker theology is based on the idea of the dualism of God as male and female: “</a:t>
            </a:r>
            <a:r>
              <a:rPr lang="en-US" i="1" dirty="0">
                <a:solidFill>
                  <a:srgbClr val="0000FF"/>
                </a:solidFill>
                <a:latin typeface="Cambria" panose="02040503050406030204" pitchFamily="18" charset="0"/>
                <a:ea typeface="Cambria" panose="02040503050406030204" pitchFamily="18" charset="0"/>
              </a:rPr>
              <a:t>So God created man in his own image, in the image of God he created him; male and female he created them</a:t>
            </a:r>
            <a:r>
              <a:rPr lang="en-US" dirty="0"/>
              <a:t>.” (Genesis 1:27). This passage was interpreted as showing the dual nature of the Creator.</a:t>
            </a:r>
            <a:r>
              <a:rPr lang="en-US" sz="2800" baseline="30000" dirty="0"/>
              <a:t> 2</a:t>
            </a:r>
            <a:endParaRPr lang="en-US" dirty="0"/>
          </a:p>
          <a:p>
            <a:r>
              <a:rPr lang="en-US" dirty="0"/>
              <a:t>Shaker religion valued women and men equally in religious leadership. The church was hierarchical, and at each level women and men shared authority.</a:t>
            </a:r>
            <a:r>
              <a:rPr lang="en-US" sz="2800" baseline="30000" dirty="0"/>
              <a:t> 2</a:t>
            </a:r>
            <a:r>
              <a:rPr lang="en-US" dirty="0"/>
              <a:t> </a:t>
            </a:r>
          </a:p>
        </p:txBody>
      </p:sp>
      <p:sp>
        <p:nvSpPr>
          <p:cNvPr id="5" name="TextBox 4"/>
          <p:cNvSpPr txBox="1"/>
          <p:nvPr/>
        </p:nvSpPr>
        <p:spPr>
          <a:xfrm>
            <a:off x="221366" y="6273225"/>
            <a:ext cx="870126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aseline="30000" dirty="0"/>
              <a:t>1</a:t>
            </a:r>
            <a:r>
              <a:rPr lang="en-US" sz="1600" dirty="0"/>
              <a:t> González, Justo L. . The Story of Christianity: Volume 2: The Reformation to the Present Day</a:t>
            </a:r>
          </a:p>
          <a:p>
            <a:pPr>
              <a:defRPr/>
            </a:pPr>
            <a:r>
              <a:rPr lang="en-US" sz="1600" baseline="30000" dirty="0"/>
              <a:t>2  </a:t>
            </a:r>
            <a:r>
              <a:rPr lang="en-US" sz="1600" dirty="0">
                <a:hlinkClick r:id="rId4"/>
              </a:rPr>
              <a:t>https://www.wikiwand.com/en/Shakers</a:t>
            </a:r>
            <a:r>
              <a:rPr lang="en-US" sz="1600" dirty="0"/>
              <a:t>  </a:t>
            </a:r>
            <a:endParaRPr lang="en-US" sz="1100" dirty="0"/>
          </a:p>
        </p:txBody>
      </p:sp>
    </p:spTree>
    <p:extLst>
      <p:ext uri="{BB962C8B-B14F-4D97-AF65-F5344CB8AC3E}">
        <p14:creationId xmlns:p14="http://schemas.microsoft.com/office/powerpoint/2010/main" val="15416244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4000" r="-4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r>
              <a:rPr lang="en-US" b="1" dirty="0"/>
              <a:t>The Shakers</a:t>
            </a:r>
          </a:p>
        </p:txBody>
      </p:sp>
      <p:sp>
        <p:nvSpPr>
          <p:cNvPr id="8" name="Content Placeholder 7"/>
          <p:cNvSpPr>
            <a:spLocks noGrp="1"/>
          </p:cNvSpPr>
          <p:nvPr>
            <p:ph idx="1"/>
          </p:nvPr>
        </p:nvSpPr>
        <p:spPr>
          <a:xfrm>
            <a:off x="457200" y="838200"/>
            <a:ext cx="8229600" cy="5638799"/>
          </a:xfrm>
        </p:spPr>
        <p:txBody>
          <a:bodyPr>
            <a:normAutofit fontScale="92500" lnSpcReduction="20000"/>
          </a:bodyPr>
          <a:lstStyle/>
          <a:p>
            <a:r>
              <a:rPr lang="en-US" dirty="0"/>
              <a:t>Adam's sin was understood to be sex, which was considered to be an act of impurity. </a:t>
            </a:r>
          </a:p>
          <a:p>
            <a:r>
              <a:rPr lang="en-US" dirty="0"/>
              <a:t>Therefore, marriage was done away within the body of the </a:t>
            </a:r>
            <a:r>
              <a:rPr lang="en-US" b="1" i="1" dirty="0"/>
              <a:t>Believers in the Second Appearance </a:t>
            </a:r>
            <a:r>
              <a:rPr lang="en-US" dirty="0"/>
              <a:t>(another name for the Shakers), which they claim was patterned after the Kingdom of God, in which there would be “no marriage or giving in marriage”. </a:t>
            </a:r>
          </a:p>
          <a:p>
            <a:r>
              <a:rPr lang="en-US" dirty="0"/>
              <a:t>Shakers were celibate; procreation was forbidden after they joined the society (except for women who were already pregnant at admission). </a:t>
            </a:r>
          </a:p>
          <a:p>
            <a:r>
              <a:rPr lang="en-US" dirty="0"/>
              <a:t>Children were added to their communities through indenture, adoption, or conversion.</a:t>
            </a:r>
          </a:p>
          <a:p>
            <a:r>
              <a:rPr lang="en-US" dirty="0"/>
              <a:t>When Shaker youngsters, girls and boys, reached the age of 21, they were free to leave or to remain with the Shakers.</a:t>
            </a:r>
          </a:p>
        </p:txBody>
      </p:sp>
      <p:sp>
        <p:nvSpPr>
          <p:cNvPr id="5" name="TextBox 4"/>
          <p:cNvSpPr txBox="1"/>
          <p:nvPr/>
        </p:nvSpPr>
        <p:spPr>
          <a:xfrm>
            <a:off x="304800" y="6457890"/>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hlinkClick r:id="rId4"/>
              </a:rPr>
              <a:t>https://www.wikiwand.com/en/Shakers</a:t>
            </a:r>
            <a:r>
              <a:rPr lang="en-US" sz="1600" dirty="0"/>
              <a:t> </a:t>
            </a:r>
            <a:endParaRPr lang="en-US" sz="1100" dirty="0"/>
          </a:p>
        </p:txBody>
      </p:sp>
    </p:spTree>
    <p:extLst>
      <p:ext uri="{BB962C8B-B14F-4D97-AF65-F5344CB8AC3E}">
        <p14:creationId xmlns:p14="http://schemas.microsoft.com/office/powerpoint/2010/main" val="407029114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4000" r="-4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r>
              <a:rPr lang="en-US" b="1" dirty="0"/>
              <a:t>The Shakers</a:t>
            </a:r>
          </a:p>
        </p:txBody>
      </p:sp>
      <p:sp>
        <p:nvSpPr>
          <p:cNvPr id="8" name="Content Placeholder 7"/>
          <p:cNvSpPr>
            <a:spLocks noGrp="1"/>
          </p:cNvSpPr>
          <p:nvPr>
            <p:ph idx="1"/>
          </p:nvPr>
        </p:nvSpPr>
        <p:spPr>
          <a:xfrm>
            <a:off x="457200" y="838200"/>
            <a:ext cx="8229600" cy="5638799"/>
          </a:xfrm>
        </p:spPr>
        <p:txBody>
          <a:bodyPr>
            <a:normAutofit fontScale="92500"/>
          </a:bodyPr>
          <a:lstStyle/>
          <a:p>
            <a:r>
              <a:rPr lang="en-US" dirty="0"/>
              <a:t>As pacifists, the Shakers did not believe that it was acceptable to kill or harm others, even in time of war. </a:t>
            </a:r>
          </a:p>
          <a:p>
            <a:r>
              <a:rPr lang="en-US" dirty="0"/>
              <a:t>Shakers tended to sympathize with the Union but they did feed and care for both Union and Confederate soldiers. </a:t>
            </a:r>
          </a:p>
          <a:p>
            <a:r>
              <a:rPr lang="en-US" dirty="0"/>
              <a:t>President Lincoln exempted Shaker males from military service, and they became some of the first conscientious objectors in American history.</a:t>
            </a:r>
          </a:p>
          <a:p>
            <a:r>
              <a:rPr lang="en-US" dirty="0"/>
              <a:t>The Shakers' dedication to hard work and perfection has resulted in a unique range of architecture, furniture and handicraft styles. </a:t>
            </a:r>
          </a:p>
          <a:p>
            <a:r>
              <a:rPr lang="en-US" dirty="0"/>
              <a:t>They designed their furniture with care, believing that making something well was in itself, "an act of prayer".</a:t>
            </a:r>
          </a:p>
        </p:txBody>
      </p:sp>
      <p:sp>
        <p:nvSpPr>
          <p:cNvPr id="5" name="TextBox 4"/>
          <p:cNvSpPr txBox="1"/>
          <p:nvPr/>
        </p:nvSpPr>
        <p:spPr>
          <a:xfrm>
            <a:off x="304800" y="6457890"/>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hlinkClick r:id="rId4"/>
              </a:rPr>
              <a:t>https://www.wikiwand.com/en/Shakers</a:t>
            </a:r>
            <a:r>
              <a:rPr lang="en-US" sz="1600" dirty="0"/>
              <a:t> </a:t>
            </a:r>
            <a:endParaRPr lang="en-US" sz="1100" dirty="0"/>
          </a:p>
        </p:txBody>
      </p:sp>
    </p:spTree>
    <p:extLst>
      <p:ext uri="{BB962C8B-B14F-4D97-AF65-F5344CB8AC3E}">
        <p14:creationId xmlns:p14="http://schemas.microsoft.com/office/powerpoint/2010/main" val="20483938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4000" r="-4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r>
              <a:rPr lang="en-US" b="1" dirty="0"/>
              <a:t>The Shakers</a:t>
            </a:r>
          </a:p>
        </p:txBody>
      </p:sp>
      <p:sp>
        <p:nvSpPr>
          <p:cNvPr id="8" name="Content Placeholder 7"/>
          <p:cNvSpPr>
            <a:spLocks noGrp="1"/>
          </p:cNvSpPr>
          <p:nvPr>
            <p:ph idx="1"/>
          </p:nvPr>
        </p:nvSpPr>
        <p:spPr>
          <a:xfrm>
            <a:off x="457200" y="838200"/>
            <a:ext cx="8229600" cy="5638799"/>
          </a:xfrm>
        </p:spPr>
        <p:txBody>
          <a:bodyPr>
            <a:normAutofit/>
          </a:bodyPr>
          <a:lstStyle/>
          <a:p>
            <a:r>
              <a:rPr lang="en-US" dirty="0"/>
              <a:t>One of the characteristics of Shaker worship was the important role played by dance. </a:t>
            </a:r>
          </a:p>
          <a:p>
            <a:r>
              <a:rPr lang="en-US" dirty="0"/>
              <a:t>For a few decades, the movement flourished, and several Shaker communities were founded. </a:t>
            </a:r>
          </a:p>
          <a:p>
            <a:r>
              <a:rPr lang="en-US" dirty="0"/>
              <a:t>As experiments in communal living, they were quite successful, for conditions in Shaker communities were usually better than in neighboring areas. </a:t>
            </a:r>
          </a:p>
          <a:p>
            <a:r>
              <a:rPr lang="en-US" dirty="0"/>
              <a:t>But eventually the movement dwindled, lacking in both converts and in new generations and today there are only a few surviving members.</a:t>
            </a:r>
          </a:p>
        </p:txBody>
      </p:sp>
      <p:sp>
        <p:nvSpPr>
          <p:cNvPr id="5" name="TextBox 4"/>
          <p:cNvSpPr txBox="1"/>
          <p:nvPr/>
        </p:nvSpPr>
        <p:spPr>
          <a:xfrm>
            <a:off x="304800" y="6457890"/>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González, Justo L. . The Story of Christianity: Volume 2: The Reformation to the Present Day (p. 326).</a:t>
            </a:r>
            <a:endParaRPr lang="en-US" sz="1100" dirty="0"/>
          </a:p>
        </p:txBody>
      </p:sp>
    </p:spTree>
    <p:extLst>
      <p:ext uri="{BB962C8B-B14F-4D97-AF65-F5344CB8AC3E}">
        <p14:creationId xmlns:p14="http://schemas.microsoft.com/office/powerpoint/2010/main" val="41231431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12032"/>
            <a:ext cx="9220200" cy="1054768"/>
          </a:xfrm>
        </p:spPr>
        <p:txBody>
          <a:bodyPr>
            <a:noAutofit/>
          </a:bodyPr>
          <a:lstStyle/>
          <a:p>
            <a:r>
              <a:rPr lang="en-US" sz="6000" b="1" dirty="0">
                <a:solidFill>
                  <a:schemeClr val="bg1"/>
                </a:solidFill>
                <a:effectLst>
                  <a:glow rad="228600">
                    <a:schemeClr val="accent2">
                      <a:satMod val="175000"/>
                      <a:alpha val="40000"/>
                    </a:schemeClr>
                  </a:glow>
                  <a:outerShdw blurRad="114300" dist="38100" dir="13500000" algn="br" rotWithShape="0">
                    <a:prstClr val="black"/>
                  </a:outerShdw>
                </a:effectLst>
              </a:rPr>
              <a:t>The Oneida Community</a:t>
            </a:r>
            <a:endParaRPr lang="en-US" sz="4800" dirty="0">
              <a:effectLst>
                <a:glow rad="228600">
                  <a:schemeClr val="accent2">
                    <a:satMod val="175000"/>
                    <a:alpha val="40000"/>
                  </a:schemeClr>
                </a:glow>
                <a:outerShdw blurRad="114300" dist="38100" dir="13500000" algn="br" rotWithShape="0">
                  <a:prstClr val="black"/>
                </a:outerShdw>
              </a:effectLst>
            </a:endParaRPr>
          </a:p>
        </p:txBody>
      </p:sp>
      <p:sp>
        <p:nvSpPr>
          <p:cNvPr id="11" name="TextBox 10">
            <a:extLst>
              <a:ext uri="{FF2B5EF4-FFF2-40B4-BE49-F238E27FC236}">
                <a16:creationId xmlns:a16="http://schemas.microsoft.com/office/drawing/2014/main" id="{AC890CDD-BDAF-4A70-933B-A709A8F2B279}"/>
              </a:ext>
            </a:extLst>
          </p:cNvPr>
          <p:cNvSpPr txBox="1"/>
          <p:nvPr/>
        </p:nvSpPr>
        <p:spPr>
          <a:xfrm>
            <a:off x="0" y="6565612"/>
            <a:ext cx="8991600"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linkClick r:id="rId5"/>
              </a:rPr>
              <a:t>https://www.wikiwand.com/en/Oneida_Community_Mansion_House</a:t>
            </a:r>
            <a:r>
              <a:rPr lang="en-US" sz="1200" dirty="0"/>
              <a:t> </a:t>
            </a:r>
          </a:p>
        </p:txBody>
      </p:sp>
      <p:sp>
        <p:nvSpPr>
          <p:cNvPr id="4" name="TextBox 3">
            <a:extLst>
              <a:ext uri="{FF2B5EF4-FFF2-40B4-BE49-F238E27FC236}">
                <a16:creationId xmlns:a16="http://schemas.microsoft.com/office/drawing/2014/main" id="{91638C77-F1CD-4BA2-BFED-3D8E21ED86AB}"/>
              </a:ext>
            </a:extLst>
          </p:cNvPr>
          <p:cNvSpPr txBox="1"/>
          <p:nvPr/>
        </p:nvSpPr>
        <p:spPr>
          <a:xfrm>
            <a:off x="160249" y="6172200"/>
            <a:ext cx="8991600" cy="369332"/>
          </a:xfrm>
          <a:prstGeom prst="rect">
            <a:avLst/>
          </a:prstGeom>
          <a:noFill/>
        </p:spPr>
        <p:txBody>
          <a:bodyPr wrap="square">
            <a:spAutoFit/>
          </a:bodyPr>
          <a:lstStyle/>
          <a:p>
            <a:r>
              <a:rPr lang="en-US" b="1" dirty="0">
                <a:solidFill>
                  <a:schemeClr val="bg1"/>
                </a:solidFill>
                <a:effectLst>
                  <a:glow rad="228600">
                    <a:schemeClr val="accent2">
                      <a:satMod val="175000"/>
                      <a:alpha val="40000"/>
                    </a:schemeClr>
                  </a:glow>
                  <a:outerShdw blurRad="114300" dist="38100" dir="13500000" algn="br" rotWithShape="0">
                    <a:prstClr val="black"/>
                  </a:outerShdw>
                </a:effectLst>
                <a:latin typeface="+mj-lt"/>
                <a:ea typeface="+mj-ea"/>
                <a:cs typeface="+mj-cs"/>
              </a:rPr>
              <a:t>The South Wing of the Oneida Community Mansion House</a:t>
            </a:r>
          </a:p>
        </p:txBody>
      </p:sp>
    </p:spTree>
    <p:extLst>
      <p:ext uri="{BB962C8B-B14F-4D97-AF65-F5344CB8AC3E}">
        <p14:creationId xmlns:p14="http://schemas.microsoft.com/office/powerpoint/2010/main" val="172541317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r>
              <a:rPr lang="en-US" b="1" dirty="0"/>
              <a:t>The Oneida Community</a:t>
            </a:r>
          </a:p>
        </p:txBody>
      </p:sp>
      <p:sp>
        <p:nvSpPr>
          <p:cNvPr id="8" name="Content Placeholder 7"/>
          <p:cNvSpPr>
            <a:spLocks noGrp="1"/>
          </p:cNvSpPr>
          <p:nvPr>
            <p:ph idx="1"/>
          </p:nvPr>
        </p:nvSpPr>
        <p:spPr>
          <a:xfrm>
            <a:off x="457200" y="838201"/>
            <a:ext cx="8229600" cy="5346410"/>
          </a:xfrm>
        </p:spPr>
        <p:txBody>
          <a:bodyPr>
            <a:normAutofit fontScale="92500" lnSpcReduction="20000"/>
          </a:bodyPr>
          <a:lstStyle/>
          <a:p>
            <a:r>
              <a:rPr lang="en-US" dirty="0"/>
              <a:t>The Oneida Community was a perfectionist religious communal society founded by John Humphrey Noyes and his followers in 1848 near Oneida, New York.</a:t>
            </a:r>
            <a:r>
              <a:rPr lang="en-US" baseline="30000" dirty="0"/>
              <a:t>1</a:t>
            </a:r>
          </a:p>
          <a:p>
            <a:r>
              <a:rPr lang="en-US" dirty="0"/>
              <a:t>Noyes  was a deeply religious graduate of Dartmouth College, who was inspired by the teachings of Charles Finney and the Shaker Society.</a:t>
            </a:r>
            <a:r>
              <a:rPr lang="en-US" baseline="30000" dirty="0"/>
              <a:t> 2</a:t>
            </a:r>
            <a:endParaRPr lang="en-US" dirty="0"/>
          </a:p>
          <a:p>
            <a:r>
              <a:rPr lang="en-US" dirty="0"/>
              <a:t>The Oneida Community believed that Jesus had already returned in AD 70, making it possible for them to bring about Jesus's millennial kingdom themselves, and be perfect and free of sin in </a:t>
            </a:r>
            <a:r>
              <a:rPr lang="en-US" b="1" i="1" dirty="0"/>
              <a:t>this</a:t>
            </a:r>
            <a:r>
              <a:rPr lang="en-US" dirty="0"/>
              <a:t> world, not just in Heaven (a belief known as </a:t>
            </a:r>
            <a:r>
              <a:rPr lang="en-US" b="1" i="1" dirty="0"/>
              <a:t>perfectionism</a:t>
            </a:r>
            <a:r>
              <a:rPr lang="en-US" dirty="0"/>
              <a:t>).</a:t>
            </a:r>
            <a:r>
              <a:rPr lang="en-US" baseline="30000" dirty="0"/>
              <a:t> 1</a:t>
            </a:r>
            <a:endParaRPr lang="en-US" dirty="0"/>
          </a:p>
          <a:p>
            <a:r>
              <a:rPr lang="en-US" dirty="0"/>
              <a:t>The Oneida Community practiced </a:t>
            </a:r>
            <a:r>
              <a:rPr lang="en-US" b="1" i="1" dirty="0"/>
              <a:t>communalism</a:t>
            </a:r>
            <a:r>
              <a:rPr lang="en-US" dirty="0"/>
              <a:t> (in the sense of communal property and possessions), </a:t>
            </a:r>
            <a:r>
              <a:rPr lang="en-US" b="1" i="1" dirty="0"/>
              <a:t>complex marriage</a:t>
            </a:r>
            <a:r>
              <a:rPr lang="en-US" dirty="0"/>
              <a:t>, </a:t>
            </a:r>
            <a:r>
              <a:rPr lang="en-US" b="1" i="1" dirty="0"/>
              <a:t>male sexual continence</a:t>
            </a:r>
            <a:r>
              <a:rPr lang="en-US" dirty="0"/>
              <a:t>, and </a:t>
            </a:r>
            <a:r>
              <a:rPr lang="en-US" b="1" i="1" dirty="0"/>
              <a:t>mutual criticism</a:t>
            </a:r>
            <a:r>
              <a:rPr lang="en-US" dirty="0"/>
              <a:t>.</a:t>
            </a:r>
            <a:r>
              <a:rPr lang="en-US" baseline="30000" dirty="0"/>
              <a:t>1</a:t>
            </a:r>
            <a:endParaRPr lang="en-US" dirty="0"/>
          </a:p>
        </p:txBody>
      </p:sp>
      <p:sp>
        <p:nvSpPr>
          <p:cNvPr id="5" name="TextBox 4"/>
          <p:cNvSpPr txBox="1"/>
          <p:nvPr/>
        </p:nvSpPr>
        <p:spPr>
          <a:xfrm>
            <a:off x="304800" y="6243633"/>
            <a:ext cx="870126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aseline="30000" dirty="0"/>
              <a:t>1 </a:t>
            </a: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4"/>
              </a:rPr>
              <a:t>https://www.wikiwand.com/en/Oneida_Community</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a:defRPr/>
            </a:pPr>
            <a:r>
              <a:rPr lang="en-US" sz="2400" baseline="30000" dirty="0"/>
              <a:t>2 </a:t>
            </a:r>
            <a:r>
              <a:rPr lang="en-US" sz="1600" dirty="0">
                <a:hlinkClick r:id="rId5"/>
              </a:rPr>
              <a:t>http://www.cloverleaflocal.org/Downloads/The%20Oneida%20Community.pptx</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620731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r>
              <a:rPr lang="en-US" b="1" dirty="0"/>
              <a:t>The Oneida Community</a:t>
            </a:r>
          </a:p>
        </p:txBody>
      </p:sp>
      <p:sp>
        <p:nvSpPr>
          <p:cNvPr id="8" name="Content Placeholder 7"/>
          <p:cNvSpPr>
            <a:spLocks noGrp="1"/>
          </p:cNvSpPr>
          <p:nvPr>
            <p:ph idx="1"/>
          </p:nvPr>
        </p:nvSpPr>
        <p:spPr>
          <a:xfrm>
            <a:off x="457200" y="838200"/>
            <a:ext cx="8229600" cy="5638799"/>
          </a:xfrm>
        </p:spPr>
        <p:txBody>
          <a:bodyPr>
            <a:normAutofit fontScale="92500" lnSpcReduction="20000"/>
          </a:bodyPr>
          <a:lstStyle/>
          <a:p>
            <a:r>
              <a:rPr lang="en-US" dirty="0"/>
              <a:t>“Complex Marriage” was</a:t>
            </a:r>
            <a:r>
              <a:rPr lang="en-US" sz="2800" dirty="0"/>
              <a:t> a system in which all the members of a community are married to every other member of the community.</a:t>
            </a:r>
          </a:p>
          <a:p>
            <a:r>
              <a:rPr lang="en-US" sz="2800" dirty="0"/>
              <a:t>Noyes believed that marriage was stopping people from reaching perfection, and he preached that it did not exist in heaven, so it was unnecessary on earth.</a:t>
            </a:r>
          </a:p>
          <a:p>
            <a:r>
              <a:rPr lang="en-US" sz="2800" dirty="0"/>
              <a:t>Noyes’ main goal was to create an equal society for women:</a:t>
            </a:r>
          </a:p>
          <a:p>
            <a:pPr lvl="1"/>
            <a:r>
              <a:rPr lang="en-US" dirty="0"/>
              <a:t>Women would be free from being the property of their husbands</a:t>
            </a:r>
          </a:p>
          <a:p>
            <a:pPr lvl="1"/>
            <a:r>
              <a:rPr lang="en-US" dirty="0"/>
              <a:t>Limited childbirth by encouraging coitus interruptus </a:t>
            </a:r>
          </a:p>
          <a:p>
            <a:pPr lvl="1"/>
            <a:r>
              <a:rPr lang="en-US" dirty="0"/>
              <a:t>Children that were born were placed in community nurseries to lessen the  burden of or raising children and give women more opportunity.</a:t>
            </a:r>
          </a:p>
          <a:p>
            <a:pPr lvl="1"/>
            <a:r>
              <a:rPr lang="en-US" dirty="0"/>
              <a:t>Women began to wear pantaloons under their dresses and cut their hair short to symbolize their equality with men.</a:t>
            </a:r>
          </a:p>
          <a:p>
            <a:endParaRPr lang="en-US" sz="2800" dirty="0"/>
          </a:p>
        </p:txBody>
      </p:sp>
      <p:sp>
        <p:nvSpPr>
          <p:cNvPr id="5" name="TextBox 4"/>
          <p:cNvSpPr txBox="1"/>
          <p:nvPr/>
        </p:nvSpPr>
        <p:spPr>
          <a:xfrm>
            <a:off x="304800" y="6457890"/>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hlinkClick r:id="rId4"/>
              </a:rPr>
              <a:t>http://www.cloverleaflocal.org/Downloads/The%20Oneida%20Community.pptx</a:t>
            </a: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34323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 calcmode="lin" valueType="num">
                                      <p:cBhvr>
                                        <p:cTn id="35"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8">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8">
                                            <p:txEl>
                                              <p:pRg st="6" end="6"/>
                                            </p:txEl>
                                          </p:spTgt>
                                        </p:tgtEl>
                                        <p:attrNameLst>
                                          <p:attrName>style.visibility</p:attrName>
                                        </p:attrNameLst>
                                      </p:cBhvr>
                                      <p:to>
                                        <p:strVal val="visible"/>
                                      </p:to>
                                    </p:set>
                                    <p:anim calcmode="lin" valueType="num">
                                      <p:cBhvr>
                                        <p:cTn id="42" dur="500" fill="hold"/>
                                        <p:tgtEl>
                                          <p:spTgt spid="8">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8">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r>
              <a:rPr lang="en-US" b="1" dirty="0"/>
              <a:t>The Oneida Community</a:t>
            </a:r>
          </a:p>
        </p:txBody>
      </p:sp>
      <p:sp>
        <p:nvSpPr>
          <p:cNvPr id="8" name="Content Placeholder 7"/>
          <p:cNvSpPr>
            <a:spLocks noGrp="1"/>
          </p:cNvSpPr>
          <p:nvPr>
            <p:ph idx="1"/>
          </p:nvPr>
        </p:nvSpPr>
        <p:spPr>
          <a:xfrm>
            <a:off x="457200" y="838200"/>
            <a:ext cx="8229600" cy="5638799"/>
          </a:xfrm>
        </p:spPr>
        <p:txBody>
          <a:bodyPr>
            <a:normAutofit fontScale="92500" lnSpcReduction="20000"/>
          </a:bodyPr>
          <a:lstStyle/>
          <a:p>
            <a:r>
              <a:rPr lang="en-US" dirty="0"/>
              <a:t>Every member of the community was subject to criticism by committee or the community as a whole, during a general meeting. </a:t>
            </a:r>
          </a:p>
          <a:p>
            <a:r>
              <a:rPr lang="en-US" dirty="0"/>
              <a:t>The goal was to eliminate undesirable character traits. </a:t>
            </a:r>
          </a:p>
          <a:p>
            <a:r>
              <a:rPr lang="en-US" dirty="0"/>
              <a:t>The community lasted until John Humphrey Noyes attempted to pass leadership to his son, Theodore Noyes. </a:t>
            </a:r>
          </a:p>
          <a:p>
            <a:r>
              <a:rPr lang="en-US" dirty="0"/>
              <a:t>This move was unsuccessful because Theodore was an agnostic and lacked his father's talent for leadership.</a:t>
            </a:r>
          </a:p>
          <a:p>
            <a:r>
              <a:rPr lang="en-US" dirty="0"/>
              <a:t>After the Noyes’ departure, the community abandoned complex marriage.</a:t>
            </a:r>
          </a:p>
          <a:p>
            <a:r>
              <a:rPr lang="en-US" dirty="0"/>
              <a:t>A number of years later, they created their own silverware company, Oneida Community, Ltd. The joint-stock corporation still exists and is a major producer of cutlery under the brand name “Oneida Limited”. </a:t>
            </a:r>
            <a:r>
              <a:rPr lang="en-US" dirty="0">
                <a:hlinkClick r:id="rId4"/>
              </a:rPr>
              <a:t>https://www.oneida.com/</a:t>
            </a:r>
            <a:r>
              <a:rPr lang="en-US" dirty="0"/>
              <a:t> </a:t>
            </a:r>
          </a:p>
          <a:p>
            <a:endParaRPr lang="en-US" dirty="0"/>
          </a:p>
        </p:txBody>
      </p:sp>
      <p:sp>
        <p:nvSpPr>
          <p:cNvPr id="5" name="TextBox 4"/>
          <p:cNvSpPr txBox="1"/>
          <p:nvPr/>
        </p:nvSpPr>
        <p:spPr>
          <a:xfrm>
            <a:off x="304800" y="6457890"/>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5"/>
              </a:rPr>
              <a:t>https://www.wikiwand.com/en/Oneida_Community</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777748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 calcmode="lin" valueType="num">
                                      <p:cBhvr>
                                        <p:cTn id="35"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3000" r="-3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12032"/>
            <a:ext cx="9220200" cy="1054768"/>
          </a:xfrm>
        </p:spPr>
        <p:txBody>
          <a:bodyPr>
            <a:noAutofit/>
          </a:bodyPr>
          <a:lstStyle/>
          <a:p>
            <a:r>
              <a:rPr lang="en-US" sz="6000" b="1" dirty="0">
                <a:solidFill>
                  <a:schemeClr val="bg1"/>
                </a:solidFill>
                <a:effectLst>
                  <a:glow rad="228600">
                    <a:schemeClr val="accent2">
                      <a:satMod val="175000"/>
                      <a:alpha val="40000"/>
                    </a:schemeClr>
                  </a:glow>
                  <a:outerShdw blurRad="114300" dist="38100" dir="13500000" algn="br" rotWithShape="0">
                    <a:prstClr val="black"/>
                  </a:outerShdw>
                </a:effectLst>
              </a:rPr>
              <a:t>Unitarianism</a:t>
            </a:r>
            <a:endParaRPr lang="en-US" sz="4800" dirty="0">
              <a:effectLst>
                <a:glow rad="228600">
                  <a:schemeClr val="accent2">
                    <a:satMod val="175000"/>
                    <a:alpha val="40000"/>
                  </a:schemeClr>
                </a:glow>
                <a:outerShdw blurRad="114300" dist="38100" dir="13500000" algn="br" rotWithShape="0">
                  <a:prstClr val="black"/>
                </a:outerShdw>
              </a:effectLst>
            </a:endParaRPr>
          </a:p>
        </p:txBody>
      </p:sp>
      <p:sp>
        <p:nvSpPr>
          <p:cNvPr id="11" name="TextBox 10">
            <a:extLst>
              <a:ext uri="{FF2B5EF4-FFF2-40B4-BE49-F238E27FC236}">
                <a16:creationId xmlns:a16="http://schemas.microsoft.com/office/drawing/2014/main" id="{AC890CDD-BDAF-4A70-933B-A709A8F2B279}"/>
              </a:ext>
            </a:extLst>
          </p:cNvPr>
          <p:cNvSpPr txBox="1"/>
          <p:nvPr/>
        </p:nvSpPr>
        <p:spPr>
          <a:xfrm>
            <a:off x="0" y="6565612"/>
            <a:ext cx="8991600"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hlinkClick r:id="rId5"/>
              </a:rPr>
              <a:t>https://www.christianity.com/church/denominations/what-is-unitarianism-discover-the-history-and-beliefs-of-the-unitarian-church.html</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363115498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3000" r="-3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r>
              <a:rPr lang="en-US" b="1" dirty="0"/>
              <a:t>Unitarianism</a:t>
            </a:r>
          </a:p>
        </p:txBody>
      </p:sp>
      <p:sp>
        <p:nvSpPr>
          <p:cNvPr id="8" name="Content Placeholder 7"/>
          <p:cNvSpPr>
            <a:spLocks noGrp="1"/>
          </p:cNvSpPr>
          <p:nvPr>
            <p:ph idx="1"/>
          </p:nvPr>
        </p:nvSpPr>
        <p:spPr>
          <a:xfrm>
            <a:off x="457200" y="838200"/>
            <a:ext cx="8229600" cy="5638799"/>
          </a:xfrm>
        </p:spPr>
        <p:txBody>
          <a:bodyPr>
            <a:normAutofit lnSpcReduction="10000"/>
          </a:bodyPr>
          <a:lstStyle/>
          <a:p>
            <a:r>
              <a:rPr lang="en-US" dirty="0"/>
              <a:t>Unitarianism is a Christian theological movement named for its understanding of God as one person (in direct contrast to Trinitarianism, which defines God as three persons coexisting as one in being). </a:t>
            </a:r>
          </a:p>
          <a:p>
            <a:r>
              <a:rPr lang="en-US" dirty="0"/>
              <a:t>Thus, Unitarians adhere to strict monotheism, maintaining that Jesus was a great man and a prophet of God but not God himself. </a:t>
            </a:r>
          </a:p>
          <a:p>
            <a:r>
              <a:rPr lang="en-US" dirty="0"/>
              <a:t>Unitarianism began in Poland and Transylvania in the late sixteenth century and had reached England by the mid-seventeenth century.</a:t>
            </a:r>
          </a:p>
          <a:p>
            <a:r>
              <a:rPr lang="en-US" dirty="0"/>
              <a:t>As early as the middle of the eighteenth century, a number of clergymen in New England preached what was essentially Unitarianism. </a:t>
            </a:r>
          </a:p>
        </p:txBody>
      </p:sp>
      <p:sp>
        <p:nvSpPr>
          <p:cNvPr id="5" name="TextBox 4"/>
          <p:cNvSpPr txBox="1"/>
          <p:nvPr/>
        </p:nvSpPr>
        <p:spPr>
          <a:xfrm>
            <a:off x="304800" y="6457890"/>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4"/>
              </a:rPr>
              <a:t>https://courses.lumenlearning.com/boundless-ushistory/chapter/the-second-great-awakening/</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095376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4000" b="-4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12032"/>
            <a:ext cx="9220200" cy="902368"/>
          </a:xfrm>
        </p:spPr>
        <p:txBody>
          <a:bodyPr>
            <a:noAutofit/>
          </a:bodyPr>
          <a:lstStyle/>
          <a:p>
            <a:r>
              <a:rPr lang="en-US" sz="4800" b="1" dirty="0">
                <a:solidFill>
                  <a:schemeClr val="bg1"/>
                </a:solidFill>
                <a:effectLst>
                  <a:glow rad="228600">
                    <a:schemeClr val="accent2">
                      <a:satMod val="175000"/>
                      <a:alpha val="40000"/>
                    </a:schemeClr>
                  </a:glow>
                  <a:outerShdw blurRad="114300" dist="38100" dir="13500000" algn="br" rotWithShape="0">
                    <a:prstClr val="black"/>
                  </a:outerShdw>
                </a:effectLst>
              </a:rPr>
              <a:t>“Burned Over” District in New York</a:t>
            </a:r>
            <a:endParaRPr lang="en-US" sz="4000" dirty="0">
              <a:effectLst>
                <a:glow rad="228600">
                  <a:schemeClr val="accent2">
                    <a:satMod val="175000"/>
                    <a:alpha val="40000"/>
                  </a:schemeClr>
                </a:glow>
                <a:outerShdw blurRad="114300" dist="38100" dir="13500000" algn="br" rotWithShape="0">
                  <a:prstClr val="black"/>
                </a:outerShdw>
              </a:effectLst>
            </a:endParaRPr>
          </a:p>
        </p:txBody>
      </p:sp>
      <p:sp>
        <p:nvSpPr>
          <p:cNvPr id="11" name="TextBox 10">
            <a:extLst>
              <a:ext uri="{FF2B5EF4-FFF2-40B4-BE49-F238E27FC236}">
                <a16:creationId xmlns:a16="http://schemas.microsoft.com/office/drawing/2014/main" id="{AC890CDD-BDAF-4A70-933B-A709A8F2B279}"/>
              </a:ext>
            </a:extLst>
          </p:cNvPr>
          <p:cNvSpPr txBox="1"/>
          <p:nvPr/>
        </p:nvSpPr>
        <p:spPr>
          <a:xfrm>
            <a:off x="0" y="6565612"/>
            <a:ext cx="8991600"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5"/>
              </a:rPr>
              <a:t>https://courses.lumenlearning.com/boundless-ushistory/chapter/the-second-great-awakening/</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26449679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3000" r="-3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r>
              <a:rPr lang="en-US" b="1" dirty="0"/>
              <a:t>Unitarianism</a:t>
            </a:r>
          </a:p>
        </p:txBody>
      </p:sp>
      <p:sp>
        <p:nvSpPr>
          <p:cNvPr id="8" name="Content Placeholder 7"/>
          <p:cNvSpPr>
            <a:spLocks noGrp="1"/>
          </p:cNvSpPr>
          <p:nvPr>
            <p:ph idx="1"/>
          </p:nvPr>
        </p:nvSpPr>
        <p:spPr>
          <a:xfrm>
            <a:off x="457200" y="838200"/>
            <a:ext cx="8229600" cy="5638799"/>
          </a:xfrm>
        </p:spPr>
        <p:txBody>
          <a:bodyPr>
            <a:normAutofit fontScale="92500"/>
          </a:bodyPr>
          <a:lstStyle/>
          <a:p>
            <a:r>
              <a:rPr lang="en-US" dirty="0"/>
              <a:t>From 1725 to 1825, Unitarianism gained ground in New England and other areas. </a:t>
            </a:r>
          </a:p>
          <a:p>
            <a:r>
              <a:rPr lang="en-US" dirty="0"/>
              <a:t>The first official acceptance of the Unitarian faith on the part of a congregation was by King’s Chapel in Boston, which revised the prayer book into a mild Unitarian liturgy in 1785. </a:t>
            </a:r>
          </a:p>
          <a:p>
            <a:r>
              <a:rPr lang="en-US" dirty="0"/>
              <a:t>At the beginning of the nineteenth century, with one exception, </a:t>
            </a:r>
            <a:r>
              <a:rPr lang="en-US" b="1" i="1" dirty="0"/>
              <a:t>all</a:t>
            </a:r>
            <a:r>
              <a:rPr lang="en-US" dirty="0"/>
              <a:t> of the churches of Boston were occupied by Unitarian preachers, and various periodicals and organizations expressed Unitarian opinions. </a:t>
            </a:r>
          </a:p>
          <a:p>
            <a:r>
              <a:rPr lang="en-US" dirty="0"/>
              <a:t>Churches were established in New York, Baltimore, Washington, Charleston, and elsewhere during this period.</a:t>
            </a:r>
          </a:p>
        </p:txBody>
      </p:sp>
      <p:sp>
        <p:nvSpPr>
          <p:cNvPr id="5" name="TextBox 4"/>
          <p:cNvSpPr txBox="1"/>
          <p:nvPr/>
        </p:nvSpPr>
        <p:spPr>
          <a:xfrm>
            <a:off x="304800" y="6457890"/>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4"/>
              </a:rPr>
              <a:t>https://courses.lumenlearning.com/boundless-ushistory/chapter/the-second-great-awakening/</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230265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3000" r="-3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r>
              <a:rPr lang="en-US" b="1" dirty="0"/>
              <a:t>Unitarianism</a:t>
            </a:r>
          </a:p>
        </p:txBody>
      </p:sp>
      <p:sp>
        <p:nvSpPr>
          <p:cNvPr id="8" name="Content Placeholder 7"/>
          <p:cNvSpPr>
            <a:spLocks noGrp="1"/>
          </p:cNvSpPr>
          <p:nvPr>
            <p:ph idx="1"/>
          </p:nvPr>
        </p:nvSpPr>
        <p:spPr>
          <a:xfrm>
            <a:off x="457200" y="838200"/>
            <a:ext cx="8229600" cy="5638799"/>
          </a:xfrm>
        </p:spPr>
        <p:txBody>
          <a:bodyPr>
            <a:normAutofit/>
          </a:bodyPr>
          <a:lstStyle/>
          <a:p>
            <a:r>
              <a:rPr lang="en-US" dirty="0"/>
              <a:t>Unitarian Henry Ware was appointed as the Hollis professor of divinity at Harvard College in 1805, and Harvard Divinity school then shifted from its conservative roots to teach Unitarian theology.</a:t>
            </a:r>
          </a:p>
          <a:p>
            <a:r>
              <a:rPr lang="en-US" dirty="0"/>
              <a:t>The period of American Unitarianism from about 1800 to 1835 can be thought of as formative, mainly influenced by English philosophy, semi-supernatural, imperfectly rationalistic, and devoted to philanthropy and “practical” Christianity. </a:t>
            </a:r>
          </a:p>
          <a:p>
            <a:r>
              <a:rPr lang="en-US" dirty="0"/>
              <a:t>The association published books, supported poor churches, sent out missionaries, and established new churches in nearly every state.</a:t>
            </a:r>
          </a:p>
        </p:txBody>
      </p:sp>
      <p:sp>
        <p:nvSpPr>
          <p:cNvPr id="5" name="TextBox 4"/>
          <p:cNvSpPr txBox="1"/>
          <p:nvPr/>
        </p:nvSpPr>
        <p:spPr>
          <a:xfrm>
            <a:off x="304800" y="6457890"/>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4"/>
              </a:rPr>
              <a:t>https://courses.lumenlearning.com/boundless-ushistory/chapter/the-second-great-awakening/</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937510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3000" r="-3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r>
              <a:rPr lang="en-US" b="1" dirty="0"/>
              <a:t>Unitarianism</a:t>
            </a:r>
          </a:p>
        </p:txBody>
      </p:sp>
      <p:sp>
        <p:nvSpPr>
          <p:cNvPr id="8" name="Content Placeholder 7"/>
          <p:cNvSpPr>
            <a:spLocks noGrp="1"/>
          </p:cNvSpPr>
          <p:nvPr>
            <p:ph idx="1"/>
          </p:nvPr>
        </p:nvSpPr>
        <p:spPr>
          <a:xfrm>
            <a:off x="137932" y="838200"/>
            <a:ext cx="8868136" cy="5638799"/>
          </a:xfrm>
        </p:spPr>
        <p:txBody>
          <a:bodyPr>
            <a:normAutofit fontScale="40000" lnSpcReduction="20000"/>
          </a:bodyPr>
          <a:lstStyle/>
          <a:p>
            <a:r>
              <a:rPr lang="en-US" sz="6500" dirty="0"/>
              <a:t>Although there is no specific authority on convictions of Unitarian belief aside from rejection of the Trinity, the following beliefs are generally accepted:</a:t>
            </a:r>
          </a:p>
          <a:p>
            <a:pPr lvl="1"/>
            <a:r>
              <a:rPr lang="en-US" sz="5000" dirty="0"/>
              <a:t>One God and the oneness or unity of God.</a:t>
            </a:r>
          </a:p>
          <a:p>
            <a:pPr lvl="1"/>
            <a:r>
              <a:rPr lang="en-US" sz="5000" dirty="0"/>
              <a:t>The life and teachings of Jesus Christ constitute the exemplar model for living one's own life.</a:t>
            </a:r>
          </a:p>
          <a:p>
            <a:pPr lvl="1"/>
            <a:r>
              <a:rPr lang="en-US" sz="5000" dirty="0"/>
              <a:t>Reason, rational thought, science, and philosophy coexist with faith in God.</a:t>
            </a:r>
          </a:p>
          <a:p>
            <a:pPr lvl="1"/>
            <a:r>
              <a:rPr lang="en-US" sz="5000" dirty="0"/>
              <a:t>Humans have the ability to exercise free will in a responsible, constructive and ethical manner with the assistance of religion.</a:t>
            </a:r>
          </a:p>
          <a:p>
            <a:pPr lvl="1"/>
            <a:r>
              <a:rPr lang="en-US" sz="5000" dirty="0"/>
              <a:t>Human nature in its present condition is neither inherently corrupt nor depraved but capable of both good and evil, as God intended.</a:t>
            </a:r>
          </a:p>
          <a:p>
            <a:pPr lvl="1"/>
            <a:r>
              <a:rPr lang="en-US" sz="5000" dirty="0"/>
              <a:t>No religion can claim an absolute monopoly on the Holy Spirit or theological truth.</a:t>
            </a:r>
          </a:p>
          <a:p>
            <a:pPr lvl="1"/>
            <a:r>
              <a:rPr lang="en-US" sz="5000" dirty="0"/>
              <a:t>Though the authors of the Bible were inspired by God, they were humans and therefore subject to human error.</a:t>
            </a:r>
          </a:p>
          <a:p>
            <a:pPr lvl="1"/>
            <a:r>
              <a:rPr lang="en-US" sz="5000" dirty="0"/>
              <a:t>The traditional doctrines of predestination, eternal damnation, and the vicarious sacrifice and satisfaction theories of the Atonement are invalid because they malign God's character and veil the true nature and mission of Jesus Christ.</a:t>
            </a:r>
          </a:p>
        </p:txBody>
      </p:sp>
      <p:sp>
        <p:nvSpPr>
          <p:cNvPr id="5" name="TextBox 4"/>
          <p:cNvSpPr txBox="1"/>
          <p:nvPr/>
        </p:nvSpPr>
        <p:spPr>
          <a:xfrm>
            <a:off x="304800" y="6457890"/>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4"/>
              </a:rPr>
              <a:t>https://courses.lumenlearning.com/boundless-ushistory/chapter/the-second-great-awakening/</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5194212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 calcmode="lin" valueType="num">
                                      <p:cBhvr>
                                        <p:cTn id="35"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8">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8">
                                            <p:txEl>
                                              <p:pRg st="6" end="6"/>
                                            </p:txEl>
                                          </p:spTgt>
                                        </p:tgtEl>
                                        <p:attrNameLst>
                                          <p:attrName>style.visibility</p:attrName>
                                        </p:attrNameLst>
                                      </p:cBhvr>
                                      <p:to>
                                        <p:strVal val="visible"/>
                                      </p:to>
                                    </p:set>
                                    <p:anim calcmode="lin" valueType="num">
                                      <p:cBhvr>
                                        <p:cTn id="42" dur="500" fill="hold"/>
                                        <p:tgtEl>
                                          <p:spTgt spid="8">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8">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8">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8">
                                            <p:txEl>
                                              <p:pRg st="7" end="7"/>
                                            </p:txEl>
                                          </p:spTgt>
                                        </p:tgtEl>
                                        <p:attrNameLst>
                                          <p:attrName>style.visibility</p:attrName>
                                        </p:attrNameLst>
                                      </p:cBhvr>
                                      <p:to>
                                        <p:strVal val="visible"/>
                                      </p:to>
                                    </p:set>
                                    <p:anim calcmode="lin" valueType="num">
                                      <p:cBhvr>
                                        <p:cTn id="49" dur="500" fill="hold"/>
                                        <p:tgtEl>
                                          <p:spTgt spid="8">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8">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8">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8">
                                            <p:txEl>
                                              <p:pRg st="8" end="8"/>
                                            </p:txEl>
                                          </p:spTgt>
                                        </p:tgtEl>
                                        <p:attrNameLst>
                                          <p:attrName>style.visibility</p:attrName>
                                        </p:attrNameLst>
                                      </p:cBhvr>
                                      <p:to>
                                        <p:strVal val="visible"/>
                                      </p:to>
                                    </p:set>
                                    <p:anim calcmode="lin" valueType="num">
                                      <p:cBhvr>
                                        <p:cTn id="56" dur="500" fill="hold"/>
                                        <p:tgtEl>
                                          <p:spTgt spid="8">
                                            <p:txEl>
                                              <p:pRg st="8" end="8"/>
                                            </p:txEl>
                                          </p:spTgt>
                                        </p:tgtEl>
                                        <p:attrNameLst>
                                          <p:attrName>ppt_w</p:attrName>
                                        </p:attrNameLst>
                                      </p:cBhvr>
                                      <p:tavLst>
                                        <p:tav tm="0">
                                          <p:val>
                                            <p:fltVal val="0"/>
                                          </p:val>
                                        </p:tav>
                                        <p:tav tm="100000">
                                          <p:val>
                                            <p:strVal val="#ppt_w"/>
                                          </p:val>
                                        </p:tav>
                                      </p:tavLst>
                                    </p:anim>
                                    <p:anim calcmode="lin" valueType="num">
                                      <p:cBhvr>
                                        <p:cTn id="57" dur="500" fill="hold"/>
                                        <p:tgtEl>
                                          <p:spTgt spid="8">
                                            <p:txEl>
                                              <p:pRg st="8" end="8"/>
                                            </p:txEl>
                                          </p:spTgt>
                                        </p:tgtEl>
                                        <p:attrNameLst>
                                          <p:attrName>ppt_h</p:attrName>
                                        </p:attrNameLst>
                                      </p:cBhvr>
                                      <p:tavLst>
                                        <p:tav tm="0">
                                          <p:val>
                                            <p:fltVal val="0"/>
                                          </p:val>
                                        </p:tav>
                                        <p:tav tm="100000">
                                          <p:val>
                                            <p:strVal val="#ppt_h"/>
                                          </p:val>
                                        </p:tav>
                                      </p:tavLst>
                                    </p:anim>
                                    <p:animEffect transition="in" filter="fade">
                                      <p:cBhvr>
                                        <p:cTn id="58"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4000" r="-4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12032"/>
            <a:ext cx="9220200" cy="1054768"/>
          </a:xfrm>
        </p:spPr>
        <p:txBody>
          <a:bodyPr>
            <a:noAutofit/>
          </a:bodyPr>
          <a:lstStyle/>
          <a:p>
            <a:r>
              <a:rPr lang="en-US" sz="6000" b="1" dirty="0">
                <a:solidFill>
                  <a:schemeClr val="bg1"/>
                </a:solidFill>
                <a:effectLst>
                  <a:glow rad="228600">
                    <a:schemeClr val="accent2">
                      <a:satMod val="175000"/>
                      <a:alpha val="40000"/>
                    </a:schemeClr>
                  </a:glow>
                  <a:outerShdw blurRad="114300" dist="38100" dir="13500000" algn="br" rotWithShape="0">
                    <a:prstClr val="black"/>
                  </a:outerShdw>
                </a:effectLst>
              </a:rPr>
              <a:t>John Bunyan</a:t>
            </a:r>
            <a:endParaRPr lang="en-US" sz="4800" dirty="0">
              <a:effectLst>
                <a:glow rad="228600">
                  <a:schemeClr val="accent2">
                    <a:satMod val="175000"/>
                    <a:alpha val="40000"/>
                  </a:schemeClr>
                </a:glow>
                <a:outerShdw blurRad="114300" dist="38100" dir="13500000" algn="br" rotWithShape="0">
                  <a:prstClr val="black"/>
                </a:outerShdw>
              </a:effectLst>
            </a:endParaRPr>
          </a:p>
        </p:txBody>
      </p:sp>
      <p:sp>
        <p:nvSpPr>
          <p:cNvPr id="11" name="TextBox 10">
            <a:extLst>
              <a:ext uri="{FF2B5EF4-FFF2-40B4-BE49-F238E27FC236}">
                <a16:creationId xmlns:a16="http://schemas.microsoft.com/office/drawing/2014/main" id="{AC890CDD-BDAF-4A70-933B-A709A8F2B279}"/>
              </a:ext>
            </a:extLst>
          </p:cNvPr>
          <p:cNvSpPr txBox="1"/>
          <p:nvPr/>
        </p:nvSpPr>
        <p:spPr>
          <a:xfrm>
            <a:off x="0" y="6565612"/>
            <a:ext cx="8991600" cy="369332"/>
          </a:xfrm>
          <a:prstGeom prst="rect">
            <a:avLst/>
          </a:prstGeom>
          <a:noFill/>
        </p:spPr>
        <p:txBody>
          <a:bodyPr wrap="square">
            <a:spAutoFit/>
          </a:bodyPr>
          <a:lstStyle/>
          <a:p>
            <a:pPr lvl="0">
              <a:defRPr/>
            </a:pPr>
            <a:r>
              <a:rPr lang="en-US" dirty="0">
                <a:solidFill>
                  <a:prstClr val="black"/>
                </a:solidFill>
                <a:hlinkClick r:id="rId5"/>
              </a:rPr>
              <a:t>https://www.pastorjack.org/?tag=john-bunyan-trial</a:t>
            </a:r>
            <a:r>
              <a:rPr lang="en-US" dirty="0">
                <a:solidFill>
                  <a:prstClr val="black"/>
                </a:solidFill>
              </a:rPr>
              <a:t> </a:t>
            </a:r>
            <a:endParaRPr kumimoji="0" lang="en-US" b="0"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90134095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4"/>
              </a:rPr>
              <a:t>https://www.weareteachers.com/moving-beyond-classroom-discussions/</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7" name="Title 2"/>
          <p:cNvSpPr>
            <a:spLocks noGrp="1"/>
          </p:cNvSpPr>
          <p:nvPr>
            <p:ph type="title"/>
          </p:nvPr>
        </p:nvSpPr>
        <p:spPr>
          <a:xfrm>
            <a:off x="0" y="25879"/>
            <a:ext cx="9144000" cy="1269521"/>
          </a:xfrm>
          <a:effectLst/>
        </p:spPr>
        <p:txBody>
          <a:bodyPr>
            <a:noAutofit/>
          </a:bodyPr>
          <a:lstStyle/>
          <a:p>
            <a:r>
              <a:rPr lang="en-US" sz="6600" b="1" dirty="0">
                <a:solidFill>
                  <a:schemeClr val="bg1"/>
                </a:solidFill>
                <a:effectLst>
                  <a:glow rad="139700">
                    <a:srgbClr val="C00000">
                      <a:alpha val="40000"/>
                    </a:srgbClr>
                  </a:glow>
                  <a:outerShdw blurRad="114300" dist="38100" dir="13500000" algn="br" rotWithShape="0">
                    <a:prstClr val="black"/>
                  </a:outerShdw>
                </a:effectLst>
              </a:rPr>
              <a:t>Class Discussion Time</a:t>
            </a:r>
            <a:endParaRPr lang="en-US" sz="40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14461669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a:t>*Class Discussion Time</a:t>
            </a:r>
          </a:p>
        </p:txBody>
      </p:sp>
      <p:sp>
        <p:nvSpPr>
          <p:cNvPr id="4" name="Content Placeholder 3"/>
          <p:cNvSpPr>
            <a:spLocks noGrp="1"/>
          </p:cNvSpPr>
          <p:nvPr>
            <p:ph idx="1"/>
          </p:nvPr>
        </p:nvSpPr>
        <p:spPr>
          <a:xfrm>
            <a:off x="31630" y="685800"/>
            <a:ext cx="8991600" cy="6172200"/>
          </a:xfrm>
        </p:spPr>
        <p:txBody>
          <a:bodyPr>
            <a:normAutofit lnSpcReduction="10000"/>
          </a:bodyPr>
          <a:lstStyle/>
          <a:p>
            <a:r>
              <a:rPr lang="en-US" dirty="0"/>
              <a:t>Why do you think that people who are otherwise rational and sensible people fall for a hoax like that perpetrated by the Fox sisters?</a:t>
            </a:r>
          </a:p>
          <a:p>
            <a:r>
              <a:rPr lang="en-US" dirty="0"/>
              <a:t>The Shakers argued that because Genesis says that man was made in God’s image as </a:t>
            </a:r>
            <a:r>
              <a:rPr lang="en-US" b="1" i="1" dirty="0"/>
              <a:t>male and female </a:t>
            </a:r>
            <a:r>
              <a:rPr lang="en-US" dirty="0"/>
              <a:t>that God must have both a masculine and feminine side. What’s wrong with this understanding of Genesis 1:27?</a:t>
            </a:r>
          </a:p>
          <a:p>
            <a:r>
              <a:rPr lang="en-US" dirty="0"/>
              <a:t>Both the Shakers and the Oneida Society believed that man and women should no longer be married because in the kingdom men </a:t>
            </a:r>
            <a:r>
              <a:rPr lang="en-US" i="1" dirty="0">
                <a:solidFill>
                  <a:srgbClr val="0000FF"/>
                </a:solidFill>
                <a:latin typeface="Cambria" panose="02040503050406030204" pitchFamily="18" charset="0"/>
                <a:ea typeface="Cambria" panose="02040503050406030204" pitchFamily="18" charset="0"/>
              </a:rPr>
              <a:t>neither marry nor are given in marriage, but are like angels in heaven</a:t>
            </a:r>
            <a:r>
              <a:rPr lang="en-US" dirty="0"/>
              <a:t>. (Mat 22:30) What is wrong with this interpretation of Jesus’ teaching?</a:t>
            </a:r>
          </a:p>
          <a:p>
            <a:r>
              <a:rPr lang="en-US" dirty="0"/>
              <a:t>Do </a:t>
            </a:r>
            <a:r>
              <a:rPr lang="en-US" b="1" i="1" dirty="0"/>
              <a:t>you</a:t>
            </a:r>
            <a:r>
              <a:rPr lang="en-US" dirty="0"/>
              <a:t> have a topic or question that </a:t>
            </a:r>
            <a:r>
              <a:rPr lang="en-US" b="1" i="1" dirty="0"/>
              <a:t>you</a:t>
            </a:r>
            <a:r>
              <a:rPr lang="en-US" dirty="0"/>
              <a:t> would like to see us to discuss?</a:t>
            </a:r>
          </a:p>
          <a:p>
            <a:endParaRPr lang="en-US" dirty="0"/>
          </a:p>
          <a:p>
            <a:pPr lvl="0"/>
            <a:endParaRPr lang="en-US" dirty="0"/>
          </a:p>
        </p:txBody>
      </p:sp>
    </p:spTree>
    <p:extLst>
      <p:ext uri="{BB962C8B-B14F-4D97-AF65-F5344CB8AC3E}">
        <p14:creationId xmlns:p14="http://schemas.microsoft.com/office/powerpoint/2010/main" val="29891447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4000" b="-4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b="1" dirty="0"/>
              <a:t>“Burned Over” District in New York</a:t>
            </a:r>
            <a:endParaRPr lang="en-US" sz="3200" i="1" dirty="0">
              <a:latin typeface="+mn-lt"/>
            </a:endParaRPr>
          </a:p>
        </p:txBody>
      </p:sp>
      <p:sp>
        <p:nvSpPr>
          <p:cNvPr id="8" name="Content Placeholder 7"/>
          <p:cNvSpPr>
            <a:spLocks noGrp="1"/>
          </p:cNvSpPr>
          <p:nvPr>
            <p:ph idx="1"/>
          </p:nvPr>
        </p:nvSpPr>
        <p:spPr>
          <a:xfrm>
            <a:off x="457200" y="838200"/>
            <a:ext cx="8229600" cy="5638799"/>
          </a:xfrm>
        </p:spPr>
        <p:txBody>
          <a:bodyPr>
            <a:normAutofit fontScale="85000" lnSpcReduction="20000"/>
          </a:bodyPr>
          <a:lstStyle/>
          <a:p>
            <a:r>
              <a:rPr lang="en-US" sz="4000" dirty="0"/>
              <a:t>Some of the more offbeat </a:t>
            </a:r>
            <a:r>
              <a:rPr lang="en-US" sz="4000" b="1" i="1" dirty="0"/>
              <a:t>nonconformist</a:t>
            </a:r>
            <a:r>
              <a:rPr lang="en-US" sz="4000" dirty="0"/>
              <a:t> sects from this area included:</a:t>
            </a:r>
          </a:p>
          <a:p>
            <a:pPr lvl="1"/>
            <a:r>
              <a:rPr lang="en-US" sz="3400" dirty="0"/>
              <a:t>The </a:t>
            </a:r>
            <a:r>
              <a:rPr lang="en-US" sz="3400" b="1" i="1" dirty="0"/>
              <a:t>Fox sisters </a:t>
            </a:r>
            <a:r>
              <a:rPr lang="en-US" sz="3400" dirty="0"/>
              <a:t>of Hydesville, New York, conducted the first table-rapping séances in the area around 1848, leading to the American movement of Spiritualism which taught communion with the dead.</a:t>
            </a:r>
          </a:p>
          <a:p>
            <a:pPr lvl="1"/>
            <a:r>
              <a:rPr lang="en-US" sz="3400" dirty="0"/>
              <a:t>The </a:t>
            </a:r>
            <a:r>
              <a:rPr lang="en-US" sz="3400" b="1" i="1" dirty="0"/>
              <a:t>Shakers</a:t>
            </a:r>
            <a:r>
              <a:rPr lang="en-US" sz="3400" dirty="0"/>
              <a:t> were very active in the area, establishing their communal farm in central New York in 1826, and a major revival in 1837. </a:t>
            </a:r>
          </a:p>
          <a:p>
            <a:pPr lvl="1"/>
            <a:r>
              <a:rPr lang="en-US" sz="3400" dirty="0"/>
              <a:t>The </a:t>
            </a:r>
            <a:r>
              <a:rPr lang="en-US" sz="3400" b="1" i="1" dirty="0"/>
              <a:t>Oneida Society </a:t>
            </a:r>
            <a:r>
              <a:rPr lang="en-US" sz="3400" dirty="0"/>
              <a:t>was a large utopian group that established a successful community in central New York, founded in 1848. </a:t>
            </a:r>
          </a:p>
        </p:txBody>
      </p:sp>
      <p:sp>
        <p:nvSpPr>
          <p:cNvPr id="5" name="TextBox 4"/>
          <p:cNvSpPr txBox="1"/>
          <p:nvPr/>
        </p:nvSpPr>
        <p:spPr>
          <a:xfrm>
            <a:off x="304800" y="6457890"/>
            <a:ext cx="870126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hlinkClick r:id="rId4"/>
              </a:rPr>
              <a:t>https://www.wikiwand.com/en/Burned-over_district</a:t>
            </a:r>
            <a:r>
              <a:rPr kumimoji="0" lang="en-US" sz="2000" b="0" i="0" u="none" strike="noStrike" kern="1200" cap="none" spc="0" normalizeH="0" baseline="0" noProof="0" dirty="0">
                <a:ln>
                  <a:noFill/>
                </a:ln>
                <a:solidFill>
                  <a:prstClr val="black"/>
                </a:solidFill>
                <a:effectLst/>
                <a:uLnTx/>
                <a:uFillTx/>
                <a:latin typeface="Calibri"/>
                <a:ea typeface="+mn-ea"/>
                <a:cs typeface="+mn-cs"/>
              </a:rPr>
              <a:t> </a:t>
            </a:r>
            <a:endParaRPr kumimoji="0" lang="en-US" sz="105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558159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b="-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12032"/>
            <a:ext cx="9220200" cy="749968"/>
          </a:xfrm>
        </p:spPr>
        <p:txBody>
          <a:bodyPr>
            <a:noAutofit/>
          </a:bodyPr>
          <a:lstStyle/>
          <a:p>
            <a:r>
              <a:rPr lang="en-US" sz="4800" b="1" dirty="0">
                <a:solidFill>
                  <a:schemeClr val="bg1"/>
                </a:solidFill>
                <a:effectLst>
                  <a:glow rad="228600">
                    <a:schemeClr val="accent2">
                      <a:satMod val="175000"/>
                      <a:alpha val="40000"/>
                    </a:schemeClr>
                  </a:glow>
                  <a:outerShdw blurRad="114300" dist="38100" dir="13500000" algn="br" rotWithShape="0">
                    <a:prstClr val="black"/>
                  </a:outerShdw>
                </a:effectLst>
              </a:rPr>
              <a:t>The Fox Sisters and Spiritism</a:t>
            </a:r>
            <a:endParaRPr lang="en-US" sz="4000" dirty="0">
              <a:effectLst>
                <a:glow rad="228600">
                  <a:schemeClr val="accent2">
                    <a:satMod val="175000"/>
                    <a:alpha val="40000"/>
                  </a:schemeClr>
                </a:glow>
                <a:outerShdw blurRad="114300" dist="38100" dir="13500000" algn="br" rotWithShape="0">
                  <a:prstClr val="black"/>
                </a:outerShdw>
              </a:effectLst>
            </a:endParaRPr>
          </a:p>
        </p:txBody>
      </p:sp>
      <p:sp>
        <p:nvSpPr>
          <p:cNvPr id="11" name="TextBox 10">
            <a:extLst>
              <a:ext uri="{FF2B5EF4-FFF2-40B4-BE49-F238E27FC236}">
                <a16:creationId xmlns:a16="http://schemas.microsoft.com/office/drawing/2014/main" id="{AC890CDD-BDAF-4A70-933B-A709A8F2B279}"/>
              </a:ext>
            </a:extLst>
          </p:cNvPr>
          <p:cNvSpPr txBox="1"/>
          <p:nvPr/>
        </p:nvSpPr>
        <p:spPr>
          <a:xfrm>
            <a:off x="0" y="6565612"/>
            <a:ext cx="89916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5"/>
              </a:rPr>
              <a:t>https://www.atlasobscura.com/places/the-fox-sisters-rochester-new-york</a:t>
            </a:r>
            <a:r>
              <a:rPr lang="en-US" dirty="0"/>
              <a:t> </a:t>
            </a:r>
          </a:p>
        </p:txBody>
      </p:sp>
    </p:spTree>
    <p:extLst>
      <p:ext uri="{BB962C8B-B14F-4D97-AF65-F5344CB8AC3E}">
        <p14:creationId xmlns:p14="http://schemas.microsoft.com/office/powerpoint/2010/main" val="1617330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r>
              <a:rPr lang="en-US" b="1" dirty="0"/>
              <a:t>The Fox Sisters and Spiritism</a:t>
            </a:r>
          </a:p>
        </p:txBody>
      </p:sp>
      <p:sp>
        <p:nvSpPr>
          <p:cNvPr id="8" name="Content Placeholder 7"/>
          <p:cNvSpPr>
            <a:spLocks noGrp="1"/>
          </p:cNvSpPr>
          <p:nvPr>
            <p:ph idx="1"/>
          </p:nvPr>
        </p:nvSpPr>
        <p:spPr>
          <a:xfrm>
            <a:off x="457200" y="838200"/>
            <a:ext cx="8229600" cy="5638799"/>
          </a:xfrm>
        </p:spPr>
        <p:txBody>
          <a:bodyPr>
            <a:normAutofit fontScale="92500" lnSpcReduction="20000"/>
          </a:bodyPr>
          <a:lstStyle/>
          <a:p>
            <a:r>
              <a:rPr lang="en-US" dirty="0"/>
              <a:t>Spiritualism, the belief that the living can talk with the dead, became an American phenomenon in the mid-19th century. At the forefront of this phenomenon were the Fox sisters.  </a:t>
            </a:r>
          </a:p>
          <a:p>
            <a:r>
              <a:rPr lang="en-US" dirty="0"/>
              <a:t>There were three Fox sisters, Kate, Leah, and Margaret, and they were raised in Hydesville, New York (20 miles from Rochester, but the town is no longer in existence) in a house that the sisters claimed was haunted by a spirit. </a:t>
            </a:r>
          </a:p>
          <a:p>
            <a:r>
              <a:rPr lang="en-US" dirty="0"/>
              <a:t>They claimed to communicate with this spirit by asking it questions which it would answer with rappings, or knockings. </a:t>
            </a:r>
          </a:p>
          <a:p>
            <a:r>
              <a:rPr lang="en-US" dirty="0"/>
              <a:t>Through these “rappings,” they claimed to “discover” that this spirit was a peddler named Charles Rossum who had been murdered five years before and was now buried in the cellar. </a:t>
            </a:r>
          </a:p>
        </p:txBody>
      </p:sp>
      <p:sp>
        <p:nvSpPr>
          <p:cNvPr id="5" name="TextBox 4"/>
          <p:cNvSpPr txBox="1"/>
          <p:nvPr/>
        </p:nvSpPr>
        <p:spPr>
          <a:xfrm>
            <a:off x="304800" y="6457890"/>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hlinkClick r:id="rId4"/>
              </a:rPr>
              <a:t>https://www.atlasobscura.com/places/the-fox-sisters-rochester-new-york</a:t>
            </a:r>
            <a:r>
              <a:rPr lang="en-US" sz="1600" dirty="0"/>
              <a:t>  </a:t>
            </a:r>
          </a:p>
        </p:txBody>
      </p:sp>
    </p:spTree>
    <p:extLst>
      <p:ext uri="{BB962C8B-B14F-4D97-AF65-F5344CB8AC3E}">
        <p14:creationId xmlns:p14="http://schemas.microsoft.com/office/powerpoint/2010/main" val="27989315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r>
              <a:rPr lang="en-US" b="1" dirty="0"/>
              <a:t>The Fox Sisters and Spiritism</a:t>
            </a:r>
          </a:p>
        </p:txBody>
      </p:sp>
      <p:sp>
        <p:nvSpPr>
          <p:cNvPr id="8" name="Content Placeholder 7"/>
          <p:cNvSpPr>
            <a:spLocks noGrp="1"/>
          </p:cNvSpPr>
          <p:nvPr>
            <p:ph idx="1"/>
          </p:nvPr>
        </p:nvSpPr>
        <p:spPr>
          <a:xfrm>
            <a:off x="457200" y="838200"/>
            <a:ext cx="8229600" cy="5638799"/>
          </a:xfrm>
        </p:spPr>
        <p:txBody>
          <a:bodyPr>
            <a:normAutofit fontScale="92500"/>
          </a:bodyPr>
          <a:lstStyle/>
          <a:p>
            <a:r>
              <a:rPr lang="en-US" dirty="0"/>
              <a:t>Neighbors and family members were astonished! Could these girls really talk to spirits? They went into the cellar to see if these young girls were telling the truth and, lo and behold, they found bones in the walls.</a:t>
            </a:r>
          </a:p>
          <a:p>
            <a:r>
              <a:rPr lang="en-US" dirty="0"/>
              <a:t>Despite this “evidence,” persistent rumors exist that these bones had been, in fact, planted. </a:t>
            </a:r>
          </a:p>
          <a:p>
            <a:r>
              <a:rPr lang="en-US" dirty="0"/>
              <a:t>With their newfound fame, the Fox sisters moved to the big city – Rochester, New York – to begin their new careers as mediums. </a:t>
            </a:r>
          </a:p>
          <a:p>
            <a:r>
              <a:rPr lang="en-US" dirty="0"/>
              <a:t>They routinely put on seances attended by some of the biggest names of the day, like poet William Cullen Bryant, showman PT Barnum, and newspaper editor Horace Greeley. </a:t>
            </a:r>
          </a:p>
        </p:txBody>
      </p:sp>
      <p:sp>
        <p:nvSpPr>
          <p:cNvPr id="5" name="TextBox 4"/>
          <p:cNvSpPr txBox="1"/>
          <p:nvPr/>
        </p:nvSpPr>
        <p:spPr>
          <a:xfrm>
            <a:off x="304800" y="6457890"/>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hlinkClick r:id="rId4"/>
              </a:rPr>
              <a:t>https://www.atlasobscura.com/places/the-fox-sisters-rochester-new-york</a:t>
            </a:r>
            <a:r>
              <a:rPr lang="en-US" sz="1600" dirty="0"/>
              <a:t>  </a:t>
            </a:r>
          </a:p>
        </p:txBody>
      </p:sp>
    </p:spTree>
    <p:extLst>
      <p:ext uri="{BB962C8B-B14F-4D97-AF65-F5344CB8AC3E}">
        <p14:creationId xmlns:p14="http://schemas.microsoft.com/office/powerpoint/2010/main" val="13791207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r>
              <a:rPr lang="en-US" b="1" dirty="0"/>
              <a:t>The Fox Sisters and Spiritism</a:t>
            </a:r>
          </a:p>
        </p:txBody>
      </p:sp>
      <p:sp>
        <p:nvSpPr>
          <p:cNvPr id="8" name="Content Placeholder 7"/>
          <p:cNvSpPr>
            <a:spLocks noGrp="1"/>
          </p:cNvSpPr>
          <p:nvPr>
            <p:ph idx="1"/>
          </p:nvPr>
        </p:nvSpPr>
        <p:spPr>
          <a:xfrm>
            <a:off x="457200" y="838200"/>
            <a:ext cx="8229600" cy="5638799"/>
          </a:xfrm>
        </p:spPr>
        <p:txBody>
          <a:bodyPr>
            <a:normAutofit fontScale="92500" lnSpcReduction="20000"/>
          </a:bodyPr>
          <a:lstStyle/>
          <a:p>
            <a:r>
              <a:rPr lang="en-US" dirty="0"/>
              <a:t>The Fox Sisters’ ability to communicate with the dead was eventually shown to be a hoax.</a:t>
            </a:r>
          </a:p>
          <a:p>
            <a:r>
              <a:rPr lang="en-US" dirty="0"/>
              <a:t>A table the Fox sisters used for their seances is now located at the Rochester Historical Society. </a:t>
            </a:r>
          </a:p>
          <a:p>
            <a:r>
              <a:rPr lang="en-US" dirty="0"/>
              <a:t>Much as they did when they were girls, the Fox sisters relied on mysterious “rappings” as proof that spirits were present.</a:t>
            </a:r>
          </a:p>
          <a:p>
            <a:r>
              <a:rPr lang="en-US" dirty="0"/>
              <a:t>A close examination of this table shows that it was specifically made to produce these rappings. </a:t>
            </a:r>
          </a:p>
          <a:p>
            <a:r>
              <a:rPr lang="en-US" dirty="0"/>
              <a:t>Within the enclosed top of the table lies a spring connected to a long metal rod. When pushed, the rod hits the inside of the table creating the rapping sound. </a:t>
            </a:r>
          </a:p>
          <a:p>
            <a:r>
              <a:rPr lang="en-US" dirty="0"/>
              <a:t>The sisters were also known to create unusual sounds by cracking their feet and knuckles, which they used as further “evidence” that the dead were present. </a:t>
            </a:r>
          </a:p>
        </p:txBody>
      </p:sp>
      <p:sp>
        <p:nvSpPr>
          <p:cNvPr id="5" name="TextBox 4"/>
          <p:cNvSpPr txBox="1"/>
          <p:nvPr/>
        </p:nvSpPr>
        <p:spPr>
          <a:xfrm>
            <a:off x="304800" y="6457890"/>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hlinkClick r:id="rId4"/>
              </a:rPr>
              <a:t>https://www.atlasobscura.com/places/the-fox-sisters-rochester-new-york</a:t>
            </a:r>
            <a:r>
              <a:rPr lang="en-US" sz="1600" dirty="0"/>
              <a:t>  </a:t>
            </a:r>
          </a:p>
        </p:txBody>
      </p:sp>
    </p:spTree>
    <p:extLst>
      <p:ext uri="{BB962C8B-B14F-4D97-AF65-F5344CB8AC3E}">
        <p14:creationId xmlns:p14="http://schemas.microsoft.com/office/powerpoint/2010/main" val="15708321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 calcmode="lin" valueType="num">
                                      <p:cBhvr>
                                        <p:cTn id="35"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r>
              <a:rPr lang="en-US" b="1" dirty="0"/>
              <a:t>The Fox Sisters and Spiritism</a:t>
            </a:r>
          </a:p>
        </p:txBody>
      </p:sp>
      <p:sp>
        <p:nvSpPr>
          <p:cNvPr id="8" name="Content Placeholder 7"/>
          <p:cNvSpPr>
            <a:spLocks noGrp="1"/>
          </p:cNvSpPr>
          <p:nvPr>
            <p:ph idx="1"/>
          </p:nvPr>
        </p:nvSpPr>
        <p:spPr>
          <a:xfrm>
            <a:off x="457200" y="838200"/>
            <a:ext cx="8229600" cy="5638799"/>
          </a:xfrm>
        </p:spPr>
        <p:txBody>
          <a:bodyPr>
            <a:normAutofit/>
          </a:bodyPr>
          <a:lstStyle/>
          <a:p>
            <a:r>
              <a:rPr lang="en-US" dirty="0"/>
              <a:t>The Fox Sisters continued to perform seances and other matters of spirit communication until the late 1800s when skeptics and nonbelievers forced them to admit it was all a fraud. </a:t>
            </a:r>
          </a:p>
          <a:p>
            <a:r>
              <a:rPr lang="en-US" dirty="0"/>
              <a:t>Chief among these skeptics was the magician </a:t>
            </a:r>
            <a:r>
              <a:rPr lang="en-US" b="1" i="1" dirty="0"/>
              <a:t>Harry Houdini</a:t>
            </a:r>
            <a:r>
              <a:rPr lang="en-US" dirty="0"/>
              <a:t>, who took it personally that these sisters were defrauding vulnerable people. </a:t>
            </a:r>
          </a:p>
          <a:p>
            <a:r>
              <a:rPr lang="en-US" dirty="0"/>
              <a:t>With their livelihood ruined, the Fox sisters faded into alcoholism and obscurity. </a:t>
            </a:r>
          </a:p>
          <a:p>
            <a:r>
              <a:rPr lang="en-US" dirty="0"/>
              <a:t>By the turn of the century, all of the sisters had died in poverty and shame. </a:t>
            </a:r>
          </a:p>
        </p:txBody>
      </p:sp>
      <p:sp>
        <p:nvSpPr>
          <p:cNvPr id="5" name="TextBox 4"/>
          <p:cNvSpPr txBox="1"/>
          <p:nvPr/>
        </p:nvSpPr>
        <p:spPr>
          <a:xfrm>
            <a:off x="304800" y="6457890"/>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hlinkClick r:id="rId4"/>
              </a:rPr>
              <a:t>https://www.atlasobscura.com/places/the-fox-sisters-rochester-new-york</a:t>
            </a:r>
            <a:r>
              <a:rPr lang="en-US" sz="1600" dirty="0"/>
              <a:t>  </a:t>
            </a:r>
          </a:p>
        </p:txBody>
      </p:sp>
    </p:spTree>
    <p:extLst>
      <p:ext uri="{BB962C8B-B14F-4D97-AF65-F5344CB8AC3E}">
        <p14:creationId xmlns:p14="http://schemas.microsoft.com/office/powerpoint/2010/main" val="27291355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4000" r="-4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12032"/>
            <a:ext cx="9220200" cy="1054768"/>
          </a:xfrm>
        </p:spPr>
        <p:txBody>
          <a:bodyPr>
            <a:noAutofit/>
          </a:bodyPr>
          <a:lstStyle/>
          <a:p>
            <a:r>
              <a:rPr lang="en-US" sz="6000" b="1" dirty="0">
                <a:solidFill>
                  <a:schemeClr val="bg1"/>
                </a:solidFill>
                <a:effectLst>
                  <a:glow rad="228600">
                    <a:schemeClr val="accent2">
                      <a:satMod val="175000"/>
                      <a:alpha val="40000"/>
                    </a:schemeClr>
                  </a:glow>
                  <a:outerShdw blurRad="114300" dist="38100" dir="13500000" algn="br" rotWithShape="0">
                    <a:prstClr val="black"/>
                  </a:outerShdw>
                </a:effectLst>
              </a:rPr>
              <a:t>The Shakers</a:t>
            </a:r>
            <a:endParaRPr lang="en-US" sz="4800" dirty="0">
              <a:effectLst>
                <a:glow rad="228600">
                  <a:schemeClr val="accent2">
                    <a:satMod val="175000"/>
                    <a:alpha val="40000"/>
                  </a:schemeClr>
                </a:glow>
                <a:outerShdw blurRad="114300" dist="38100" dir="13500000" algn="br" rotWithShape="0">
                  <a:prstClr val="black"/>
                </a:outerShdw>
              </a:effectLst>
            </a:endParaRPr>
          </a:p>
        </p:txBody>
      </p:sp>
      <p:sp>
        <p:nvSpPr>
          <p:cNvPr id="11" name="TextBox 10">
            <a:extLst>
              <a:ext uri="{FF2B5EF4-FFF2-40B4-BE49-F238E27FC236}">
                <a16:creationId xmlns:a16="http://schemas.microsoft.com/office/drawing/2014/main" id="{AC890CDD-BDAF-4A70-933B-A709A8F2B279}"/>
              </a:ext>
            </a:extLst>
          </p:cNvPr>
          <p:cNvSpPr txBox="1"/>
          <p:nvPr/>
        </p:nvSpPr>
        <p:spPr>
          <a:xfrm>
            <a:off x="0" y="6565612"/>
            <a:ext cx="8991600"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linkClick r:id="rId5"/>
              </a:rPr>
              <a:t>https://academytravel.com.au/blog/on-the-trail-of-the-shakers-in-new-england/</a:t>
            </a:r>
            <a:r>
              <a:rPr lang="en-US" sz="1200" dirty="0"/>
              <a:t> </a:t>
            </a:r>
          </a:p>
        </p:txBody>
      </p:sp>
      <p:sp>
        <p:nvSpPr>
          <p:cNvPr id="5" name="TextBox 4">
            <a:extLst>
              <a:ext uri="{FF2B5EF4-FFF2-40B4-BE49-F238E27FC236}">
                <a16:creationId xmlns:a16="http://schemas.microsoft.com/office/drawing/2014/main" id="{4BF1F084-277E-4B5B-A9FB-F8491B9ED89C}"/>
              </a:ext>
            </a:extLst>
          </p:cNvPr>
          <p:cNvSpPr txBox="1"/>
          <p:nvPr/>
        </p:nvSpPr>
        <p:spPr>
          <a:xfrm>
            <a:off x="160249" y="6172200"/>
            <a:ext cx="8991600" cy="369332"/>
          </a:xfrm>
          <a:prstGeom prst="rect">
            <a:avLst/>
          </a:prstGeom>
          <a:noFill/>
        </p:spPr>
        <p:txBody>
          <a:bodyPr wrap="square">
            <a:spAutoFit/>
          </a:bodyPr>
          <a:lstStyle/>
          <a:p>
            <a:r>
              <a:rPr lang="en-US" b="1" dirty="0">
                <a:solidFill>
                  <a:schemeClr val="bg1"/>
                </a:solidFill>
                <a:effectLst>
                  <a:glow rad="228600">
                    <a:schemeClr val="accent2">
                      <a:satMod val="175000"/>
                      <a:alpha val="40000"/>
                    </a:schemeClr>
                  </a:glow>
                  <a:outerShdw blurRad="114300" dist="38100" dir="13500000" algn="br" rotWithShape="0">
                    <a:prstClr val="black"/>
                  </a:outerShdw>
                </a:effectLst>
                <a:latin typeface="+mj-lt"/>
                <a:ea typeface="+mj-ea"/>
                <a:cs typeface="+mj-cs"/>
              </a:rPr>
              <a:t>A Shaker congregation worshiping in a highly </a:t>
            </a:r>
            <a:r>
              <a:rPr lang="en-US" b="1" dirty="0" err="1">
                <a:solidFill>
                  <a:schemeClr val="bg1"/>
                </a:solidFill>
                <a:effectLst>
                  <a:glow rad="228600">
                    <a:schemeClr val="accent2">
                      <a:satMod val="175000"/>
                      <a:alpha val="40000"/>
                    </a:schemeClr>
                  </a:glow>
                  <a:outerShdw blurRad="114300" dist="38100" dir="13500000" algn="br" rotWithShape="0">
                    <a:prstClr val="black"/>
                  </a:outerShdw>
                </a:effectLst>
                <a:latin typeface="+mj-lt"/>
                <a:ea typeface="+mj-ea"/>
                <a:cs typeface="+mj-cs"/>
              </a:rPr>
              <a:t>synchronised</a:t>
            </a:r>
            <a:r>
              <a:rPr lang="en-US" b="1" dirty="0">
                <a:solidFill>
                  <a:schemeClr val="bg1"/>
                </a:solidFill>
                <a:effectLst>
                  <a:glow rad="228600">
                    <a:schemeClr val="accent2">
                      <a:satMod val="175000"/>
                      <a:alpha val="40000"/>
                    </a:schemeClr>
                  </a:glow>
                  <a:outerShdw blurRad="114300" dist="38100" dir="13500000" algn="br" rotWithShape="0">
                    <a:prstClr val="black"/>
                  </a:outerShdw>
                </a:effectLst>
                <a:latin typeface="+mj-lt"/>
                <a:ea typeface="+mj-ea"/>
                <a:cs typeface="+mj-cs"/>
              </a:rPr>
              <a:t> dance and prayer routine</a:t>
            </a:r>
          </a:p>
        </p:txBody>
      </p:sp>
    </p:spTree>
    <p:extLst>
      <p:ext uri="{BB962C8B-B14F-4D97-AF65-F5344CB8AC3E}">
        <p14:creationId xmlns:p14="http://schemas.microsoft.com/office/powerpoint/2010/main" val="37027312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4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351953</TotalTime>
  <Words>2477</Words>
  <Application>Microsoft Office PowerPoint</Application>
  <PresentationFormat>On-screen Show (4:3)</PresentationFormat>
  <Paragraphs>138</Paragraphs>
  <Slides>25</Slides>
  <Notes>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25</vt:i4>
      </vt:variant>
    </vt:vector>
  </HeadingPairs>
  <TitlesOfParts>
    <vt:vector size="30" baseType="lpstr">
      <vt:lpstr>Arial</vt:lpstr>
      <vt:lpstr>Calibri</vt:lpstr>
      <vt:lpstr>Cambria</vt:lpstr>
      <vt:lpstr>Office Theme</vt:lpstr>
      <vt:lpstr>140_Office Theme</vt:lpstr>
      <vt:lpstr>PowerPoint Presentation</vt:lpstr>
      <vt:lpstr>“Burned Over” District in New York</vt:lpstr>
      <vt:lpstr>“Burned Over” District in New York</vt:lpstr>
      <vt:lpstr>The Fox Sisters and Spiritism</vt:lpstr>
      <vt:lpstr>The Fox Sisters and Spiritism</vt:lpstr>
      <vt:lpstr>The Fox Sisters and Spiritism</vt:lpstr>
      <vt:lpstr>The Fox Sisters and Spiritism</vt:lpstr>
      <vt:lpstr>The Fox Sisters and Spiritism</vt:lpstr>
      <vt:lpstr>The Shakers</vt:lpstr>
      <vt:lpstr>The Shakers</vt:lpstr>
      <vt:lpstr>The Shakers</vt:lpstr>
      <vt:lpstr>The Shakers</vt:lpstr>
      <vt:lpstr>The Shakers</vt:lpstr>
      <vt:lpstr>The Oneida Community</vt:lpstr>
      <vt:lpstr>The Oneida Community</vt:lpstr>
      <vt:lpstr>The Oneida Community</vt:lpstr>
      <vt:lpstr>The Oneida Community</vt:lpstr>
      <vt:lpstr>Unitarianism</vt:lpstr>
      <vt:lpstr>Unitarianism</vt:lpstr>
      <vt:lpstr>Unitarianism</vt:lpstr>
      <vt:lpstr>Unitarianism</vt:lpstr>
      <vt:lpstr>Unitarianism</vt:lpstr>
      <vt:lpstr>John Bunyan</vt:lpstr>
      <vt:lpstr>Class Discussion Time</vt:lpstr>
      <vt:lpstr>*Class Discussion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Connolly</dc:creator>
  <cp:lastModifiedBy>Robert Connolly</cp:lastModifiedBy>
  <cp:revision>6068</cp:revision>
  <cp:lastPrinted>2021-05-09T14:09:20Z</cp:lastPrinted>
  <dcterms:created xsi:type="dcterms:W3CDTF">2018-06-08T00:19:32Z</dcterms:created>
  <dcterms:modified xsi:type="dcterms:W3CDTF">2021-05-10T00:21:50Z</dcterms:modified>
</cp:coreProperties>
</file>