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notesSlides/notesSlide2.xml" ContentType="application/vnd.openxmlformats-officedocument.presentationml.notesSl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notesSlides/notesSlide3.xml" ContentType="application/vnd.openxmlformats-officedocument.presentationml.notesSlide+xml"/>
  <Override PartName="/ppt/theme/themeOverride22.xml" ContentType="application/vnd.openxmlformats-officedocument.themeOverride+xml"/>
  <Override PartName="/ppt/theme/themeOverride2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5568" r:id="rId2"/>
  </p:sldMasterIdLst>
  <p:notesMasterIdLst>
    <p:notesMasterId r:id="rId27"/>
  </p:notesMasterIdLst>
  <p:handoutMasterIdLst>
    <p:handoutMasterId r:id="rId28"/>
  </p:handoutMasterIdLst>
  <p:sldIdLst>
    <p:sldId id="3498" r:id="rId3"/>
    <p:sldId id="3499" r:id="rId4"/>
    <p:sldId id="3527" r:id="rId5"/>
    <p:sldId id="3500" r:id="rId6"/>
    <p:sldId id="3502" r:id="rId7"/>
    <p:sldId id="3501" r:id="rId8"/>
    <p:sldId id="3503" r:id="rId9"/>
    <p:sldId id="3504" r:id="rId10"/>
    <p:sldId id="3505" r:id="rId11"/>
    <p:sldId id="3507" r:id="rId12"/>
    <p:sldId id="3506" r:id="rId13"/>
    <p:sldId id="3508" r:id="rId14"/>
    <p:sldId id="3510" r:id="rId15"/>
    <p:sldId id="3528" r:id="rId16"/>
    <p:sldId id="3512" r:id="rId17"/>
    <p:sldId id="3511" r:id="rId18"/>
    <p:sldId id="3513" r:id="rId19"/>
    <p:sldId id="3514" r:id="rId20"/>
    <p:sldId id="3515" r:id="rId21"/>
    <p:sldId id="3518" r:id="rId22"/>
    <p:sldId id="3517" r:id="rId23"/>
    <p:sldId id="3519" r:id="rId24"/>
    <p:sldId id="3531" r:id="rId25"/>
    <p:sldId id="3532" r:id="rId26"/>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5731F9"/>
    <a:srgbClr val="009900"/>
    <a:srgbClr val="336600"/>
    <a:srgbClr val="344BF6"/>
    <a:srgbClr val="0080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550" autoAdjust="0"/>
    <p:restoredTop sz="94660"/>
  </p:normalViewPr>
  <p:slideViewPr>
    <p:cSldViewPr>
      <p:cViewPr varScale="1">
        <p:scale>
          <a:sx n="162" d="100"/>
          <a:sy n="162" d="100"/>
        </p:scale>
        <p:origin x="1564" y="88"/>
      </p:cViewPr>
      <p:guideLst>
        <p:guide orient="horz" pos="2160"/>
        <p:guide pos="2880"/>
      </p:guideLst>
    </p:cSldViewPr>
  </p:slideViewPr>
  <p:notesTextViewPr>
    <p:cViewPr>
      <p:scale>
        <a:sx n="3" d="2"/>
        <a:sy n="3" d="2"/>
      </p:scale>
      <p:origin x="0" y="0"/>
    </p:cViewPr>
  </p:notesTextViewPr>
  <p:sorterViewPr>
    <p:cViewPr>
      <p:scale>
        <a:sx n="100" d="100"/>
        <a:sy n="100" d="100"/>
      </p:scale>
      <p:origin x="0" y="4728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8864"/>
          </a:xfrm>
          <a:prstGeom prst="rect">
            <a:avLst/>
          </a:prstGeom>
        </p:spPr>
        <p:txBody>
          <a:bodyPr vert="horz" lIns="93241" tIns="46621" rIns="93241" bIns="46621"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8864"/>
          </a:xfrm>
          <a:prstGeom prst="rect">
            <a:avLst/>
          </a:prstGeom>
        </p:spPr>
        <p:txBody>
          <a:bodyPr vert="horz" lIns="93241" tIns="46621" rIns="93241" bIns="46621" rtlCol="0"/>
          <a:lstStyle>
            <a:lvl1pPr algn="r">
              <a:defRPr sz="1200"/>
            </a:lvl1pPr>
          </a:lstStyle>
          <a:p>
            <a:fld id="{23B20E6D-5301-4921-965A-4165F13FB2F9}" type="datetimeFigureOut">
              <a:rPr lang="en-US" smtClean="0"/>
              <a:t>5/16/2021</a:t>
            </a:fld>
            <a:endParaRPr lang="en-US"/>
          </a:p>
        </p:txBody>
      </p:sp>
      <p:sp>
        <p:nvSpPr>
          <p:cNvPr id="4" name="Footer Placeholder 3"/>
          <p:cNvSpPr>
            <a:spLocks noGrp="1"/>
          </p:cNvSpPr>
          <p:nvPr>
            <p:ph type="ftr" sz="quarter" idx="2"/>
          </p:nvPr>
        </p:nvSpPr>
        <p:spPr>
          <a:xfrm>
            <a:off x="0" y="8918012"/>
            <a:ext cx="3077739" cy="468863"/>
          </a:xfrm>
          <a:prstGeom prst="rect">
            <a:avLst/>
          </a:prstGeom>
        </p:spPr>
        <p:txBody>
          <a:bodyPr vert="horz" lIns="93241" tIns="46621" rIns="93241" bIns="46621"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8012"/>
            <a:ext cx="3077739" cy="468863"/>
          </a:xfrm>
          <a:prstGeom prst="rect">
            <a:avLst/>
          </a:prstGeom>
        </p:spPr>
        <p:txBody>
          <a:bodyPr vert="horz" lIns="93241" tIns="46621" rIns="93241" bIns="46621" rtlCol="0" anchor="b"/>
          <a:lstStyle>
            <a:lvl1pPr algn="r">
              <a:defRPr sz="1200"/>
            </a:lvl1pPr>
          </a:lstStyle>
          <a:p>
            <a:fld id="{2F07797D-08FD-4963-A2E4-D0D9FD415FE4}" type="slidenum">
              <a:rPr lang="en-US" smtClean="0"/>
              <a:t>‹#›</a:t>
            </a:fld>
            <a:endParaRPr lang="en-US"/>
          </a:p>
        </p:txBody>
      </p:sp>
    </p:spTree>
    <p:extLst>
      <p:ext uri="{BB962C8B-B14F-4D97-AF65-F5344CB8AC3E}">
        <p14:creationId xmlns:p14="http://schemas.microsoft.com/office/powerpoint/2010/main" val="40045972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3241" tIns="46621" rIns="93241" bIns="46621" rtlCol="0"/>
          <a:lstStyle>
            <a:lvl1pPr algn="l">
              <a:defRPr sz="1200"/>
            </a:lvl1pPr>
          </a:lstStyle>
          <a:p>
            <a:endParaRPr lang="en-US" dirty="0"/>
          </a:p>
        </p:txBody>
      </p:sp>
      <p:sp>
        <p:nvSpPr>
          <p:cNvPr id="3" name="Date Placeholder 2"/>
          <p:cNvSpPr>
            <a:spLocks noGrp="1"/>
          </p:cNvSpPr>
          <p:nvPr>
            <p:ph type="dt" idx="1"/>
          </p:nvPr>
        </p:nvSpPr>
        <p:spPr>
          <a:xfrm>
            <a:off x="4023092" y="0"/>
            <a:ext cx="3077739" cy="469424"/>
          </a:xfrm>
          <a:prstGeom prst="rect">
            <a:avLst/>
          </a:prstGeom>
        </p:spPr>
        <p:txBody>
          <a:bodyPr vert="horz" lIns="93241" tIns="46621" rIns="93241" bIns="46621" rtlCol="0"/>
          <a:lstStyle>
            <a:lvl1pPr algn="r">
              <a:defRPr sz="1200"/>
            </a:lvl1pPr>
          </a:lstStyle>
          <a:p>
            <a:fld id="{CD1EC55D-DF11-4B6E-B8E2-8ED8B7CB6743}" type="datetimeFigureOut">
              <a:rPr lang="en-US" smtClean="0"/>
              <a:t>5/16/2021</a:t>
            </a:fld>
            <a:endParaRPr lang="en-US" dirty="0"/>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3241" tIns="46621" rIns="93241" bIns="46621" rtlCol="0" anchor="ctr"/>
          <a:lstStyle/>
          <a:p>
            <a:endParaRPr lang="en-US" dirty="0"/>
          </a:p>
        </p:txBody>
      </p:sp>
      <p:sp>
        <p:nvSpPr>
          <p:cNvPr id="5" name="Notes Placeholder 4"/>
          <p:cNvSpPr>
            <a:spLocks noGrp="1"/>
          </p:cNvSpPr>
          <p:nvPr>
            <p:ph type="body" sz="quarter" idx="3"/>
          </p:nvPr>
        </p:nvSpPr>
        <p:spPr>
          <a:xfrm>
            <a:off x="710248" y="4459526"/>
            <a:ext cx="5681980" cy="4224813"/>
          </a:xfrm>
          <a:prstGeom prst="rect">
            <a:avLst/>
          </a:prstGeom>
        </p:spPr>
        <p:txBody>
          <a:bodyPr vert="horz" lIns="93241" tIns="46621" rIns="93241" bIns="4662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3241" tIns="46621" rIns="93241" bIns="46621"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3241" tIns="46621" rIns="93241" bIns="46621" rtlCol="0" anchor="b"/>
          <a:lstStyle>
            <a:lvl1pPr algn="r">
              <a:defRPr sz="1200"/>
            </a:lvl1pPr>
          </a:lstStyle>
          <a:p>
            <a:fld id="{15D63987-A83F-4245-81BE-0B37BAA48141}" type="slidenum">
              <a:rPr lang="en-US" smtClean="0"/>
              <a:t>‹#›</a:t>
            </a:fld>
            <a:endParaRPr lang="en-US" dirty="0"/>
          </a:p>
        </p:txBody>
      </p:sp>
    </p:spTree>
    <p:extLst>
      <p:ext uri="{BB962C8B-B14F-4D97-AF65-F5344CB8AC3E}">
        <p14:creationId xmlns:p14="http://schemas.microsoft.com/office/powerpoint/2010/main" val="67151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414"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414"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90856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414"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414"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1516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414"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414"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98379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C3684F-6E02-41A5-B07B-A82B4A395C65}" type="datetimeFigureOut">
              <a:rPr lang="en-US" smtClean="0"/>
              <a:t>5/16/2021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611786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5/16/2021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409991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5/16/2021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991281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5/16/2021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560813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5/16/2021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085298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5/16/2021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242103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5/16/2021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16799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5/16/2021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82885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5/16/2021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797019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5/16/2021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432940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5/16/2021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0806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5/16/2021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51994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5/16/2021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493198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5/16/2021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988566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5/16/2021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58231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t>5/16/2021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52079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3684F-6E02-41A5-B07B-A82B4A395C65}" type="datetimeFigureOut">
              <a:rPr lang="en-US" smtClean="0"/>
              <a:t>5/16/2021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7059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3684F-6E02-41A5-B07B-A82B4A395C65}" type="datetimeFigureOut">
              <a:rPr lang="en-US" smtClean="0"/>
              <a:t>5/16/2021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45656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3684F-6E02-41A5-B07B-A82B4A395C65}" type="datetimeFigureOut">
              <a:rPr lang="en-US" smtClean="0"/>
              <a:t>5/16/2021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807092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t>5/16/2021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588293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5/16/2021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22011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5/16/2021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613797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t>5/16/2021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t>‹#›</a:t>
            </a:fld>
            <a:endParaRPr lang="en-US" dirty="0"/>
          </a:p>
        </p:txBody>
      </p:sp>
    </p:spTree>
    <p:extLst>
      <p:ext uri="{BB962C8B-B14F-4D97-AF65-F5344CB8AC3E}">
        <p14:creationId xmlns:p14="http://schemas.microsoft.com/office/powerpoint/2010/main" val="1767045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5/16/2021</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46005581"/>
      </p:ext>
    </p:extLst>
  </p:cSld>
  <p:clrMap bg1="lt1" tx1="dk1" bg2="lt2" tx2="dk2" accent1="accent1" accent2="accent2" accent3="accent3" accent4="accent4" accent5="accent5" accent6="accent6" hlink="hlink" folHlink="folHlink"/>
  <p:sldLayoutIdLst>
    <p:sldLayoutId id="2147485569" r:id="rId1"/>
    <p:sldLayoutId id="2147485570" r:id="rId2"/>
    <p:sldLayoutId id="2147485571" r:id="rId3"/>
    <p:sldLayoutId id="2147485572" r:id="rId4"/>
    <p:sldLayoutId id="2147485573" r:id="rId5"/>
    <p:sldLayoutId id="2147485574" r:id="rId6"/>
    <p:sldLayoutId id="2147485575" r:id="rId7"/>
    <p:sldLayoutId id="2147485576" r:id="rId8"/>
    <p:sldLayoutId id="2147485577" r:id="rId9"/>
    <p:sldLayoutId id="2147485578" r:id="rId10"/>
    <p:sldLayoutId id="21474855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hemeOverride" Target="../theme/themeOverr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hemeOverride" Target="../theme/themeOverr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hemeOverride" Target="../theme/themeOverride1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7.xml"/><Relationship Id="rId1" Type="http://schemas.openxmlformats.org/officeDocument/2006/relationships/themeOverride" Target="../theme/themeOverride12.xml"/><Relationship Id="rId5" Type="http://schemas.openxmlformats.org/officeDocument/2006/relationships/hyperlink" Target="https://www.wikiwand.com/en/Jonathan_Edwards_(theologian)" TargetMode="External"/><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7.xml"/><Relationship Id="rId1" Type="http://schemas.openxmlformats.org/officeDocument/2006/relationships/themeOverride" Target="../theme/themeOverr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13.xml"/><Relationship Id="rId1" Type="http://schemas.openxmlformats.org/officeDocument/2006/relationships/themeOverride" Target="../theme/themeOverr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13.xml"/><Relationship Id="rId1" Type="http://schemas.openxmlformats.org/officeDocument/2006/relationships/themeOverride" Target="../theme/themeOverr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13.xml"/><Relationship Id="rId1" Type="http://schemas.openxmlformats.org/officeDocument/2006/relationships/themeOverride" Target="../theme/themeOverride16.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13.xml"/><Relationship Id="rId1" Type="http://schemas.openxmlformats.org/officeDocument/2006/relationships/themeOverride" Target="../theme/themeOverr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13.xml"/><Relationship Id="rId1" Type="http://schemas.openxmlformats.org/officeDocument/2006/relationships/themeOverride" Target="../theme/themeOverride1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7.xml"/><Relationship Id="rId1" Type="http://schemas.openxmlformats.org/officeDocument/2006/relationships/themeOverride" Target="../theme/themeOverride1.xml"/><Relationship Id="rId5" Type="http://schemas.openxmlformats.org/officeDocument/2006/relationships/hyperlink" Target="https://www.pastorjack.org/?tag=john-bunyan-trial" TargetMode="Externa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13.xml"/><Relationship Id="rId1" Type="http://schemas.openxmlformats.org/officeDocument/2006/relationships/themeOverride" Target="../theme/themeOverride19.xml"/></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13.xml"/><Relationship Id="rId1" Type="http://schemas.openxmlformats.org/officeDocument/2006/relationships/themeOverride" Target="../theme/themeOverride20.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7.xml"/><Relationship Id="rId1" Type="http://schemas.openxmlformats.org/officeDocument/2006/relationships/themeOverride" Target="../theme/themeOverride21.xml"/><Relationship Id="rId5" Type="http://schemas.openxmlformats.org/officeDocument/2006/relationships/hyperlink" Target="https://www.ouramericannetwork.org/story?title=John-Newton-From-Disgrace-to-Amazing-Grace" TargetMode="External"/><Relationship Id="rId4" Type="http://schemas.openxmlformats.org/officeDocument/2006/relationships/image" Target="../media/image7.jpg"/></Relationships>
</file>

<file path=ppt/slides/_rels/slide2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6.xml"/><Relationship Id="rId1" Type="http://schemas.openxmlformats.org/officeDocument/2006/relationships/themeOverride" Target="../theme/themeOverride22.xml"/><Relationship Id="rId4" Type="http://schemas.openxmlformats.org/officeDocument/2006/relationships/hyperlink" Target="https://www.weareteachers.com/moving-beyond-classroom-discussions/"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2.xml"/><Relationship Id="rId1" Type="http://schemas.openxmlformats.org/officeDocument/2006/relationships/themeOverride" Target="../theme/themeOverride2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7.xml"/><Relationship Id="rId1" Type="http://schemas.openxmlformats.org/officeDocument/2006/relationships/themeOverride" Target="../theme/themeOverride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hemeOverride" Target="../theme/themeOverride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hemeOverride" Target="../theme/themeOverride4.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hemeOverride" Target="../theme/themeOverride5.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hemeOverride" Target="../theme/themeOverride6.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hemeOverride" Target="../theme/themeOverride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hemeOverride" Target="../theme/themeOverride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70785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4000" r="-4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r>
              <a:rPr lang="en-US" sz="4000" b="1" dirty="0"/>
              <a:t>Pilgrim’s Success</a:t>
            </a:r>
          </a:p>
        </p:txBody>
      </p:sp>
      <p:sp>
        <p:nvSpPr>
          <p:cNvPr id="8" name="Content Placeholder 7"/>
          <p:cNvSpPr>
            <a:spLocks noGrp="1"/>
          </p:cNvSpPr>
          <p:nvPr>
            <p:ph idx="1"/>
          </p:nvPr>
        </p:nvSpPr>
        <p:spPr>
          <a:xfrm>
            <a:off x="457200" y="838200"/>
            <a:ext cx="8229600" cy="5638799"/>
          </a:xfrm>
        </p:spPr>
        <p:txBody>
          <a:bodyPr>
            <a:normAutofit fontScale="92500" lnSpcReduction="20000"/>
          </a:bodyPr>
          <a:lstStyle/>
          <a:p>
            <a:r>
              <a:rPr lang="en-US" dirty="0"/>
              <a:t>Charles II eventually relented in 1672, issuing the Declaration of Indulgence. </a:t>
            </a:r>
          </a:p>
          <a:p>
            <a:r>
              <a:rPr lang="en-US" dirty="0"/>
              <a:t>Bunyan was freed, licensed as a Congregational minister, and called to be pastor of the Bedford church. </a:t>
            </a:r>
          </a:p>
          <a:p>
            <a:r>
              <a:rPr lang="en-US" dirty="0"/>
              <a:t>When persecution was renewed, Bunyan was again imprisoned for six months. </a:t>
            </a:r>
          </a:p>
          <a:p>
            <a:r>
              <a:rPr lang="en-US" dirty="0"/>
              <a:t>After his second release, Pilgrim's Progress was published. “</a:t>
            </a:r>
            <a:r>
              <a:rPr lang="en-US" i="1" dirty="0">
                <a:latin typeface="Cambria" panose="02040503050406030204" pitchFamily="18" charset="0"/>
                <a:ea typeface="Cambria" panose="02040503050406030204" pitchFamily="18" charset="0"/>
              </a:rPr>
              <a:t>I saw a man clothed with rags…a book in his hand and a great burden upon his back</a:t>
            </a:r>
            <a:r>
              <a:rPr lang="en-US" dirty="0"/>
              <a:t>.” So begins the allegorical tale that describes Bunyan's own conversion process. </a:t>
            </a:r>
          </a:p>
          <a:p>
            <a:r>
              <a:rPr lang="en-US" dirty="0"/>
              <a:t>Pilgrim, like Bunyan, is a tinker. He wanders from the City of Destruction to the Celestial City, a pilgrimage made difficult by the burden of sin (an anvil on his back), the Slough of Despond, Vanity Fair, and other such allegorical waystations.</a:t>
            </a:r>
          </a:p>
        </p:txBody>
      </p:sp>
      <p:sp>
        <p:nvSpPr>
          <p:cNvPr id="5" name="TextBox 4"/>
          <p:cNvSpPr txBox="1"/>
          <p:nvPr/>
        </p:nvSpPr>
        <p:spPr>
          <a:xfrm>
            <a:off x="304800" y="6457890"/>
            <a:ext cx="87012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Galli, Mark. 131 Christians Everyone Should Know (p. 117).</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9246407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p:cTn id="21"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 calcmode="lin" valueType="num">
                                      <p:cBhvr>
                                        <p:cTn id="28"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8">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anim calcmode="lin" valueType="num">
                                      <p:cBhvr>
                                        <p:cTn id="35"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4000" r="-4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r>
              <a:rPr lang="en-US" sz="4000" b="1" dirty="0"/>
              <a:t>Pilgrim’s Success</a:t>
            </a:r>
          </a:p>
        </p:txBody>
      </p:sp>
      <p:sp>
        <p:nvSpPr>
          <p:cNvPr id="8" name="Content Placeholder 7"/>
          <p:cNvSpPr>
            <a:spLocks noGrp="1"/>
          </p:cNvSpPr>
          <p:nvPr>
            <p:ph idx="1"/>
          </p:nvPr>
        </p:nvSpPr>
        <p:spPr>
          <a:xfrm>
            <a:off x="457200" y="838200"/>
            <a:ext cx="8229600" cy="5638799"/>
          </a:xfrm>
        </p:spPr>
        <p:txBody>
          <a:bodyPr>
            <a:normAutofit/>
          </a:bodyPr>
          <a:lstStyle/>
          <a:p>
            <a:r>
              <a:rPr lang="en-US" dirty="0"/>
              <a:t>The book was instantly popular with every social class. </a:t>
            </a:r>
          </a:p>
          <a:p>
            <a:r>
              <a:rPr lang="en-US" dirty="0"/>
              <a:t>His first editor, Charles Doe, noted that 100,000 copies were already in print by 1692. </a:t>
            </a:r>
          </a:p>
          <a:p>
            <a:r>
              <a:rPr lang="en-US" dirty="0"/>
              <a:t>Samuel Taylor Coleridge called it, “the best </a:t>
            </a:r>
            <a:r>
              <a:rPr lang="en-US" i="1" dirty="0"/>
              <a:t>Summa </a:t>
            </a:r>
            <a:r>
              <a:rPr lang="en-US" i="1" dirty="0" err="1"/>
              <a:t>Theologicae</a:t>
            </a:r>
            <a:r>
              <a:rPr lang="en-US" i="1" dirty="0"/>
              <a:t> </a:t>
            </a:r>
            <a:r>
              <a:rPr lang="en-US" i="1" dirty="0" err="1"/>
              <a:t>Evangelicae</a:t>
            </a:r>
            <a:r>
              <a:rPr lang="en-US" i="1" dirty="0"/>
              <a:t> </a:t>
            </a:r>
            <a:r>
              <a:rPr lang="en-US" dirty="0"/>
              <a:t>ever produced by a writer not miraculously inspired.” </a:t>
            </a:r>
          </a:p>
          <a:p>
            <a:r>
              <a:rPr lang="en-US" dirty="0"/>
              <a:t>Every English household that owned a Bible also owned the famous allegory. </a:t>
            </a:r>
          </a:p>
          <a:p>
            <a:r>
              <a:rPr lang="en-US" dirty="0"/>
              <a:t>Eventually, it became the bestselling book (apart from the Bible) in publishing history. </a:t>
            </a:r>
          </a:p>
        </p:txBody>
      </p:sp>
      <p:sp>
        <p:nvSpPr>
          <p:cNvPr id="5" name="TextBox 4"/>
          <p:cNvSpPr txBox="1"/>
          <p:nvPr/>
        </p:nvSpPr>
        <p:spPr>
          <a:xfrm>
            <a:off x="304800" y="6457890"/>
            <a:ext cx="87012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Galli, Mark. 131 Christians Everyone Should Know (p. 117).</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819277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4000" r="-4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r>
              <a:rPr lang="en-US" sz="4000" b="1" dirty="0"/>
              <a:t>Pilgrim’s Success</a:t>
            </a:r>
          </a:p>
        </p:txBody>
      </p:sp>
      <p:sp>
        <p:nvSpPr>
          <p:cNvPr id="8" name="Content Placeholder 7"/>
          <p:cNvSpPr>
            <a:spLocks noGrp="1"/>
          </p:cNvSpPr>
          <p:nvPr>
            <p:ph idx="1"/>
          </p:nvPr>
        </p:nvSpPr>
        <p:spPr>
          <a:xfrm>
            <a:off x="457200" y="838200"/>
            <a:ext cx="8229600" cy="5638799"/>
          </a:xfrm>
        </p:spPr>
        <p:txBody>
          <a:bodyPr>
            <a:normAutofit fontScale="92500" lnSpcReduction="20000"/>
          </a:bodyPr>
          <a:lstStyle/>
          <a:p>
            <a:r>
              <a:rPr lang="en-US" dirty="0"/>
              <a:t>The book brought Bunyan great fame, and though he continued to pastor the Bedford church, he also regularly preached in London. </a:t>
            </a:r>
          </a:p>
          <a:p>
            <a:r>
              <a:rPr lang="en-US" dirty="0"/>
              <a:t>He continued to write. </a:t>
            </a:r>
            <a:r>
              <a:rPr lang="en-US" i="1" dirty="0"/>
              <a:t>The Life and Death of Mr. Badman </a:t>
            </a:r>
            <a:r>
              <a:rPr lang="en-US" dirty="0"/>
              <a:t>(1680) has been called the first English novel (since it is less of an allegory than Pilgrim's Progress), and was followed by another allegory, </a:t>
            </a:r>
            <a:r>
              <a:rPr lang="en-US" i="1" dirty="0"/>
              <a:t>The Holy War</a:t>
            </a:r>
            <a:r>
              <a:rPr lang="en-US" dirty="0"/>
              <a:t>. </a:t>
            </a:r>
          </a:p>
          <a:p>
            <a:r>
              <a:rPr lang="en-US" dirty="0"/>
              <a:t>He also published several doctrinal and controversial works, a book of verse, and a children's book. </a:t>
            </a:r>
          </a:p>
          <a:p>
            <a:r>
              <a:rPr lang="en-US" dirty="0"/>
              <a:t>By age 59 Bunyan was one of England's most famous writers. </a:t>
            </a:r>
          </a:p>
          <a:p>
            <a:r>
              <a:rPr lang="en-US" dirty="0"/>
              <a:t>He carried out his pastoring duties and was nicknamed “Bishop Bunyan.” </a:t>
            </a:r>
          </a:p>
          <a:p>
            <a:r>
              <a:rPr lang="en-US" dirty="0"/>
              <a:t>In August 1688, he rode through heavy rain to reconcile a father and son, became ill, and died.</a:t>
            </a:r>
          </a:p>
        </p:txBody>
      </p:sp>
      <p:sp>
        <p:nvSpPr>
          <p:cNvPr id="5" name="TextBox 4"/>
          <p:cNvSpPr txBox="1"/>
          <p:nvPr/>
        </p:nvSpPr>
        <p:spPr>
          <a:xfrm>
            <a:off x="304800" y="6457890"/>
            <a:ext cx="87012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Galli, Mark. 131 Christians Everyone Should Know (p. 117).</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406893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 calcmode="lin" valueType="num">
                                      <p:cBhvr>
                                        <p:cTn id="35"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4000" b="-54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12032"/>
            <a:ext cx="9220200" cy="826168"/>
          </a:xfrm>
        </p:spPr>
        <p:txBody>
          <a:bodyPr>
            <a:noAutofit/>
          </a:bodyPr>
          <a:lstStyle/>
          <a:p>
            <a:r>
              <a:rPr lang="en-US" sz="6600" b="1" dirty="0">
                <a:solidFill>
                  <a:schemeClr val="bg1"/>
                </a:solidFill>
                <a:effectLst>
                  <a:glow rad="228600">
                    <a:schemeClr val="accent2">
                      <a:satMod val="175000"/>
                      <a:alpha val="40000"/>
                    </a:schemeClr>
                  </a:glow>
                  <a:outerShdw blurRad="114300" dist="38100" dir="13500000" algn="br" rotWithShape="0">
                    <a:prstClr val="black"/>
                  </a:outerShdw>
                </a:effectLst>
              </a:rPr>
              <a:t>Jonathan Edwards</a:t>
            </a:r>
            <a:endParaRPr lang="en-US" sz="5400" dirty="0">
              <a:effectLst>
                <a:glow rad="228600">
                  <a:schemeClr val="accent2">
                    <a:satMod val="175000"/>
                    <a:alpha val="40000"/>
                  </a:schemeClr>
                </a:glow>
                <a:outerShdw blurRad="114300" dist="38100" dir="13500000" algn="br" rotWithShape="0">
                  <a:prstClr val="black"/>
                </a:outerShdw>
              </a:effectLst>
            </a:endParaRPr>
          </a:p>
        </p:txBody>
      </p:sp>
      <p:sp>
        <p:nvSpPr>
          <p:cNvPr id="11" name="TextBox 10">
            <a:extLst>
              <a:ext uri="{FF2B5EF4-FFF2-40B4-BE49-F238E27FC236}">
                <a16:creationId xmlns:a16="http://schemas.microsoft.com/office/drawing/2014/main" id="{AC890CDD-BDAF-4A70-933B-A709A8F2B279}"/>
              </a:ext>
            </a:extLst>
          </p:cNvPr>
          <p:cNvSpPr txBox="1"/>
          <p:nvPr/>
        </p:nvSpPr>
        <p:spPr>
          <a:xfrm>
            <a:off x="0" y="6565612"/>
            <a:ext cx="8991600"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hlinkClick r:id="rId5"/>
              </a:rPr>
              <a:t>https://www.wikiwand.com/en/Jonathan_Edwards_(theologian)</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9" name="TextBox 8">
            <a:extLst>
              <a:ext uri="{FF2B5EF4-FFF2-40B4-BE49-F238E27FC236}">
                <a16:creationId xmlns:a16="http://schemas.microsoft.com/office/drawing/2014/main" id="{3A698B83-1985-424F-B9D4-2D80731C2B91}"/>
              </a:ext>
            </a:extLst>
          </p:cNvPr>
          <p:cNvSpPr txBox="1"/>
          <p:nvPr/>
        </p:nvSpPr>
        <p:spPr>
          <a:xfrm>
            <a:off x="6934200" y="5180617"/>
            <a:ext cx="2209800" cy="1384995"/>
          </a:xfrm>
          <a:prstGeom prst="rect">
            <a:avLst/>
          </a:prstGeom>
          <a:noFill/>
        </p:spPr>
        <p:txBody>
          <a:bodyPr wrap="square">
            <a:spAutoFit/>
          </a:bodyPr>
          <a:lstStyle/>
          <a:p>
            <a:pPr algn="r"/>
            <a:r>
              <a:rPr kumimoji="0" lang="en-US" sz="2800" b="1" i="0" u="none" strike="noStrike" kern="1200" cap="none" spc="0" normalizeH="0" baseline="0" noProof="0" dirty="0">
                <a:ln>
                  <a:noFill/>
                </a:ln>
                <a:solidFill>
                  <a:prstClr val="white"/>
                </a:solidFill>
                <a:effectLst>
                  <a:glow rad="228600">
                    <a:srgbClr val="C0504D">
                      <a:satMod val="175000"/>
                      <a:alpha val="40000"/>
                    </a:srgbClr>
                  </a:glow>
                  <a:outerShdw blurRad="114300" dist="38100" dir="13500000" algn="br" rotWithShape="0">
                    <a:prstClr val="black"/>
                  </a:outerShdw>
                </a:effectLst>
                <a:uLnTx/>
                <a:uFillTx/>
                <a:latin typeface="Calibri"/>
                <a:ea typeface="+mj-ea"/>
                <a:cs typeface="+mj-cs"/>
              </a:rPr>
              <a:t>AMERICA'S GREATEST THEOLOGIAN</a:t>
            </a:r>
            <a:endParaRPr lang="en-US" sz="2400" dirty="0"/>
          </a:p>
        </p:txBody>
      </p:sp>
    </p:spTree>
    <p:extLst>
      <p:ext uri="{BB962C8B-B14F-4D97-AF65-F5344CB8AC3E}">
        <p14:creationId xmlns:p14="http://schemas.microsoft.com/office/powerpoint/2010/main" val="147978075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14300" y="6463450"/>
            <a:ext cx="8915400"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Galli, Mark. 131 Christians Everyone Should Know (p. 43).</a:t>
            </a:r>
            <a:endParaRPr kumimoji="0" lang="en-US" sz="105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Title 1">
            <a:extLst>
              <a:ext uri="{FF2B5EF4-FFF2-40B4-BE49-F238E27FC236}">
                <a16:creationId xmlns:a16="http://schemas.microsoft.com/office/drawing/2014/main" id="{511753C4-1A20-47F4-AE75-CBDDFC0D1473}"/>
              </a:ext>
            </a:extLst>
          </p:cNvPr>
          <p:cNvSpPr>
            <a:spLocks noGrp="1"/>
          </p:cNvSpPr>
          <p:nvPr>
            <p:ph type="title"/>
          </p:nvPr>
        </p:nvSpPr>
        <p:spPr>
          <a:xfrm>
            <a:off x="152398" y="124475"/>
            <a:ext cx="8763002" cy="789926"/>
          </a:xfrm>
        </p:spPr>
        <p:txBody>
          <a:bodyPr>
            <a:noAutofit/>
          </a:bodyPr>
          <a:lstStyle/>
          <a:p>
            <a:r>
              <a:rPr lang="en-US" sz="5400" b="1" dirty="0"/>
              <a:t>Timeline</a:t>
            </a:r>
          </a:p>
        </p:txBody>
      </p:sp>
      <p:pic>
        <p:nvPicPr>
          <p:cNvPr id="5" name="Picture 4">
            <a:extLst>
              <a:ext uri="{FF2B5EF4-FFF2-40B4-BE49-F238E27FC236}">
                <a16:creationId xmlns:a16="http://schemas.microsoft.com/office/drawing/2014/main" id="{868C9BF1-E354-4B1B-83DE-FB3F52C2FAA6}"/>
              </a:ext>
            </a:extLst>
          </p:cNvPr>
          <p:cNvPicPr>
            <a:picLocks noChangeAspect="1"/>
          </p:cNvPicPr>
          <p:nvPr/>
        </p:nvPicPr>
        <p:blipFill>
          <a:blip r:embed="rId3"/>
          <a:stretch>
            <a:fillRect/>
          </a:stretch>
        </p:blipFill>
        <p:spPr>
          <a:xfrm>
            <a:off x="0" y="1095454"/>
            <a:ext cx="9144000" cy="4667091"/>
          </a:xfrm>
          <a:prstGeom prst="rect">
            <a:avLst/>
          </a:prstGeom>
        </p:spPr>
      </p:pic>
    </p:spTree>
    <p:extLst>
      <p:ext uri="{BB962C8B-B14F-4D97-AF65-F5344CB8AC3E}">
        <p14:creationId xmlns:p14="http://schemas.microsoft.com/office/powerpoint/2010/main" val="211260456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14000" b="-54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1570608"/>
          </a:xfrm>
        </p:spPr>
        <p:txBody>
          <a:bodyPr>
            <a:noAutofit/>
          </a:bodyPr>
          <a:lstStyle/>
          <a:p>
            <a:r>
              <a:rPr lang="en-US" sz="3200" b="1" dirty="0"/>
              <a:t>““[I wish] to lie low before God, as in the dust; that I might be nothing, and that God might be all, that I might become as a little child.” </a:t>
            </a:r>
          </a:p>
        </p:txBody>
      </p:sp>
      <p:sp>
        <p:nvSpPr>
          <p:cNvPr id="8" name="Content Placeholder 7"/>
          <p:cNvSpPr>
            <a:spLocks noGrp="1"/>
          </p:cNvSpPr>
          <p:nvPr>
            <p:ph idx="1"/>
          </p:nvPr>
        </p:nvSpPr>
        <p:spPr>
          <a:xfrm>
            <a:off x="457200" y="1676400"/>
            <a:ext cx="8229600" cy="4800599"/>
          </a:xfrm>
        </p:spPr>
        <p:txBody>
          <a:bodyPr>
            <a:normAutofit fontScale="92500" lnSpcReduction="20000"/>
          </a:bodyPr>
          <a:lstStyle/>
          <a:p>
            <a:r>
              <a:rPr lang="en-US" dirty="0"/>
              <a:t>At age 14, Jonathan Edwards, already a student at Yale, read philosopher John Locke with more delight “</a:t>
            </a:r>
            <a:r>
              <a:rPr lang="en-US" i="1" dirty="0">
                <a:latin typeface="Cambria" panose="02040503050406030204" pitchFamily="18" charset="0"/>
                <a:ea typeface="Cambria" panose="02040503050406030204" pitchFamily="18" charset="0"/>
              </a:rPr>
              <a:t>than the most greedy miser finds when gathering up handfuls of silver and gold, from some newly discovered treasure</a:t>
            </a:r>
            <a:r>
              <a:rPr lang="en-US" dirty="0"/>
              <a:t>.” </a:t>
            </a:r>
          </a:p>
          <a:p>
            <a:r>
              <a:rPr lang="en-US" dirty="0"/>
              <a:t>He also was a young man with profound spiritual sensitivities. </a:t>
            </a:r>
          </a:p>
          <a:p>
            <a:r>
              <a:rPr lang="en-US" dirty="0"/>
              <a:t>At age 17, after a period of distress, he said holiness was revealed to him as a ravishing, divine beauty. His heart panted “</a:t>
            </a:r>
            <a:r>
              <a:rPr lang="en-US" i="1" dirty="0">
                <a:latin typeface="Cambria" panose="02040503050406030204" pitchFamily="18" charset="0"/>
                <a:ea typeface="Cambria" panose="02040503050406030204" pitchFamily="18" charset="0"/>
              </a:rPr>
              <a:t>to lie low before God, as in the dust; that I might be nothing, and that God might be all, that I might become as a little child</a:t>
            </a:r>
            <a:r>
              <a:rPr lang="en-US" dirty="0"/>
              <a:t>.” </a:t>
            </a:r>
          </a:p>
          <a:p>
            <a:r>
              <a:rPr lang="en-US" dirty="0"/>
              <a:t>This combination of intellect and piety characterized Edward's whole life.</a:t>
            </a:r>
          </a:p>
        </p:txBody>
      </p:sp>
      <p:sp>
        <p:nvSpPr>
          <p:cNvPr id="5" name="TextBox 4"/>
          <p:cNvSpPr txBox="1"/>
          <p:nvPr/>
        </p:nvSpPr>
        <p:spPr>
          <a:xfrm>
            <a:off x="304800" y="6457890"/>
            <a:ext cx="87012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Galli, Mark. 131 Christians Everyone Should Know (p. 43).</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37982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p:cTn id="21"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 calcmode="lin" valueType="num">
                                      <p:cBhvr>
                                        <p:cTn id="28"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14000" b="-54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r>
              <a:rPr lang="en-US" sz="4000" b="1" dirty="0"/>
              <a:t>Dispassionate Revivalist</a:t>
            </a:r>
          </a:p>
        </p:txBody>
      </p:sp>
      <p:sp>
        <p:nvSpPr>
          <p:cNvPr id="8" name="Content Placeholder 7"/>
          <p:cNvSpPr>
            <a:spLocks noGrp="1"/>
          </p:cNvSpPr>
          <p:nvPr>
            <p:ph idx="1"/>
          </p:nvPr>
        </p:nvSpPr>
        <p:spPr>
          <a:xfrm>
            <a:off x="457200" y="838200"/>
            <a:ext cx="8229600" cy="5638799"/>
          </a:xfrm>
        </p:spPr>
        <p:txBody>
          <a:bodyPr>
            <a:normAutofit fontScale="92500" lnSpcReduction="20000"/>
          </a:bodyPr>
          <a:lstStyle/>
          <a:p>
            <a:r>
              <a:rPr lang="en-US" dirty="0"/>
              <a:t>Edwards was born in East Windsor, Connecticut, and he received his master's degree from Yale in 1722. </a:t>
            </a:r>
          </a:p>
          <a:p>
            <a:r>
              <a:rPr lang="en-US" dirty="0"/>
              <a:t>He apprenticed for his grandfather, Solomon Stoddard, for two years before he became, in 1729, the sole preacher of the Northampton, Massachusetts, parish. </a:t>
            </a:r>
          </a:p>
          <a:p>
            <a:r>
              <a:rPr lang="en-US" dirty="0"/>
              <a:t>In the meantime, when he was 20, he had met Sarah </a:t>
            </a:r>
            <a:r>
              <a:rPr lang="en-US" dirty="0" err="1"/>
              <a:t>Pierrepont</a:t>
            </a:r>
            <a:r>
              <a:rPr lang="en-US" dirty="0"/>
              <a:t>. </a:t>
            </a:r>
          </a:p>
          <a:p>
            <a:r>
              <a:rPr lang="en-US" dirty="0"/>
              <a:t>Their wedding followed four years of often agonizing courtship for the gawky and intense Edwards, but in the end, their marriage proved deeply satisfying to both. </a:t>
            </a:r>
          </a:p>
          <a:p>
            <a:r>
              <a:rPr lang="en-US" dirty="0"/>
              <a:t>Edwards described it as an “uncommon union,” and in a sermon on Genesis 2:21–25, he said, “</a:t>
            </a:r>
            <a:r>
              <a:rPr lang="en-US" i="1" dirty="0">
                <a:latin typeface="Cambria" panose="02040503050406030204" pitchFamily="18" charset="0"/>
                <a:ea typeface="Cambria" panose="02040503050406030204" pitchFamily="18" charset="0"/>
              </a:rPr>
              <a:t>When Adam rose from his deep sleep, God brought woman to him from near his heart</a:t>
            </a:r>
            <a:r>
              <a:rPr lang="en-US" dirty="0"/>
              <a:t>.” </a:t>
            </a:r>
          </a:p>
          <a:p>
            <a:r>
              <a:rPr lang="en-US" dirty="0"/>
              <a:t>They eventually had 11 children. </a:t>
            </a:r>
          </a:p>
        </p:txBody>
      </p:sp>
      <p:sp>
        <p:nvSpPr>
          <p:cNvPr id="5" name="TextBox 4"/>
          <p:cNvSpPr txBox="1"/>
          <p:nvPr/>
        </p:nvSpPr>
        <p:spPr>
          <a:xfrm>
            <a:off x="304800" y="6457890"/>
            <a:ext cx="87012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Galli, Mark. 131 Christians Everyone Should Know (pp. 43-44).</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699351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p:cTn id="21"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 calcmode="lin" valueType="num">
                                      <p:cBhvr>
                                        <p:cTn id="28"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8">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anim calcmode="lin" valueType="num">
                                      <p:cBhvr>
                                        <p:cTn id="35"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8">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8">
                                            <p:txEl>
                                              <p:pRg st="5" end="5"/>
                                            </p:txEl>
                                          </p:spTgt>
                                        </p:tgtEl>
                                        <p:attrNameLst>
                                          <p:attrName>style.visibility</p:attrName>
                                        </p:attrNameLst>
                                      </p:cBhvr>
                                      <p:to>
                                        <p:strVal val="visible"/>
                                      </p:to>
                                    </p:set>
                                    <p:anim calcmode="lin" valueType="num">
                                      <p:cBhvr>
                                        <p:cTn id="42"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14000" b="-54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r>
              <a:rPr lang="en-US" sz="4000" b="1" dirty="0"/>
              <a:t>Dispassionate Revivalist</a:t>
            </a:r>
          </a:p>
        </p:txBody>
      </p:sp>
      <p:sp>
        <p:nvSpPr>
          <p:cNvPr id="8" name="Content Placeholder 7"/>
          <p:cNvSpPr>
            <a:spLocks noGrp="1"/>
          </p:cNvSpPr>
          <p:nvPr>
            <p:ph idx="1"/>
          </p:nvPr>
        </p:nvSpPr>
        <p:spPr>
          <a:xfrm>
            <a:off x="457200" y="838200"/>
            <a:ext cx="8229600" cy="5638799"/>
          </a:xfrm>
        </p:spPr>
        <p:txBody>
          <a:bodyPr>
            <a:normAutofit/>
          </a:bodyPr>
          <a:lstStyle/>
          <a:p>
            <a:r>
              <a:rPr lang="en-US" dirty="0"/>
              <a:t>In 1734 Edwards's preaching on justification by faith sparked a different sort of devotion: a spiritual revival broke out in his parish. </a:t>
            </a:r>
          </a:p>
          <a:p>
            <a:r>
              <a:rPr lang="en-US" dirty="0"/>
              <a:t>In December there were six sudden conversions. </a:t>
            </a:r>
          </a:p>
          <a:p>
            <a:r>
              <a:rPr lang="en-US" dirty="0"/>
              <a:t>By spring there were about thirty a week. </a:t>
            </a:r>
          </a:p>
          <a:p>
            <a:r>
              <a:rPr lang="en-US" dirty="0"/>
              <a:t>It was not due to theatrics. One observer wrote, “</a:t>
            </a:r>
            <a:r>
              <a:rPr lang="en-US" i="1" dirty="0">
                <a:latin typeface="Cambria" panose="02040503050406030204" pitchFamily="18" charset="0"/>
                <a:ea typeface="Cambria" panose="02040503050406030204" pitchFamily="18" charset="0"/>
              </a:rPr>
              <a:t>He scarcely gestured or even moved, and he made no attempt by the elegance of his style or the beauty of his pictures to gratify the taste and fascinate the imagination</a:t>
            </a:r>
            <a:r>
              <a:rPr lang="en-US" dirty="0"/>
              <a:t>.” </a:t>
            </a:r>
          </a:p>
          <a:p>
            <a:r>
              <a:rPr lang="en-US" dirty="0"/>
              <a:t>Instead he convinced “</a:t>
            </a:r>
            <a:r>
              <a:rPr lang="en-US" i="1" dirty="0">
                <a:latin typeface="Cambria" panose="02040503050406030204" pitchFamily="18" charset="0"/>
                <a:ea typeface="Cambria" panose="02040503050406030204" pitchFamily="18" charset="0"/>
              </a:rPr>
              <a:t>with overwhelming weight of argument and with such intenseness of feeling</a:t>
            </a:r>
            <a:r>
              <a:rPr lang="en-US" dirty="0"/>
              <a:t>.”</a:t>
            </a:r>
          </a:p>
        </p:txBody>
      </p:sp>
      <p:sp>
        <p:nvSpPr>
          <p:cNvPr id="5" name="TextBox 4"/>
          <p:cNvSpPr txBox="1"/>
          <p:nvPr/>
        </p:nvSpPr>
        <p:spPr>
          <a:xfrm>
            <a:off x="304800" y="6457890"/>
            <a:ext cx="87012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Galli, Mark. 131 Christians Everyone Should Know (pp. 43-44).</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548660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14000" b="-54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r>
              <a:rPr lang="en-US" sz="4000" b="1" dirty="0"/>
              <a:t>Dispassionate Revivalist</a:t>
            </a:r>
          </a:p>
        </p:txBody>
      </p:sp>
      <p:sp>
        <p:nvSpPr>
          <p:cNvPr id="8" name="Content Placeholder 7"/>
          <p:cNvSpPr>
            <a:spLocks noGrp="1"/>
          </p:cNvSpPr>
          <p:nvPr>
            <p:ph idx="1"/>
          </p:nvPr>
        </p:nvSpPr>
        <p:spPr>
          <a:xfrm>
            <a:off x="457200" y="838200"/>
            <a:ext cx="8229600" cy="5638799"/>
          </a:xfrm>
        </p:spPr>
        <p:txBody>
          <a:bodyPr>
            <a:normAutofit fontScale="92500" lnSpcReduction="20000"/>
          </a:bodyPr>
          <a:lstStyle/>
          <a:p>
            <a:r>
              <a:rPr lang="en-US" dirty="0"/>
              <a:t>Edwards kept a careful written account of his observations and noted them in </a:t>
            </a:r>
            <a:r>
              <a:rPr lang="en-US" i="1" dirty="0"/>
              <a:t>A Faithful Narrative of the Surprising Work of God </a:t>
            </a:r>
            <a:r>
              <a:rPr lang="en-US" dirty="0"/>
              <a:t>(1737), and his most effective sermons were published as </a:t>
            </a:r>
            <a:r>
              <a:rPr lang="en-US" i="1" dirty="0"/>
              <a:t>Justification by Faith </a:t>
            </a:r>
            <a:r>
              <a:rPr lang="en-US" dirty="0"/>
              <a:t>(1738), which were widely read in America and England. </a:t>
            </a:r>
          </a:p>
          <a:p>
            <a:r>
              <a:rPr lang="en-US" dirty="0"/>
              <a:t>These works helped fuel the Great Awakening a few years later (1739–1741), during which thousands were moved by the preaching of Britain's George Whitefield. </a:t>
            </a:r>
          </a:p>
          <a:p>
            <a:r>
              <a:rPr lang="en-US" dirty="0"/>
              <a:t>Whitefield had read Edwards's book and made it a point to visit him when he came to America. </a:t>
            </a:r>
          </a:p>
          <a:p>
            <a:r>
              <a:rPr lang="en-US" dirty="0"/>
              <a:t>Edwards invited Whitefield to preach at his church and reported, “</a:t>
            </a:r>
            <a:r>
              <a:rPr lang="en-US" i="1" dirty="0">
                <a:latin typeface="Cambria" panose="02040503050406030204" pitchFamily="18" charset="0"/>
                <a:ea typeface="Cambria" panose="02040503050406030204" pitchFamily="18" charset="0"/>
              </a:rPr>
              <a:t>The congregation was extraordinarily melted…almost the whole assembly being in tears for a great part of the time</a:t>
            </a:r>
            <a:r>
              <a:rPr lang="en-US" dirty="0"/>
              <a:t>.” </a:t>
            </a:r>
          </a:p>
          <a:p>
            <a:r>
              <a:rPr lang="en-US" dirty="0"/>
              <a:t>The “whole assembly” included Edwards himself. </a:t>
            </a:r>
          </a:p>
        </p:txBody>
      </p:sp>
      <p:sp>
        <p:nvSpPr>
          <p:cNvPr id="5" name="TextBox 4"/>
          <p:cNvSpPr txBox="1"/>
          <p:nvPr/>
        </p:nvSpPr>
        <p:spPr>
          <a:xfrm>
            <a:off x="304800" y="6457890"/>
            <a:ext cx="87012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Galli, Mark. 131 Christians Everyone Should Know (pp. 44-45).</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25621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14000" b="-54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r>
              <a:rPr lang="en-US" sz="4000" b="1" dirty="0"/>
              <a:t>Dispassionate Revivalist</a:t>
            </a:r>
          </a:p>
        </p:txBody>
      </p:sp>
      <p:sp>
        <p:nvSpPr>
          <p:cNvPr id="8" name="Content Placeholder 7"/>
          <p:cNvSpPr>
            <a:spLocks noGrp="1"/>
          </p:cNvSpPr>
          <p:nvPr>
            <p:ph idx="1"/>
          </p:nvPr>
        </p:nvSpPr>
        <p:spPr>
          <a:xfrm>
            <a:off x="62464" y="685800"/>
            <a:ext cx="9067800" cy="5867400"/>
          </a:xfrm>
        </p:spPr>
        <p:txBody>
          <a:bodyPr>
            <a:normAutofit fontScale="92500" lnSpcReduction="20000"/>
          </a:bodyPr>
          <a:lstStyle/>
          <a:p>
            <a:r>
              <a:rPr lang="en-US" dirty="0"/>
              <a:t>During the Great Awakening, Edwards contributed perhaps the most famous sermon in American history, “</a:t>
            </a:r>
            <a:r>
              <a:rPr lang="en-US" i="1" dirty="0"/>
              <a:t>Sinners in the Hands of an Angry God</a:t>
            </a:r>
            <a:r>
              <a:rPr lang="en-US" dirty="0"/>
              <a:t>.” </a:t>
            </a:r>
          </a:p>
          <a:p>
            <a:r>
              <a:rPr lang="en-US" dirty="0"/>
              <a:t>Unfortunately it has since cast Edwards as an emotional and judgmental revivalist, when in fact he preached it as dispassionately as any of his sermons. </a:t>
            </a:r>
          </a:p>
          <a:p>
            <a:r>
              <a:rPr lang="en-US" dirty="0"/>
              <a:t>In spite of his dispassionate style, Edwards insisted that true religion is rooted in the affections, not in reason. </a:t>
            </a:r>
          </a:p>
          <a:p>
            <a:r>
              <a:rPr lang="en-US" dirty="0"/>
              <a:t>He defended the emotional outbursts of the Great Awakening, especially in </a:t>
            </a:r>
            <a:r>
              <a:rPr lang="en-US" i="1" dirty="0"/>
              <a:t>Treatise on Religious Affections </a:t>
            </a:r>
            <a:r>
              <a:rPr lang="en-US" dirty="0"/>
              <a:t>(1746), a masterpiece of psychological and spiritual discernment, and in </a:t>
            </a:r>
            <a:r>
              <a:rPr lang="en-US" i="1" dirty="0"/>
              <a:t>Some Thoughts Concerning the Present Revival of Religion in New England </a:t>
            </a:r>
            <a:r>
              <a:rPr lang="en-US" dirty="0"/>
              <a:t>(in which he included an account of his wife's spiritual awakening). </a:t>
            </a:r>
          </a:p>
          <a:p>
            <a:r>
              <a:rPr lang="en-US" dirty="0"/>
              <a:t>And in a day when psalm-singing was almost the only music to be heard in congregational churches, Edwards encouraged the singing of new Christian hymns, notably those of Isaac Watts.</a:t>
            </a:r>
          </a:p>
        </p:txBody>
      </p:sp>
      <p:sp>
        <p:nvSpPr>
          <p:cNvPr id="5" name="TextBox 4"/>
          <p:cNvSpPr txBox="1"/>
          <p:nvPr/>
        </p:nvSpPr>
        <p:spPr>
          <a:xfrm>
            <a:off x="304800" y="6457890"/>
            <a:ext cx="870126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Galli, Mark. 131 Christians Everyone Should Know (pp. 44-45).</a:t>
            </a:r>
            <a:endParaRPr kumimoji="0" lang="en-US" sz="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262099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4000" r="-4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12032"/>
            <a:ext cx="9220200" cy="1054768"/>
          </a:xfrm>
        </p:spPr>
        <p:txBody>
          <a:bodyPr>
            <a:noAutofit/>
          </a:bodyPr>
          <a:lstStyle/>
          <a:p>
            <a:r>
              <a:rPr lang="en-US" sz="7200" b="1" dirty="0">
                <a:solidFill>
                  <a:schemeClr val="bg1"/>
                </a:solidFill>
                <a:effectLst>
                  <a:glow rad="228600">
                    <a:schemeClr val="accent2">
                      <a:satMod val="175000"/>
                      <a:alpha val="40000"/>
                    </a:schemeClr>
                  </a:glow>
                  <a:outerShdw blurRad="114300" dist="38100" dir="13500000" algn="br" rotWithShape="0">
                    <a:prstClr val="black"/>
                  </a:outerShdw>
                </a:effectLst>
              </a:rPr>
              <a:t>John Bunyan</a:t>
            </a:r>
            <a:endParaRPr lang="en-US" sz="6000" dirty="0">
              <a:effectLst>
                <a:glow rad="228600">
                  <a:schemeClr val="accent2">
                    <a:satMod val="175000"/>
                    <a:alpha val="40000"/>
                  </a:schemeClr>
                </a:glow>
                <a:outerShdw blurRad="114300" dist="38100" dir="13500000" algn="br" rotWithShape="0">
                  <a:prstClr val="black"/>
                </a:outerShdw>
              </a:effectLst>
            </a:endParaRPr>
          </a:p>
        </p:txBody>
      </p:sp>
      <p:sp>
        <p:nvSpPr>
          <p:cNvPr id="11" name="TextBox 10">
            <a:extLst>
              <a:ext uri="{FF2B5EF4-FFF2-40B4-BE49-F238E27FC236}">
                <a16:creationId xmlns:a16="http://schemas.microsoft.com/office/drawing/2014/main" id="{AC890CDD-BDAF-4A70-933B-A709A8F2B279}"/>
              </a:ext>
            </a:extLst>
          </p:cNvPr>
          <p:cNvSpPr txBox="1"/>
          <p:nvPr/>
        </p:nvSpPr>
        <p:spPr>
          <a:xfrm>
            <a:off x="0" y="6565612"/>
            <a:ext cx="89916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hlinkClick r:id="rId5"/>
              </a:rPr>
              <a:t>https://www.pastorjack.org/?tag=john-bunyan-trial</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4" name="TextBox 3">
            <a:extLst>
              <a:ext uri="{FF2B5EF4-FFF2-40B4-BE49-F238E27FC236}">
                <a16:creationId xmlns:a16="http://schemas.microsoft.com/office/drawing/2014/main" id="{ECAC20D8-CAC5-4CD5-91B3-1E4F97CE7E22}"/>
              </a:ext>
            </a:extLst>
          </p:cNvPr>
          <p:cNvSpPr txBox="1"/>
          <p:nvPr/>
        </p:nvSpPr>
        <p:spPr>
          <a:xfrm>
            <a:off x="6934200" y="4767390"/>
            <a:ext cx="2209800" cy="1815882"/>
          </a:xfrm>
          <a:prstGeom prst="rect">
            <a:avLst/>
          </a:prstGeom>
          <a:noFill/>
        </p:spPr>
        <p:txBody>
          <a:bodyPr wrap="square">
            <a:spAutoFit/>
          </a:bodyPr>
          <a:lstStyle/>
          <a:p>
            <a:pPr algn="r"/>
            <a:r>
              <a:rPr kumimoji="0" lang="en-US" sz="2800" b="1" i="0" u="none" strike="noStrike" kern="1200" cap="none" spc="0" normalizeH="0" baseline="0" noProof="0" dirty="0">
                <a:ln>
                  <a:noFill/>
                </a:ln>
                <a:solidFill>
                  <a:prstClr val="white"/>
                </a:solidFill>
                <a:effectLst>
                  <a:glow rad="228600">
                    <a:srgbClr val="C0504D">
                      <a:satMod val="175000"/>
                      <a:alpha val="40000"/>
                    </a:srgbClr>
                  </a:glow>
                  <a:outerShdw blurRad="114300" dist="38100" dir="13500000" algn="br" rotWithShape="0">
                    <a:prstClr val="black"/>
                  </a:outerShdw>
                </a:effectLst>
                <a:uLnTx/>
                <a:uFillTx/>
                <a:latin typeface="Calibri"/>
                <a:ea typeface="+mj-ea"/>
                <a:cs typeface="+mj-cs"/>
              </a:rPr>
              <a:t>PILGRIM WHO MADE PROGRESS IN PRISON</a:t>
            </a:r>
          </a:p>
        </p:txBody>
      </p:sp>
    </p:spTree>
    <p:extLst>
      <p:ext uri="{BB962C8B-B14F-4D97-AF65-F5344CB8AC3E}">
        <p14:creationId xmlns:p14="http://schemas.microsoft.com/office/powerpoint/2010/main" val="13276505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14000" b="-54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r>
              <a:rPr lang="en-US" sz="4000" b="1" dirty="0"/>
              <a:t>Newton and the Bible</a:t>
            </a:r>
          </a:p>
        </p:txBody>
      </p:sp>
      <p:sp>
        <p:nvSpPr>
          <p:cNvPr id="8" name="Content Placeholder 7"/>
          <p:cNvSpPr>
            <a:spLocks noGrp="1"/>
          </p:cNvSpPr>
          <p:nvPr>
            <p:ph idx="1"/>
          </p:nvPr>
        </p:nvSpPr>
        <p:spPr>
          <a:xfrm>
            <a:off x="457200" y="838200"/>
            <a:ext cx="8229600" cy="5638799"/>
          </a:xfrm>
        </p:spPr>
        <p:txBody>
          <a:bodyPr>
            <a:normAutofit fontScale="92500"/>
          </a:bodyPr>
          <a:lstStyle/>
          <a:p>
            <a:r>
              <a:rPr lang="en-US" dirty="0"/>
              <a:t>Edwards regarded personal conversion as critical, so he insisted that only persons who had made a profession of faith, which included a description of their conversion experience, could receive Communion. </a:t>
            </a:r>
          </a:p>
          <a:p>
            <a:r>
              <a:rPr lang="en-US" dirty="0"/>
              <a:t>This reversed the policy of his grandfather and alienated his congregation, which ousted him in 1750. </a:t>
            </a:r>
          </a:p>
          <a:p>
            <a:r>
              <a:rPr lang="en-US" dirty="0"/>
              <a:t>For the next few years, he was a missionary pastor to Native Americans in Stockbridge, Massachusetts, and wrote, among other theological treatises, </a:t>
            </a:r>
            <a:r>
              <a:rPr lang="en-US" i="1" dirty="0"/>
              <a:t>Freedom of the Will </a:t>
            </a:r>
            <a:r>
              <a:rPr lang="en-US" dirty="0"/>
              <a:t>(1754), a brilliant defense of divine sovereignty. </a:t>
            </a:r>
          </a:p>
          <a:p>
            <a:r>
              <a:rPr lang="en-US" dirty="0"/>
              <a:t>In it he argued that we are free to do whatever we want, but we will never want to do God's will without a vision of his divine nature imparted by the Spirit. </a:t>
            </a:r>
          </a:p>
        </p:txBody>
      </p:sp>
      <p:sp>
        <p:nvSpPr>
          <p:cNvPr id="5" name="TextBox 4"/>
          <p:cNvSpPr txBox="1"/>
          <p:nvPr/>
        </p:nvSpPr>
        <p:spPr>
          <a:xfrm>
            <a:off x="304800" y="6457890"/>
            <a:ext cx="87012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Galli, Mark. 131 Christians Everyone Should Know (pp. 45).</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109103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p:cTn id="21"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 calcmode="lin" valueType="num">
                                      <p:cBhvr>
                                        <p:cTn id="28"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14000" b="-54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r>
              <a:rPr lang="en-US" sz="4000" b="1" dirty="0"/>
              <a:t>Newton and the Bible</a:t>
            </a:r>
          </a:p>
        </p:txBody>
      </p:sp>
      <p:sp>
        <p:nvSpPr>
          <p:cNvPr id="8" name="Content Placeholder 7"/>
          <p:cNvSpPr>
            <a:spLocks noGrp="1"/>
          </p:cNvSpPr>
          <p:nvPr>
            <p:ph idx="1"/>
          </p:nvPr>
        </p:nvSpPr>
        <p:spPr>
          <a:xfrm>
            <a:off x="457200" y="838200"/>
            <a:ext cx="8229600" cy="5638799"/>
          </a:xfrm>
        </p:spPr>
        <p:txBody>
          <a:bodyPr>
            <a:normAutofit fontScale="92500" lnSpcReduction="20000"/>
          </a:bodyPr>
          <a:lstStyle/>
          <a:p>
            <a:r>
              <a:rPr lang="en-US" dirty="0"/>
              <a:t>Fascinated by Newtonian physics and enlightened by Scripture, Edwards believed that God's providence was literally the binding force of atoms—that the universe would collapse and disappear unless God sustained its existence from one moment to the next. </a:t>
            </a:r>
          </a:p>
          <a:p>
            <a:r>
              <a:rPr lang="en-US" dirty="0"/>
              <a:t>Scripture affirmed his view that Christ is “</a:t>
            </a:r>
            <a:r>
              <a:rPr lang="en-US" i="1" dirty="0">
                <a:solidFill>
                  <a:srgbClr val="0000FF"/>
                </a:solidFill>
                <a:latin typeface="Cambria" panose="02040503050406030204" pitchFamily="18" charset="0"/>
                <a:ea typeface="Cambria" panose="02040503050406030204" pitchFamily="18" charset="0"/>
              </a:rPr>
              <a:t>upholding all things by his word of power</a:t>
            </a:r>
            <a:r>
              <a:rPr lang="en-US" dirty="0"/>
              <a:t>” (Heb. 1:3 RSV). </a:t>
            </a:r>
          </a:p>
          <a:p>
            <a:r>
              <a:rPr lang="en-US" dirty="0"/>
              <a:t>Such were the fruits of his lifelong habit of rising at 4:00 a.m. and studying 13 hours a day. </a:t>
            </a:r>
          </a:p>
          <a:p>
            <a:r>
              <a:rPr lang="en-US" dirty="0"/>
              <a:t>The College of New Jersey (later Princeton) called him as president in 1758. </a:t>
            </a:r>
          </a:p>
          <a:p>
            <a:r>
              <a:rPr lang="en-US" dirty="0"/>
              <a:t>But soon after his arrival, Edwards died of the new smallpox vaccination. He was 55. </a:t>
            </a:r>
          </a:p>
          <a:p>
            <a:r>
              <a:rPr lang="en-US" dirty="0"/>
              <a:t>He left no small legacy: Edwards is considered (some would say with Reinhold Niebuhr) America's greatest theologian.</a:t>
            </a:r>
          </a:p>
        </p:txBody>
      </p:sp>
      <p:sp>
        <p:nvSpPr>
          <p:cNvPr id="5" name="TextBox 4"/>
          <p:cNvSpPr txBox="1"/>
          <p:nvPr/>
        </p:nvSpPr>
        <p:spPr>
          <a:xfrm>
            <a:off x="304800" y="6457890"/>
            <a:ext cx="87012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Galli, Mark. 131 Christians Everyone Should Know (pp. 45).</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320125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 calcmode="lin" valueType="num">
                                      <p:cBhvr>
                                        <p:cTn id="35"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12032"/>
            <a:ext cx="9220200" cy="1054768"/>
          </a:xfrm>
        </p:spPr>
        <p:txBody>
          <a:bodyPr>
            <a:noAutofit/>
          </a:bodyPr>
          <a:lstStyle/>
          <a:p>
            <a:r>
              <a:rPr lang="en-US" sz="6000" b="1" dirty="0">
                <a:solidFill>
                  <a:schemeClr val="bg1"/>
                </a:solidFill>
                <a:effectLst>
                  <a:glow rad="228600">
                    <a:schemeClr val="accent2">
                      <a:satMod val="175000"/>
                      <a:alpha val="40000"/>
                    </a:schemeClr>
                  </a:glow>
                  <a:outerShdw blurRad="114300" dist="38100" dir="13500000" algn="br" rotWithShape="0">
                    <a:prstClr val="black"/>
                  </a:outerShdw>
                </a:effectLst>
              </a:rPr>
              <a:t>John Newton</a:t>
            </a:r>
            <a:endParaRPr lang="en-US" sz="4800" dirty="0">
              <a:effectLst>
                <a:glow rad="228600">
                  <a:schemeClr val="accent2">
                    <a:satMod val="175000"/>
                    <a:alpha val="40000"/>
                  </a:schemeClr>
                </a:glow>
                <a:outerShdw blurRad="114300" dist="38100" dir="13500000" algn="br" rotWithShape="0">
                  <a:prstClr val="black"/>
                </a:outerShdw>
              </a:effectLst>
            </a:endParaRPr>
          </a:p>
        </p:txBody>
      </p:sp>
      <p:sp>
        <p:nvSpPr>
          <p:cNvPr id="11" name="TextBox 10">
            <a:extLst>
              <a:ext uri="{FF2B5EF4-FFF2-40B4-BE49-F238E27FC236}">
                <a16:creationId xmlns:a16="http://schemas.microsoft.com/office/drawing/2014/main" id="{AC890CDD-BDAF-4A70-933B-A709A8F2B279}"/>
              </a:ext>
            </a:extLst>
          </p:cNvPr>
          <p:cNvSpPr txBox="1"/>
          <p:nvPr/>
        </p:nvSpPr>
        <p:spPr>
          <a:xfrm>
            <a:off x="0" y="6565612"/>
            <a:ext cx="8991600"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hlinkClick r:id="rId5"/>
              </a:rPr>
              <a:t>https://www.ouramericannetwork.org/story?title=John-Newton-From-Disgrace-to-Amazing-Grace</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131268647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4"/>
              </a:rPr>
              <a:t>https://www.weareteachers.com/moving-beyond-classroom-discussions/</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7" name="Title 2"/>
          <p:cNvSpPr>
            <a:spLocks noGrp="1"/>
          </p:cNvSpPr>
          <p:nvPr>
            <p:ph type="title"/>
          </p:nvPr>
        </p:nvSpPr>
        <p:spPr>
          <a:xfrm>
            <a:off x="0" y="25879"/>
            <a:ext cx="9144000" cy="1269521"/>
          </a:xfrm>
          <a:effectLst/>
        </p:spPr>
        <p:txBody>
          <a:bodyPr>
            <a:noAutofit/>
          </a:bodyPr>
          <a:lstStyle/>
          <a:p>
            <a:r>
              <a:rPr lang="en-US" sz="6600" b="1" dirty="0">
                <a:solidFill>
                  <a:schemeClr val="bg1"/>
                </a:solidFill>
                <a:effectLst>
                  <a:glow rad="139700">
                    <a:srgbClr val="C00000">
                      <a:alpha val="40000"/>
                    </a:srgbClr>
                  </a:glow>
                  <a:outerShdw blurRad="114300" dist="38100" dir="13500000" algn="br" rotWithShape="0">
                    <a:prstClr val="black"/>
                  </a:outerShdw>
                </a:effectLst>
              </a:rPr>
              <a:t>Class Discussion Time</a:t>
            </a:r>
            <a:endParaRPr lang="en-US" sz="40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28741867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a:t>*Class Discussion Time</a:t>
            </a:r>
          </a:p>
        </p:txBody>
      </p:sp>
      <p:sp>
        <p:nvSpPr>
          <p:cNvPr id="4" name="Content Placeholder 3"/>
          <p:cNvSpPr>
            <a:spLocks noGrp="1"/>
          </p:cNvSpPr>
          <p:nvPr>
            <p:ph idx="1"/>
          </p:nvPr>
        </p:nvSpPr>
        <p:spPr>
          <a:xfrm>
            <a:off x="31630" y="685800"/>
            <a:ext cx="8991600" cy="6172200"/>
          </a:xfrm>
        </p:spPr>
        <p:txBody>
          <a:bodyPr>
            <a:normAutofit fontScale="77500" lnSpcReduction="20000"/>
          </a:bodyPr>
          <a:lstStyle/>
          <a:p>
            <a:r>
              <a:rPr lang="en-US" dirty="0"/>
              <a:t>John Bunyan was imprisoned for 12 years and yet could have gotten free at any time if he had only been willing to agree to stop preaching. Do you think we may someday face such a choice as Christians? If so, do you think you will have the kind of convictions John Bunyan did?</a:t>
            </a:r>
          </a:p>
          <a:p>
            <a:r>
              <a:rPr lang="en-US" dirty="0"/>
              <a:t>What, on the surface, seemed to be John Bunyan’s greatest curse (imprisonment), proved to be a great blessing. Can you think of a time in your life when God used a bad situation to bring about great blessing?</a:t>
            </a:r>
          </a:p>
          <a:p>
            <a:r>
              <a:rPr lang="en-US" dirty="0"/>
              <a:t>Jonathan Edwards, sometimes referred to as America’s greatest theologian, in addition to his deep understanding and interest in theology also had a deep and passionate interest in science and in the works of the not-so-orthodox philosophers of his day (e.g. John Locke). How do you suppose he was able to be so strongly committed to sound theology and yet still enjoy the philosophers of his day?</a:t>
            </a:r>
          </a:p>
          <a:p>
            <a:r>
              <a:rPr lang="en-US" dirty="0"/>
              <a:t>When Bunyan married his second wife, he was 31 and she was 17. Edwards began courting Sarah when she was 13 and married her when she was 17. Marriage at such an early age was not uncommon in those days. Why do you suppose couples in our culture tend to marry so much later in life? Is that a </a:t>
            </a:r>
            <a:r>
              <a:rPr lang="en-US"/>
              <a:t>good thing?</a:t>
            </a:r>
            <a:endParaRPr lang="en-US" dirty="0"/>
          </a:p>
          <a:p>
            <a:r>
              <a:rPr lang="en-US" dirty="0"/>
              <a:t>Do </a:t>
            </a:r>
            <a:r>
              <a:rPr lang="en-US" b="1" i="1" dirty="0"/>
              <a:t>you</a:t>
            </a:r>
            <a:r>
              <a:rPr lang="en-US" dirty="0"/>
              <a:t> have a topic or question that </a:t>
            </a:r>
            <a:r>
              <a:rPr lang="en-US" b="1" i="1" dirty="0"/>
              <a:t>you</a:t>
            </a:r>
            <a:r>
              <a:rPr lang="en-US" dirty="0"/>
              <a:t> would like to see us to discuss?</a:t>
            </a:r>
          </a:p>
          <a:p>
            <a:endParaRPr lang="en-US" dirty="0"/>
          </a:p>
          <a:p>
            <a:pPr lvl="0"/>
            <a:endParaRPr lang="en-US" dirty="0"/>
          </a:p>
        </p:txBody>
      </p:sp>
    </p:spTree>
    <p:extLst>
      <p:ext uri="{BB962C8B-B14F-4D97-AF65-F5344CB8AC3E}">
        <p14:creationId xmlns:p14="http://schemas.microsoft.com/office/powerpoint/2010/main" val="53270466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14300" y="6463450"/>
            <a:ext cx="8915400"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Galli, Mark. 131 Christians Everyone Should Know (p. 115).</a:t>
            </a:r>
            <a:endParaRPr kumimoji="0" lang="en-US" sz="105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Title 1">
            <a:extLst>
              <a:ext uri="{FF2B5EF4-FFF2-40B4-BE49-F238E27FC236}">
                <a16:creationId xmlns:a16="http://schemas.microsoft.com/office/drawing/2014/main" id="{511753C4-1A20-47F4-AE75-CBDDFC0D1473}"/>
              </a:ext>
            </a:extLst>
          </p:cNvPr>
          <p:cNvSpPr>
            <a:spLocks noGrp="1"/>
          </p:cNvSpPr>
          <p:nvPr>
            <p:ph type="title"/>
          </p:nvPr>
        </p:nvSpPr>
        <p:spPr>
          <a:xfrm>
            <a:off x="114300" y="-25835"/>
            <a:ext cx="8763002" cy="864036"/>
          </a:xfrm>
        </p:spPr>
        <p:txBody>
          <a:bodyPr>
            <a:noAutofit/>
          </a:bodyPr>
          <a:lstStyle/>
          <a:p>
            <a:r>
              <a:rPr lang="en-US" sz="5400" b="1" dirty="0"/>
              <a:t>Timeline</a:t>
            </a:r>
          </a:p>
        </p:txBody>
      </p:sp>
      <p:pic>
        <p:nvPicPr>
          <p:cNvPr id="6" name="Picture 5">
            <a:extLst>
              <a:ext uri="{FF2B5EF4-FFF2-40B4-BE49-F238E27FC236}">
                <a16:creationId xmlns:a16="http://schemas.microsoft.com/office/drawing/2014/main" id="{10FE8E88-AE39-4869-A0AA-76AAE935C620}"/>
              </a:ext>
            </a:extLst>
          </p:cNvPr>
          <p:cNvPicPr>
            <a:picLocks noChangeAspect="1"/>
          </p:cNvPicPr>
          <p:nvPr/>
        </p:nvPicPr>
        <p:blipFill>
          <a:blip r:embed="rId3"/>
          <a:stretch>
            <a:fillRect/>
          </a:stretch>
        </p:blipFill>
        <p:spPr>
          <a:xfrm>
            <a:off x="4252" y="990600"/>
            <a:ext cx="9144000" cy="5142784"/>
          </a:xfrm>
          <a:prstGeom prst="rect">
            <a:avLst/>
          </a:prstGeom>
        </p:spPr>
      </p:pic>
    </p:spTree>
    <p:extLst>
      <p:ext uri="{BB962C8B-B14F-4D97-AF65-F5344CB8AC3E}">
        <p14:creationId xmlns:p14="http://schemas.microsoft.com/office/powerpoint/2010/main" val="338110093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4000" r="-4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1113408"/>
          </a:xfrm>
        </p:spPr>
        <p:txBody>
          <a:bodyPr>
            <a:noAutofit/>
          </a:bodyPr>
          <a:lstStyle/>
          <a:p>
            <a:r>
              <a:rPr lang="en-US" sz="3600" b="1" dirty="0"/>
              <a:t>“I saw a man clothed with rags … a book in his hand and a great burden upon his back.” </a:t>
            </a:r>
          </a:p>
        </p:txBody>
      </p:sp>
      <p:sp>
        <p:nvSpPr>
          <p:cNvPr id="8" name="Content Placeholder 7"/>
          <p:cNvSpPr>
            <a:spLocks noGrp="1"/>
          </p:cNvSpPr>
          <p:nvPr>
            <p:ph idx="1"/>
          </p:nvPr>
        </p:nvSpPr>
        <p:spPr>
          <a:xfrm>
            <a:off x="457200" y="1295400"/>
            <a:ext cx="8229600" cy="5181599"/>
          </a:xfrm>
        </p:spPr>
        <p:txBody>
          <a:bodyPr>
            <a:normAutofit fontScale="92500" lnSpcReduction="20000"/>
          </a:bodyPr>
          <a:lstStyle/>
          <a:p>
            <a:r>
              <a:rPr lang="en-US" dirty="0"/>
              <a:t>Successful English writers were, in John Bunyan's day, nearly synonymous with wealth. </a:t>
            </a:r>
          </a:p>
          <a:p>
            <a:r>
              <a:rPr lang="en-US" dirty="0"/>
              <a:t>Men like Richard Baxter and John Milton could afford to write because they didn't need to earn a living. </a:t>
            </a:r>
          </a:p>
          <a:p>
            <a:r>
              <a:rPr lang="en-US" dirty="0"/>
              <a:t>But Bunyan, a traveling tinker like his father, was nearly penniless before becoming England's most famous author. </a:t>
            </a:r>
          </a:p>
          <a:p>
            <a:r>
              <a:rPr lang="en-US" dirty="0"/>
              <a:t>His wife was also destitute, bringing only two Puritan books as a dowry. “</a:t>
            </a:r>
            <a:r>
              <a:rPr lang="en-US" i="1" dirty="0">
                <a:latin typeface="Cambria" panose="02040503050406030204" pitchFamily="18" charset="0"/>
                <a:ea typeface="Cambria" panose="02040503050406030204" pitchFamily="18" charset="0"/>
              </a:rPr>
              <a:t>We came together as poor as poor might be</a:t>
            </a:r>
            <a:r>
              <a:rPr lang="en-US" dirty="0"/>
              <a:t>,” Bunyan wrote, “</a:t>
            </a:r>
            <a:r>
              <a:rPr lang="en-US" i="1" dirty="0">
                <a:latin typeface="Cambria" panose="02040503050406030204" pitchFamily="18" charset="0"/>
                <a:ea typeface="Cambria" panose="02040503050406030204" pitchFamily="18" charset="0"/>
              </a:rPr>
              <a:t>not having so much household-stuff as a dish or spoon betwixt us both</a:t>
            </a:r>
            <a:r>
              <a:rPr lang="en-US" dirty="0"/>
              <a:t>.” </a:t>
            </a:r>
          </a:p>
          <a:p>
            <a:r>
              <a:rPr lang="en-US" dirty="0"/>
              <a:t>What allowed Bunyan to become the bestselling author of one of the most beloved books in the English language was when things actually got worse: an imprisonment of 12 years.</a:t>
            </a:r>
          </a:p>
        </p:txBody>
      </p:sp>
      <p:sp>
        <p:nvSpPr>
          <p:cNvPr id="5" name="TextBox 4"/>
          <p:cNvSpPr txBox="1"/>
          <p:nvPr/>
        </p:nvSpPr>
        <p:spPr>
          <a:xfrm>
            <a:off x="304800" y="6457890"/>
            <a:ext cx="87012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Galli, Mark. 131 Christians Everyone Should Know (p. 115).</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474433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p:cTn id="21"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 calcmode="lin" valueType="num">
                                      <p:cBhvr>
                                        <p:cTn id="28"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8">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anim calcmode="lin" valueType="num">
                                      <p:cBhvr>
                                        <p:cTn id="35"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4000" r="-4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r>
              <a:rPr lang="en-US" sz="4000" b="1" dirty="0"/>
              <a:t>Early Temptations</a:t>
            </a:r>
          </a:p>
        </p:txBody>
      </p:sp>
      <p:sp>
        <p:nvSpPr>
          <p:cNvPr id="8" name="Content Placeholder 7"/>
          <p:cNvSpPr>
            <a:spLocks noGrp="1"/>
          </p:cNvSpPr>
          <p:nvPr>
            <p:ph idx="1"/>
          </p:nvPr>
        </p:nvSpPr>
        <p:spPr>
          <a:xfrm>
            <a:off x="457200" y="838200"/>
            <a:ext cx="6400800" cy="5638799"/>
          </a:xfrm>
        </p:spPr>
        <p:txBody>
          <a:bodyPr>
            <a:normAutofit/>
          </a:bodyPr>
          <a:lstStyle/>
          <a:p>
            <a:r>
              <a:rPr lang="en-US" dirty="0"/>
              <a:t>Born in Elstow, Bedfordshire, Bunyan  married at age 21. </a:t>
            </a:r>
          </a:p>
          <a:p>
            <a:r>
              <a:rPr lang="en-US" dirty="0"/>
              <a:t>Those books his wife brought to the marriage began a process of conversion. </a:t>
            </a:r>
          </a:p>
          <a:p>
            <a:endParaRPr lang="en-US" dirty="0"/>
          </a:p>
        </p:txBody>
      </p:sp>
      <p:sp>
        <p:nvSpPr>
          <p:cNvPr id="5" name="TextBox 4"/>
          <p:cNvSpPr txBox="1"/>
          <p:nvPr/>
        </p:nvSpPr>
        <p:spPr>
          <a:xfrm>
            <a:off x="304800" y="6457890"/>
            <a:ext cx="87012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Galli, Mark. 131 Christians Everyone Should Know (p. 115-116).</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8A57C9AA-4804-4050-9FB2-367CF61B24D1}"/>
              </a:ext>
            </a:extLst>
          </p:cNvPr>
          <p:cNvPicPr>
            <a:picLocks noChangeAspect="1"/>
          </p:cNvPicPr>
          <p:nvPr/>
        </p:nvPicPr>
        <p:blipFill>
          <a:blip r:embed="rId4"/>
          <a:stretch>
            <a:fillRect/>
          </a:stretch>
        </p:blipFill>
        <p:spPr>
          <a:xfrm>
            <a:off x="6858000" y="29592"/>
            <a:ext cx="2286117" cy="2616334"/>
          </a:xfrm>
          <a:prstGeom prst="rect">
            <a:avLst/>
          </a:prstGeom>
        </p:spPr>
      </p:pic>
      <p:sp>
        <p:nvSpPr>
          <p:cNvPr id="9" name="Content Placeholder 7">
            <a:extLst>
              <a:ext uri="{FF2B5EF4-FFF2-40B4-BE49-F238E27FC236}">
                <a16:creationId xmlns:a16="http://schemas.microsoft.com/office/drawing/2014/main" id="{FF053F31-A38F-4C0F-9E57-07958C4E18FA}"/>
              </a:ext>
            </a:extLst>
          </p:cNvPr>
          <p:cNvSpPr txBox="1">
            <a:spLocks/>
          </p:cNvSpPr>
          <p:nvPr/>
        </p:nvSpPr>
        <p:spPr>
          <a:xfrm>
            <a:off x="457200" y="2789810"/>
            <a:ext cx="8548868" cy="368719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Gradually, he gave up recreations like dancing, bell ringing, and sports; he began attending church and fought off temptations. </a:t>
            </a:r>
          </a:p>
          <a:p>
            <a:r>
              <a:rPr lang="en-US" dirty="0"/>
              <a:t>Bunyan wrote in his autobiography:</a:t>
            </a:r>
          </a:p>
          <a:p>
            <a:pPr lvl="1"/>
            <a:r>
              <a:rPr lang="en-US" i="1" dirty="0">
                <a:latin typeface="Cambria" panose="02040503050406030204" pitchFamily="18" charset="0"/>
                <a:ea typeface="Cambria" panose="02040503050406030204" pitchFamily="18" charset="0"/>
              </a:rPr>
              <a:t>One morning as I did lie in bed, I was, as at other times, most fiercely assaulted with this temptation, to sell and part with Christ; the wicked suggestion still running in my mind, Sell him, sell him, sell him, sell him, sell him, as fast as a man could speak.</a:t>
            </a:r>
          </a:p>
        </p:txBody>
      </p:sp>
    </p:spTree>
    <p:extLst>
      <p:ext uri="{BB962C8B-B14F-4D97-AF65-F5344CB8AC3E}">
        <p14:creationId xmlns:p14="http://schemas.microsoft.com/office/powerpoint/2010/main" val="1657433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 calcmode="lin" valueType="num">
                                      <p:cBhvr>
                                        <p:cTn id="21"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8">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anim calcmode="lin" valueType="num">
                                      <p:cBhvr>
                                        <p:cTn id="28"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29"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30" dur="500"/>
                                        <p:tgtEl>
                                          <p:spTgt spid="9">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9">
                                            <p:txEl>
                                              <p:pRg st="1" end="1"/>
                                            </p:txEl>
                                          </p:spTgt>
                                        </p:tgtEl>
                                        <p:attrNameLst>
                                          <p:attrName>style.visibility</p:attrName>
                                        </p:attrNameLst>
                                      </p:cBhvr>
                                      <p:to>
                                        <p:strVal val="visible"/>
                                      </p:to>
                                    </p:set>
                                    <p:anim calcmode="lin" valueType="num">
                                      <p:cBhvr>
                                        <p:cTn id="35" dur="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36" dur="500" fill="hold"/>
                                        <p:tgtEl>
                                          <p:spTgt spid="9">
                                            <p:txEl>
                                              <p:pRg st="1" end="1"/>
                                            </p:txEl>
                                          </p:spTgt>
                                        </p:tgtEl>
                                        <p:attrNameLst>
                                          <p:attrName>ppt_h</p:attrName>
                                        </p:attrNameLst>
                                      </p:cBhvr>
                                      <p:tavLst>
                                        <p:tav tm="0">
                                          <p:val>
                                            <p:fltVal val="0"/>
                                          </p:val>
                                        </p:tav>
                                        <p:tav tm="100000">
                                          <p:val>
                                            <p:strVal val="#ppt_h"/>
                                          </p:val>
                                        </p:tav>
                                      </p:tavLst>
                                    </p:anim>
                                    <p:animEffect transition="in" filter="fade">
                                      <p:cBhvr>
                                        <p:cTn id="37" dur="500"/>
                                        <p:tgtEl>
                                          <p:spTgt spid="9">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9">
                                            <p:txEl>
                                              <p:pRg st="2" end="2"/>
                                            </p:txEl>
                                          </p:spTgt>
                                        </p:tgtEl>
                                        <p:attrNameLst>
                                          <p:attrName>style.visibility</p:attrName>
                                        </p:attrNameLst>
                                      </p:cBhvr>
                                      <p:to>
                                        <p:strVal val="visible"/>
                                      </p:to>
                                    </p:set>
                                    <p:anim calcmode="lin" valueType="num">
                                      <p:cBhvr>
                                        <p:cTn id="42" dur="500" fill="hold"/>
                                        <p:tgtEl>
                                          <p:spTgt spid="9">
                                            <p:txEl>
                                              <p:pRg st="2" end="2"/>
                                            </p:txEl>
                                          </p:spTgt>
                                        </p:tgtEl>
                                        <p:attrNameLst>
                                          <p:attrName>ppt_w</p:attrName>
                                        </p:attrNameLst>
                                      </p:cBhvr>
                                      <p:tavLst>
                                        <p:tav tm="0">
                                          <p:val>
                                            <p:fltVal val="0"/>
                                          </p:val>
                                        </p:tav>
                                        <p:tav tm="100000">
                                          <p:val>
                                            <p:strVal val="#ppt_w"/>
                                          </p:val>
                                        </p:tav>
                                      </p:tavLst>
                                    </p:anim>
                                    <p:anim calcmode="lin" valueType="num">
                                      <p:cBhvr>
                                        <p:cTn id="43" dur="500" fill="hold"/>
                                        <p:tgtEl>
                                          <p:spTgt spid="9">
                                            <p:txEl>
                                              <p:pRg st="2" end="2"/>
                                            </p:txEl>
                                          </p:spTgt>
                                        </p:tgtEl>
                                        <p:attrNameLst>
                                          <p:attrName>ppt_h</p:attrName>
                                        </p:attrNameLst>
                                      </p:cBhvr>
                                      <p:tavLst>
                                        <p:tav tm="0">
                                          <p:val>
                                            <p:fltVal val="0"/>
                                          </p:val>
                                        </p:tav>
                                        <p:tav tm="100000">
                                          <p:val>
                                            <p:strVal val="#ppt_h"/>
                                          </p:val>
                                        </p:tav>
                                      </p:tavLst>
                                    </p:anim>
                                    <p:animEffect transition="in" filter="fade">
                                      <p:cBhvr>
                                        <p:cTn id="44"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4000" r="-4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r>
              <a:rPr lang="en-US" sz="4000" b="1" dirty="0"/>
              <a:t>Early Temptations</a:t>
            </a:r>
          </a:p>
        </p:txBody>
      </p:sp>
      <p:sp>
        <p:nvSpPr>
          <p:cNvPr id="8" name="Content Placeholder 7"/>
          <p:cNvSpPr>
            <a:spLocks noGrp="1"/>
          </p:cNvSpPr>
          <p:nvPr>
            <p:ph idx="1"/>
          </p:nvPr>
        </p:nvSpPr>
        <p:spPr>
          <a:xfrm>
            <a:off x="457200" y="838200"/>
            <a:ext cx="8229600" cy="5638799"/>
          </a:xfrm>
        </p:spPr>
        <p:txBody>
          <a:bodyPr>
            <a:normAutofit/>
          </a:bodyPr>
          <a:lstStyle/>
          <a:p>
            <a:r>
              <a:rPr lang="en-US" dirty="0"/>
              <a:t>Bunyan was drawn to a Christian fellowship where he saw “</a:t>
            </a:r>
            <a:r>
              <a:rPr lang="en-US" i="1" dirty="0">
                <a:latin typeface="Cambria" panose="02040503050406030204" pitchFamily="18" charset="0"/>
                <a:ea typeface="Cambria" panose="02040503050406030204" pitchFamily="18" charset="0"/>
              </a:rPr>
              <a:t>three or four poor women sitting at a door…talking about the things of God</a:t>
            </a:r>
            <a:r>
              <a:rPr lang="en-US" dirty="0"/>
              <a:t>.” </a:t>
            </a:r>
          </a:p>
          <a:p>
            <a:r>
              <a:rPr lang="en-US" dirty="0"/>
              <a:t>He was also befriended by John Gifford, minister at a Separatist church in Bedford. </a:t>
            </a:r>
          </a:p>
          <a:p>
            <a:r>
              <a:rPr lang="en-US" dirty="0"/>
              <a:t>The tinker joined the church and within four years was drawing crowds “from all parts” as a lay minister. </a:t>
            </a:r>
          </a:p>
          <a:p>
            <a:r>
              <a:rPr lang="en-US" dirty="0"/>
              <a:t>“</a:t>
            </a:r>
            <a:r>
              <a:rPr lang="en-US" i="1" dirty="0">
                <a:latin typeface="Cambria" panose="02040503050406030204" pitchFamily="18" charset="0"/>
                <a:ea typeface="Cambria" panose="02040503050406030204" pitchFamily="18" charset="0"/>
              </a:rPr>
              <a:t>I went myself in chains to preach to them in chains,</a:t>
            </a:r>
            <a:r>
              <a:rPr lang="en-US" dirty="0"/>
              <a:t>” he said, “</a:t>
            </a:r>
            <a:r>
              <a:rPr lang="en-US" i="1" dirty="0">
                <a:latin typeface="Cambria" panose="02040503050406030204" pitchFamily="18" charset="0"/>
                <a:ea typeface="Cambria" panose="02040503050406030204" pitchFamily="18" charset="0"/>
              </a:rPr>
              <a:t>and carried that fire in my own conscience that I persuaded them to beware of</a:t>
            </a:r>
            <a:r>
              <a:rPr lang="en-US" dirty="0"/>
              <a:t>.”</a:t>
            </a:r>
          </a:p>
        </p:txBody>
      </p:sp>
      <p:sp>
        <p:nvSpPr>
          <p:cNvPr id="5" name="TextBox 4"/>
          <p:cNvSpPr txBox="1"/>
          <p:nvPr/>
        </p:nvSpPr>
        <p:spPr>
          <a:xfrm>
            <a:off x="304800" y="6457890"/>
            <a:ext cx="87012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Galli, Mark. 131 Christians Everyone Should Know (p. 115-116).</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410547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4000" r="-4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r>
              <a:rPr lang="en-US" sz="4000" b="1" dirty="0"/>
              <a:t>Prison – A Mixed Blessing</a:t>
            </a:r>
          </a:p>
        </p:txBody>
      </p:sp>
      <p:sp>
        <p:nvSpPr>
          <p:cNvPr id="8" name="Content Placeholder 7"/>
          <p:cNvSpPr>
            <a:spLocks noGrp="1"/>
          </p:cNvSpPr>
          <p:nvPr>
            <p:ph idx="1"/>
          </p:nvPr>
        </p:nvSpPr>
        <p:spPr>
          <a:xfrm>
            <a:off x="457200" y="838200"/>
            <a:ext cx="8229600" cy="5638799"/>
          </a:xfrm>
        </p:spPr>
        <p:txBody>
          <a:bodyPr>
            <a:normAutofit fontScale="92500" lnSpcReduction="20000"/>
          </a:bodyPr>
          <a:lstStyle/>
          <a:p>
            <a:r>
              <a:rPr lang="en-US" dirty="0"/>
              <a:t>Bunyan's rise as a popular preacher coincided with the Restoration of Charles II. </a:t>
            </a:r>
          </a:p>
          <a:p>
            <a:r>
              <a:rPr lang="en-US" dirty="0"/>
              <a:t>The freedom of worship Separatists had enjoyed for 20 years was quickly ended; those not conforming with the Church of England would be arrested. </a:t>
            </a:r>
          </a:p>
          <a:p>
            <a:r>
              <a:rPr lang="en-US" dirty="0"/>
              <a:t>By January 1661, Bunyan sat imprisoned in the county jail.</a:t>
            </a:r>
          </a:p>
          <a:p>
            <a:r>
              <a:rPr lang="en-US" dirty="0"/>
              <a:t>The worst punishment, for Bunyan, was being separated from his second wife (his first had died in 1658) and four children. </a:t>
            </a:r>
          </a:p>
          <a:p>
            <a:r>
              <a:rPr lang="en-US" dirty="0"/>
              <a:t>“</a:t>
            </a:r>
            <a:r>
              <a:rPr lang="en-US" i="1" dirty="0">
                <a:latin typeface="Cambria" panose="02040503050406030204" pitchFamily="18" charset="0"/>
                <a:ea typeface="Cambria" panose="02040503050406030204" pitchFamily="18" charset="0"/>
              </a:rPr>
              <a:t>The parting…hath oft been to me in this place as the pulling the flesh from my bones</a:t>
            </a:r>
            <a:r>
              <a:rPr lang="en-US" dirty="0"/>
              <a:t>,” he wrote. </a:t>
            </a:r>
          </a:p>
          <a:p>
            <a:r>
              <a:rPr lang="en-US" dirty="0"/>
              <a:t>He tried to support his family making “</a:t>
            </a:r>
            <a:r>
              <a:rPr lang="en-US" i="1" dirty="0">
                <a:latin typeface="Cambria" panose="02040503050406030204" pitchFamily="18" charset="0"/>
                <a:ea typeface="Cambria" panose="02040503050406030204" pitchFamily="18" charset="0"/>
              </a:rPr>
              <a:t>many hundred gross [= a dozen dozen] of long </a:t>
            </a:r>
            <a:r>
              <a:rPr lang="en-US" i="1" dirty="0" err="1">
                <a:latin typeface="Cambria" panose="02040503050406030204" pitchFamily="18" charset="0"/>
                <a:ea typeface="Cambria" panose="02040503050406030204" pitchFamily="18" charset="0"/>
              </a:rPr>
              <a:t>tagg'd</a:t>
            </a:r>
            <a:r>
              <a:rPr lang="en-US" i="1" dirty="0">
                <a:latin typeface="Cambria" panose="02040503050406030204" pitchFamily="18" charset="0"/>
                <a:ea typeface="Cambria" panose="02040503050406030204" pitchFamily="18" charset="0"/>
              </a:rPr>
              <a:t> [shoe] laces</a:t>
            </a:r>
            <a:r>
              <a:rPr lang="en-US" dirty="0"/>
              <a:t>” while imprisoned, but he mainly depended on “</a:t>
            </a:r>
            <a:r>
              <a:rPr lang="en-US" i="1" dirty="0">
                <a:latin typeface="Cambria" panose="02040503050406030204" pitchFamily="18" charset="0"/>
                <a:ea typeface="Cambria" panose="02040503050406030204" pitchFamily="18" charset="0"/>
              </a:rPr>
              <a:t>the charity of good people</a:t>
            </a:r>
            <a:r>
              <a:rPr lang="en-US" dirty="0"/>
              <a:t>” for their well-being. </a:t>
            </a:r>
          </a:p>
        </p:txBody>
      </p:sp>
      <p:sp>
        <p:nvSpPr>
          <p:cNvPr id="5" name="TextBox 4"/>
          <p:cNvSpPr txBox="1"/>
          <p:nvPr/>
        </p:nvSpPr>
        <p:spPr>
          <a:xfrm>
            <a:off x="304800" y="6457890"/>
            <a:ext cx="87012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Galli, Mark. 131 Christians Everyone Should Know (p. 116-117).</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341035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p:cTn id="21"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 calcmode="lin" valueType="num">
                                      <p:cBhvr>
                                        <p:cTn id="28"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8">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anim calcmode="lin" valueType="num">
                                      <p:cBhvr>
                                        <p:cTn id="35"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8">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8">
                                            <p:txEl>
                                              <p:pRg st="5" end="5"/>
                                            </p:txEl>
                                          </p:spTgt>
                                        </p:tgtEl>
                                        <p:attrNameLst>
                                          <p:attrName>style.visibility</p:attrName>
                                        </p:attrNameLst>
                                      </p:cBhvr>
                                      <p:to>
                                        <p:strVal val="visible"/>
                                      </p:to>
                                    </p:set>
                                    <p:anim calcmode="lin" valueType="num">
                                      <p:cBhvr>
                                        <p:cTn id="42"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4000" r="-4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r>
              <a:rPr lang="en-US" sz="4000" b="1" dirty="0"/>
              <a:t>Prison – A Mixed Blessing</a:t>
            </a:r>
          </a:p>
        </p:txBody>
      </p:sp>
      <p:sp>
        <p:nvSpPr>
          <p:cNvPr id="8" name="Content Placeholder 7"/>
          <p:cNvSpPr>
            <a:spLocks noGrp="1"/>
          </p:cNvSpPr>
          <p:nvPr>
            <p:ph idx="1"/>
          </p:nvPr>
        </p:nvSpPr>
        <p:spPr>
          <a:xfrm>
            <a:off x="457200" y="838200"/>
            <a:ext cx="8229600" cy="5638799"/>
          </a:xfrm>
        </p:spPr>
        <p:txBody>
          <a:bodyPr>
            <a:normAutofit/>
          </a:bodyPr>
          <a:lstStyle/>
          <a:p>
            <a:r>
              <a:rPr lang="en-US" dirty="0"/>
              <a:t>Bunyan could have freed himself by promising not to preach but refused. </a:t>
            </a:r>
          </a:p>
          <a:p>
            <a:r>
              <a:rPr lang="en-US" dirty="0"/>
              <a:t>He told local magistrates he would rather remain in prison until moss grew on his eyelids than fail to do what God commanded. </a:t>
            </a:r>
          </a:p>
          <a:p>
            <a:r>
              <a:rPr lang="en-US" dirty="0"/>
              <a:t>Still, the imprisonment wasn't as bad as some have imagined. He was permitted visitors, spent some nights at home, and even traveled once to London. </a:t>
            </a:r>
          </a:p>
          <a:p>
            <a:r>
              <a:rPr lang="en-US" dirty="0"/>
              <a:t>The jailer allowed him occasionally to preach to “unlawful assemblies” gathered in secret. </a:t>
            </a:r>
          </a:p>
        </p:txBody>
      </p:sp>
      <p:sp>
        <p:nvSpPr>
          <p:cNvPr id="5" name="TextBox 4"/>
          <p:cNvSpPr txBox="1"/>
          <p:nvPr/>
        </p:nvSpPr>
        <p:spPr>
          <a:xfrm>
            <a:off x="304800" y="6457890"/>
            <a:ext cx="87012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Galli, Mark. 131 Christians Everyone Should Know (p. 116-117).</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745344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4000" r="-4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r>
              <a:rPr lang="en-US" sz="4000" b="1" dirty="0"/>
              <a:t>Prison – A Mixed Blessing</a:t>
            </a:r>
          </a:p>
        </p:txBody>
      </p:sp>
      <p:sp>
        <p:nvSpPr>
          <p:cNvPr id="8" name="Content Placeholder 7"/>
          <p:cNvSpPr>
            <a:spLocks noGrp="1"/>
          </p:cNvSpPr>
          <p:nvPr>
            <p:ph idx="1"/>
          </p:nvPr>
        </p:nvSpPr>
        <p:spPr>
          <a:xfrm>
            <a:off x="457200" y="838200"/>
            <a:ext cx="8229600" cy="5638799"/>
          </a:xfrm>
        </p:spPr>
        <p:txBody>
          <a:bodyPr>
            <a:normAutofit fontScale="92500" lnSpcReduction="10000"/>
          </a:bodyPr>
          <a:lstStyle/>
          <a:p>
            <a:r>
              <a:rPr lang="en-US" dirty="0"/>
              <a:t>More importantly, the imprisonment gave him the incentive and opportunity to write. </a:t>
            </a:r>
          </a:p>
          <a:p>
            <a:r>
              <a:rPr lang="en-US" b="1" i="1" dirty="0"/>
              <a:t>Before</a:t>
            </a:r>
            <a:r>
              <a:rPr lang="en-US" dirty="0"/>
              <a:t> his arrest he wrote three books—two against Quakers and the other an expository work</a:t>
            </a:r>
          </a:p>
          <a:p>
            <a:r>
              <a:rPr lang="en-US" dirty="0"/>
              <a:t>He penned at least </a:t>
            </a:r>
            <a:r>
              <a:rPr lang="en-US" b="1" i="1" dirty="0"/>
              <a:t>nine</a:t>
            </a:r>
            <a:r>
              <a:rPr lang="en-US" dirty="0"/>
              <a:t> books between 1660 and 1672 (the years of his imprisonment) including: </a:t>
            </a:r>
          </a:p>
          <a:p>
            <a:pPr lvl="1"/>
            <a:r>
              <a:rPr lang="en-US" i="1" dirty="0"/>
              <a:t>Profitable Mediations </a:t>
            </a:r>
          </a:p>
          <a:p>
            <a:pPr lvl="1"/>
            <a:r>
              <a:rPr lang="en-US" i="1" dirty="0"/>
              <a:t>Christian Behavior </a:t>
            </a:r>
            <a:r>
              <a:rPr lang="en-US" dirty="0"/>
              <a:t>(a manual on good relationships) </a:t>
            </a:r>
          </a:p>
          <a:p>
            <a:pPr lvl="1"/>
            <a:r>
              <a:rPr lang="en-US" i="1" dirty="0"/>
              <a:t>The Holy City </a:t>
            </a:r>
            <a:r>
              <a:rPr lang="en-US" dirty="0"/>
              <a:t>(an interpretation of Revelation)</a:t>
            </a:r>
          </a:p>
          <a:p>
            <a:pPr lvl="1"/>
            <a:r>
              <a:rPr lang="en-US" i="1" dirty="0"/>
              <a:t>Grace Abounding to the Chief of Sinners</a:t>
            </a:r>
            <a:r>
              <a:rPr lang="en-US" dirty="0"/>
              <a:t>, considered the greatest Puritan autobiography. </a:t>
            </a:r>
          </a:p>
          <a:p>
            <a:r>
              <a:rPr lang="en-US" dirty="0"/>
              <a:t>But during the last five years of his imprisonment (from 1667 to 1672), Bunyan probably spent most of his time on his greatest legacy, </a:t>
            </a:r>
            <a:r>
              <a:rPr lang="en-US" i="1" dirty="0"/>
              <a:t>The Pilgrim's Progress</a:t>
            </a:r>
            <a:r>
              <a:rPr lang="en-US" dirty="0"/>
              <a:t>.</a:t>
            </a:r>
          </a:p>
        </p:txBody>
      </p:sp>
      <p:sp>
        <p:nvSpPr>
          <p:cNvPr id="5" name="TextBox 4"/>
          <p:cNvSpPr txBox="1"/>
          <p:nvPr/>
        </p:nvSpPr>
        <p:spPr>
          <a:xfrm>
            <a:off x="304800" y="6457890"/>
            <a:ext cx="87012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Galli, Mark. 131 Christians Everyone Should Know (p. 116-117).</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499151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 calcmode="lin" valueType="num">
                                      <p:cBhvr>
                                        <p:cTn id="35"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8">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8">
                                            <p:txEl>
                                              <p:pRg st="6" end="6"/>
                                            </p:txEl>
                                          </p:spTgt>
                                        </p:tgtEl>
                                        <p:attrNameLst>
                                          <p:attrName>style.visibility</p:attrName>
                                        </p:attrNameLst>
                                      </p:cBhvr>
                                      <p:to>
                                        <p:strVal val="visible"/>
                                      </p:to>
                                    </p:set>
                                    <p:anim calcmode="lin" valueType="num">
                                      <p:cBhvr>
                                        <p:cTn id="42" dur="500" fill="hold"/>
                                        <p:tgtEl>
                                          <p:spTgt spid="8">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8">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8">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8">
                                            <p:txEl>
                                              <p:pRg st="7" end="7"/>
                                            </p:txEl>
                                          </p:spTgt>
                                        </p:tgtEl>
                                        <p:attrNameLst>
                                          <p:attrName>style.visibility</p:attrName>
                                        </p:attrNameLst>
                                      </p:cBhvr>
                                      <p:to>
                                        <p:strVal val="visible"/>
                                      </p:to>
                                    </p:set>
                                    <p:anim calcmode="lin" valueType="num">
                                      <p:cBhvr>
                                        <p:cTn id="49" dur="500" fill="hold"/>
                                        <p:tgtEl>
                                          <p:spTgt spid="8">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8">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4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354299</TotalTime>
  <Words>2670</Words>
  <Application>Microsoft Office PowerPoint</Application>
  <PresentationFormat>On-screen Show (4:3)</PresentationFormat>
  <Paragraphs>138</Paragraphs>
  <Slides>24</Slides>
  <Notes>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24</vt:i4>
      </vt:variant>
    </vt:vector>
  </HeadingPairs>
  <TitlesOfParts>
    <vt:vector size="29" baseType="lpstr">
      <vt:lpstr>Arial</vt:lpstr>
      <vt:lpstr>Calibri</vt:lpstr>
      <vt:lpstr>Cambria</vt:lpstr>
      <vt:lpstr>Office Theme</vt:lpstr>
      <vt:lpstr>140_Office Theme</vt:lpstr>
      <vt:lpstr>PowerPoint Presentation</vt:lpstr>
      <vt:lpstr>John Bunyan</vt:lpstr>
      <vt:lpstr>Timeline</vt:lpstr>
      <vt:lpstr>“I saw a man clothed with rags … a book in his hand and a great burden upon his back.” </vt:lpstr>
      <vt:lpstr>Early Temptations</vt:lpstr>
      <vt:lpstr>Early Temptations</vt:lpstr>
      <vt:lpstr>Prison – A Mixed Blessing</vt:lpstr>
      <vt:lpstr>Prison – A Mixed Blessing</vt:lpstr>
      <vt:lpstr>Prison – A Mixed Blessing</vt:lpstr>
      <vt:lpstr>Pilgrim’s Success</vt:lpstr>
      <vt:lpstr>Pilgrim’s Success</vt:lpstr>
      <vt:lpstr>Pilgrim’s Success</vt:lpstr>
      <vt:lpstr>Jonathan Edwards</vt:lpstr>
      <vt:lpstr>Timeline</vt:lpstr>
      <vt:lpstr>““[I wish] to lie low before God, as in the dust; that I might be nothing, and that God might be all, that I might become as a little child.” </vt:lpstr>
      <vt:lpstr>Dispassionate Revivalist</vt:lpstr>
      <vt:lpstr>Dispassionate Revivalist</vt:lpstr>
      <vt:lpstr>Dispassionate Revivalist</vt:lpstr>
      <vt:lpstr>Dispassionate Revivalist</vt:lpstr>
      <vt:lpstr>Newton and the Bible</vt:lpstr>
      <vt:lpstr>Newton and the Bible</vt:lpstr>
      <vt:lpstr>John Newton</vt:lpstr>
      <vt:lpstr>Class Discussion Time</vt:lpstr>
      <vt:lpstr>*Class Discussion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Connolly</dc:creator>
  <cp:lastModifiedBy>Robert Connolly</cp:lastModifiedBy>
  <cp:revision>6102</cp:revision>
  <cp:lastPrinted>2021-05-16T14:12:22Z</cp:lastPrinted>
  <dcterms:created xsi:type="dcterms:W3CDTF">2018-06-08T00:19:32Z</dcterms:created>
  <dcterms:modified xsi:type="dcterms:W3CDTF">2021-05-16T22:10:48Z</dcterms:modified>
</cp:coreProperties>
</file>