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3.xml" ContentType="application/vnd.openxmlformats-officedocument.presentationml.notesSl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5.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1"/>
  </p:notesMasterIdLst>
  <p:handoutMasterIdLst>
    <p:handoutMasterId r:id="rId32"/>
  </p:handoutMasterIdLst>
  <p:sldIdLst>
    <p:sldId id="3593" r:id="rId3"/>
    <p:sldId id="3606" r:id="rId4"/>
    <p:sldId id="3607" r:id="rId5"/>
    <p:sldId id="3609" r:id="rId6"/>
    <p:sldId id="3608" r:id="rId7"/>
    <p:sldId id="3610" r:id="rId8"/>
    <p:sldId id="3611" r:id="rId9"/>
    <p:sldId id="3613" r:id="rId10"/>
    <p:sldId id="3615" r:id="rId11"/>
    <p:sldId id="3623" r:id="rId12"/>
    <p:sldId id="3616" r:id="rId13"/>
    <p:sldId id="3624" r:id="rId14"/>
    <p:sldId id="3594" r:id="rId15"/>
    <p:sldId id="3596" r:id="rId16"/>
    <p:sldId id="3597" r:id="rId17"/>
    <p:sldId id="3595" r:id="rId18"/>
    <p:sldId id="3598" r:id="rId19"/>
    <p:sldId id="3599" r:id="rId20"/>
    <p:sldId id="3600" r:id="rId21"/>
    <p:sldId id="3619" r:id="rId22"/>
    <p:sldId id="3601" r:id="rId23"/>
    <p:sldId id="3602" r:id="rId24"/>
    <p:sldId id="3603" r:id="rId25"/>
    <p:sldId id="3604" r:id="rId26"/>
    <p:sldId id="3605" r:id="rId27"/>
    <p:sldId id="3614" r:id="rId28"/>
    <p:sldId id="3620" r:id="rId29"/>
    <p:sldId id="3621"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94660"/>
  </p:normalViewPr>
  <p:slideViewPr>
    <p:cSldViewPr>
      <p:cViewPr varScale="1">
        <p:scale>
          <a:sx n="162" d="100"/>
          <a:sy n="162" d="100"/>
        </p:scale>
        <p:origin x="1588" y="76"/>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6/6/2021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6/6/2021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95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90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94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695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89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6/6/2021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1.xml"/><Relationship Id="rId5" Type="http://schemas.openxmlformats.org/officeDocument/2006/relationships/hyperlink" Target="https://www.freechristianresources.org/2008-01/free-spurgeon-devotionals-however-you-want-them" TargetMode="Externa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plymouthbrethrenchristianchurch.org/beliefs/authors/#john-nelson-darby-(1800%E2%80%931882)"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wikiwand.com/en/Charles_Spurgeon"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www.britannica.com/biography/C-S-Lewis" TargetMode="Externa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487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The End of the World</a:t>
            </a:r>
          </a:p>
        </p:txBody>
      </p:sp>
      <p:sp>
        <p:nvSpPr>
          <p:cNvPr id="8" name="Content Placeholder 7"/>
          <p:cNvSpPr>
            <a:spLocks noGrp="1"/>
          </p:cNvSpPr>
          <p:nvPr>
            <p:ph idx="1"/>
          </p:nvPr>
        </p:nvSpPr>
        <p:spPr>
          <a:xfrm>
            <a:off x="457200" y="838201"/>
            <a:ext cx="8229600" cy="5562599"/>
          </a:xfrm>
        </p:spPr>
        <p:txBody>
          <a:bodyPr>
            <a:normAutofit fontScale="92500"/>
          </a:bodyPr>
          <a:lstStyle/>
          <a:p>
            <a:r>
              <a:rPr lang="en-US" sz="3200" dirty="0"/>
              <a:t>Darby listed the ages as: </a:t>
            </a:r>
          </a:p>
          <a:p>
            <a:pPr lvl="1"/>
            <a:r>
              <a:rPr lang="en-US" sz="2800" dirty="0"/>
              <a:t>Paradise </a:t>
            </a:r>
          </a:p>
          <a:p>
            <a:pPr lvl="1"/>
            <a:r>
              <a:rPr lang="en-US" sz="2800" dirty="0"/>
              <a:t>Noah </a:t>
            </a:r>
          </a:p>
          <a:p>
            <a:pPr lvl="1"/>
            <a:r>
              <a:rPr lang="en-US" sz="2800" dirty="0"/>
              <a:t>Abraham </a:t>
            </a:r>
          </a:p>
          <a:p>
            <a:pPr lvl="1"/>
            <a:r>
              <a:rPr lang="en-US" sz="2800" dirty="0"/>
              <a:t>Israel </a:t>
            </a:r>
          </a:p>
          <a:p>
            <a:pPr lvl="1"/>
            <a:r>
              <a:rPr lang="en-US" sz="2800" dirty="0"/>
              <a:t>Gentiles </a:t>
            </a:r>
          </a:p>
          <a:p>
            <a:pPr lvl="1"/>
            <a:r>
              <a:rPr lang="en-US" sz="2800" dirty="0"/>
              <a:t>the Spirit</a:t>
            </a:r>
          </a:p>
          <a:p>
            <a:pPr lvl="1"/>
            <a:r>
              <a:rPr lang="en-US" sz="2800" dirty="0"/>
              <a:t>the Millennium </a:t>
            </a:r>
          </a:p>
          <a:p>
            <a:r>
              <a:rPr lang="en-US" sz="3200" dirty="0"/>
              <a:t>Darby saw history as a “progressive revelation,” and his system sought to explain the stages in God's redemptive plan for the universe.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99-100).</a:t>
            </a:r>
          </a:p>
        </p:txBody>
      </p:sp>
    </p:spTree>
    <p:extLst>
      <p:ext uri="{BB962C8B-B14F-4D97-AF65-F5344CB8AC3E}">
        <p14:creationId xmlns:p14="http://schemas.microsoft.com/office/powerpoint/2010/main" val="973679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The End of the World</a:t>
            </a:r>
          </a:p>
        </p:txBody>
      </p:sp>
      <p:sp>
        <p:nvSpPr>
          <p:cNvPr id="8" name="Content Placeholder 7"/>
          <p:cNvSpPr>
            <a:spLocks noGrp="1"/>
          </p:cNvSpPr>
          <p:nvPr>
            <p:ph idx="1"/>
          </p:nvPr>
        </p:nvSpPr>
        <p:spPr>
          <a:xfrm>
            <a:off x="457200" y="838201"/>
            <a:ext cx="8229600" cy="5562599"/>
          </a:xfrm>
        </p:spPr>
        <p:txBody>
          <a:bodyPr>
            <a:normAutofit fontScale="92500" lnSpcReduction="20000"/>
          </a:bodyPr>
          <a:lstStyle/>
          <a:p>
            <a:r>
              <a:rPr lang="en-US" dirty="0"/>
              <a:t>There was nothing especially radical about dividing history into periods. </a:t>
            </a:r>
          </a:p>
          <a:p>
            <a:r>
              <a:rPr lang="en-US" dirty="0"/>
              <a:t>What separated Darby's dispensationalism was his novel method of biblical interpretation, which consisted of:</a:t>
            </a:r>
          </a:p>
          <a:p>
            <a:pPr lvl="1"/>
            <a:r>
              <a:rPr lang="en-US" sz="2800" dirty="0"/>
              <a:t>A strict literalism </a:t>
            </a:r>
          </a:p>
          <a:p>
            <a:pPr lvl="1"/>
            <a:r>
              <a:rPr lang="en-US" sz="2800" dirty="0"/>
              <a:t>The absolute separation of Israel and the church into two distinct peoples of God </a:t>
            </a:r>
          </a:p>
          <a:p>
            <a:pPr lvl="1"/>
            <a:r>
              <a:rPr lang="en-US" sz="2800" dirty="0"/>
              <a:t>The separation of the rapture (the “catching away” of the church) from Christ's Second Coming. </a:t>
            </a:r>
          </a:p>
          <a:p>
            <a:r>
              <a:rPr lang="en-US" dirty="0"/>
              <a:t>At the rapture, he said, Christ will come </a:t>
            </a:r>
            <a:r>
              <a:rPr lang="en-US" b="1" i="1" dirty="0"/>
              <a:t>for</a:t>
            </a:r>
            <a:r>
              <a:rPr lang="en-US" dirty="0"/>
              <a:t> his saints; and at the Second Coming, he will come </a:t>
            </a:r>
            <a:r>
              <a:rPr lang="en-US" b="1" i="1" dirty="0"/>
              <a:t>with</a:t>
            </a:r>
            <a:r>
              <a:rPr lang="en-US" dirty="0"/>
              <a:t> his saints.</a:t>
            </a:r>
          </a:p>
          <a:p>
            <a:r>
              <a:rPr lang="en-US" dirty="0"/>
              <a:t>Darby's teachings became increasingly popular and became more popular still after his death when C.I. Scofield published Darby's ideas in the annotated Scofield Reference Bible in 1909.</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99-100).</a:t>
            </a:r>
          </a:p>
        </p:txBody>
      </p:sp>
    </p:spTree>
    <p:extLst>
      <p:ext uri="{BB962C8B-B14F-4D97-AF65-F5344CB8AC3E}">
        <p14:creationId xmlns:p14="http://schemas.microsoft.com/office/powerpoint/2010/main" val="3594201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Harsh Critic </a:t>
            </a:r>
          </a:p>
        </p:txBody>
      </p:sp>
      <p:sp>
        <p:nvSpPr>
          <p:cNvPr id="8" name="Content Placeholder 7"/>
          <p:cNvSpPr>
            <a:spLocks noGrp="1"/>
          </p:cNvSpPr>
          <p:nvPr>
            <p:ph idx="1"/>
          </p:nvPr>
        </p:nvSpPr>
        <p:spPr>
          <a:xfrm>
            <a:off x="457200" y="838201"/>
            <a:ext cx="8229600" cy="5562599"/>
          </a:xfrm>
        </p:spPr>
        <p:txBody>
          <a:bodyPr>
            <a:normAutofit lnSpcReduction="10000"/>
          </a:bodyPr>
          <a:lstStyle/>
          <a:p>
            <a:r>
              <a:rPr lang="en-US" sz="2600" dirty="0"/>
              <a:t>Historians have criticized Darby's tendency to treat opponents harshly. </a:t>
            </a:r>
          </a:p>
          <a:p>
            <a:r>
              <a:rPr lang="en-US" sz="2600" dirty="0"/>
              <a:t>For example, Darby condemned Dwight Moody (they disagreed on free will), who made efforts to befriend his British colleague. </a:t>
            </a:r>
          </a:p>
          <a:p>
            <a:r>
              <a:rPr lang="en-US" sz="2600" dirty="0"/>
              <a:t>Eventually, Darby's followers created a tight group of churches known as </a:t>
            </a:r>
            <a:r>
              <a:rPr lang="en-US" sz="2600" b="1" i="1" dirty="0"/>
              <a:t>Exclusive Brethren</a:t>
            </a:r>
            <a:r>
              <a:rPr lang="en-US" sz="2600" dirty="0"/>
              <a:t> (also called Darbyites), while the others, maintaining a more congregational church government with less stringent membership standards, were called </a:t>
            </a:r>
            <a:r>
              <a:rPr lang="en-US" sz="2600" b="1" i="1" dirty="0"/>
              <a:t>Open Brethren</a:t>
            </a:r>
            <a:r>
              <a:rPr lang="en-US" sz="2600" dirty="0"/>
              <a:t>. </a:t>
            </a:r>
          </a:p>
          <a:p>
            <a:r>
              <a:rPr lang="en-US" sz="2600" dirty="0"/>
              <a:t>Though Darby may have burned his bridges, his message gained a larger and larger following. Today his dispensational premillennialism is the view of many modern fundamentalists and conservative evangelicals.</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100-101).</a:t>
            </a:r>
          </a:p>
        </p:txBody>
      </p:sp>
    </p:spTree>
    <p:extLst>
      <p:ext uri="{BB962C8B-B14F-4D97-AF65-F5344CB8AC3E}">
        <p14:creationId xmlns:p14="http://schemas.microsoft.com/office/powerpoint/2010/main" val="4036935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Charles Haddon Spurgeon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https://www.freechristianresources.org/2008-01/free-spurgeon-devotionals-however-you-want-them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7E58E6A2-7E08-4FD2-A82B-976DBAC73C34}"/>
              </a:ext>
            </a:extLst>
          </p:cNvPr>
          <p:cNvSpPr txBox="1"/>
          <p:nvPr/>
        </p:nvSpPr>
        <p:spPr>
          <a:xfrm>
            <a:off x="6934200" y="5880982"/>
            <a:ext cx="2209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The Prince of Preachers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9619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101).</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6" name="Picture 5">
            <a:extLst>
              <a:ext uri="{FF2B5EF4-FFF2-40B4-BE49-F238E27FC236}">
                <a16:creationId xmlns:a16="http://schemas.microsoft.com/office/drawing/2014/main" id="{155D93E8-2E0A-469C-8D82-BF4901A64595}"/>
              </a:ext>
            </a:extLst>
          </p:cNvPr>
          <p:cNvPicPr>
            <a:picLocks noChangeAspect="1"/>
          </p:cNvPicPr>
          <p:nvPr/>
        </p:nvPicPr>
        <p:blipFill>
          <a:blip r:embed="rId2"/>
          <a:stretch>
            <a:fillRect/>
          </a:stretch>
        </p:blipFill>
        <p:spPr>
          <a:xfrm>
            <a:off x="0" y="1081350"/>
            <a:ext cx="9144000" cy="5215150"/>
          </a:xfrm>
          <a:prstGeom prst="rect">
            <a:avLst/>
          </a:prstGeom>
        </p:spPr>
      </p:pic>
    </p:spTree>
    <p:extLst>
      <p:ext uri="{BB962C8B-B14F-4D97-AF65-F5344CB8AC3E}">
        <p14:creationId xmlns:p14="http://schemas.microsoft.com/office/powerpoint/2010/main" val="1400312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189608"/>
          </a:xfrm>
        </p:spPr>
        <p:txBody>
          <a:bodyPr>
            <a:noAutofit/>
          </a:bodyPr>
          <a:lstStyle/>
          <a:p>
            <a:r>
              <a:rPr lang="en-US" sz="3600" b="1" dirty="0"/>
              <a:t>“I am perhaps vulgar, but it is not intentional, save that I must and will make people listen.”</a:t>
            </a:r>
          </a:p>
        </p:txBody>
      </p:sp>
      <p:sp>
        <p:nvSpPr>
          <p:cNvPr id="8" name="Content Placeholder 7"/>
          <p:cNvSpPr>
            <a:spLocks noGrp="1"/>
          </p:cNvSpPr>
          <p:nvPr>
            <p:ph idx="1"/>
          </p:nvPr>
        </p:nvSpPr>
        <p:spPr>
          <a:xfrm>
            <a:off x="457200" y="1219200"/>
            <a:ext cx="8229600" cy="5257799"/>
          </a:xfrm>
        </p:spPr>
        <p:txBody>
          <a:bodyPr>
            <a:normAutofit fontScale="92500" lnSpcReduction="20000"/>
          </a:bodyPr>
          <a:lstStyle/>
          <a:p>
            <a:r>
              <a:rPr lang="en-US" sz="3200" dirty="0"/>
              <a:t>When Charles Spurgeon died in January 1892, London went into mourning. </a:t>
            </a:r>
          </a:p>
          <a:p>
            <a:r>
              <a:rPr lang="en-US" sz="3200" dirty="0"/>
              <a:t>Nearly 60,000 people came to pay homage during the three days his body lay in state at the Metropolitan Tabernacle. </a:t>
            </a:r>
          </a:p>
          <a:p>
            <a:r>
              <a:rPr lang="en-US" sz="3200" dirty="0"/>
              <a:t>Some 100,000 lined the streets as a funeral parade two miles long followed his hearse from the Tabernacle to the cemetery. </a:t>
            </a:r>
          </a:p>
          <a:p>
            <a:r>
              <a:rPr lang="en-US" sz="3200" dirty="0"/>
              <a:t>Flags flew at half-staff and shops and pubs were closed. All this for a Victorian minister—who also happened to be the most extraordinary preacher of his day.</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101).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8891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Calvinist Baptist </a:t>
            </a:r>
          </a:p>
        </p:txBody>
      </p:sp>
      <p:sp>
        <p:nvSpPr>
          <p:cNvPr id="8" name="Content Placeholder 7"/>
          <p:cNvSpPr>
            <a:spLocks noGrp="1"/>
          </p:cNvSpPr>
          <p:nvPr>
            <p:ph idx="1"/>
          </p:nvPr>
        </p:nvSpPr>
        <p:spPr>
          <a:xfrm>
            <a:off x="457200" y="838201"/>
            <a:ext cx="8229600" cy="5562599"/>
          </a:xfrm>
        </p:spPr>
        <p:txBody>
          <a:bodyPr>
            <a:normAutofit fontScale="92500"/>
          </a:bodyPr>
          <a:lstStyle/>
          <a:p>
            <a:r>
              <a:rPr lang="en-US" dirty="0"/>
              <a:t>Spurgeon was born in Kelvedon, Essex, to a family of clerics. </a:t>
            </a:r>
          </a:p>
          <a:p>
            <a:r>
              <a:rPr lang="en-US" dirty="0"/>
              <a:t>His father and grandfather were Nonconformist ministers (meaning they weren't Anglicans), and Spurgeon's earliest memories were of looking at the pictures in Pilgrim's Progress and Foxe's Book of Martyrs. </a:t>
            </a:r>
          </a:p>
          <a:p>
            <a:r>
              <a:rPr lang="en-US" dirty="0"/>
              <a:t>His formal education was limited, even by nineteenth-century standards: he attended local schools for a few years but never earned a university degree. </a:t>
            </a:r>
          </a:p>
          <a:p>
            <a:r>
              <a:rPr lang="en-US" dirty="0"/>
              <a:t>He lived in Cambridge for a time, where he combined the roles of scholar and teaching assistant and was briefly tutored in Greek. </a:t>
            </a:r>
          </a:p>
          <a:p>
            <a:pPr marL="0" indent="0">
              <a:buNone/>
            </a:pPr>
            <a:endParaRPr lang="en-US" dirty="0"/>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a:t>
            </a:r>
            <a:r>
              <a:rPr lang="en-US" sz="2400" dirty="0"/>
              <a:t>101-102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278159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Calvinist Baptist </a:t>
            </a:r>
          </a:p>
        </p:txBody>
      </p:sp>
      <p:sp>
        <p:nvSpPr>
          <p:cNvPr id="8" name="Content Placeholder 7"/>
          <p:cNvSpPr>
            <a:spLocks noGrp="1"/>
          </p:cNvSpPr>
          <p:nvPr>
            <p:ph idx="1"/>
          </p:nvPr>
        </p:nvSpPr>
        <p:spPr>
          <a:xfrm>
            <a:off x="457200" y="838201"/>
            <a:ext cx="8229600" cy="5562599"/>
          </a:xfrm>
        </p:spPr>
        <p:txBody>
          <a:bodyPr>
            <a:normAutofit lnSpcReduction="10000"/>
          </a:bodyPr>
          <a:lstStyle/>
          <a:p>
            <a:r>
              <a:rPr lang="en-US" dirty="0"/>
              <a:t>Though he stayed away from </a:t>
            </a:r>
            <a:r>
              <a:rPr lang="en-US" b="1" i="1" dirty="0"/>
              <a:t>formal</a:t>
            </a:r>
            <a:r>
              <a:rPr lang="en-US" dirty="0"/>
              <a:t> education, all his life Spurgeon valued learning and books—especially those by Puritan divines—and his personal library eventually exceeded 12,000 volumes. </a:t>
            </a:r>
          </a:p>
          <a:p>
            <a:r>
              <a:rPr lang="en-US" dirty="0"/>
              <a:t>At age 15, Spurgeon broke with family tradition by becoming a Baptist. </a:t>
            </a:r>
          </a:p>
          <a:p>
            <a:r>
              <a:rPr lang="en-US" dirty="0"/>
              <a:t>He attributed this conversion to a sermon heard by “chance"—when a snowstorm blew him away from his destination into a Primitive Methodist chapel. </a:t>
            </a:r>
          </a:p>
          <a:p>
            <a:r>
              <a:rPr lang="en-US" dirty="0"/>
              <a:t>The experience forced Spurgeon to re-evaluate his idea on, among other things, infant baptism. </a:t>
            </a:r>
          </a:p>
          <a:p>
            <a:r>
              <a:rPr lang="en-US" dirty="0"/>
              <a:t>Within four months he was baptized and joined a Baptist church.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a:t>
            </a:r>
            <a:r>
              <a:rPr lang="en-US" sz="2400" dirty="0"/>
              <a:t>101-102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97088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Calvinist Baptist </a:t>
            </a:r>
          </a:p>
        </p:txBody>
      </p:sp>
      <p:sp>
        <p:nvSpPr>
          <p:cNvPr id="8" name="Content Placeholder 7"/>
          <p:cNvSpPr>
            <a:spLocks noGrp="1"/>
          </p:cNvSpPr>
          <p:nvPr>
            <p:ph idx="1"/>
          </p:nvPr>
        </p:nvSpPr>
        <p:spPr>
          <a:xfrm>
            <a:off x="457200" y="838201"/>
            <a:ext cx="8229600" cy="5562599"/>
          </a:xfrm>
        </p:spPr>
        <p:txBody>
          <a:bodyPr>
            <a:normAutofit/>
          </a:bodyPr>
          <a:lstStyle/>
          <a:p>
            <a:r>
              <a:rPr lang="en-US" dirty="0"/>
              <a:t>Spurgeon’s theology, however, remained more or less Calvinist, though he liked to think of himself as a “mere Christian.” </a:t>
            </a:r>
          </a:p>
          <a:p>
            <a:r>
              <a:rPr lang="en-US" dirty="0"/>
              <a:t>He once said: </a:t>
            </a:r>
          </a:p>
          <a:p>
            <a:pPr lvl="1"/>
            <a:r>
              <a:rPr lang="en-US" i="1" dirty="0">
                <a:latin typeface="Cambria" panose="02040503050406030204" pitchFamily="18" charset="0"/>
                <a:ea typeface="Cambria" panose="02040503050406030204" pitchFamily="18" charset="0"/>
              </a:rPr>
              <a:t>I am never ashamed to avow myself a Calvinist, I do not hesitate to take the name of Baptist, but if I am asked what is my creed, I reply, “It is Jesus Christ.”</a:t>
            </a:r>
          </a:p>
          <a:p>
            <a:endParaRPr lang="en-US" dirty="0"/>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a:t>
            </a:r>
            <a:r>
              <a:rPr lang="en-US" sz="2400" dirty="0"/>
              <a:t>101-102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669241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Preaching Sensation </a:t>
            </a:r>
          </a:p>
        </p:txBody>
      </p:sp>
      <p:sp>
        <p:nvSpPr>
          <p:cNvPr id="8" name="Content Placeholder 7"/>
          <p:cNvSpPr>
            <a:spLocks noGrp="1"/>
          </p:cNvSpPr>
          <p:nvPr>
            <p:ph idx="1"/>
          </p:nvPr>
        </p:nvSpPr>
        <p:spPr>
          <a:xfrm>
            <a:off x="457200" y="838201"/>
            <a:ext cx="8229600" cy="5562599"/>
          </a:xfrm>
        </p:spPr>
        <p:txBody>
          <a:bodyPr>
            <a:normAutofit fontScale="92500" lnSpcReduction="20000"/>
          </a:bodyPr>
          <a:lstStyle/>
          <a:p>
            <a:r>
              <a:rPr lang="en-US" dirty="0"/>
              <a:t>Still a teen, Spurgeon began preaching in rural Cambridgeshire. </a:t>
            </a:r>
          </a:p>
          <a:p>
            <a:r>
              <a:rPr lang="en-US" dirty="0"/>
              <a:t>He quickly filled the pews in his first pastorate in the village of Waterbeach. </a:t>
            </a:r>
          </a:p>
          <a:p>
            <a:r>
              <a:rPr lang="en-US" dirty="0"/>
              <a:t>He had a boyish appearance that contrasted sharply with the maturity of his sermons. </a:t>
            </a:r>
          </a:p>
          <a:p>
            <a:r>
              <a:rPr lang="en-US" dirty="0"/>
              <a:t>He had a good memory and always spoke extemporaneously from an outline. </a:t>
            </a:r>
          </a:p>
          <a:p>
            <a:r>
              <a:rPr lang="en-US" dirty="0"/>
              <a:t>His energy and oratorical skills and harmonious voice earned him such a reputation that within a year and a half, he was invited to preach in London, at the historic New Park Street Chapel. </a:t>
            </a:r>
          </a:p>
          <a:p>
            <a:r>
              <a:rPr lang="en-US" dirty="0"/>
              <a:t>The congregation of 232 was so impressed, it voted for him to preach an additional six months. </a:t>
            </a:r>
          </a:p>
          <a:p>
            <a:r>
              <a:rPr lang="en-US" dirty="0"/>
              <a:t>He moved to the city and never left.</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a:t>
            </a:r>
            <a:r>
              <a:rPr lang="en-US" sz="2400" dirty="0"/>
              <a:t>102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76371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p:cTn id="49"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John Nelson Darby</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https://www.plymouthbrethrenchristianchurch.org/beliefs/authors/#john-nelson-darby-(1800%E2%80%931882)</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1AA8794A-5871-4CD8-97E6-CF14A47EA633}"/>
              </a:ext>
            </a:extLst>
          </p:cNvPr>
          <p:cNvSpPr txBox="1"/>
          <p:nvPr/>
        </p:nvSpPr>
        <p:spPr>
          <a:xfrm>
            <a:off x="6186263" y="5611505"/>
            <a:ext cx="2971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Father of Dispensationalism</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4995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2"/>
              </a:rPr>
              <a:t>https://www.wikiwand.com/en/Charles_Spurgeon</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Spurgeon at Age 23</a:t>
            </a:r>
          </a:p>
        </p:txBody>
      </p:sp>
      <p:pic>
        <p:nvPicPr>
          <p:cNvPr id="6" name="Picture 5">
            <a:extLst>
              <a:ext uri="{FF2B5EF4-FFF2-40B4-BE49-F238E27FC236}">
                <a16:creationId xmlns:a16="http://schemas.microsoft.com/office/drawing/2014/main" id="{155D93E8-2E0A-469C-8D82-BF4901A645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55303" y="1081350"/>
            <a:ext cx="3233393" cy="5215150"/>
          </a:xfrm>
          <a:prstGeom prst="rect">
            <a:avLst/>
          </a:prstGeom>
        </p:spPr>
      </p:pic>
    </p:spTree>
    <p:extLst>
      <p:ext uri="{BB962C8B-B14F-4D97-AF65-F5344CB8AC3E}">
        <p14:creationId xmlns:p14="http://schemas.microsoft.com/office/powerpoint/2010/main" val="3130642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Preaching Sensation </a:t>
            </a:r>
          </a:p>
        </p:txBody>
      </p:sp>
      <p:sp>
        <p:nvSpPr>
          <p:cNvPr id="8" name="Content Placeholder 7"/>
          <p:cNvSpPr>
            <a:spLocks noGrp="1"/>
          </p:cNvSpPr>
          <p:nvPr>
            <p:ph idx="1"/>
          </p:nvPr>
        </p:nvSpPr>
        <p:spPr>
          <a:xfrm>
            <a:off x="457200" y="838201"/>
            <a:ext cx="8229600" cy="5562599"/>
          </a:xfrm>
        </p:spPr>
        <p:txBody>
          <a:bodyPr>
            <a:normAutofit/>
          </a:bodyPr>
          <a:lstStyle/>
          <a:p>
            <a:r>
              <a:rPr lang="en-US" dirty="0"/>
              <a:t>As word spread of Spurgeon’s abilities, he was invited to preach throughout London and the nation. </a:t>
            </a:r>
          </a:p>
          <a:p>
            <a:r>
              <a:rPr lang="en-US" dirty="0"/>
              <a:t>No chapel seemed large enough to hold those who wanted to hear the “the preaching sensation of London.” </a:t>
            </a:r>
          </a:p>
          <a:p>
            <a:r>
              <a:rPr lang="en-US" dirty="0"/>
              <a:t>He preached to tens of thousands in London's greatest halls—Exeter, Surry Gardens, Agricultural. </a:t>
            </a:r>
          </a:p>
          <a:p>
            <a:r>
              <a:rPr lang="en-US" dirty="0"/>
              <a:t>In 1861 his congregation, which kept extending his call, moved to the new Metropolitan Tabernacle, which seated 5,600.</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a:t>
            </a:r>
            <a:r>
              <a:rPr lang="en-US" sz="2400" dirty="0"/>
              <a:t>102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896701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At the Center of Controversy </a:t>
            </a:r>
          </a:p>
        </p:txBody>
      </p:sp>
      <p:sp>
        <p:nvSpPr>
          <p:cNvPr id="8" name="Content Placeholder 7"/>
          <p:cNvSpPr>
            <a:spLocks noGrp="1"/>
          </p:cNvSpPr>
          <p:nvPr>
            <p:ph idx="1"/>
          </p:nvPr>
        </p:nvSpPr>
        <p:spPr>
          <a:xfrm>
            <a:off x="457200" y="838201"/>
            <a:ext cx="8229600" cy="5562599"/>
          </a:xfrm>
        </p:spPr>
        <p:txBody>
          <a:bodyPr>
            <a:normAutofit fontScale="92500" lnSpcReduction="20000"/>
          </a:bodyPr>
          <a:lstStyle/>
          <a:p>
            <a:r>
              <a:rPr lang="en-US" dirty="0"/>
              <a:t>Spurgeon did not go unnoticed in the secular press. </a:t>
            </a:r>
          </a:p>
          <a:p>
            <a:r>
              <a:rPr lang="en-US" dirty="0"/>
              <a:t>On the one hand, his sermons were published in the Monday edition of the London Times, and even the New York Times. </a:t>
            </a:r>
          </a:p>
          <a:p>
            <a:r>
              <a:rPr lang="en-US" dirty="0"/>
              <a:t>On the other hand, he was severely criticized by more traditional Protestants. </a:t>
            </a:r>
          </a:p>
          <a:p>
            <a:r>
              <a:rPr lang="en-US" dirty="0"/>
              <a:t>His dramatic flair—he would pace the platform, acting out biblical stories, and fill his sermons with sentimental tales of dying children, grieving parents, and repentant harlots—offended many, and he was called “</a:t>
            </a:r>
            <a:r>
              <a:rPr lang="en-US" i="1" dirty="0">
                <a:latin typeface="Cambria" panose="02040503050406030204" pitchFamily="18" charset="0"/>
                <a:ea typeface="Cambria" panose="02040503050406030204" pitchFamily="18" charset="0"/>
              </a:rPr>
              <a:t>the Exeter Hall demagogue</a:t>
            </a:r>
            <a:r>
              <a:rPr lang="en-US" dirty="0"/>
              <a:t>” and “</a:t>
            </a:r>
            <a:r>
              <a:rPr lang="en-US" i="1" dirty="0">
                <a:latin typeface="Cambria" panose="02040503050406030204" pitchFamily="18" charset="0"/>
                <a:ea typeface="Cambria" panose="02040503050406030204" pitchFamily="18" charset="0"/>
              </a:rPr>
              <a:t>the pulpit buffoon</a:t>
            </a:r>
            <a:r>
              <a:rPr lang="en-US" dirty="0"/>
              <a:t>.” </a:t>
            </a:r>
          </a:p>
          <a:p>
            <a:r>
              <a:rPr lang="en-US" dirty="0"/>
              <a:t>Spurgeon replied, “</a:t>
            </a:r>
            <a:r>
              <a:rPr lang="en-US" i="1" dirty="0">
                <a:latin typeface="Cambria" panose="02040503050406030204" pitchFamily="18" charset="0"/>
                <a:ea typeface="Cambria" panose="02040503050406030204" pitchFamily="18" charset="0"/>
              </a:rPr>
              <a:t>I am perhaps vulgar, but it is not intentional, save that I must and will make people listen. My firm conviction is that we have had enough polite preachers</a:t>
            </a:r>
            <a:r>
              <a:rPr lang="en-US" dirty="0"/>
              <a:t>.”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102-103).</a:t>
            </a:r>
          </a:p>
        </p:txBody>
      </p:sp>
    </p:spTree>
    <p:extLst>
      <p:ext uri="{BB962C8B-B14F-4D97-AF65-F5344CB8AC3E}">
        <p14:creationId xmlns:p14="http://schemas.microsoft.com/office/powerpoint/2010/main" val="3310400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At the Center of Controversy </a:t>
            </a:r>
          </a:p>
        </p:txBody>
      </p:sp>
      <p:sp>
        <p:nvSpPr>
          <p:cNvPr id="8" name="Content Placeholder 7"/>
          <p:cNvSpPr>
            <a:spLocks noGrp="1"/>
          </p:cNvSpPr>
          <p:nvPr>
            <p:ph idx="1"/>
          </p:nvPr>
        </p:nvSpPr>
        <p:spPr>
          <a:xfrm>
            <a:off x="457200" y="838201"/>
            <a:ext cx="8229600" cy="5562599"/>
          </a:xfrm>
        </p:spPr>
        <p:txBody>
          <a:bodyPr>
            <a:normAutofit/>
          </a:bodyPr>
          <a:lstStyle/>
          <a:p>
            <a:r>
              <a:rPr lang="en-US" dirty="0"/>
              <a:t>Not only his style, but his convictions created controversy as well. </a:t>
            </a:r>
          </a:p>
          <a:p>
            <a:r>
              <a:rPr lang="en-US" dirty="0"/>
              <a:t>He never flinched from strong preaching: in a sermon on Acts 26:28, he said, “</a:t>
            </a:r>
            <a:r>
              <a:rPr lang="en-US" i="1" dirty="0">
                <a:latin typeface="Cambria" panose="02040503050406030204" pitchFamily="18" charset="0"/>
                <a:ea typeface="Cambria" panose="02040503050406030204" pitchFamily="18" charset="0"/>
              </a:rPr>
              <a:t>Almost persuaded to be a Christian is like the man who was almost pardoned, but he was hanged; like the man who was almost rescued, but he was burned in the house. A man that is almost saved is damned</a:t>
            </a:r>
            <a:r>
              <a:rPr lang="en-US" dirty="0"/>
              <a:t>.” </a:t>
            </a:r>
          </a:p>
          <a:p>
            <a:r>
              <a:rPr lang="en-US" dirty="0"/>
              <a:t>On certain subjects, he was incapable of moderation: Rome, ritualism, hypocrisy, and modernism—the last of which became the center of a controversy that would mark his last years in ministry.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102-103).</a:t>
            </a:r>
          </a:p>
        </p:txBody>
      </p:sp>
    </p:spTree>
    <p:extLst>
      <p:ext uri="{BB962C8B-B14F-4D97-AF65-F5344CB8AC3E}">
        <p14:creationId xmlns:p14="http://schemas.microsoft.com/office/powerpoint/2010/main" val="1635112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At the Center of Controversy </a:t>
            </a:r>
          </a:p>
        </p:txBody>
      </p:sp>
      <p:sp>
        <p:nvSpPr>
          <p:cNvPr id="8" name="Content Placeholder 7"/>
          <p:cNvSpPr>
            <a:spLocks noGrp="1"/>
          </p:cNvSpPr>
          <p:nvPr>
            <p:ph idx="1"/>
          </p:nvPr>
        </p:nvSpPr>
        <p:spPr>
          <a:xfrm>
            <a:off x="457200" y="838201"/>
            <a:ext cx="8229600" cy="5562599"/>
          </a:xfrm>
        </p:spPr>
        <p:txBody>
          <a:bodyPr>
            <a:normAutofit/>
          </a:bodyPr>
          <a:lstStyle/>
          <a:p>
            <a:r>
              <a:rPr lang="en-US" dirty="0"/>
              <a:t>The “Down-Grade Controversy,” as it came to be known, was started in 1887 when Spurgeon began publicly claiming that some of his fellow Baptist ministers were “down grading” the faith. </a:t>
            </a:r>
          </a:p>
          <a:p>
            <a:r>
              <a:rPr lang="en-US" dirty="0"/>
              <a:t>This was the late-nineteenth century, when Darwinism and critical biblical scholarship were compelling many Christians to re-evaluate their understanding of the Bible. </a:t>
            </a:r>
          </a:p>
          <a:p>
            <a:r>
              <a:rPr lang="en-US" dirty="0"/>
              <a:t>Spurgeon believed the issue was not one of interpretation but of the essentials of the faith.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102-103).</a:t>
            </a:r>
          </a:p>
        </p:txBody>
      </p:sp>
    </p:spTree>
    <p:extLst>
      <p:ext uri="{BB962C8B-B14F-4D97-AF65-F5344CB8AC3E}">
        <p14:creationId xmlns:p14="http://schemas.microsoft.com/office/powerpoint/2010/main" val="1290362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At the Center of Controversy </a:t>
            </a:r>
          </a:p>
        </p:txBody>
      </p:sp>
      <p:sp>
        <p:nvSpPr>
          <p:cNvPr id="8" name="Content Placeholder 7"/>
          <p:cNvSpPr>
            <a:spLocks noGrp="1"/>
          </p:cNvSpPr>
          <p:nvPr>
            <p:ph idx="1"/>
          </p:nvPr>
        </p:nvSpPr>
        <p:spPr>
          <a:xfrm>
            <a:off x="457200" y="838201"/>
            <a:ext cx="8229600" cy="5562599"/>
          </a:xfrm>
        </p:spPr>
        <p:txBody>
          <a:bodyPr>
            <a:normAutofit fontScale="92500" lnSpcReduction="10000"/>
          </a:bodyPr>
          <a:lstStyle/>
          <a:p>
            <a:r>
              <a:rPr lang="en-US" dirty="0"/>
              <a:t>He proclaimed in his monthly, </a:t>
            </a:r>
            <a:r>
              <a:rPr lang="en-US" i="1" dirty="0"/>
              <a:t>The Sword and the Trowel</a:t>
            </a:r>
            <a:r>
              <a:rPr lang="en-US" dirty="0"/>
              <a:t>, “</a:t>
            </a:r>
            <a:r>
              <a:rPr lang="en-US" i="1" dirty="0">
                <a:latin typeface="Cambria" panose="02040503050406030204" pitchFamily="18" charset="0"/>
                <a:ea typeface="Cambria" panose="02040503050406030204" pitchFamily="18" charset="0"/>
              </a:rPr>
              <a:t>Our warfare is with men who are giving up the atoning sacrifice, denying the inspiration of Holy Scripture, and casting slurs upon justification by faith</a:t>
            </a:r>
            <a:r>
              <a:rPr lang="en-US" dirty="0"/>
              <a:t>.” </a:t>
            </a:r>
          </a:p>
          <a:p>
            <a:r>
              <a:rPr lang="en-US" dirty="0"/>
              <a:t>The controversy took its toll on the denomination (which censured Spurgeon) and upon Spurgeon, whose already delicate health deteriorated even more during the yearlong affair (he suffered from, among other things, recurring depressions and gout). </a:t>
            </a:r>
          </a:p>
          <a:p>
            <a:r>
              <a:rPr lang="en-US" dirty="0"/>
              <a:t>Spurgeon's contributions were larger than his pulpit, however. He established alms houses and an orphanage, and his Pastor's College, opened in 1855, continues to this day. He preached his last sermon in June 1891 and died six months later.</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102-103).</a:t>
            </a:r>
          </a:p>
        </p:txBody>
      </p:sp>
    </p:spTree>
    <p:extLst>
      <p:ext uri="{BB962C8B-B14F-4D97-AF65-F5344CB8AC3E}">
        <p14:creationId xmlns:p14="http://schemas.microsoft.com/office/powerpoint/2010/main" val="596893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8261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C.S. Lewis</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https://www.britannica.com/biography/C-S-Lewis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3193542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583863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What do you think of Darby’s approach to church government and worship – the group had no professional ministers and, rejecting denominationalism, they believed the Holy Spirit would lead worship, so they focused their meetings on simple Communion services, served by a different individual each week.</a:t>
            </a:r>
          </a:p>
          <a:p>
            <a:r>
              <a:rPr lang="en-US" dirty="0"/>
              <a:t>What do you think of Darby’s ideas on Eschatology? Do you have any sympathies towards his dispensational views? Does it surprise you that these popular ideas were developed so recently in </a:t>
            </a:r>
            <a:r>
              <a:rPr lang="en-US"/>
              <a:t>church history?</a:t>
            </a:r>
            <a:endParaRPr lang="en-US" dirty="0"/>
          </a:p>
          <a:p>
            <a:r>
              <a:rPr lang="en-US" dirty="0"/>
              <a:t>In your opinion, what is it about Spurgeon that made him so well-loved by the people?</a:t>
            </a:r>
          </a:p>
          <a:p>
            <a:r>
              <a:rPr lang="en-US" dirty="0"/>
              <a:t>What do you think about Spurgeon’s statement: “</a:t>
            </a:r>
            <a:r>
              <a:rPr lang="en-US" i="1" dirty="0">
                <a:latin typeface="Cambria" panose="02040503050406030204" pitchFamily="18" charset="0"/>
                <a:ea typeface="Cambria" panose="02040503050406030204" pitchFamily="18" charset="0"/>
              </a:rPr>
              <a:t>I am perhaps vulgar, but it is not intentional, save that I must and will make people listen. My firm conviction is that we have had enough polite preachers</a:t>
            </a:r>
            <a:r>
              <a:rPr lang="en-US" dirty="0"/>
              <a:t>”?</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3221677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98).</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7" name="Picture 6">
            <a:extLst>
              <a:ext uri="{FF2B5EF4-FFF2-40B4-BE49-F238E27FC236}">
                <a16:creationId xmlns:a16="http://schemas.microsoft.com/office/drawing/2014/main" id="{A620D79C-AD99-453F-AA10-7A88E0C59140}"/>
              </a:ext>
            </a:extLst>
          </p:cNvPr>
          <p:cNvPicPr>
            <a:picLocks noChangeAspect="1"/>
          </p:cNvPicPr>
          <p:nvPr/>
        </p:nvPicPr>
        <p:blipFill>
          <a:blip r:embed="rId2"/>
          <a:stretch>
            <a:fillRect/>
          </a:stretch>
        </p:blipFill>
        <p:spPr>
          <a:xfrm>
            <a:off x="0" y="834341"/>
            <a:ext cx="9144000" cy="5189317"/>
          </a:xfrm>
          <a:prstGeom prst="rect">
            <a:avLst/>
          </a:prstGeom>
        </p:spPr>
      </p:pic>
    </p:spTree>
    <p:extLst>
      <p:ext uri="{BB962C8B-B14F-4D97-AF65-F5344CB8AC3E}">
        <p14:creationId xmlns:p14="http://schemas.microsoft.com/office/powerpoint/2010/main" val="637747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189608"/>
          </a:xfrm>
        </p:spPr>
        <p:txBody>
          <a:bodyPr>
            <a:noAutofit/>
          </a:bodyPr>
          <a:lstStyle/>
          <a:p>
            <a:r>
              <a:rPr lang="en-US" sz="3600" b="1" dirty="0"/>
              <a:t>“The Christian is directed to turn away from evil and turn to the Scriptures.”</a:t>
            </a:r>
          </a:p>
        </p:txBody>
      </p:sp>
      <p:sp>
        <p:nvSpPr>
          <p:cNvPr id="8" name="Content Placeholder 7"/>
          <p:cNvSpPr>
            <a:spLocks noGrp="1"/>
          </p:cNvSpPr>
          <p:nvPr>
            <p:ph idx="1"/>
          </p:nvPr>
        </p:nvSpPr>
        <p:spPr>
          <a:xfrm>
            <a:off x="457200" y="1219200"/>
            <a:ext cx="8229600" cy="5257799"/>
          </a:xfrm>
        </p:spPr>
        <p:txBody>
          <a:bodyPr>
            <a:normAutofit fontScale="92500" lnSpcReduction="20000"/>
          </a:bodyPr>
          <a:lstStyle/>
          <a:p>
            <a:r>
              <a:rPr lang="en-US" sz="3200" dirty="0"/>
              <a:t>“The church is in ruins,” wrote John Darby, then a successful Anglican priest in Ireland. </a:t>
            </a:r>
          </a:p>
          <a:p>
            <a:r>
              <a:rPr lang="en-US" sz="3200" dirty="0"/>
              <a:t>Echoing the lamentations of Protestant reformers three centuries earlier, he believed that the Church of England had lost any notion of salvation by grace and that it had forsaken biblical ideas of what church should be. </a:t>
            </a:r>
          </a:p>
          <a:p>
            <a:r>
              <a:rPr lang="en-US" sz="3200" dirty="0"/>
              <a:t>For Darby it was time to start afresh with a new church and prepare for Jesus' imminent Second Coming. </a:t>
            </a:r>
          </a:p>
          <a:p>
            <a:r>
              <a:rPr lang="en-US" sz="3200" dirty="0"/>
              <a:t>What resulted from Darby's departure was a new way of viewing the church and history that still pervades much of evangelical Christian thought.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98).</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474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Ever-Changing Vocation </a:t>
            </a:r>
          </a:p>
        </p:txBody>
      </p:sp>
      <p:sp>
        <p:nvSpPr>
          <p:cNvPr id="8" name="Content Placeholder 7"/>
          <p:cNvSpPr>
            <a:spLocks noGrp="1"/>
          </p:cNvSpPr>
          <p:nvPr>
            <p:ph idx="1"/>
          </p:nvPr>
        </p:nvSpPr>
        <p:spPr>
          <a:xfrm>
            <a:off x="457200" y="838201"/>
            <a:ext cx="8229600" cy="5562599"/>
          </a:xfrm>
        </p:spPr>
        <p:txBody>
          <a:bodyPr>
            <a:normAutofit fontScale="92500" lnSpcReduction="10000"/>
          </a:bodyPr>
          <a:lstStyle/>
          <a:p>
            <a:r>
              <a:rPr lang="en-US" dirty="0"/>
              <a:t>Born in London into a prominent Anglo-Irish family, Darby received the best education possible. </a:t>
            </a:r>
          </a:p>
          <a:p>
            <a:r>
              <a:rPr lang="en-US" dirty="0"/>
              <a:t>He attended London's Westminster School until his parents moved to an ancestral castle in Ireland. </a:t>
            </a:r>
          </a:p>
          <a:p>
            <a:r>
              <a:rPr lang="en-US" dirty="0"/>
              <a:t>He graduated from Dublin's Trinity College as a Classical Gold Medalist and continued his studies in law, being admitted to the Irish Chancery Bar in 1822. </a:t>
            </a:r>
          </a:p>
          <a:p>
            <a:r>
              <a:rPr lang="en-US" dirty="0"/>
              <a:t>But Darby's law career was to be short-lived. Within four years, largely due to his desire to help poor Irish Catholics, he was made a priest as a curate of the Church of Ireland. </a:t>
            </a:r>
          </a:p>
          <a:p>
            <a:r>
              <a:rPr lang="en-US" dirty="0"/>
              <a:t>“</a:t>
            </a:r>
            <a:r>
              <a:rPr lang="en-US" i="1" dirty="0">
                <a:latin typeface="Cambria" panose="02040503050406030204" pitchFamily="18" charset="0"/>
                <a:ea typeface="Cambria" panose="02040503050406030204" pitchFamily="18" charset="0"/>
              </a:rPr>
              <a:t>I owed myself entirely to [God]</a:t>
            </a:r>
            <a:r>
              <a:rPr lang="en-US" dirty="0"/>
              <a:t>,” he explained of his career switch. “</a:t>
            </a:r>
            <a:r>
              <a:rPr lang="en-US" i="1" dirty="0">
                <a:latin typeface="Cambria" panose="02040503050406030204" pitchFamily="18" charset="0"/>
                <a:ea typeface="Cambria" panose="02040503050406030204" pitchFamily="18" charset="0"/>
              </a:rPr>
              <a:t>I longed for complete devotedness to the work of God</a:t>
            </a:r>
            <a:r>
              <a:rPr lang="en-US" dirty="0"/>
              <a:t>.”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98-99).</a:t>
            </a:r>
          </a:p>
        </p:txBody>
      </p:sp>
    </p:spTree>
    <p:extLst>
      <p:ext uri="{BB962C8B-B14F-4D97-AF65-F5344CB8AC3E}">
        <p14:creationId xmlns:p14="http://schemas.microsoft.com/office/powerpoint/2010/main" val="291276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Ever-Changing Vocation </a:t>
            </a:r>
          </a:p>
        </p:txBody>
      </p:sp>
      <p:sp>
        <p:nvSpPr>
          <p:cNvPr id="8" name="Content Placeholder 7"/>
          <p:cNvSpPr>
            <a:spLocks noGrp="1"/>
          </p:cNvSpPr>
          <p:nvPr>
            <p:ph idx="1"/>
          </p:nvPr>
        </p:nvSpPr>
        <p:spPr>
          <a:xfrm>
            <a:off x="457200" y="838201"/>
            <a:ext cx="8229600" cy="5562599"/>
          </a:xfrm>
        </p:spPr>
        <p:txBody>
          <a:bodyPr>
            <a:normAutofit fontScale="92500"/>
          </a:bodyPr>
          <a:lstStyle/>
          <a:p>
            <a:r>
              <a:rPr lang="en-US" dirty="0"/>
              <a:t>Darby was assigned to a parish in the mountainous regions south of Dublin, and he quickly became an excellent pastor; rarely would he return to his cottage from pastoral visits before midnight. </a:t>
            </a:r>
          </a:p>
          <a:p>
            <a:r>
              <a:rPr lang="en-US" dirty="0"/>
              <a:t>Still, as he read his Bible, he became frustrated with how “established” the church had become. The formalized Anglican church, so associated with the State, was lifeless beyond repair. </a:t>
            </a:r>
          </a:p>
          <a:p>
            <a:r>
              <a:rPr lang="en-US" dirty="0"/>
              <a:t>“</a:t>
            </a:r>
            <a:r>
              <a:rPr lang="en-US" i="1" dirty="0">
                <a:latin typeface="Cambria" panose="02040503050406030204" pitchFamily="18" charset="0"/>
                <a:ea typeface="Cambria" panose="02040503050406030204" pitchFamily="18" charset="0"/>
              </a:rPr>
              <a:t>It is positively stated (2 Tim. 3) that the church would fail and become as bad as heathenism,” </a:t>
            </a:r>
            <a:r>
              <a:rPr lang="en-US" dirty="0"/>
              <a:t>he wrote. </a:t>
            </a:r>
            <a:r>
              <a:rPr lang="en-US" i="1" dirty="0">
                <a:latin typeface="Cambria" panose="02040503050406030204" pitchFamily="18" charset="0"/>
                <a:ea typeface="Cambria" panose="02040503050406030204" pitchFamily="18" charset="0"/>
              </a:rPr>
              <a:t>“The Christian is directed to turn away from evil and turn to the Scriptures, and Christ (Rev. 2 and 3) is revealed as judging the state of the churches</a:t>
            </a:r>
            <a:r>
              <a:rPr lang="en-US" dirty="0"/>
              <a:t>.”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98-99).</a:t>
            </a:r>
          </a:p>
        </p:txBody>
      </p:sp>
    </p:spTree>
    <p:extLst>
      <p:ext uri="{BB962C8B-B14F-4D97-AF65-F5344CB8AC3E}">
        <p14:creationId xmlns:p14="http://schemas.microsoft.com/office/powerpoint/2010/main" val="600061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Ever-Changing Vocation </a:t>
            </a:r>
          </a:p>
        </p:txBody>
      </p:sp>
      <p:sp>
        <p:nvSpPr>
          <p:cNvPr id="8" name="Content Placeholder 7"/>
          <p:cNvSpPr>
            <a:spLocks noGrp="1"/>
          </p:cNvSpPr>
          <p:nvPr>
            <p:ph idx="1"/>
          </p:nvPr>
        </p:nvSpPr>
        <p:spPr>
          <a:xfrm>
            <a:off x="457200" y="838201"/>
            <a:ext cx="8229600" cy="5562599"/>
          </a:xfrm>
        </p:spPr>
        <p:txBody>
          <a:bodyPr>
            <a:normAutofit/>
          </a:bodyPr>
          <a:lstStyle/>
          <a:p>
            <a:r>
              <a:rPr lang="en-US" dirty="0"/>
              <a:t>And so Darby resigned his position a mere two years and three months after receiving it. He joined a group of similarly disillusioned Christians who called themselves simply “Brethren.” </a:t>
            </a:r>
          </a:p>
          <a:p>
            <a:r>
              <a:rPr lang="en-US" dirty="0"/>
              <a:t>Committed to operate by strict biblical methods, the group had no professional ministers. </a:t>
            </a:r>
          </a:p>
          <a:p>
            <a:r>
              <a:rPr lang="en-US" dirty="0"/>
              <a:t>Rejecting denominationalism, they believed the Holy Spirit would lead worship, so they focused their meetings on simple Communion services, served by a different individual each week.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98-99).</a:t>
            </a:r>
          </a:p>
        </p:txBody>
      </p:sp>
    </p:spTree>
    <p:extLst>
      <p:ext uri="{BB962C8B-B14F-4D97-AF65-F5344CB8AC3E}">
        <p14:creationId xmlns:p14="http://schemas.microsoft.com/office/powerpoint/2010/main" val="3242472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Ever-Changing Vocation </a:t>
            </a:r>
          </a:p>
        </p:txBody>
      </p:sp>
      <p:sp>
        <p:nvSpPr>
          <p:cNvPr id="8" name="Content Placeholder 7"/>
          <p:cNvSpPr>
            <a:spLocks noGrp="1"/>
          </p:cNvSpPr>
          <p:nvPr>
            <p:ph idx="1"/>
          </p:nvPr>
        </p:nvSpPr>
        <p:spPr>
          <a:xfrm>
            <a:off x="457200" y="838201"/>
            <a:ext cx="8229600" cy="5562599"/>
          </a:xfrm>
        </p:spPr>
        <p:txBody>
          <a:bodyPr>
            <a:normAutofit/>
          </a:bodyPr>
          <a:lstStyle/>
          <a:p>
            <a:r>
              <a:rPr lang="en-US" dirty="0"/>
              <a:t>Though officially no more a leader than anyone else in the group (now called the </a:t>
            </a:r>
            <a:r>
              <a:rPr lang="en-US" i="1" dirty="0"/>
              <a:t>Plymouth Brethren </a:t>
            </a:r>
            <a:r>
              <a:rPr lang="en-US" dirty="0"/>
              <a:t>because of their gathering in Plymouth, England), Darby quickly became its most prominent voice. </a:t>
            </a:r>
          </a:p>
          <a:p>
            <a:r>
              <a:rPr lang="en-US" dirty="0"/>
              <a:t>His pamphlet </a:t>
            </a:r>
            <a:r>
              <a:rPr lang="en-US" i="1" dirty="0"/>
              <a:t>The Nature and Unity of the Church of Christ </a:t>
            </a:r>
            <a:r>
              <a:rPr lang="en-US" dirty="0"/>
              <a:t>(1828), which described their beliefs and practices, quickly spread throughout the West. </a:t>
            </a:r>
          </a:p>
          <a:p>
            <a:r>
              <a:rPr lang="en-US" dirty="0"/>
              <a:t>The former priest traveled to churches in Western Europe, North America, Australia, and New Zealand condemning denominationalism and calling believers to his new ecclesiology.</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98-99).</a:t>
            </a:r>
          </a:p>
        </p:txBody>
      </p:sp>
    </p:spTree>
    <p:extLst>
      <p:ext uri="{BB962C8B-B14F-4D97-AF65-F5344CB8AC3E}">
        <p14:creationId xmlns:p14="http://schemas.microsoft.com/office/powerpoint/2010/main" val="3480019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The End of the World</a:t>
            </a:r>
          </a:p>
        </p:txBody>
      </p:sp>
      <p:sp>
        <p:nvSpPr>
          <p:cNvPr id="8" name="Content Placeholder 7"/>
          <p:cNvSpPr>
            <a:spLocks noGrp="1"/>
          </p:cNvSpPr>
          <p:nvPr>
            <p:ph idx="1"/>
          </p:nvPr>
        </p:nvSpPr>
        <p:spPr>
          <a:xfrm>
            <a:off x="457200" y="838201"/>
            <a:ext cx="8229600" cy="5562599"/>
          </a:xfrm>
        </p:spPr>
        <p:txBody>
          <a:bodyPr>
            <a:normAutofit fontScale="92500" lnSpcReduction="20000"/>
          </a:bodyPr>
          <a:lstStyle/>
          <a:p>
            <a:r>
              <a:rPr lang="en-US" dirty="0"/>
              <a:t>Believers were drawn not only to Darby's view of the </a:t>
            </a:r>
            <a:r>
              <a:rPr lang="en-US" b="1" i="1" dirty="0"/>
              <a:t>church</a:t>
            </a:r>
            <a:r>
              <a:rPr lang="en-US" dirty="0"/>
              <a:t> but also to his view of </a:t>
            </a:r>
            <a:r>
              <a:rPr lang="en-US" b="1" i="1" dirty="0"/>
              <a:t>history</a:t>
            </a:r>
            <a:r>
              <a:rPr lang="en-US" dirty="0"/>
              <a:t>, especially the end of it. </a:t>
            </a:r>
          </a:p>
          <a:p>
            <a:r>
              <a:rPr lang="en-US" dirty="0"/>
              <a:t>Premillennialism, the belief that the world will get worse until Christ returns to set up a visible, thousand-year reign of peace, had fallen out of favor for 1,500 years. </a:t>
            </a:r>
          </a:p>
          <a:p>
            <a:r>
              <a:rPr lang="en-US" dirty="0"/>
              <a:t>Some occasional premillennialist movements had appeared over the centuries, but usually ended in disappointment after predicting Jesus' imminent return. </a:t>
            </a:r>
          </a:p>
          <a:p>
            <a:r>
              <a:rPr lang="en-US" dirty="0"/>
              <a:t>Darby, on the other hand, developed a new premillennialism, which he called “dispensationalism” after the division of history into eras or </a:t>
            </a:r>
            <a:r>
              <a:rPr lang="en-US" b="1" i="1" dirty="0"/>
              <a:t>dispensations.</a:t>
            </a:r>
            <a:r>
              <a:rPr lang="en-US" dirty="0"/>
              <a:t> </a:t>
            </a:r>
          </a:p>
          <a:p>
            <a:r>
              <a:rPr lang="en-US" dirty="0"/>
              <a:t>Though later dispensationalists quibbled over the number and names of these periods, most agreed with Darby that there were seven, like the seven days of creation.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99-100).</a:t>
            </a:r>
          </a:p>
        </p:txBody>
      </p:sp>
    </p:spTree>
    <p:extLst>
      <p:ext uri="{BB962C8B-B14F-4D97-AF65-F5344CB8AC3E}">
        <p14:creationId xmlns:p14="http://schemas.microsoft.com/office/powerpoint/2010/main" val="1364800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356366</TotalTime>
  <Words>2591</Words>
  <Application>Microsoft Office PowerPoint</Application>
  <PresentationFormat>On-screen Show (4:3)</PresentationFormat>
  <Paragraphs>149</Paragraphs>
  <Slides>28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Cambria</vt:lpstr>
      <vt:lpstr>Office Theme</vt:lpstr>
      <vt:lpstr>140_Office Theme</vt:lpstr>
      <vt:lpstr>PowerPoint Presentation</vt:lpstr>
      <vt:lpstr>John Nelson Darby</vt:lpstr>
      <vt:lpstr>Timeline</vt:lpstr>
      <vt:lpstr>“The Christian is directed to turn away from evil and turn to the Scriptures.”</vt:lpstr>
      <vt:lpstr>Ever-Changing Vocation </vt:lpstr>
      <vt:lpstr>Ever-Changing Vocation </vt:lpstr>
      <vt:lpstr>Ever-Changing Vocation </vt:lpstr>
      <vt:lpstr>Ever-Changing Vocation </vt:lpstr>
      <vt:lpstr>The End of the World</vt:lpstr>
      <vt:lpstr>The End of the World</vt:lpstr>
      <vt:lpstr>The End of the World</vt:lpstr>
      <vt:lpstr>Harsh Critic </vt:lpstr>
      <vt:lpstr>Charles Haddon Spurgeon</vt:lpstr>
      <vt:lpstr>Timeline</vt:lpstr>
      <vt:lpstr>“I am perhaps vulgar, but it is not intentional, save that I must and will make people listen.”</vt:lpstr>
      <vt:lpstr>Calvinist Baptist </vt:lpstr>
      <vt:lpstr>Calvinist Baptist </vt:lpstr>
      <vt:lpstr>Calvinist Baptist </vt:lpstr>
      <vt:lpstr>Preaching Sensation </vt:lpstr>
      <vt:lpstr>Spurgeon at Age 23</vt:lpstr>
      <vt:lpstr>Preaching Sensation </vt:lpstr>
      <vt:lpstr>At the Center of Controversy </vt:lpstr>
      <vt:lpstr>At the Center of Controversy </vt:lpstr>
      <vt:lpstr>At the Center of Controversy </vt:lpstr>
      <vt:lpstr>At the Center of Controversy </vt:lpstr>
      <vt:lpstr>C.S. Lewis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6199</cp:revision>
  <cp:lastPrinted>2021-06-06T13:49:46Z</cp:lastPrinted>
  <dcterms:created xsi:type="dcterms:W3CDTF">2018-06-08T00:19:32Z</dcterms:created>
  <dcterms:modified xsi:type="dcterms:W3CDTF">2021-06-06T17:46:52Z</dcterms:modified>
</cp:coreProperties>
</file>