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notesSlides/notesSlide5.xml" ContentType="application/vnd.openxmlformats-officedocument.presentationml.notesSlide+xml"/>
  <Override PartName="/ppt/theme/themeOverride9.xml" ContentType="application/vnd.openxmlformats-officedocument.themeOverride+xml"/>
  <Override PartName="/ppt/notesSlides/notesSlide6.xml" ContentType="application/vnd.openxmlformats-officedocument.presentationml.notesSl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notesSlides/notesSlide7.xml" ContentType="application/vnd.openxmlformats-officedocument.presentationml.notesSlide+xml"/>
  <Override PartName="/ppt/theme/themeOverride13.xml" ContentType="application/vnd.openxmlformats-officedocument.themeOverride+xml"/>
  <Override PartName="/ppt/notesSlides/notesSlide8.xml" ContentType="application/vnd.openxmlformats-officedocument.presentationml.notesSl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notesSlides/notesSlide9.xml" ContentType="application/vnd.openxmlformats-officedocument.presentationml.notesSlide+xml"/>
  <Override PartName="/ppt/media/image5.jpg" ContentType="image/unknown"/>
  <Override PartName="/ppt/theme/themeOverride20.xml" ContentType="application/vnd.openxmlformats-officedocument.themeOverride+xml"/>
  <Override PartName="/ppt/notesSlides/notesSlide10.xml" ContentType="application/vnd.openxmlformats-officedocument.presentationml.notesSlide+xml"/>
  <Override PartName="/ppt/theme/themeOverride21.xml" ContentType="application/vnd.openxmlformats-officedocument.themeOverride+xml"/>
  <Override PartName="/ppt/theme/themeOverride2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568" r:id="rId2"/>
  </p:sldMasterIdLst>
  <p:notesMasterIdLst>
    <p:notesMasterId r:id="rId30"/>
  </p:notesMasterIdLst>
  <p:handoutMasterIdLst>
    <p:handoutMasterId r:id="rId31"/>
  </p:handoutMasterIdLst>
  <p:sldIdLst>
    <p:sldId id="3622" r:id="rId3"/>
    <p:sldId id="3686" r:id="rId4"/>
    <p:sldId id="3625" r:id="rId5"/>
    <p:sldId id="3634" r:id="rId6"/>
    <p:sldId id="3636" r:id="rId7"/>
    <p:sldId id="3637" r:id="rId8"/>
    <p:sldId id="3633" r:id="rId9"/>
    <p:sldId id="3639" r:id="rId10"/>
    <p:sldId id="3638" r:id="rId11"/>
    <p:sldId id="3678" r:id="rId12"/>
    <p:sldId id="3680" r:id="rId13"/>
    <p:sldId id="3642" r:id="rId14"/>
    <p:sldId id="3643" r:id="rId15"/>
    <p:sldId id="3683" r:id="rId16"/>
    <p:sldId id="3682" r:id="rId17"/>
    <p:sldId id="3644" r:id="rId18"/>
    <p:sldId id="3648" r:id="rId19"/>
    <p:sldId id="3647" r:id="rId20"/>
    <p:sldId id="3649" r:id="rId21"/>
    <p:sldId id="3650" r:id="rId22"/>
    <p:sldId id="3685" r:id="rId23"/>
    <p:sldId id="3687" r:id="rId24"/>
    <p:sldId id="3689" r:id="rId25"/>
    <p:sldId id="3688" r:id="rId26"/>
    <p:sldId id="3557" r:id="rId27"/>
    <p:sldId id="3690" r:id="rId28"/>
    <p:sldId id="3691" r:id="rId29"/>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Connolly" initials="RC" lastIdx="1" clrIdx="0">
    <p:extLst>
      <p:ext uri="{19B8F6BF-5375-455C-9EA6-DF929625EA0E}">
        <p15:presenceInfo xmlns:p15="http://schemas.microsoft.com/office/powerpoint/2012/main" userId="daf3307a5d53dee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5731F9"/>
    <a:srgbClr val="009900"/>
    <a:srgbClr val="336600"/>
    <a:srgbClr val="344BF6"/>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50" autoAdjust="0"/>
    <p:restoredTop sz="94660"/>
  </p:normalViewPr>
  <p:slideViewPr>
    <p:cSldViewPr>
      <p:cViewPr varScale="1">
        <p:scale>
          <a:sx n="162" d="100"/>
          <a:sy n="162" d="100"/>
        </p:scale>
        <p:origin x="1588" y="88"/>
      </p:cViewPr>
      <p:guideLst>
        <p:guide orient="horz" pos="2160"/>
        <p:guide pos="2880"/>
      </p:guideLst>
    </p:cSldViewPr>
  </p:slideViewPr>
  <p:notesTextViewPr>
    <p:cViewPr>
      <p:scale>
        <a:sx n="3" d="2"/>
        <a:sy n="3" d="2"/>
      </p:scale>
      <p:origin x="0" y="0"/>
    </p:cViewPr>
  </p:notesTextViewPr>
  <p:sorterViewPr>
    <p:cViewPr>
      <p:scale>
        <a:sx n="100" d="100"/>
        <a:sy n="100" d="100"/>
      </p:scale>
      <p:origin x="0" y="-41672"/>
    </p:cViewPr>
  </p:sorterViewPr>
  <p:notesViewPr>
    <p:cSldViewPr>
      <p:cViewPr varScale="1">
        <p:scale>
          <a:sx n="119" d="100"/>
          <a:sy n="119" d="100"/>
        </p:scale>
        <p:origin x="4904" y="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864"/>
          </a:xfrm>
          <a:prstGeom prst="rect">
            <a:avLst/>
          </a:prstGeom>
        </p:spPr>
        <p:txBody>
          <a:bodyPr vert="horz" lIns="93241" tIns="46621" rIns="93241" bIns="46621"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864"/>
          </a:xfrm>
          <a:prstGeom prst="rect">
            <a:avLst/>
          </a:prstGeom>
        </p:spPr>
        <p:txBody>
          <a:bodyPr vert="horz" lIns="93241" tIns="46621" rIns="93241" bIns="46621" rtlCol="0"/>
          <a:lstStyle>
            <a:lvl1pPr algn="r">
              <a:defRPr sz="1200"/>
            </a:lvl1pPr>
          </a:lstStyle>
          <a:p>
            <a:fld id="{23B20E6D-5301-4921-965A-4165F13FB2F9}" type="datetimeFigureOut">
              <a:rPr lang="en-US" smtClean="0"/>
              <a:t>6/13/2021</a:t>
            </a:fld>
            <a:endParaRPr lang="en-US"/>
          </a:p>
        </p:txBody>
      </p:sp>
      <p:sp>
        <p:nvSpPr>
          <p:cNvPr id="4" name="Footer Placeholder 3"/>
          <p:cNvSpPr>
            <a:spLocks noGrp="1"/>
          </p:cNvSpPr>
          <p:nvPr>
            <p:ph type="ftr" sz="quarter" idx="2"/>
          </p:nvPr>
        </p:nvSpPr>
        <p:spPr>
          <a:xfrm>
            <a:off x="0" y="8918012"/>
            <a:ext cx="3077739" cy="468863"/>
          </a:xfrm>
          <a:prstGeom prst="rect">
            <a:avLst/>
          </a:prstGeom>
        </p:spPr>
        <p:txBody>
          <a:bodyPr vert="horz" lIns="93241" tIns="46621" rIns="93241" bIns="46621"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8012"/>
            <a:ext cx="3077739" cy="468863"/>
          </a:xfrm>
          <a:prstGeom prst="rect">
            <a:avLst/>
          </a:prstGeom>
        </p:spPr>
        <p:txBody>
          <a:bodyPr vert="horz" lIns="93241" tIns="46621" rIns="93241" bIns="46621"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3241" tIns="46621" rIns="93241" bIns="46621"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3241" tIns="46621" rIns="93241" bIns="46621" rtlCol="0"/>
          <a:lstStyle>
            <a:lvl1pPr algn="r">
              <a:defRPr sz="1200"/>
            </a:lvl1pPr>
          </a:lstStyle>
          <a:p>
            <a:fld id="{CD1EC55D-DF11-4B6E-B8E2-8ED8B7CB6743}" type="datetimeFigureOut">
              <a:rPr lang="en-US" smtClean="0"/>
              <a:t>6/13/2021</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241" tIns="46621" rIns="93241" bIns="46621" rtlCol="0" anchor="ctr"/>
          <a:lstStyle/>
          <a:p>
            <a:endParaRPr lang="en-US" dirty="0"/>
          </a:p>
        </p:txBody>
      </p:sp>
      <p:sp>
        <p:nvSpPr>
          <p:cNvPr id="5" name="Notes Placeholder 4"/>
          <p:cNvSpPr>
            <a:spLocks noGrp="1"/>
          </p:cNvSpPr>
          <p:nvPr>
            <p:ph type="body" sz="quarter" idx="3"/>
          </p:nvPr>
        </p:nvSpPr>
        <p:spPr>
          <a:xfrm>
            <a:off x="710248" y="4459526"/>
            <a:ext cx="5681980" cy="4224813"/>
          </a:xfrm>
          <a:prstGeom prst="rect">
            <a:avLst/>
          </a:prstGeom>
        </p:spPr>
        <p:txBody>
          <a:bodyPr vert="horz" lIns="93241" tIns="46621" rIns="93241" bIns="466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3241" tIns="46621" rIns="93241" bIns="4662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3241" tIns="46621" rIns="93241" bIns="46621"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6138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7360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3442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5127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9194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7943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7972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5409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8297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8239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6/13/2021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6/13/2021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6/13/2021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608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852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4210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6799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6/13/2021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288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6/13/2021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9701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6/13/2021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3294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80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6/13/2021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9319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8856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23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6/13/2021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6/13/2021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6/13/2021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6/13/2021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6/13/2021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6/13/2021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6/13/2021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6/13/2021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6/13/2021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005581"/>
      </p:ext>
    </p:extLst>
  </p:cSld>
  <p:clrMap bg1="lt1" tx1="dk1" bg2="lt2" tx2="dk2" accent1="accent1" accent2="accent2" accent3="accent3" accent4="accent4" accent5="accent5" accent6="accent6" hlink="hlink" folHlink="folHlink"/>
  <p:sldLayoutIdLst>
    <p:sldLayoutId id="2147485569" r:id="rId1"/>
    <p:sldLayoutId id="2147485570" r:id="rId2"/>
    <p:sldLayoutId id="2147485571" r:id="rId3"/>
    <p:sldLayoutId id="2147485572" r:id="rId4"/>
    <p:sldLayoutId id="2147485573" r:id="rId5"/>
    <p:sldLayoutId id="2147485574" r:id="rId6"/>
    <p:sldLayoutId id="2147485575" r:id="rId7"/>
    <p:sldLayoutId id="2147485576" r:id="rId8"/>
    <p:sldLayoutId id="2147485577" r:id="rId9"/>
    <p:sldLayoutId id="2147485578" r:id="rId10"/>
    <p:sldLayoutId id="21474855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hemeOverride" Target="../theme/themeOverride8.xml"/><Relationship Id="rId5" Type="http://schemas.openxmlformats.org/officeDocument/2006/relationships/hyperlink" Target="https://www.biographyonline.net/writers/c-s-lewis.html" TargetMode="Externa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hemeOverride" Target="../theme/themeOverride9.xml"/><Relationship Id="rId5" Type="http://schemas.openxmlformats.org/officeDocument/2006/relationships/hyperlink" Target="https://www.biographyonline.net/writers/c-s-lewis.html" TargetMode="Externa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hemeOverride" Target="../theme/themeOverride12.xml"/><Relationship Id="rId5" Type="http://schemas.openxmlformats.org/officeDocument/2006/relationships/hyperlink" Target="https://www.biographyonline.net/writers/c-s-lewis.html" TargetMode="Externa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hemeOverride" Target="../theme/themeOverride13.xml"/><Relationship Id="rId5" Type="http://schemas.openxmlformats.org/officeDocument/2006/relationships/hyperlink" Target="https://www.biographyonline.net/writers/c-s-lewis.html" TargetMode="External"/><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hemeOverride" Target="../theme/themeOverride1.xml"/><Relationship Id="rId5" Type="http://schemas.openxmlformats.org/officeDocument/2006/relationships/hyperlink" Target="https://www.freechristianresources.org/2008-01/free-spurgeon-devotionals-however-you-want-them" TargetMode="Externa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hemeOverride" Target="../theme/themeOverride19.xml"/><Relationship Id="rId5" Type="http://schemas.openxmlformats.org/officeDocument/2006/relationships/hyperlink" Target="https://www.biographyonline.net/writers/c-s-lewis.html" TargetMode="External"/><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hyperlink" Target="https://www.bookbub.com/blog/facts-about-cs-lewis" TargetMode="External"/><Relationship Id="rId2" Type="http://schemas.openxmlformats.org/officeDocument/2006/relationships/image" Target="../media/image5.jpg"/><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bookbub.com/blog/facts-about-cs-lewis" TargetMode="Externa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bookbub.com/blog/facts-about-cs-lewis" TargetMode="Externa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7.xml"/><Relationship Id="rId1" Type="http://schemas.openxmlformats.org/officeDocument/2006/relationships/themeOverride" Target="../theme/themeOverride20.xml"/><Relationship Id="rId5" Type="http://schemas.openxmlformats.org/officeDocument/2006/relationships/hyperlink" Target="https://www.pastortheologians.com/articles/2021/1/9/bonhoeffer-and-the-church-struggle-a-challenge-for-the-church-today" TargetMode="External"/><Relationship Id="rId4" Type="http://schemas.openxmlformats.org/officeDocument/2006/relationships/image" Target="../media/image9.jpg"/></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6.xml"/><Relationship Id="rId1" Type="http://schemas.openxmlformats.org/officeDocument/2006/relationships/themeOverride" Target="../theme/themeOverride21.xml"/><Relationship Id="rId4" Type="http://schemas.openxmlformats.org/officeDocument/2006/relationships/hyperlink" Target="https://www.weareteachers.com/moving-beyond-classroom-discussion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hemeOverride" Target="../theme/themeOverride2.xml"/><Relationship Id="rId5" Type="http://schemas.openxmlformats.org/officeDocument/2006/relationships/hyperlink" Target="https://www.britannica.com/biography/C-S-Lewis" TargetMode="Externa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hemeOverride" Target="../theme/themeOverride3.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hemeOverride" Target="../theme/themeOverride4.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79402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838200"/>
            <a:ext cx="8229600" cy="5638799"/>
          </a:xfrm>
        </p:spPr>
        <p:txBody>
          <a:bodyPr>
            <a:normAutofit fontScale="85000" lnSpcReduction="10000"/>
          </a:bodyPr>
          <a:lstStyle/>
          <a:p>
            <a:r>
              <a:rPr lang="en-US" sz="3200" dirty="0"/>
              <a:t>In 1916, Lewis was offered a scholarship at University College, Oxford University, but in 1917, his university life was interrupted as he volunteered to join the British army in the First World War. </a:t>
            </a:r>
          </a:p>
          <a:p>
            <a:r>
              <a:rPr lang="en-US" sz="3200" dirty="0"/>
              <a:t>He was transferred to the Somme valley where he took part in trench warfare.</a:t>
            </a:r>
          </a:p>
          <a:p>
            <a:r>
              <a:rPr lang="en-US" sz="3200" dirty="0"/>
              <a:t>In the last months of the war, he was injured by a shell and was sent home to recuperate from his injuries. </a:t>
            </a:r>
          </a:p>
          <a:p>
            <a:r>
              <a:rPr lang="en-US" sz="3200" dirty="0"/>
              <a:t>During his period of convalescence, he became increasingly friendly with Mrs. Moore – the mother of a close army friend Edward ‘Paddy’ Moore. </a:t>
            </a:r>
          </a:p>
          <a:p>
            <a:r>
              <a:rPr lang="en-US" sz="3200" dirty="0"/>
              <a:t>He remained very close to Mrs. Moore, often referring to her as his mother until her death in the 1940s.</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hlinkClick r:id="rId5"/>
              </a:rPr>
              <a:t>https://www.biographyonline.net/writers/c-s-lewis.html</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itle 2">
            <a:extLst>
              <a:ext uri="{FF2B5EF4-FFF2-40B4-BE49-F238E27FC236}">
                <a16:creationId xmlns:a16="http://schemas.microsoft.com/office/drawing/2014/main" id="{32295746-A6F6-49B6-8A5B-6579C3035780}"/>
              </a:ext>
            </a:extLst>
          </p:cNvPr>
          <p:cNvSpPr>
            <a:spLocks noGrp="1"/>
          </p:cNvSpPr>
          <p:nvPr>
            <p:ph type="title"/>
          </p:nvPr>
        </p:nvSpPr>
        <p:spPr>
          <a:xfrm>
            <a:off x="0" y="29592"/>
            <a:ext cx="9144000" cy="732408"/>
          </a:xfrm>
        </p:spPr>
        <p:txBody>
          <a:bodyPr>
            <a:noAutofit/>
          </a:bodyPr>
          <a:lstStyle/>
          <a:p>
            <a:r>
              <a:rPr lang="en-US" sz="4800" b="1" dirty="0"/>
              <a:t>University and Military Service</a:t>
            </a:r>
          </a:p>
        </p:txBody>
      </p:sp>
    </p:spTree>
    <p:extLst>
      <p:ext uri="{BB962C8B-B14F-4D97-AF65-F5344CB8AC3E}">
        <p14:creationId xmlns:p14="http://schemas.microsoft.com/office/powerpoint/2010/main" val="18944838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p:cTn id="3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838200"/>
            <a:ext cx="8229600" cy="5638799"/>
          </a:xfrm>
        </p:spPr>
        <p:txBody>
          <a:bodyPr>
            <a:normAutofit fontScale="92500" lnSpcReduction="10000"/>
          </a:bodyPr>
          <a:lstStyle/>
          <a:p>
            <a:r>
              <a:rPr lang="en-US" sz="3200" dirty="0"/>
              <a:t>On returning to Oxford, Lewis completed his degrees before taking up a post teaching English at Magdalen College, Oxford from 1925 to 1954. </a:t>
            </a:r>
          </a:p>
          <a:p>
            <a:r>
              <a:rPr lang="en-US" sz="3200" dirty="0"/>
              <a:t>He was a prolific writer and formed a close friendship with other Oxford fellows such as J. R. R. Tolkien, Charles Williams, and Owen Barfield. </a:t>
            </a:r>
          </a:p>
          <a:p>
            <a:r>
              <a:rPr lang="en-US" sz="3200" dirty="0"/>
              <a:t>They formed an informal group known as the ‘Inklings’. </a:t>
            </a:r>
          </a:p>
          <a:p>
            <a:r>
              <a:rPr lang="en-US" sz="3200" dirty="0"/>
              <a:t>They would meet at pubs in Oxford where they would read parts of their novels. </a:t>
            </a:r>
          </a:p>
          <a:p>
            <a:r>
              <a:rPr lang="en-US" sz="3200" dirty="0"/>
              <a:t>He encouraged Tolkien as he wrote his epic “The Lord of the Rings.”</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hlinkClick r:id="rId5"/>
              </a:rPr>
              <a:t>https://www.biographyonline.net/writers/c-s-lewis.html</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itle 2">
            <a:extLst>
              <a:ext uri="{FF2B5EF4-FFF2-40B4-BE49-F238E27FC236}">
                <a16:creationId xmlns:a16="http://schemas.microsoft.com/office/drawing/2014/main" id="{32295746-A6F6-49B6-8A5B-6579C3035780}"/>
              </a:ext>
            </a:extLst>
          </p:cNvPr>
          <p:cNvSpPr>
            <a:spLocks noGrp="1"/>
          </p:cNvSpPr>
          <p:nvPr>
            <p:ph type="title"/>
          </p:nvPr>
        </p:nvSpPr>
        <p:spPr>
          <a:xfrm>
            <a:off x="0" y="29592"/>
            <a:ext cx="9144000" cy="732408"/>
          </a:xfrm>
        </p:spPr>
        <p:txBody>
          <a:bodyPr>
            <a:noAutofit/>
          </a:bodyPr>
          <a:lstStyle/>
          <a:p>
            <a:r>
              <a:rPr lang="en-US" sz="4800" b="1" dirty="0"/>
              <a:t>University and Military Service</a:t>
            </a:r>
          </a:p>
        </p:txBody>
      </p:sp>
    </p:spTree>
    <p:extLst>
      <p:ext uri="{BB962C8B-B14F-4D97-AF65-F5344CB8AC3E}">
        <p14:creationId xmlns:p14="http://schemas.microsoft.com/office/powerpoint/2010/main" val="1491963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800" b="1" dirty="0"/>
              <a:t>Spiritual Awakening </a:t>
            </a:r>
          </a:p>
        </p:txBody>
      </p:sp>
      <p:sp>
        <p:nvSpPr>
          <p:cNvPr id="8" name="Content Placeholder 7"/>
          <p:cNvSpPr>
            <a:spLocks noGrp="1"/>
          </p:cNvSpPr>
          <p:nvPr>
            <p:ph idx="1"/>
          </p:nvPr>
        </p:nvSpPr>
        <p:spPr>
          <a:xfrm>
            <a:off x="457200" y="838201"/>
            <a:ext cx="8229600" cy="5562599"/>
          </a:xfrm>
        </p:spPr>
        <p:txBody>
          <a:bodyPr>
            <a:normAutofit fontScale="92500" lnSpcReduction="10000"/>
          </a:bodyPr>
          <a:lstStyle/>
          <a:p>
            <a:r>
              <a:rPr lang="en-US" dirty="0"/>
              <a:t>As Lewis continued to read, he especially enjoyed Christian author George MacDonald. One volume, </a:t>
            </a:r>
            <a:r>
              <a:rPr lang="en-US" i="1" dirty="0" err="1"/>
              <a:t>Phantastes</a:t>
            </a:r>
            <a:r>
              <a:rPr lang="en-US" dirty="0"/>
              <a:t>, powerfully challenged his atheism. “What it actually did to me,” wrote Lewis, “was to convert, even to baptize…my imagination.” </a:t>
            </a:r>
          </a:p>
          <a:p>
            <a:r>
              <a:rPr lang="en-US" dirty="0"/>
              <a:t>G.K. Chesterton's books worked much the same way, especially </a:t>
            </a:r>
            <a:r>
              <a:rPr lang="en-US" i="1" dirty="0"/>
              <a:t>The Everlasting Man</a:t>
            </a:r>
            <a:r>
              <a:rPr lang="en-US" dirty="0"/>
              <a:t>, which raised serious questions about the young intellectual's materialism. </a:t>
            </a:r>
          </a:p>
          <a:p>
            <a:r>
              <a:rPr lang="en-US" dirty="0"/>
              <a:t>While MacDonald and Chesterton were stirring Lewis's thoughts, close friend Owen Barfield pounced on the logic of Lewis's atheism. </a:t>
            </a:r>
          </a:p>
          <a:p>
            <a:r>
              <a:rPr lang="en-US" dirty="0"/>
              <a:t>Barfield had converted from atheism to theism, then finally Christianity, and frequently badgered Lewis about his materialism. </a:t>
            </a:r>
          </a:p>
        </p:txBody>
      </p:sp>
      <p:sp>
        <p:nvSpPr>
          <p:cNvPr id="5" name="TextBox 4"/>
          <p:cNvSpPr txBox="1"/>
          <p:nvPr/>
        </p:nvSpPr>
        <p:spPr>
          <a:xfrm>
            <a:off x="221366" y="640080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Galli, Mark. 131 Christians Everyone Should Know (pp. 133-134).</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82980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800" b="1" dirty="0"/>
              <a:t>Spiritual Awakening </a:t>
            </a:r>
          </a:p>
        </p:txBody>
      </p:sp>
      <p:sp>
        <p:nvSpPr>
          <p:cNvPr id="8" name="Content Placeholder 7"/>
          <p:cNvSpPr>
            <a:spLocks noGrp="1"/>
          </p:cNvSpPr>
          <p:nvPr>
            <p:ph idx="1"/>
          </p:nvPr>
        </p:nvSpPr>
        <p:spPr>
          <a:xfrm>
            <a:off x="457200" y="838201"/>
            <a:ext cx="8229600" cy="5562599"/>
          </a:xfrm>
        </p:spPr>
        <p:txBody>
          <a:bodyPr>
            <a:normAutofit lnSpcReduction="10000"/>
          </a:bodyPr>
          <a:lstStyle/>
          <a:p>
            <a:r>
              <a:rPr lang="en-US" sz="3200" dirty="0"/>
              <a:t>After many evening chats with these and other friends such as J.R.R. Tolkien and Hugo Dyson, Lewis began to realize that most of his friends, like his favorite authors—MacDonald, Chesterton, Johnson, Spenser, and Milton—held to this Christianity. </a:t>
            </a:r>
          </a:p>
          <a:p>
            <a:r>
              <a:rPr lang="en-US" sz="3200" dirty="0"/>
              <a:t>In 1929 these roads met, and C.S. Lewis surrendered, admitting “God was God, and knelt and prayed.” </a:t>
            </a:r>
          </a:p>
          <a:p>
            <a:r>
              <a:rPr lang="en-US" sz="3200" dirty="0"/>
              <a:t>Within two years the reluctant convert also moved from theism to Christianity and joined the Church of England. </a:t>
            </a:r>
          </a:p>
        </p:txBody>
      </p:sp>
      <p:sp>
        <p:nvSpPr>
          <p:cNvPr id="5" name="TextBox 4"/>
          <p:cNvSpPr txBox="1"/>
          <p:nvPr/>
        </p:nvSpPr>
        <p:spPr>
          <a:xfrm>
            <a:off x="221366" y="640080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Galli, Mark. 131 Christians Everyone Should Know (pp. 133-134).</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25878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838201"/>
            <a:ext cx="8229600" cy="5334000"/>
          </a:xfrm>
        </p:spPr>
        <p:txBody>
          <a:bodyPr>
            <a:normAutofit lnSpcReduction="10000"/>
          </a:bodyPr>
          <a:lstStyle/>
          <a:p>
            <a:r>
              <a:rPr lang="en-US" dirty="0"/>
              <a:t>Lewis later wrote he was a reluctant and unwilling convert. But, felt compelled to accept the evidence of faith. </a:t>
            </a:r>
            <a:r>
              <a:rPr lang="en-US" baseline="30000" dirty="0">
                <a:solidFill>
                  <a:prstClr val="black"/>
                </a:solidFill>
              </a:rPr>
              <a:t>1</a:t>
            </a:r>
            <a:endParaRPr lang="en-US" dirty="0"/>
          </a:p>
          <a:p>
            <a:r>
              <a:rPr lang="en-US" dirty="0"/>
              <a:t>In his book, “</a:t>
            </a:r>
            <a:r>
              <a:rPr lang="en-US" i="1" dirty="0"/>
              <a:t>Surprised by Joy</a:t>
            </a:r>
            <a:r>
              <a:rPr lang="en-US" dirty="0"/>
              <a:t>” he writes that he came to Christianity: “</a:t>
            </a:r>
            <a:r>
              <a:rPr lang="en-US" i="1" dirty="0">
                <a:latin typeface="Cambria" panose="02040503050406030204" pitchFamily="18" charset="0"/>
                <a:ea typeface="Cambria" panose="02040503050406030204" pitchFamily="18" charset="0"/>
              </a:rPr>
              <a:t>kicking, struggling, resentful, and darting his eyes in every direction for a chance to escape</a:t>
            </a:r>
            <a:r>
              <a:rPr lang="en-US" dirty="0"/>
              <a:t>.”</a:t>
            </a:r>
            <a:r>
              <a:rPr lang="en-US" baseline="30000" dirty="0">
                <a:solidFill>
                  <a:prstClr val="black"/>
                </a:solidFill>
              </a:rPr>
              <a:t> 1 </a:t>
            </a:r>
            <a:endParaRPr lang="en-US" dirty="0"/>
          </a:p>
          <a:p>
            <a:r>
              <a:rPr lang="en-US" dirty="0"/>
              <a:t>Almost immediately, Lewis set out in a new direction, most demonstrably in his writing. Earlier efforts to become a poet were laid to rest.</a:t>
            </a:r>
            <a:r>
              <a:rPr lang="en-US" baseline="30000" dirty="0">
                <a:solidFill>
                  <a:prstClr val="black"/>
                </a:solidFill>
              </a:rPr>
              <a:t> 2</a:t>
            </a:r>
            <a:r>
              <a:rPr lang="en-US" dirty="0"/>
              <a:t> </a:t>
            </a:r>
          </a:p>
          <a:p>
            <a:r>
              <a:rPr lang="en-US" dirty="0"/>
              <a:t>The new Christian devoted his talent and energy to writing prose that reflected his recently found faith.</a:t>
            </a:r>
            <a:r>
              <a:rPr lang="en-US" baseline="30000" dirty="0">
                <a:solidFill>
                  <a:prstClr val="black"/>
                </a:solidFill>
              </a:rPr>
              <a:t> 2</a:t>
            </a:r>
            <a:r>
              <a:rPr lang="en-US" dirty="0"/>
              <a:t> </a:t>
            </a:r>
          </a:p>
        </p:txBody>
      </p:sp>
      <p:sp>
        <p:nvSpPr>
          <p:cNvPr id="5" name="TextBox 4"/>
          <p:cNvSpPr txBox="1"/>
          <p:nvPr/>
        </p:nvSpPr>
        <p:spPr>
          <a:xfrm>
            <a:off x="304800" y="6211669"/>
            <a:ext cx="870126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kern="1200" cap="none" spc="0" normalizeH="0" baseline="30000" noProof="0" dirty="0">
                <a:ln>
                  <a:noFill/>
                </a:ln>
                <a:solidFill>
                  <a:prstClr val="black"/>
                </a:solidFill>
                <a:effectLst/>
                <a:uLnTx/>
                <a:uFillTx/>
                <a:latin typeface="Calibri"/>
                <a:ea typeface="+mn-ea"/>
                <a:cs typeface="+mn-cs"/>
              </a:rPr>
              <a:t>1 </a:t>
            </a:r>
            <a:r>
              <a:rPr kumimoji="0" lang="en-US" b="0" i="0" u="none" strike="noStrike" kern="1200" cap="none" spc="0" normalizeH="0" baseline="0" noProof="0" dirty="0">
                <a:ln>
                  <a:noFill/>
                </a:ln>
                <a:solidFill>
                  <a:prstClr val="black"/>
                </a:solidFill>
                <a:effectLst/>
                <a:uLnTx/>
                <a:uFillTx/>
                <a:latin typeface="Calibri"/>
                <a:ea typeface="+mn-ea"/>
                <a:cs typeface="+mn-cs"/>
                <a:hlinkClick r:id="rId5"/>
              </a:rPr>
              <a:t>https://www.biographyonline.net/writers/c-s-lewis.html</a:t>
            </a:r>
            <a:endParaRPr kumimoji="0" lang="en-US"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kern="1200" cap="none" spc="0" normalizeH="0" baseline="30000" noProof="0" dirty="0">
                <a:ln>
                  <a:noFill/>
                </a:ln>
                <a:solidFill>
                  <a:prstClr val="black"/>
                </a:solidFill>
                <a:effectLst/>
                <a:uLnTx/>
                <a:uFillTx/>
                <a:latin typeface="Calibri"/>
                <a:ea typeface="+mn-ea"/>
                <a:cs typeface="+mn-cs"/>
              </a:rPr>
              <a:t>2 </a:t>
            </a:r>
            <a:r>
              <a:rPr kumimoji="0" lang="en-US"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 (pp. 133-134).</a:t>
            </a:r>
          </a:p>
        </p:txBody>
      </p:sp>
      <p:sp>
        <p:nvSpPr>
          <p:cNvPr id="7" name="Title 2">
            <a:extLst>
              <a:ext uri="{FF2B5EF4-FFF2-40B4-BE49-F238E27FC236}">
                <a16:creationId xmlns:a16="http://schemas.microsoft.com/office/drawing/2014/main" id="{32295746-A6F6-49B6-8A5B-6579C3035780}"/>
              </a:ext>
            </a:extLst>
          </p:cNvPr>
          <p:cNvSpPr>
            <a:spLocks noGrp="1"/>
          </p:cNvSpPr>
          <p:nvPr>
            <p:ph type="title"/>
          </p:nvPr>
        </p:nvSpPr>
        <p:spPr>
          <a:xfrm>
            <a:off x="0" y="29592"/>
            <a:ext cx="9144000" cy="732408"/>
          </a:xfrm>
        </p:spPr>
        <p:txBody>
          <a:bodyPr>
            <a:noAutofit/>
          </a:bodyPr>
          <a:lstStyle/>
          <a:p>
            <a:r>
              <a:rPr lang="en-US" sz="6000" b="1" dirty="0"/>
              <a:t>Spiritual Awakening </a:t>
            </a:r>
          </a:p>
        </p:txBody>
      </p:sp>
    </p:spTree>
    <p:extLst>
      <p:ext uri="{BB962C8B-B14F-4D97-AF65-F5344CB8AC3E}">
        <p14:creationId xmlns:p14="http://schemas.microsoft.com/office/powerpoint/2010/main" val="14941324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838201"/>
            <a:ext cx="8229600" cy="5334000"/>
          </a:xfrm>
        </p:spPr>
        <p:txBody>
          <a:bodyPr>
            <a:normAutofit lnSpcReduction="10000"/>
          </a:bodyPr>
          <a:lstStyle/>
          <a:p>
            <a:r>
              <a:rPr lang="en-US" sz="3200" dirty="0"/>
              <a:t>He concentrated on a more universal form of Christianity seeking to avoid the sectarianism that was common in his native Northern Ireland. </a:t>
            </a:r>
          </a:p>
          <a:p>
            <a:r>
              <a:rPr lang="en-US" sz="3200" dirty="0"/>
              <a:t>He rarely made any specific reference to a particular denomination of Christianity but sought to reinforce the underlying Christian values shared by all Christian faiths.</a:t>
            </a:r>
          </a:p>
          <a:p>
            <a:r>
              <a:rPr lang="en-US" sz="3200" dirty="0"/>
              <a:t>However, he always remained an Anglican and, to the disappointment of Tolkien, he never converted to Roman Catholicism.</a:t>
            </a:r>
          </a:p>
        </p:txBody>
      </p:sp>
      <p:sp>
        <p:nvSpPr>
          <p:cNvPr id="5" name="TextBox 4"/>
          <p:cNvSpPr txBox="1"/>
          <p:nvPr/>
        </p:nvSpPr>
        <p:spPr>
          <a:xfrm>
            <a:off x="304800" y="6434549"/>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a:ea typeface="+mn-ea"/>
                <a:cs typeface="+mn-cs"/>
                <a:hlinkClick r:id="rId5"/>
              </a:rPr>
              <a:t>https://www.biographyonline.net/writers/c-s-lewis.html</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itle 2">
            <a:extLst>
              <a:ext uri="{FF2B5EF4-FFF2-40B4-BE49-F238E27FC236}">
                <a16:creationId xmlns:a16="http://schemas.microsoft.com/office/drawing/2014/main" id="{32295746-A6F6-49B6-8A5B-6579C3035780}"/>
              </a:ext>
            </a:extLst>
          </p:cNvPr>
          <p:cNvSpPr>
            <a:spLocks noGrp="1"/>
          </p:cNvSpPr>
          <p:nvPr>
            <p:ph type="title"/>
          </p:nvPr>
        </p:nvSpPr>
        <p:spPr>
          <a:xfrm>
            <a:off x="0" y="29592"/>
            <a:ext cx="9144000" cy="732408"/>
          </a:xfrm>
        </p:spPr>
        <p:txBody>
          <a:bodyPr>
            <a:noAutofit/>
          </a:bodyPr>
          <a:lstStyle/>
          <a:p>
            <a:r>
              <a:rPr lang="en-US" sz="6000" b="1" dirty="0"/>
              <a:t>Spiritual Awakening </a:t>
            </a:r>
          </a:p>
        </p:txBody>
      </p:sp>
    </p:spTree>
    <p:extLst>
      <p:ext uri="{BB962C8B-B14F-4D97-AF65-F5344CB8AC3E}">
        <p14:creationId xmlns:p14="http://schemas.microsoft.com/office/powerpoint/2010/main" val="5183200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800" b="1" dirty="0"/>
              <a:t>Spiritual Awakening </a:t>
            </a:r>
          </a:p>
        </p:txBody>
      </p:sp>
      <p:sp>
        <p:nvSpPr>
          <p:cNvPr id="8" name="Content Placeholder 7"/>
          <p:cNvSpPr>
            <a:spLocks noGrp="1"/>
          </p:cNvSpPr>
          <p:nvPr>
            <p:ph idx="1"/>
          </p:nvPr>
        </p:nvSpPr>
        <p:spPr>
          <a:xfrm>
            <a:off x="457200" y="838201"/>
            <a:ext cx="8229600" cy="5562599"/>
          </a:xfrm>
        </p:spPr>
        <p:txBody>
          <a:bodyPr>
            <a:normAutofit/>
          </a:bodyPr>
          <a:lstStyle/>
          <a:p>
            <a:r>
              <a:rPr lang="en-US" sz="3200" dirty="0"/>
              <a:t>Lewis's 25 Christian books sold millions of copies, including </a:t>
            </a:r>
          </a:p>
          <a:p>
            <a:pPr lvl="1"/>
            <a:r>
              <a:rPr lang="en-US" sz="2800" i="1" dirty="0"/>
              <a:t>The Screwtape Letters </a:t>
            </a:r>
            <a:r>
              <a:rPr lang="en-US" sz="2800" dirty="0"/>
              <a:t>(1942), </a:t>
            </a:r>
          </a:p>
          <a:p>
            <a:pPr lvl="1"/>
            <a:r>
              <a:rPr lang="en-US" sz="2800" i="1" dirty="0"/>
              <a:t>Mere Christianity </a:t>
            </a:r>
            <a:r>
              <a:rPr lang="en-US" sz="2800" dirty="0"/>
              <a:t>(1952), </a:t>
            </a:r>
          </a:p>
          <a:p>
            <a:pPr lvl="1"/>
            <a:r>
              <a:rPr lang="en-US" sz="2800" i="1" dirty="0"/>
              <a:t>The Chronicles of Narnia </a:t>
            </a:r>
            <a:r>
              <a:rPr lang="en-US" sz="2800" dirty="0"/>
              <a:t>(1950-56), </a:t>
            </a:r>
          </a:p>
          <a:p>
            <a:pPr lvl="1"/>
            <a:r>
              <a:rPr lang="en-US" sz="2800" i="1" dirty="0"/>
              <a:t>The Great Divorce </a:t>
            </a:r>
            <a:r>
              <a:rPr lang="en-US" sz="2800" dirty="0"/>
              <a:t>(1946), </a:t>
            </a:r>
          </a:p>
          <a:p>
            <a:pPr lvl="1"/>
            <a:r>
              <a:rPr lang="en-US" sz="2800" i="1" dirty="0"/>
              <a:t>The Abolition of Man </a:t>
            </a:r>
            <a:r>
              <a:rPr lang="en-US" sz="2800" dirty="0"/>
              <a:t>(1943), which Encyclopedia Britannica included in its collection of Great Books of the World. </a:t>
            </a:r>
          </a:p>
        </p:txBody>
      </p:sp>
      <p:sp>
        <p:nvSpPr>
          <p:cNvPr id="5" name="TextBox 4"/>
          <p:cNvSpPr txBox="1"/>
          <p:nvPr/>
        </p:nvSpPr>
        <p:spPr>
          <a:xfrm>
            <a:off x="221366" y="640080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Galli, Mark. 131 Christians Everyone Should Know (pp. 133-134).</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93106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800" b="1" dirty="0"/>
              <a:t>Fame and Fortune</a:t>
            </a:r>
          </a:p>
        </p:txBody>
      </p:sp>
      <p:sp>
        <p:nvSpPr>
          <p:cNvPr id="8" name="Content Placeholder 7"/>
          <p:cNvSpPr>
            <a:spLocks noGrp="1"/>
          </p:cNvSpPr>
          <p:nvPr>
            <p:ph idx="1"/>
          </p:nvPr>
        </p:nvSpPr>
        <p:spPr>
          <a:xfrm>
            <a:off x="457200" y="838201"/>
            <a:ext cx="8229600" cy="5562599"/>
          </a:xfrm>
        </p:spPr>
        <p:txBody>
          <a:bodyPr>
            <a:normAutofit lnSpcReduction="10000"/>
          </a:bodyPr>
          <a:lstStyle/>
          <a:p>
            <a:r>
              <a:rPr lang="en-US" sz="2600" dirty="0"/>
              <a:t>Preaching sermons, giving talks, and expressing his theological views over the radio throughout the United Kingdom bolstered Lewis's reputation and increased his book sales. </a:t>
            </a:r>
          </a:p>
          <a:p>
            <a:r>
              <a:rPr lang="en-US" sz="2600" dirty="0"/>
              <a:t>With these new circumstances came other changes—not the least being a marked upswing in annual income. </a:t>
            </a:r>
          </a:p>
          <a:p>
            <a:r>
              <a:rPr lang="en-US" sz="2600" dirty="0"/>
              <a:t>Throughout the 1920s Lewis had been getting by on little money. </a:t>
            </a:r>
          </a:p>
          <a:p>
            <a:r>
              <a:rPr lang="en-US" sz="2600" dirty="0"/>
              <a:t>During his student years his father provided an allowance, and Jack supplemented that in various ways. </a:t>
            </a:r>
          </a:p>
          <a:p>
            <a:r>
              <a:rPr lang="en-US" sz="2600" dirty="0"/>
              <a:t>Nevertheless, money was always scarce. </a:t>
            </a:r>
          </a:p>
          <a:p>
            <a:r>
              <a:rPr lang="en-US" sz="2600" dirty="0"/>
              <a:t>And when the young academician took on the responsibility for a friend's family, finances were always tight even with the regular tutorial stipend. </a:t>
            </a:r>
          </a:p>
        </p:txBody>
      </p:sp>
      <p:sp>
        <p:nvSpPr>
          <p:cNvPr id="5" name="TextBox 4"/>
          <p:cNvSpPr txBox="1"/>
          <p:nvPr/>
        </p:nvSpPr>
        <p:spPr>
          <a:xfrm>
            <a:off x="221366" y="640080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Galli, Mark. 131 Christians Everyone Should Know (pp. 134-135).</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03044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p:cTn id="3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 calcmode="lin" valueType="num">
                                      <p:cBhvr>
                                        <p:cTn id="42"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800" b="1" dirty="0"/>
              <a:t>Fame and Fortune</a:t>
            </a:r>
          </a:p>
        </p:txBody>
      </p:sp>
      <p:sp>
        <p:nvSpPr>
          <p:cNvPr id="8" name="Content Placeholder 7"/>
          <p:cNvSpPr>
            <a:spLocks noGrp="1"/>
          </p:cNvSpPr>
          <p:nvPr>
            <p:ph idx="1"/>
          </p:nvPr>
        </p:nvSpPr>
        <p:spPr>
          <a:xfrm>
            <a:off x="457200" y="838201"/>
            <a:ext cx="8229600" cy="5562599"/>
          </a:xfrm>
        </p:spPr>
        <p:txBody>
          <a:bodyPr>
            <a:normAutofit fontScale="92500"/>
          </a:bodyPr>
          <a:lstStyle/>
          <a:p>
            <a:r>
              <a:rPr lang="en-US" sz="2600" dirty="0"/>
              <a:t>Now, with money no longer an issue, Lewis refused to upgrade his standard of living, and instead established a charitable fund for his royalty earnings. </a:t>
            </a:r>
          </a:p>
          <a:p>
            <a:r>
              <a:rPr lang="en-US" sz="2600" dirty="0"/>
              <a:t>He supported numerous impoverished families, underwrote education fees for orphans and poor seminarians, and put monies into scores of charities and church ministries. </a:t>
            </a:r>
          </a:p>
          <a:p>
            <a:r>
              <a:rPr lang="en-US" sz="2600" dirty="0"/>
              <a:t>During the last decade of his earthly pilgrimage, Lewis's world was invaded by an American woman and her two children. In 1952 Joy Davidman Gresham, who had become a Christian through reading </a:t>
            </a:r>
            <a:r>
              <a:rPr lang="en-US" sz="2600" i="1" dirty="0"/>
              <a:t>The Great Divorce </a:t>
            </a:r>
            <a:r>
              <a:rPr lang="en-US" sz="2600" dirty="0"/>
              <a:t>and </a:t>
            </a:r>
            <a:r>
              <a:rPr lang="en-US" sz="2600" i="1" dirty="0"/>
              <a:t>The Screwtape Letters</a:t>
            </a:r>
            <a:r>
              <a:rPr lang="en-US" sz="2600" dirty="0"/>
              <a:t>, visited her spiritual mentor in England. </a:t>
            </a:r>
          </a:p>
          <a:p>
            <a:r>
              <a:rPr lang="en-US" sz="2600" dirty="0"/>
              <a:t>Soon thereafter her husband abandoned her for another woman, and she moved to London with her two adolescent boys, David and Douglas. </a:t>
            </a:r>
          </a:p>
        </p:txBody>
      </p:sp>
      <p:sp>
        <p:nvSpPr>
          <p:cNvPr id="5" name="TextBox 4"/>
          <p:cNvSpPr txBox="1"/>
          <p:nvPr/>
        </p:nvSpPr>
        <p:spPr>
          <a:xfrm>
            <a:off x="221366" y="640080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Galli, Mark. 131 Christians Everyone Should Know (pp. 134-135).</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40294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800" b="1" dirty="0"/>
              <a:t>Fame and Fortune</a:t>
            </a:r>
          </a:p>
        </p:txBody>
      </p:sp>
      <p:sp>
        <p:nvSpPr>
          <p:cNvPr id="8" name="Content Placeholder 7"/>
          <p:cNvSpPr>
            <a:spLocks noGrp="1"/>
          </p:cNvSpPr>
          <p:nvPr>
            <p:ph idx="1"/>
          </p:nvPr>
        </p:nvSpPr>
        <p:spPr>
          <a:xfrm>
            <a:off x="457200" y="838201"/>
            <a:ext cx="8229600" cy="5562599"/>
          </a:xfrm>
        </p:spPr>
        <p:txBody>
          <a:bodyPr>
            <a:normAutofit/>
          </a:bodyPr>
          <a:lstStyle/>
          <a:p>
            <a:r>
              <a:rPr lang="en-US" dirty="0"/>
              <a:t>Gresham gradually fell into financial trouble. Her acquaintance with Lewis led to his underwriting the boarding school education of David and Douglas. </a:t>
            </a:r>
          </a:p>
          <a:p>
            <a:r>
              <a:rPr lang="en-US" dirty="0"/>
              <a:t>From charity and common literary interests grew a deep friendship, and eventually love. </a:t>
            </a:r>
          </a:p>
          <a:p>
            <a:r>
              <a:rPr lang="en-US" dirty="0"/>
              <a:t>They were married in 1956. Joy was 16 years Lewis's junior, but that did not prevent a happy marriage. </a:t>
            </a:r>
          </a:p>
          <a:p>
            <a:r>
              <a:rPr lang="en-US" dirty="0"/>
              <a:t>A savage case of cancer, however, cut their marriage short less than four years after the wedding. </a:t>
            </a:r>
          </a:p>
          <a:p>
            <a:r>
              <a:rPr lang="en-US" dirty="0"/>
              <a:t>She was so ill even before the wedding that he called it a “deathbed marriage.” </a:t>
            </a:r>
          </a:p>
        </p:txBody>
      </p:sp>
      <p:sp>
        <p:nvSpPr>
          <p:cNvPr id="5" name="TextBox 4"/>
          <p:cNvSpPr txBox="1"/>
          <p:nvPr/>
        </p:nvSpPr>
        <p:spPr>
          <a:xfrm>
            <a:off x="221366" y="640080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Galli, Mark. 131 Christians Everyone Should Know (pp. 134-135).</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24909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2032"/>
            <a:ext cx="9220200" cy="1054768"/>
          </a:xfrm>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Spurgeon’s Wit and Wisdom</a:t>
            </a:r>
            <a:endParaRPr lang="en-US" sz="4800" dirty="0">
              <a:effectLst>
                <a:glow rad="228600">
                  <a:schemeClr val="accent2">
                    <a:satMod val="175000"/>
                    <a:alpha val="40000"/>
                  </a:schemeClr>
                </a:glow>
                <a:outerShdw blurRad="114300" dist="38100" dir="13500000" algn="br" rotWithShape="0">
                  <a:prstClr val="black"/>
                </a:outerShdw>
              </a:effectLst>
            </a:endParaRPr>
          </a:p>
        </p:txBody>
      </p:sp>
      <p:sp>
        <p:nvSpPr>
          <p:cNvPr id="11" name="TextBox 10">
            <a:extLst>
              <a:ext uri="{FF2B5EF4-FFF2-40B4-BE49-F238E27FC236}">
                <a16:creationId xmlns:a16="http://schemas.microsoft.com/office/drawing/2014/main" id="{AC890CDD-BDAF-4A70-933B-A709A8F2B279}"/>
              </a:ext>
            </a:extLst>
          </p:cNvPr>
          <p:cNvSpPr txBox="1"/>
          <p:nvPr/>
        </p:nvSpPr>
        <p:spPr>
          <a:xfrm>
            <a:off x="0" y="6565612"/>
            <a:ext cx="89916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5"/>
              </a:rPr>
              <a:t>https://www.freechristianresources.org/2008-01/free-spurgeon-devotionals-however-you-want-them</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4" name="TextBox 3">
            <a:extLst>
              <a:ext uri="{FF2B5EF4-FFF2-40B4-BE49-F238E27FC236}">
                <a16:creationId xmlns:a16="http://schemas.microsoft.com/office/drawing/2014/main" id="{7E58E6A2-7E08-4FD2-A82B-976DBAC73C34}"/>
              </a:ext>
            </a:extLst>
          </p:cNvPr>
          <p:cNvSpPr txBox="1"/>
          <p:nvPr/>
        </p:nvSpPr>
        <p:spPr>
          <a:xfrm>
            <a:off x="6934200" y="5880982"/>
            <a:ext cx="2209800" cy="95410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glow rad="228600">
                    <a:srgbClr val="C0504D">
                      <a:satMod val="175000"/>
                      <a:alpha val="40000"/>
                    </a:srgbClr>
                  </a:glow>
                  <a:outerShdw blurRad="114300" dist="38100" dir="13500000" algn="br" rotWithShape="0">
                    <a:prstClr val="black"/>
                  </a:outerShdw>
                </a:effectLst>
                <a:uLnTx/>
                <a:uFillTx/>
                <a:latin typeface="Calibri"/>
                <a:ea typeface="+mn-ea"/>
                <a:cs typeface="+mn-cs"/>
              </a:rPr>
              <a:t>The Prince of Preachers</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9197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800" b="1" dirty="0"/>
              <a:t>Fame and Fortune</a:t>
            </a:r>
          </a:p>
        </p:txBody>
      </p:sp>
      <p:sp>
        <p:nvSpPr>
          <p:cNvPr id="8" name="Content Placeholder 7"/>
          <p:cNvSpPr>
            <a:spLocks noGrp="1"/>
          </p:cNvSpPr>
          <p:nvPr>
            <p:ph idx="1"/>
          </p:nvPr>
        </p:nvSpPr>
        <p:spPr>
          <a:xfrm>
            <a:off x="457200" y="838201"/>
            <a:ext cx="8229600" cy="5562599"/>
          </a:xfrm>
        </p:spPr>
        <p:txBody>
          <a:bodyPr>
            <a:normAutofit fontScale="92500" lnSpcReduction="20000"/>
          </a:bodyPr>
          <a:lstStyle/>
          <a:p>
            <a:r>
              <a:rPr lang="en-US" sz="3200" dirty="0"/>
              <a:t>Still, Joy brought Lewis happiness. As he wrote to one friend soon after their marriage, “</a:t>
            </a:r>
            <a:r>
              <a:rPr lang="en-US" sz="3200" i="1" dirty="0">
                <a:latin typeface="Cambria" panose="02040503050406030204" pitchFamily="18" charset="0"/>
                <a:ea typeface="Cambria" panose="02040503050406030204" pitchFamily="18" charset="0"/>
              </a:rPr>
              <a:t>It's funny having at 59 the sort of happiness most men have in their twenties … 'Thou hast kept the good wine till now.</a:t>
            </a:r>
            <a:r>
              <a:rPr lang="en-US" sz="3200" dirty="0"/>
              <a:t>’” </a:t>
            </a:r>
          </a:p>
          <a:p>
            <a:r>
              <a:rPr lang="en-US" sz="3200" dirty="0"/>
              <a:t>A writer in her own right, her influence on what Jack considered his best book, </a:t>
            </a:r>
            <a:r>
              <a:rPr lang="en-US" sz="3200" i="1" dirty="0"/>
              <a:t>Till We Have Faces </a:t>
            </a:r>
            <a:r>
              <a:rPr lang="en-US" sz="3200" dirty="0"/>
              <a:t>(1956), was so profound that he told one close friend she was actually its co-author. </a:t>
            </a:r>
          </a:p>
          <a:p>
            <a:r>
              <a:rPr lang="en-US" sz="3200" dirty="0"/>
              <a:t>Thus her death in 1960, like the death of his mother, dealt Lewis a severe blow. </a:t>
            </a:r>
          </a:p>
          <a:p>
            <a:r>
              <a:rPr lang="en-US" sz="3200" dirty="0"/>
              <a:t>In his </a:t>
            </a:r>
            <a:r>
              <a:rPr lang="en-US" sz="3200" i="1" dirty="0"/>
              <a:t>A Grief Observed</a:t>
            </a:r>
            <a:r>
              <a:rPr lang="en-US" sz="3200" dirty="0"/>
              <a:t>, he expressed his grief, anger, and doubts that ensued for the next few years.</a:t>
            </a:r>
          </a:p>
        </p:txBody>
      </p:sp>
      <p:sp>
        <p:nvSpPr>
          <p:cNvPr id="5" name="TextBox 4"/>
          <p:cNvSpPr txBox="1"/>
          <p:nvPr/>
        </p:nvSpPr>
        <p:spPr>
          <a:xfrm>
            <a:off x="221366" y="640080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Galli, Mark. 131 Christians Everyone Should Know (pp. 134-135).</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85196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838200"/>
            <a:ext cx="8229600" cy="5638799"/>
          </a:xfrm>
        </p:spPr>
        <p:txBody>
          <a:bodyPr>
            <a:normAutofit/>
          </a:bodyPr>
          <a:lstStyle/>
          <a:p>
            <a:r>
              <a:rPr lang="en-US" sz="3200" dirty="0"/>
              <a:t>Lewis died a few years later in 1963 from kidney failure. His death occurred on the same date as the assassination of J.F. Kennedy.</a:t>
            </a:r>
          </a:p>
          <a:p>
            <a:r>
              <a:rPr lang="en-US" sz="3200" dirty="0"/>
              <a:t>Since his death, his books and influence have continued to grow. </a:t>
            </a:r>
          </a:p>
          <a:p>
            <a:r>
              <a:rPr lang="en-US" sz="3200" dirty="0"/>
              <a:t>He has been rated as one of the top English writers of all time and his books have been translated into numerous languages.</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hlinkClick r:id="rId5"/>
              </a:rPr>
              <a:t>https://www.biographyonline.net/writers/c-s-lewis.html</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itle 2">
            <a:extLst>
              <a:ext uri="{FF2B5EF4-FFF2-40B4-BE49-F238E27FC236}">
                <a16:creationId xmlns:a16="http://schemas.microsoft.com/office/drawing/2014/main" id="{32295746-A6F6-49B6-8A5B-6579C3035780}"/>
              </a:ext>
            </a:extLst>
          </p:cNvPr>
          <p:cNvSpPr>
            <a:spLocks noGrp="1"/>
          </p:cNvSpPr>
          <p:nvPr>
            <p:ph type="title"/>
          </p:nvPr>
        </p:nvSpPr>
        <p:spPr>
          <a:xfrm>
            <a:off x="0" y="29592"/>
            <a:ext cx="9144000" cy="732408"/>
          </a:xfrm>
        </p:spPr>
        <p:txBody>
          <a:bodyPr>
            <a:noAutofit/>
          </a:bodyPr>
          <a:lstStyle/>
          <a:p>
            <a:r>
              <a:rPr lang="en-US" sz="4800" b="1" dirty="0"/>
              <a:t>Fame and Fortune</a:t>
            </a:r>
          </a:p>
        </p:txBody>
      </p:sp>
    </p:spTree>
    <p:extLst>
      <p:ext uri="{BB962C8B-B14F-4D97-AF65-F5344CB8AC3E}">
        <p14:creationId xmlns:p14="http://schemas.microsoft.com/office/powerpoint/2010/main" val="2319351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753C4-1A20-47F4-AE75-CBDDFC0D1473}"/>
              </a:ext>
            </a:extLst>
          </p:cNvPr>
          <p:cNvSpPr>
            <a:spLocks noGrp="1"/>
          </p:cNvSpPr>
          <p:nvPr>
            <p:ph type="title"/>
          </p:nvPr>
        </p:nvSpPr>
        <p:spPr>
          <a:xfrm>
            <a:off x="152398" y="124475"/>
            <a:ext cx="8763002" cy="789926"/>
          </a:xfrm>
        </p:spPr>
        <p:txBody>
          <a:bodyPr>
            <a:noAutofit/>
          </a:bodyPr>
          <a:lstStyle/>
          <a:p>
            <a:r>
              <a:rPr lang="en-US" sz="5400" b="1" dirty="0"/>
              <a:t>Pictures of C.S. Lewis</a:t>
            </a:r>
          </a:p>
        </p:txBody>
      </p:sp>
      <p:pic>
        <p:nvPicPr>
          <p:cNvPr id="6" name="Picture 5">
            <a:extLst>
              <a:ext uri="{FF2B5EF4-FFF2-40B4-BE49-F238E27FC236}">
                <a16:creationId xmlns:a16="http://schemas.microsoft.com/office/drawing/2014/main" id="{155D93E8-2E0A-469C-8D82-BF4901A6459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7200" y="1646623"/>
            <a:ext cx="3733800" cy="4706470"/>
          </a:xfrm>
          <a:prstGeom prst="rect">
            <a:avLst/>
          </a:prstGeom>
        </p:spPr>
      </p:pic>
      <p:sp>
        <p:nvSpPr>
          <p:cNvPr id="7" name="TextBox 6">
            <a:extLst>
              <a:ext uri="{FF2B5EF4-FFF2-40B4-BE49-F238E27FC236}">
                <a16:creationId xmlns:a16="http://schemas.microsoft.com/office/drawing/2014/main" id="{4EABDDA4-71AE-4BA1-A0B5-FCFC2FE7CC25}"/>
              </a:ext>
            </a:extLst>
          </p:cNvPr>
          <p:cNvSpPr txBox="1"/>
          <p:nvPr/>
        </p:nvSpPr>
        <p:spPr>
          <a:xfrm>
            <a:off x="0" y="6488668"/>
            <a:ext cx="9067800" cy="369332"/>
          </a:xfrm>
          <a:prstGeom prst="rect">
            <a:avLst/>
          </a:prstGeom>
          <a:noFill/>
        </p:spPr>
        <p:txBody>
          <a:bodyPr wrap="square">
            <a:spAutoFit/>
          </a:bodyPr>
          <a:lstStyle/>
          <a:p>
            <a:r>
              <a:rPr lang="en-US" dirty="0">
                <a:hlinkClick r:id="rId3"/>
              </a:rPr>
              <a:t>https://www.bookbub.com/blog/facts-about-cs-lewis</a:t>
            </a:r>
            <a:r>
              <a:rPr lang="en-US" dirty="0"/>
              <a:t> </a:t>
            </a:r>
          </a:p>
        </p:txBody>
      </p:sp>
      <p:sp>
        <p:nvSpPr>
          <p:cNvPr id="5" name="TextBox 4">
            <a:extLst>
              <a:ext uri="{FF2B5EF4-FFF2-40B4-BE49-F238E27FC236}">
                <a16:creationId xmlns:a16="http://schemas.microsoft.com/office/drawing/2014/main" id="{85DA2532-0216-4F8C-B0B2-6B39376F7C1C}"/>
              </a:ext>
            </a:extLst>
          </p:cNvPr>
          <p:cNvSpPr txBox="1"/>
          <p:nvPr/>
        </p:nvSpPr>
        <p:spPr>
          <a:xfrm>
            <a:off x="457200" y="1049976"/>
            <a:ext cx="3733800" cy="369332"/>
          </a:xfrm>
          <a:prstGeom prst="rect">
            <a:avLst/>
          </a:prstGeom>
          <a:noFill/>
        </p:spPr>
        <p:txBody>
          <a:bodyPr wrap="square" rtlCol="0">
            <a:spAutoFit/>
          </a:bodyPr>
          <a:lstStyle/>
          <a:p>
            <a:pPr algn="ctr"/>
            <a:r>
              <a:rPr lang="en-US" dirty="0"/>
              <a:t>Lewis at age four</a:t>
            </a:r>
          </a:p>
        </p:txBody>
      </p:sp>
      <p:pic>
        <p:nvPicPr>
          <p:cNvPr id="9" name="Picture 8">
            <a:extLst>
              <a:ext uri="{FF2B5EF4-FFF2-40B4-BE49-F238E27FC236}">
                <a16:creationId xmlns:a16="http://schemas.microsoft.com/office/drawing/2014/main" id="{5AE26D9B-DDA3-4098-9CE1-800722D10951}"/>
              </a:ext>
            </a:extLst>
          </p:cNvPr>
          <p:cNvPicPr>
            <a:picLocks noChangeAspect="1"/>
          </p:cNvPicPr>
          <p:nvPr/>
        </p:nvPicPr>
        <p:blipFill>
          <a:blip r:embed="rId4"/>
          <a:stretch>
            <a:fillRect/>
          </a:stretch>
        </p:blipFill>
        <p:spPr>
          <a:xfrm>
            <a:off x="4572000" y="1635504"/>
            <a:ext cx="4038600" cy="4686537"/>
          </a:xfrm>
          <a:prstGeom prst="rect">
            <a:avLst/>
          </a:prstGeom>
        </p:spPr>
      </p:pic>
      <p:sp>
        <p:nvSpPr>
          <p:cNvPr id="10" name="TextBox 9">
            <a:extLst>
              <a:ext uri="{FF2B5EF4-FFF2-40B4-BE49-F238E27FC236}">
                <a16:creationId xmlns:a16="http://schemas.microsoft.com/office/drawing/2014/main" id="{7AD67DFB-AF39-4ED4-B1FD-36C73D06A35C}"/>
              </a:ext>
            </a:extLst>
          </p:cNvPr>
          <p:cNvSpPr txBox="1"/>
          <p:nvPr/>
        </p:nvSpPr>
        <p:spPr>
          <a:xfrm>
            <a:off x="4571999" y="1000292"/>
            <a:ext cx="4038600" cy="646331"/>
          </a:xfrm>
          <a:prstGeom prst="rect">
            <a:avLst/>
          </a:prstGeom>
          <a:noFill/>
        </p:spPr>
        <p:txBody>
          <a:bodyPr wrap="square" rtlCol="0">
            <a:spAutoFit/>
          </a:bodyPr>
          <a:lstStyle/>
          <a:p>
            <a:pPr algn="ctr"/>
            <a:r>
              <a:rPr lang="en-US" dirty="0"/>
              <a:t>Lewis’ favorite childhood books were written by Beatrix Potter</a:t>
            </a:r>
          </a:p>
        </p:txBody>
      </p:sp>
    </p:spTree>
    <p:extLst>
      <p:ext uri="{BB962C8B-B14F-4D97-AF65-F5344CB8AC3E}">
        <p14:creationId xmlns:p14="http://schemas.microsoft.com/office/powerpoint/2010/main" val="17545206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753C4-1A20-47F4-AE75-CBDDFC0D1473}"/>
              </a:ext>
            </a:extLst>
          </p:cNvPr>
          <p:cNvSpPr>
            <a:spLocks noGrp="1"/>
          </p:cNvSpPr>
          <p:nvPr>
            <p:ph type="title"/>
          </p:nvPr>
        </p:nvSpPr>
        <p:spPr>
          <a:xfrm>
            <a:off x="152398" y="124475"/>
            <a:ext cx="8763002" cy="789926"/>
          </a:xfrm>
        </p:spPr>
        <p:txBody>
          <a:bodyPr>
            <a:noAutofit/>
          </a:bodyPr>
          <a:lstStyle/>
          <a:p>
            <a:r>
              <a:rPr lang="en-US" sz="5400" b="1" dirty="0"/>
              <a:t>Pictures of C.S. Lewis</a:t>
            </a:r>
          </a:p>
        </p:txBody>
      </p:sp>
      <p:sp>
        <p:nvSpPr>
          <p:cNvPr id="7" name="TextBox 6">
            <a:extLst>
              <a:ext uri="{FF2B5EF4-FFF2-40B4-BE49-F238E27FC236}">
                <a16:creationId xmlns:a16="http://schemas.microsoft.com/office/drawing/2014/main" id="{4EABDDA4-71AE-4BA1-A0B5-FCFC2FE7CC25}"/>
              </a:ext>
            </a:extLst>
          </p:cNvPr>
          <p:cNvSpPr txBox="1"/>
          <p:nvPr/>
        </p:nvSpPr>
        <p:spPr>
          <a:xfrm>
            <a:off x="0" y="6488668"/>
            <a:ext cx="9067800" cy="369332"/>
          </a:xfrm>
          <a:prstGeom prst="rect">
            <a:avLst/>
          </a:prstGeom>
          <a:noFill/>
        </p:spPr>
        <p:txBody>
          <a:bodyPr wrap="square">
            <a:spAutoFit/>
          </a:bodyPr>
          <a:lstStyle/>
          <a:p>
            <a:r>
              <a:rPr lang="en-US" dirty="0">
                <a:hlinkClick r:id="rId2"/>
              </a:rPr>
              <a:t>https://www.bookbub.com/blog/facts-about-cs-lewis</a:t>
            </a:r>
            <a:r>
              <a:rPr lang="en-US" dirty="0"/>
              <a:t> </a:t>
            </a:r>
          </a:p>
        </p:txBody>
      </p:sp>
      <p:sp>
        <p:nvSpPr>
          <p:cNvPr id="5" name="TextBox 4">
            <a:extLst>
              <a:ext uri="{FF2B5EF4-FFF2-40B4-BE49-F238E27FC236}">
                <a16:creationId xmlns:a16="http://schemas.microsoft.com/office/drawing/2014/main" id="{85DA2532-0216-4F8C-B0B2-6B39376F7C1C}"/>
              </a:ext>
            </a:extLst>
          </p:cNvPr>
          <p:cNvSpPr txBox="1"/>
          <p:nvPr/>
        </p:nvSpPr>
        <p:spPr>
          <a:xfrm>
            <a:off x="1108170" y="1235178"/>
            <a:ext cx="6930930" cy="461665"/>
          </a:xfrm>
          <a:prstGeom prst="rect">
            <a:avLst/>
          </a:prstGeom>
          <a:noFill/>
        </p:spPr>
        <p:txBody>
          <a:bodyPr wrap="square" rtlCol="0">
            <a:spAutoFit/>
          </a:bodyPr>
          <a:lstStyle/>
          <a:p>
            <a:pPr algn="ctr"/>
            <a:r>
              <a:rPr lang="en-US" sz="2400" dirty="0"/>
              <a:t>Lewis and J.R.R. Tolkien</a:t>
            </a:r>
          </a:p>
        </p:txBody>
      </p:sp>
      <p:pic>
        <p:nvPicPr>
          <p:cNvPr id="4" name="Picture 3">
            <a:extLst>
              <a:ext uri="{FF2B5EF4-FFF2-40B4-BE49-F238E27FC236}">
                <a16:creationId xmlns:a16="http://schemas.microsoft.com/office/drawing/2014/main" id="{D635335D-3B51-466D-B85D-6C413D4415CC}"/>
              </a:ext>
            </a:extLst>
          </p:cNvPr>
          <p:cNvPicPr>
            <a:picLocks noChangeAspect="1"/>
          </p:cNvPicPr>
          <p:nvPr/>
        </p:nvPicPr>
        <p:blipFill>
          <a:blip r:embed="rId3"/>
          <a:stretch>
            <a:fillRect/>
          </a:stretch>
        </p:blipFill>
        <p:spPr>
          <a:xfrm>
            <a:off x="1104900" y="1676400"/>
            <a:ext cx="6934200" cy="4185843"/>
          </a:xfrm>
          <a:prstGeom prst="rect">
            <a:avLst/>
          </a:prstGeom>
        </p:spPr>
      </p:pic>
    </p:spTree>
    <p:extLst>
      <p:ext uri="{BB962C8B-B14F-4D97-AF65-F5344CB8AC3E}">
        <p14:creationId xmlns:p14="http://schemas.microsoft.com/office/powerpoint/2010/main" val="8261733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753C4-1A20-47F4-AE75-CBDDFC0D1473}"/>
              </a:ext>
            </a:extLst>
          </p:cNvPr>
          <p:cNvSpPr>
            <a:spLocks noGrp="1"/>
          </p:cNvSpPr>
          <p:nvPr>
            <p:ph type="title"/>
          </p:nvPr>
        </p:nvSpPr>
        <p:spPr>
          <a:xfrm>
            <a:off x="152398" y="124475"/>
            <a:ext cx="8763002" cy="789926"/>
          </a:xfrm>
        </p:spPr>
        <p:txBody>
          <a:bodyPr>
            <a:noAutofit/>
          </a:bodyPr>
          <a:lstStyle/>
          <a:p>
            <a:r>
              <a:rPr lang="en-US" sz="5400" b="1" dirty="0"/>
              <a:t>Pictures of C.S. Lewis</a:t>
            </a:r>
          </a:p>
        </p:txBody>
      </p:sp>
      <p:sp>
        <p:nvSpPr>
          <p:cNvPr id="7" name="TextBox 6">
            <a:extLst>
              <a:ext uri="{FF2B5EF4-FFF2-40B4-BE49-F238E27FC236}">
                <a16:creationId xmlns:a16="http://schemas.microsoft.com/office/drawing/2014/main" id="{4EABDDA4-71AE-4BA1-A0B5-FCFC2FE7CC25}"/>
              </a:ext>
            </a:extLst>
          </p:cNvPr>
          <p:cNvSpPr txBox="1"/>
          <p:nvPr/>
        </p:nvSpPr>
        <p:spPr>
          <a:xfrm>
            <a:off x="0" y="6488668"/>
            <a:ext cx="9067800" cy="369332"/>
          </a:xfrm>
          <a:prstGeom prst="rect">
            <a:avLst/>
          </a:prstGeom>
          <a:noFill/>
        </p:spPr>
        <p:txBody>
          <a:bodyPr wrap="square">
            <a:spAutoFit/>
          </a:bodyPr>
          <a:lstStyle/>
          <a:p>
            <a:r>
              <a:rPr lang="en-US" dirty="0">
                <a:hlinkClick r:id="rId2"/>
              </a:rPr>
              <a:t>https://www.bookbub.com/blog/facts-about-cs-lewis</a:t>
            </a:r>
            <a:r>
              <a:rPr lang="en-US" dirty="0"/>
              <a:t> </a:t>
            </a:r>
          </a:p>
        </p:txBody>
      </p:sp>
      <p:sp>
        <p:nvSpPr>
          <p:cNvPr id="10" name="TextBox 9">
            <a:extLst>
              <a:ext uri="{FF2B5EF4-FFF2-40B4-BE49-F238E27FC236}">
                <a16:creationId xmlns:a16="http://schemas.microsoft.com/office/drawing/2014/main" id="{7AD67DFB-AF39-4ED4-B1FD-36C73D06A35C}"/>
              </a:ext>
            </a:extLst>
          </p:cNvPr>
          <p:cNvSpPr txBox="1"/>
          <p:nvPr/>
        </p:nvSpPr>
        <p:spPr>
          <a:xfrm>
            <a:off x="1187804" y="1131264"/>
            <a:ext cx="6553200" cy="461665"/>
          </a:xfrm>
          <a:prstGeom prst="rect">
            <a:avLst/>
          </a:prstGeom>
          <a:noFill/>
        </p:spPr>
        <p:txBody>
          <a:bodyPr wrap="square" rtlCol="0">
            <a:spAutoFit/>
          </a:bodyPr>
          <a:lstStyle/>
          <a:p>
            <a:pPr algn="ctr"/>
            <a:r>
              <a:rPr lang="en-US" sz="2400" dirty="0"/>
              <a:t>Lewis’ and his wife, Joy Davidman Gresham</a:t>
            </a:r>
          </a:p>
        </p:txBody>
      </p:sp>
      <p:pic>
        <p:nvPicPr>
          <p:cNvPr id="11" name="Picture 10">
            <a:extLst>
              <a:ext uri="{FF2B5EF4-FFF2-40B4-BE49-F238E27FC236}">
                <a16:creationId xmlns:a16="http://schemas.microsoft.com/office/drawing/2014/main" id="{8F8E4814-01F8-468F-AA44-0B448656AA98}"/>
              </a:ext>
            </a:extLst>
          </p:cNvPr>
          <p:cNvPicPr>
            <a:picLocks noChangeAspect="1"/>
          </p:cNvPicPr>
          <p:nvPr/>
        </p:nvPicPr>
        <p:blipFill>
          <a:blip r:embed="rId3"/>
          <a:stretch>
            <a:fillRect/>
          </a:stretch>
        </p:blipFill>
        <p:spPr>
          <a:xfrm>
            <a:off x="1187804" y="1592929"/>
            <a:ext cx="6553200" cy="4574611"/>
          </a:xfrm>
          <a:prstGeom prst="rect">
            <a:avLst/>
          </a:prstGeom>
        </p:spPr>
      </p:pic>
    </p:spTree>
    <p:extLst>
      <p:ext uri="{BB962C8B-B14F-4D97-AF65-F5344CB8AC3E}">
        <p14:creationId xmlns:p14="http://schemas.microsoft.com/office/powerpoint/2010/main" val="34058375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2032"/>
            <a:ext cx="9220200" cy="1054768"/>
          </a:xfrm>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Dietrich Bonhoeffer</a:t>
            </a:r>
            <a:endParaRPr lang="en-US" sz="4800" dirty="0">
              <a:effectLst>
                <a:glow rad="228600">
                  <a:schemeClr val="accent2">
                    <a:satMod val="175000"/>
                    <a:alpha val="40000"/>
                  </a:schemeClr>
                </a:glow>
                <a:outerShdw blurRad="114300" dist="38100" dir="13500000" algn="br" rotWithShape="0">
                  <a:prstClr val="black"/>
                </a:outerShdw>
              </a:effectLst>
            </a:endParaRPr>
          </a:p>
        </p:txBody>
      </p:sp>
      <p:sp>
        <p:nvSpPr>
          <p:cNvPr id="11" name="TextBox 10">
            <a:extLst>
              <a:ext uri="{FF2B5EF4-FFF2-40B4-BE49-F238E27FC236}">
                <a16:creationId xmlns:a16="http://schemas.microsoft.com/office/drawing/2014/main" id="{AC890CDD-BDAF-4A70-933B-A709A8F2B279}"/>
              </a:ext>
            </a:extLst>
          </p:cNvPr>
          <p:cNvSpPr txBox="1"/>
          <p:nvPr/>
        </p:nvSpPr>
        <p:spPr>
          <a:xfrm>
            <a:off x="0" y="6565612"/>
            <a:ext cx="89916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5"/>
              </a:rPr>
              <a:t>https://www.pastortheologians.com/articles/2021/1/9/bonhoeffer-and-the-church-struggle-a-challenge-for-the-church-today</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19056652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1547405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fontScale="92500" lnSpcReduction="10000"/>
          </a:bodyPr>
          <a:lstStyle/>
          <a:p>
            <a:r>
              <a:rPr lang="en-US" dirty="0"/>
              <a:t>Have you read any of C.S Lewis’ books? If so, are there any that you would care to comment on?</a:t>
            </a:r>
          </a:p>
          <a:p>
            <a:r>
              <a:rPr lang="en-US" dirty="0"/>
              <a:t>When Lewis went from being poor to being well off due to royalties from his writings and speaking engagements, he refused to upgrade his standard of living, and instead established a charitable fund for his royalty earnings. Is this a practice that all Christians who are financially well off should seek to emulate?</a:t>
            </a:r>
          </a:p>
          <a:p>
            <a:r>
              <a:rPr lang="en-US" dirty="0"/>
              <a:t>Lewis, in his writings, views anyone who holds to broad Christian ideas (belief in God and the Trinity, etc.) as a genuine Christian – even if they hold to a wrong understanding of the Gospel (such as Roman Catholics). Do you find C.S. Lewis’ broadly inclusive view of Christianity troubling?</a:t>
            </a:r>
          </a:p>
          <a:p>
            <a:r>
              <a:rPr lang="en-US" dirty="0"/>
              <a:t>Do </a:t>
            </a:r>
            <a:r>
              <a:rPr lang="en-US" b="1" i="1" dirty="0"/>
              <a:t>you</a:t>
            </a:r>
            <a:r>
              <a:rPr lang="en-US" dirty="0"/>
              <a:t> have a topic or question that </a:t>
            </a:r>
            <a:r>
              <a:rPr lang="en-US" b="1" i="1" dirty="0"/>
              <a:t>you</a:t>
            </a:r>
            <a:r>
              <a:rPr lang="en-US" dirty="0"/>
              <a:t> would like to see us to discuss?</a:t>
            </a:r>
          </a:p>
          <a:p>
            <a:endParaRPr lang="en-US" dirty="0"/>
          </a:p>
          <a:p>
            <a:pPr lvl="0"/>
            <a:endParaRPr lang="en-US" dirty="0"/>
          </a:p>
        </p:txBody>
      </p:sp>
    </p:spTree>
    <p:extLst>
      <p:ext uri="{BB962C8B-B14F-4D97-AF65-F5344CB8AC3E}">
        <p14:creationId xmlns:p14="http://schemas.microsoft.com/office/powerpoint/2010/main" val="3101943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2032"/>
            <a:ext cx="9220200" cy="826168"/>
          </a:xfrm>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C.S. Lewis</a:t>
            </a:r>
            <a:endParaRPr lang="en-US" sz="4800" dirty="0">
              <a:effectLst>
                <a:glow rad="228600">
                  <a:schemeClr val="accent2">
                    <a:satMod val="175000"/>
                    <a:alpha val="40000"/>
                  </a:schemeClr>
                </a:glow>
                <a:outerShdw blurRad="114300" dist="38100" dir="13500000" algn="br" rotWithShape="0">
                  <a:prstClr val="black"/>
                </a:outerShdw>
              </a:effectLst>
            </a:endParaRPr>
          </a:p>
        </p:txBody>
      </p:sp>
      <p:sp>
        <p:nvSpPr>
          <p:cNvPr id="11" name="TextBox 10">
            <a:extLst>
              <a:ext uri="{FF2B5EF4-FFF2-40B4-BE49-F238E27FC236}">
                <a16:creationId xmlns:a16="http://schemas.microsoft.com/office/drawing/2014/main" id="{AC890CDD-BDAF-4A70-933B-A709A8F2B279}"/>
              </a:ext>
            </a:extLst>
          </p:cNvPr>
          <p:cNvSpPr txBox="1"/>
          <p:nvPr/>
        </p:nvSpPr>
        <p:spPr>
          <a:xfrm>
            <a:off x="0" y="6565612"/>
            <a:ext cx="89916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5"/>
              </a:rPr>
              <a:t>https://www.britannica.com/biography/C-S-Lewis</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37321284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 y="6463450"/>
            <a:ext cx="8915400"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 (p. 132).</a:t>
            </a:r>
            <a:endParaRPr kumimoji="0" lang="en-US" sz="105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le 1">
            <a:extLst>
              <a:ext uri="{FF2B5EF4-FFF2-40B4-BE49-F238E27FC236}">
                <a16:creationId xmlns:a16="http://schemas.microsoft.com/office/drawing/2014/main" id="{511753C4-1A20-47F4-AE75-CBDDFC0D1473}"/>
              </a:ext>
            </a:extLst>
          </p:cNvPr>
          <p:cNvSpPr>
            <a:spLocks noGrp="1"/>
          </p:cNvSpPr>
          <p:nvPr>
            <p:ph type="title"/>
          </p:nvPr>
        </p:nvSpPr>
        <p:spPr>
          <a:xfrm>
            <a:off x="152398" y="124475"/>
            <a:ext cx="8763002" cy="789926"/>
          </a:xfrm>
        </p:spPr>
        <p:txBody>
          <a:bodyPr>
            <a:noAutofit/>
          </a:bodyPr>
          <a:lstStyle/>
          <a:p>
            <a:r>
              <a:rPr lang="en-US" sz="5400" b="1" dirty="0"/>
              <a:t>Timeline</a:t>
            </a:r>
          </a:p>
        </p:txBody>
      </p:sp>
      <p:pic>
        <p:nvPicPr>
          <p:cNvPr id="8" name="Picture 7">
            <a:extLst>
              <a:ext uri="{FF2B5EF4-FFF2-40B4-BE49-F238E27FC236}">
                <a16:creationId xmlns:a16="http://schemas.microsoft.com/office/drawing/2014/main" id="{F408A606-E775-40AE-A5F3-FA1DBA165513}"/>
              </a:ext>
            </a:extLst>
          </p:cNvPr>
          <p:cNvPicPr>
            <a:picLocks noChangeAspect="1"/>
          </p:cNvPicPr>
          <p:nvPr/>
        </p:nvPicPr>
        <p:blipFill>
          <a:blip r:embed="rId2"/>
          <a:stretch>
            <a:fillRect/>
          </a:stretch>
        </p:blipFill>
        <p:spPr>
          <a:xfrm>
            <a:off x="0" y="795992"/>
            <a:ext cx="9144000" cy="5266016"/>
          </a:xfrm>
          <a:prstGeom prst="rect">
            <a:avLst/>
          </a:prstGeom>
        </p:spPr>
      </p:pic>
    </p:spTree>
    <p:extLst>
      <p:ext uri="{BB962C8B-B14F-4D97-AF65-F5344CB8AC3E}">
        <p14:creationId xmlns:p14="http://schemas.microsoft.com/office/powerpoint/2010/main" val="23234796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838200"/>
            <a:ext cx="8229600" cy="5638799"/>
          </a:xfrm>
        </p:spPr>
        <p:txBody>
          <a:bodyPr>
            <a:normAutofit/>
          </a:bodyPr>
          <a:lstStyle/>
          <a:p>
            <a:r>
              <a:rPr lang="en-US" sz="3200" dirty="0"/>
              <a:t>Clive Staples Lewis wrote to a young admirer in 1954: “</a:t>
            </a:r>
            <a:r>
              <a:rPr lang="en-US" sz="3200" i="1" dirty="0">
                <a:latin typeface="Cambria" panose="02040503050406030204" pitchFamily="18" charset="0"/>
                <a:ea typeface="Cambria" panose="02040503050406030204" pitchFamily="18" charset="0"/>
              </a:rPr>
              <a:t>I'm tall, fat, rather bald, red-faced, double-chinned, black-haired, have a deep voice, and wear glasses for reading</a:t>
            </a:r>
            <a:r>
              <a:rPr lang="en-US" sz="3200" dirty="0"/>
              <a:t>”. </a:t>
            </a:r>
          </a:p>
          <a:p>
            <a:r>
              <a:rPr lang="en-US" sz="3200" dirty="0"/>
              <a:t>If the famous author had been prone to notice </a:t>
            </a:r>
            <a:r>
              <a:rPr lang="en-US" sz="3200" b="1" i="1" dirty="0"/>
              <a:t>clothing</a:t>
            </a:r>
            <a:r>
              <a:rPr lang="en-US" sz="3200" dirty="0"/>
              <a:t>, he might have added that his trousers were usually in dire need of pressing, his jackets threadbare and blemished by snags and food spots, and his shoes scuffed and worn at the heels. </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 (pp. 132-133).</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itle 2">
            <a:extLst>
              <a:ext uri="{FF2B5EF4-FFF2-40B4-BE49-F238E27FC236}">
                <a16:creationId xmlns:a16="http://schemas.microsoft.com/office/drawing/2014/main" id="{32295746-A6F6-49B6-8A5B-6579C3035780}"/>
              </a:ext>
            </a:extLst>
          </p:cNvPr>
          <p:cNvSpPr>
            <a:spLocks noGrp="1"/>
          </p:cNvSpPr>
          <p:nvPr>
            <p:ph type="title"/>
          </p:nvPr>
        </p:nvSpPr>
        <p:spPr>
          <a:xfrm>
            <a:off x="0" y="29592"/>
            <a:ext cx="9144000" cy="732408"/>
          </a:xfrm>
        </p:spPr>
        <p:txBody>
          <a:bodyPr>
            <a:noAutofit/>
          </a:bodyPr>
          <a:lstStyle/>
          <a:p>
            <a:r>
              <a:rPr lang="en-US" sz="4800" b="1" dirty="0"/>
              <a:t>C.S. Lewis</a:t>
            </a:r>
          </a:p>
        </p:txBody>
      </p:sp>
    </p:spTree>
    <p:extLst>
      <p:ext uri="{BB962C8B-B14F-4D97-AF65-F5344CB8AC3E}">
        <p14:creationId xmlns:p14="http://schemas.microsoft.com/office/powerpoint/2010/main" val="20933319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838200"/>
            <a:ext cx="8229600" cy="5638799"/>
          </a:xfrm>
        </p:spPr>
        <p:txBody>
          <a:bodyPr>
            <a:normAutofit/>
          </a:bodyPr>
          <a:lstStyle/>
          <a:p>
            <a:r>
              <a:rPr lang="en-US" sz="3200" dirty="0"/>
              <a:t>But “Jack,” as C.S. Lewis's friends knew him, was not bothered by fashion. </a:t>
            </a:r>
          </a:p>
          <a:p>
            <a:r>
              <a:rPr lang="en-US" sz="3200" dirty="0"/>
              <a:t>He was meticulous about the precise use of words, the quality of evidence presented in arguments, and meter in verse. </a:t>
            </a:r>
          </a:p>
          <a:p>
            <a:r>
              <a:rPr lang="en-US" sz="3200" dirty="0"/>
              <a:t>And it is for his books and ideas that the Oxford scholar is remembered as one of the great Christian writers of the twentieth century.</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 (pp. 132-133).</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itle 2">
            <a:extLst>
              <a:ext uri="{FF2B5EF4-FFF2-40B4-BE49-F238E27FC236}">
                <a16:creationId xmlns:a16="http://schemas.microsoft.com/office/drawing/2014/main" id="{32295746-A6F6-49B6-8A5B-6579C3035780}"/>
              </a:ext>
            </a:extLst>
          </p:cNvPr>
          <p:cNvSpPr>
            <a:spLocks noGrp="1"/>
          </p:cNvSpPr>
          <p:nvPr>
            <p:ph type="title"/>
          </p:nvPr>
        </p:nvSpPr>
        <p:spPr>
          <a:xfrm>
            <a:off x="0" y="29592"/>
            <a:ext cx="9144000" cy="732408"/>
          </a:xfrm>
        </p:spPr>
        <p:txBody>
          <a:bodyPr>
            <a:noAutofit/>
          </a:bodyPr>
          <a:lstStyle/>
          <a:p>
            <a:r>
              <a:rPr lang="en-US" sz="4800" b="1" dirty="0"/>
              <a:t>C.S. Lewis</a:t>
            </a:r>
          </a:p>
        </p:txBody>
      </p:sp>
    </p:spTree>
    <p:extLst>
      <p:ext uri="{BB962C8B-B14F-4D97-AF65-F5344CB8AC3E}">
        <p14:creationId xmlns:p14="http://schemas.microsoft.com/office/powerpoint/2010/main" val="37728666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800" b="1" dirty="0"/>
              <a:t>Raised in a Library</a:t>
            </a:r>
          </a:p>
        </p:txBody>
      </p:sp>
      <p:sp>
        <p:nvSpPr>
          <p:cNvPr id="8" name="Content Placeholder 7"/>
          <p:cNvSpPr>
            <a:spLocks noGrp="1"/>
          </p:cNvSpPr>
          <p:nvPr>
            <p:ph idx="1"/>
          </p:nvPr>
        </p:nvSpPr>
        <p:spPr>
          <a:xfrm>
            <a:off x="457200" y="838201"/>
            <a:ext cx="8229600" cy="5562599"/>
          </a:xfrm>
        </p:spPr>
        <p:txBody>
          <a:bodyPr>
            <a:normAutofit fontScale="92500" lnSpcReduction="10000"/>
          </a:bodyPr>
          <a:lstStyle/>
          <a:p>
            <a:r>
              <a:rPr lang="en-US" dirty="0"/>
              <a:t>Lewis was born into a bookish family of Protestants in Belfast, Ireland. </a:t>
            </a:r>
          </a:p>
          <a:p>
            <a:r>
              <a:rPr lang="en-US" dirty="0"/>
              <a:t>Eclectic in their reading tastes, they purchased and read “endless” books. </a:t>
            </a:r>
          </a:p>
          <a:p>
            <a:r>
              <a:rPr lang="en-US" dirty="0"/>
              <a:t>“</a:t>
            </a:r>
            <a:r>
              <a:rPr lang="en-US" i="1" dirty="0">
                <a:latin typeface="Cambria" panose="02040503050406030204" pitchFamily="18" charset="0"/>
                <a:ea typeface="Cambria" panose="02040503050406030204" pitchFamily="18" charset="0"/>
              </a:rPr>
              <a:t>There were books in the study, books in the dining room, books in the cloakroom, books (two deep) in the great bookcase on the landing, books in a bedroom, books piled as high as my shoulder in the cistern attic, books of all kinds</a:t>
            </a:r>
            <a:r>
              <a:rPr lang="en-US" dirty="0"/>
              <a:t>,” Lewis remembered, and none were off-limits to him. </a:t>
            </a:r>
          </a:p>
          <a:p>
            <a:r>
              <a:rPr lang="en-US" dirty="0"/>
              <a:t>On rainy days—and there were many in northern Ireland—he pulled volumes off the shelves and entered into worlds created by authors such as Conan Doyle, E. Nesbit, Mark Twain, and Henry Wadsworth Longfellow. </a:t>
            </a:r>
          </a:p>
        </p:txBody>
      </p:sp>
      <p:sp>
        <p:nvSpPr>
          <p:cNvPr id="5" name="TextBox 4"/>
          <p:cNvSpPr txBox="1"/>
          <p:nvPr/>
        </p:nvSpPr>
        <p:spPr>
          <a:xfrm>
            <a:off x="221366" y="640080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Galli, Mark. 131 Christians Everyone Should Know (p. 133).</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43854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800" b="1" dirty="0"/>
              <a:t>Raised in a Library</a:t>
            </a:r>
          </a:p>
        </p:txBody>
      </p:sp>
      <p:sp>
        <p:nvSpPr>
          <p:cNvPr id="8" name="Content Placeholder 7"/>
          <p:cNvSpPr>
            <a:spLocks noGrp="1"/>
          </p:cNvSpPr>
          <p:nvPr>
            <p:ph idx="1"/>
          </p:nvPr>
        </p:nvSpPr>
        <p:spPr>
          <a:xfrm>
            <a:off x="457200" y="838201"/>
            <a:ext cx="8229600" cy="5562599"/>
          </a:xfrm>
        </p:spPr>
        <p:txBody>
          <a:bodyPr>
            <a:normAutofit fontScale="92500" lnSpcReduction="10000"/>
          </a:bodyPr>
          <a:lstStyle/>
          <a:p>
            <a:r>
              <a:rPr lang="en-US" dirty="0"/>
              <a:t>After his only brother, Warren, was sent off to English boarding school in 1905, Jack became somewhat reclusive as he spent more time in books and an imaginary world of “dressed animals” and “knights in armor.” </a:t>
            </a:r>
          </a:p>
          <a:p>
            <a:r>
              <a:rPr lang="en-US" dirty="0"/>
              <a:t>But he did more than </a:t>
            </a:r>
            <a:r>
              <a:rPr lang="en-US" b="1" i="1" dirty="0"/>
              <a:t>read</a:t>
            </a:r>
            <a:r>
              <a:rPr lang="en-US" dirty="0"/>
              <a:t> books, he </a:t>
            </a:r>
            <a:r>
              <a:rPr lang="en-US" b="1" i="1" dirty="0"/>
              <a:t>wrote and illustrated </a:t>
            </a:r>
            <a:r>
              <a:rPr lang="en-US" dirty="0"/>
              <a:t>his own stories as well. </a:t>
            </a:r>
          </a:p>
          <a:p>
            <a:r>
              <a:rPr lang="en-US" dirty="0"/>
              <a:t>His mother's death from cancer in 1908 made him even </a:t>
            </a:r>
            <a:r>
              <a:rPr lang="en-US" b="1" i="1" dirty="0"/>
              <a:t>more</a:t>
            </a:r>
            <a:r>
              <a:rPr lang="en-US" dirty="0"/>
              <a:t> withdrawn. </a:t>
            </a:r>
          </a:p>
          <a:p>
            <a:r>
              <a:rPr lang="en-US" dirty="0"/>
              <a:t>Mrs. Lewis's death came just three months before Jack's tenth birthday, and the young man was hurt deeply by her passing. </a:t>
            </a:r>
          </a:p>
          <a:p>
            <a:r>
              <a:rPr lang="en-US" dirty="0"/>
              <a:t>Not only did he lose a mother, his father never fully recovered from her death. </a:t>
            </a:r>
          </a:p>
        </p:txBody>
      </p:sp>
      <p:sp>
        <p:nvSpPr>
          <p:cNvPr id="5" name="TextBox 4"/>
          <p:cNvSpPr txBox="1"/>
          <p:nvPr/>
        </p:nvSpPr>
        <p:spPr>
          <a:xfrm>
            <a:off x="221366" y="640080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Galli, Mark. 131 Christians Everyone Should Know (p. 133).</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87457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800" b="1" dirty="0"/>
              <a:t>Raised in a Library</a:t>
            </a:r>
          </a:p>
        </p:txBody>
      </p:sp>
      <p:sp>
        <p:nvSpPr>
          <p:cNvPr id="8" name="Content Placeholder 7"/>
          <p:cNvSpPr>
            <a:spLocks noGrp="1"/>
          </p:cNvSpPr>
          <p:nvPr>
            <p:ph idx="1"/>
          </p:nvPr>
        </p:nvSpPr>
        <p:spPr>
          <a:xfrm>
            <a:off x="457200" y="838201"/>
            <a:ext cx="8229600" cy="5562599"/>
          </a:xfrm>
        </p:spPr>
        <p:txBody>
          <a:bodyPr>
            <a:normAutofit lnSpcReduction="10000"/>
          </a:bodyPr>
          <a:lstStyle/>
          <a:p>
            <a:r>
              <a:rPr lang="en-US" sz="3200" dirty="0"/>
              <a:t>Both boys felt estranged from their father, and home life was never warm and satisfying again. </a:t>
            </a:r>
          </a:p>
          <a:p>
            <a:r>
              <a:rPr lang="en-US" sz="3200" dirty="0"/>
              <a:t>The death of Mrs. Lewis convinced young Jack that the God he encountered in the Bible his mother gave him was, if not cruel, at least a vague abstraction. </a:t>
            </a:r>
          </a:p>
          <a:p>
            <a:r>
              <a:rPr lang="en-US" sz="3200" dirty="0"/>
              <a:t>By 1911 or 1912, with the additional influence of a spiritually unorthodox boarding school matron, Lewis rejected Christianity and became an avowed atheist.</a:t>
            </a:r>
          </a:p>
        </p:txBody>
      </p:sp>
      <p:sp>
        <p:nvSpPr>
          <p:cNvPr id="5" name="TextBox 4"/>
          <p:cNvSpPr txBox="1"/>
          <p:nvPr/>
        </p:nvSpPr>
        <p:spPr>
          <a:xfrm>
            <a:off x="221366" y="640080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Galli, Mark. 131 Christians Everyone Should Know (p. 133).</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96649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358842</TotalTime>
  <Words>2325</Words>
  <Application>Microsoft Office PowerPoint</Application>
  <PresentationFormat>On-screen Show (4:3)</PresentationFormat>
  <Paragraphs>140</Paragraphs>
  <Slides>27</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27</vt:i4>
      </vt:variant>
    </vt:vector>
  </HeadingPairs>
  <TitlesOfParts>
    <vt:vector size="32" baseType="lpstr">
      <vt:lpstr>Arial</vt:lpstr>
      <vt:lpstr>Calibri</vt:lpstr>
      <vt:lpstr>Cambria</vt:lpstr>
      <vt:lpstr>Office Theme</vt:lpstr>
      <vt:lpstr>140_Office Theme</vt:lpstr>
      <vt:lpstr>PowerPoint Presentation</vt:lpstr>
      <vt:lpstr>Spurgeon’s Wit and Wisdom</vt:lpstr>
      <vt:lpstr>C.S. Lewis</vt:lpstr>
      <vt:lpstr>Timeline</vt:lpstr>
      <vt:lpstr>C.S. Lewis</vt:lpstr>
      <vt:lpstr>C.S. Lewis</vt:lpstr>
      <vt:lpstr>Raised in a Library</vt:lpstr>
      <vt:lpstr>Raised in a Library</vt:lpstr>
      <vt:lpstr>Raised in a Library</vt:lpstr>
      <vt:lpstr>University and Military Service</vt:lpstr>
      <vt:lpstr>University and Military Service</vt:lpstr>
      <vt:lpstr>Spiritual Awakening </vt:lpstr>
      <vt:lpstr>Spiritual Awakening </vt:lpstr>
      <vt:lpstr>Spiritual Awakening </vt:lpstr>
      <vt:lpstr>Spiritual Awakening </vt:lpstr>
      <vt:lpstr>Spiritual Awakening </vt:lpstr>
      <vt:lpstr>Fame and Fortune</vt:lpstr>
      <vt:lpstr>Fame and Fortune</vt:lpstr>
      <vt:lpstr>Fame and Fortune</vt:lpstr>
      <vt:lpstr>Fame and Fortune</vt:lpstr>
      <vt:lpstr>Fame and Fortune</vt:lpstr>
      <vt:lpstr>Pictures of C.S. Lewis</vt:lpstr>
      <vt:lpstr>Pictures of C.S. Lewis</vt:lpstr>
      <vt:lpstr>Pictures of C.S. Lewis</vt:lpstr>
      <vt:lpstr>Dietrich Bonhoeffer</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6253</cp:revision>
  <cp:lastPrinted>2021-06-13T13:55:49Z</cp:lastPrinted>
  <dcterms:created xsi:type="dcterms:W3CDTF">2018-06-08T00:19:32Z</dcterms:created>
  <dcterms:modified xsi:type="dcterms:W3CDTF">2021-06-14T02:19:50Z</dcterms:modified>
</cp:coreProperties>
</file>