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notesSlides/notesSlide5.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6.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747" r:id="rId3"/>
    <p:sldId id="3748" r:id="rId4"/>
    <p:sldId id="3750" r:id="rId5"/>
    <p:sldId id="3751" r:id="rId6"/>
    <p:sldId id="3749" r:id="rId7"/>
    <p:sldId id="3752" r:id="rId8"/>
    <p:sldId id="3753" r:id="rId9"/>
    <p:sldId id="3754" r:id="rId10"/>
    <p:sldId id="3755" r:id="rId11"/>
    <p:sldId id="3756" r:id="rId12"/>
    <p:sldId id="3771" r:id="rId13"/>
    <p:sldId id="3757" r:id="rId14"/>
    <p:sldId id="3774" r:id="rId15"/>
    <p:sldId id="3759" r:id="rId16"/>
    <p:sldId id="3760" r:id="rId17"/>
    <p:sldId id="3761" r:id="rId18"/>
    <p:sldId id="3762" r:id="rId19"/>
    <p:sldId id="3763" r:id="rId20"/>
    <p:sldId id="3764" r:id="rId21"/>
    <p:sldId id="3765" r:id="rId22"/>
    <p:sldId id="3766" r:id="rId23"/>
    <p:sldId id="3770" r:id="rId24"/>
    <p:sldId id="3767" r:id="rId25"/>
    <p:sldId id="3768" r:id="rId26"/>
    <p:sldId id="3775" r:id="rId27"/>
    <p:sldId id="3772" r:id="rId28"/>
    <p:sldId id="3773"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50" autoAdjust="0"/>
    <p:restoredTop sz="94660"/>
  </p:normalViewPr>
  <p:slideViewPr>
    <p:cSldViewPr>
      <p:cViewPr varScale="1">
        <p:scale>
          <a:sx n="162" d="100"/>
          <a:sy n="162" d="100"/>
        </p:scale>
        <p:origin x="1588" y="8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6/29/2021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6/29/2021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294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59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10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15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30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517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hyperlink" Target="https://interlude.hk/revealed-the-violent-thuggish-world-of-the-young-js-bach/" TargetMode="External"/><Relationship Id="rId2" Type="http://schemas.microsoft.com/office/2007/relationships/media" Target="../media/media1.mp3"/><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reation.com/isaac-watts"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www.theguardian.com/music/2020/nov/04/handel-where-to-start-with-his-music"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389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Reaching the Ordinary Christian </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sz="3200" dirty="0"/>
              <a:t>Furthermore, where the psalmist fought with </a:t>
            </a:r>
            <a:r>
              <a:rPr lang="en-US" sz="3200" b="1" i="1" dirty="0"/>
              <a:t>personal enemies</a:t>
            </a:r>
            <a:r>
              <a:rPr lang="en-US" sz="3200" dirty="0"/>
              <a:t>, Watts turned the biblical invective against </a:t>
            </a:r>
            <a:r>
              <a:rPr lang="en-US" sz="3200" b="1" i="1" dirty="0"/>
              <a:t>spiritual adversaries</a:t>
            </a:r>
            <a:r>
              <a:rPr lang="en-US" sz="3200" dirty="0"/>
              <a:t>: sin, Satan, and temptation. </a:t>
            </a:r>
          </a:p>
          <a:p>
            <a:r>
              <a:rPr lang="en-US" sz="3200" dirty="0"/>
              <a:t>Finally, he said, “</a:t>
            </a:r>
            <a:r>
              <a:rPr lang="en-US" sz="3200" i="1" dirty="0">
                <a:latin typeface="Cambria" panose="02040503050406030204" pitchFamily="18" charset="0"/>
                <a:ea typeface="Cambria" panose="02040503050406030204" pitchFamily="18" charset="0"/>
              </a:rPr>
              <a:t>Where the flights of his faith and love are sublime, I have often sunk the expressions within the reach of an ordinary Christian</a:t>
            </a:r>
            <a:r>
              <a:rPr lang="en-US" sz="3200" dirty="0"/>
              <a:t>.” </a:t>
            </a:r>
          </a:p>
          <a:p>
            <a:r>
              <a:rPr lang="en-US" sz="3200" dirty="0"/>
              <a:t>Such looseness brought criticism. “</a:t>
            </a:r>
            <a:r>
              <a:rPr lang="en-US" sz="3200" i="1" dirty="0">
                <a:latin typeface="Cambria" panose="02040503050406030204" pitchFamily="18" charset="0"/>
                <a:ea typeface="Cambria" panose="02040503050406030204" pitchFamily="18" charset="0"/>
              </a:rPr>
              <a:t>Christian congregations have shut out divinely inspired psalms and taken in Watts's flights of fancy,</a:t>
            </a:r>
            <a:r>
              <a:rPr lang="en-US" sz="3200" dirty="0"/>
              <a:t>” protested one detractor.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5443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Reaching the Ordinary Christian </a:t>
            </a:r>
          </a:p>
        </p:txBody>
      </p:sp>
      <p:sp>
        <p:nvSpPr>
          <p:cNvPr id="8" name="Content Placeholder 7"/>
          <p:cNvSpPr>
            <a:spLocks noGrp="1"/>
          </p:cNvSpPr>
          <p:nvPr>
            <p:ph idx="1"/>
          </p:nvPr>
        </p:nvSpPr>
        <p:spPr>
          <a:xfrm>
            <a:off x="457200" y="838200"/>
            <a:ext cx="8229600" cy="5638799"/>
          </a:xfrm>
        </p:spPr>
        <p:txBody>
          <a:bodyPr>
            <a:normAutofit/>
          </a:bodyPr>
          <a:lstStyle/>
          <a:p>
            <a:r>
              <a:rPr lang="en-US" sz="3200" dirty="0"/>
              <a:t>Others dubbed the new songs “Watts's whims.” </a:t>
            </a:r>
          </a:p>
          <a:p>
            <a:r>
              <a:rPr lang="en-US" sz="3200" dirty="0"/>
              <a:t>But after church splits, pastor firings, and other arguments, Watts's paraphrases won out. </a:t>
            </a:r>
          </a:p>
          <a:p>
            <a:r>
              <a:rPr lang="en-US" sz="3200" dirty="0"/>
              <a:t>“</a:t>
            </a:r>
            <a:r>
              <a:rPr lang="en-US" sz="3200" i="1" dirty="0">
                <a:latin typeface="Cambria" panose="02040503050406030204" pitchFamily="18" charset="0"/>
                <a:ea typeface="Cambria" panose="02040503050406030204" pitchFamily="18" charset="0"/>
              </a:rPr>
              <a:t>He was the first who taught the Dissenters to write and speak like other men, by showing them that elegance might consist with piety,</a:t>
            </a:r>
            <a:r>
              <a:rPr lang="en-US" sz="3200" dirty="0"/>
              <a:t>” wrote the famed lexicographer (and Watts's contemporary) Samuel Johnson.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289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Reaching the Ordinary Christian </a:t>
            </a:r>
          </a:p>
        </p:txBody>
      </p:sp>
      <p:sp>
        <p:nvSpPr>
          <p:cNvPr id="8" name="Content Placeholder 7"/>
          <p:cNvSpPr>
            <a:spLocks noGrp="1"/>
          </p:cNvSpPr>
          <p:nvPr>
            <p:ph idx="1"/>
          </p:nvPr>
        </p:nvSpPr>
        <p:spPr>
          <a:xfrm>
            <a:off x="457200" y="838200"/>
            <a:ext cx="8229600" cy="5638799"/>
          </a:xfrm>
        </p:spPr>
        <p:txBody>
          <a:bodyPr>
            <a:normAutofit fontScale="85000" lnSpcReduction="10000"/>
          </a:bodyPr>
          <a:lstStyle/>
          <a:p>
            <a:r>
              <a:rPr lang="en-US" sz="3200" dirty="0"/>
              <a:t>More than a </a:t>
            </a:r>
            <a:r>
              <a:rPr lang="en-US" sz="3200" b="1" i="1" dirty="0"/>
              <a:t>poet</a:t>
            </a:r>
            <a:r>
              <a:rPr lang="en-US" sz="3200" dirty="0"/>
              <a:t>, however, Watts was also a </a:t>
            </a:r>
            <a:r>
              <a:rPr lang="en-US" sz="3200" b="1" i="1" dirty="0"/>
              <a:t>scholar</a:t>
            </a:r>
            <a:r>
              <a:rPr lang="en-US" sz="3200" dirty="0"/>
              <a:t> of wide reputation, especially in his later years. </a:t>
            </a:r>
          </a:p>
          <a:p>
            <a:r>
              <a:rPr lang="en-US" sz="3200" dirty="0"/>
              <a:t>He wrote nearly 30 theological treatises; essays on psychology, astronomy, and philosophy; three volumes of sermons; the first children's hymnal; and a textbook on logic that served as a standard work on the subject for generations. </a:t>
            </a:r>
          </a:p>
          <a:p>
            <a:r>
              <a:rPr lang="en-US" sz="3200" dirty="0"/>
              <a:t>But his poetry remains his lasting legacy and earned him acclaim on both sides of the Atlantic. </a:t>
            </a:r>
          </a:p>
          <a:p>
            <a:r>
              <a:rPr lang="en-US" sz="3200" dirty="0"/>
              <a:t>Benjamin Franklin published his hymnal, Cotton Mather maintained a long correspondence, and John Wesley acknowledged him as a genius—though Watts maintained that Charles Wesley's “</a:t>
            </a:r>
            <a:r>
              <a:rPr lang="en-US" sz="3200" i="1" dirty="0"/>
              <a:t>Wrestling Jacob</a:t>
            </a:r>
            <a:r>
              <a:rPr lang="en-US" sz="3200" dirty="0"/>
              <a:t>” was worth all of his own hymns.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355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J.S. Bach</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33031" y="6441279"/>
            <a:ext cx="8991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7"/>
              </a:rPr>
              <a:t>https://interlude.hk/revealed-the-violent-thuggish-world-of-the-young-js-bach/</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FFBC7403-F185-4596-A8B3-7B1F43C124B0}"/>
              </a:ext>
            </a:extLst>
          </p:cNvPr>
          <p:cNvSpPr txBox="1"/>
          <p:nvPr/>
        </p:nvSpPr>
        <p:spPr>
          <a:xfrm>
            <a:off x="6858000" y="5562600"/>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“THE FIFTH EVANGELIST”</a:t>
            </a:r>
          </a:p>
        </p:txBody>
      </p:sp>
      <p:pic>
        <p:nvPicPr>
          <p:cNvPr id="2" name="Toccata and Fugue in D minor - short">
            <a:hlinkClick r:id="" action="ppaction://media"/>
            <a:extLst>
              <a:ext uri="{FF2B5EF4-FFF2-40B4-BE49-F238E27FC236}">
                <a16:creationId xmlns:a16="http://schemas.microsoft.com/office/drawing/2014/main" id="{2EE6856E-00A4-4C53-A078-2F474EF931F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696200" y="228600"/>
            <a:ext cx="406400" cy="406400"/>
          </a:xfrm>
          <a:prstGeom prst="rect">
            <a:avLst/>
          </a:prstGeom>
        </p:spPr>
      </p:pic>
    </p:spTree>
    <p:extLst>
      <p:ext uri="{BB962C8B-B14F-4D97-AF65-F5344CB8AC3E}">
        <p14:creationId xmlns:p14="http://schemas.microsoft.com/office/powerpoint/2010/main" val="1515643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4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5" name="Picture 4">
            <a:extLst>
              <a:ext uri="{FF2B5EF4-FFF2-40B4-BE49-F238E27FC236}">
                <a16:creationId xmlns:a16="http://schemas.microsoft.com/office/drawing/2014/main" id="{174921AD-C740-4BEC-ABD4-B49E7F207DAC}"/>
              </a:ext>
            </a:extLst>
          </p:cNvPr>
          <p:cNvPicPr>
            <a:picLocks noChangeAspect="1"/>
          </p:cNvPicPr>
          <p:nvPr/>
        </p:nvPicPr>
        <p:blipFill>
          <a:blip r:embed="rId2"/>
          <a:stretch>
            <a:fillRect/>
          </a:stretch>
        </p:blipFill>
        <p:spPr>
          <a:xfrm>
            <a:off x="0" y="847006"/>
            <a:ext cx="9144000" cy="5163988"/>
          </a:xfrm>
          <a:prstGeom prst="rect">
            <a:avLst/>
          </a:prstGeom>
        </p:spPr>
      </p:pic>
    </p:spTree>
    <p:extLst>
      <p:ext uri="{BB962C8B-B14F-4D97-AF65-F5344CB8AC3E}">
        <p14:creationId xmlns:p14="http://schemas.microsoft.com/office/powerpoint/2010/main" val="1628073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bodyPr>
          <a:lstStyle/>
          <a:p>
            <a:r>
              <a:rPr lang="en-US" sz="3200" b="1" dirty="0"/>
              <a:t>“At a reverent performance of music, God is always at hand with his gracious presence.”</a:t>
            </a:r>
          </a:p>
        </p:txBody>
      </p:sp>
      <p:sp>
        <p:nvSpPr>
          <p:cNvPr id="8" name="Content Placeholder 7"/>
          <p:cNvSpPr>
            <a:spLocks noGrp="1"/>
          </p:cNvSpPr>
          <p:nvPr>
            <p:ph idx="1"/>
          </p:nvPr>
        </p:nvSpPr>
        <p:spPr>
          <a:xfrm>
            <a:off x="457200" y="1447800"/>
            <a:ext cx="8229600" cy="5029199"/>
          </a:xfrm>
        </p:spPr>
        <p:txBody>
          <a:bodyPr>
            <a:normAutofit fontScale="85000" lnSpcReduction="20000"/>
          </a:bodyPr>
          <a:lstStyle/>
          <a:p>
            <a:r>
              <a:rPr lang="en-US" sz="3200" dirty="0"/>
              <a:t>When he was 48, Johann Sebastian Bach acquired a copy of Luther's three-volume translation of the Bible. </a:t>
            </a:r>
          </a:p>
          <a:p>
            <a:r>
              <a:rPr lang="en-US" sz="3200" dirty="0"/>
              <a:t>He pored over it as if it were a long-lost treasure. He underlined passages, corrected errors in the text and commentary, inserted missing words, and made notes in the margins. </a:t>
            </a:r>
          </a:p>
          <a:p>
            <a:r>
              <a:rPr lang="en-US" sz="3200" dirty="0"/>
              <a:t>Near 1 Chronicles 25 (a listing of Davidic musicians) he wrote, “</a:t>
            </a:r>
            <a:r>
              <a:rPr lang="en-US" sz="3200" i="1" dirty="0">
                <a:latin typeface="Cambria" panose="02040503050406030204" pitchFamily="18" charset="0"/>
                <a:ea typeface="Cambria" panose="02040503050406030204" pitchFamily="18" charset="0"/>
              </a:rPr>
              <a:t>This chapter is the true foundation of all God-pleasing music</a:t>
            </a:r>
            <a:r>
              <a:rPr lang="en-US" sz="3200" dirty="0"/>
              <a:t>.” </a:t>
            </a:r>
          </a:p>
          <a:p>
            <a:r>
              <a:rPr lang="en-US" sz="3200" dirty="0"/>
              <a:t>At 2 Chronicles 5:13 (which speaks of temple musicians praising God), he noted, “</a:t>
            </a:r>
            <a:r>
              <a:rPr lang="en-US" sz="3200" i="1" dirty="0">
                <a:latin typeface="Cambria" panose="02040503050406030204" pitchFamily="18" charset="0"/>
                <a:ea typeface="Cambria" panose="02040503050406030204" pitchFamily="18" charset="0"/>
              </a:rPr>
              <a:t>At a reverent performance of music, God is always at hand with his gracious presence</a:t>
            </a:r>
            <a:r>
              <a:rPr lang="en-US" sz="32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061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bodyPr>
          <a:lstStyle/>
          <a:p>
            <a:r>
              <a:rPr lang="en-US" sz="3200" b="1" dirty="0"/>
              <a:t>“At a reverent performance of music, God is always at hand with his gracious presence.”</a:t>
            </a:r>
          </a:p>
        </p:txBody>
      </p:sp>
      <p:sp>
        <p:nvSpPr>
          <p:cNvPr id="8" name="Content Placeholder 7"/>
          <p:cNvSpPr>
            <a:spLocks noGrp="1"/>
          </p:cNvSpPr>
          <p:nvPr>
            <p:ph idx="1"/>
          </p:nvPr>
        </p:nvSpPr>
        <p:spPr>
          <a:xfrm>
            <a:off x="457200" y="1447800"/>
            <a:ext cx="8229600" cy="5029199"/>
          </a:xfrm>
        </p:spPr>
        <p:txBody>
          <a:bodyPr>
            <a:normAutofit/>
          </a:bodyPr>
          <a:lstStyle/>
          <a:p>
            <a:r>
              <a:rPr lang="en-US" sz="3200" dirty="0"/>
              <a:t>As one scholar put it, Bach the musician was indeed “</a:t>
            </a:r>
            <a:r>
              <a:rPr lang="en-US" sz="3200" i="1" dirty="0">
                <a:latin typeface="Cambria" panose="02040503050406030204" pitchFamily="18" charset="0"/>
                <a:ea typeface="Cambria" panose="02040503050406030204" pitchFamily="18" charset="0"/>
              </a:rPr>
              <a:t>a Christian who </a:t>
            </a:r>
            <a:r>
              <a:rPr lang="en-US" sz="3200" b="1" i="1" dirty="0">
                <a:latin typeface="Cambria" panose="02040503050406030204" pitchFamily="18" charset="0"/>
                <a:ea typeface="Cambria" panose="02040503050406030204" pitchFamily="18" charset="0"/>
              </a:rPr>
              <a:t>lived</a:t>
            </a:r>
            <a:r>
              <a:rPr lang="en-US" sz="3200" i="1" dirty="0">
                <a:latin typeface="Cambria" panose="02040503050406030204" pitchFamily="18" charset="0"/>
                <a:ea typeface="Cambria" panose="02040503050406030204" pitchFamily="18" charset="0"/>
              </a:rPr>
              <a:t> with the Bible</a:t>
            </a:r>
            <a:r>
              <a:rPr lang="en-US" sz="3200" dirty="0"/>
              <a:t>.” </a:t>
            </a:r>
          </a:p>
          <a:p>
            <a:r>
              <a:rPr lang="en-US" sz="3200" dirty="0"/>
              <a:t>Besides being the baroque era's greatest organist and composer, and one of the most productive geniuses in the history of Western music, Bach was also a theologian who just happened to work with a keyboard.</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98).</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471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Early Genius </a:t>
            </a:r>
          </a:p>
        </p:txBody>
      </p:sp>
      <p:sp>
        <p:nvSpPr>
          <p:cNvPr id="8" name="Content Placeholder 7"/>
          <p:cNvSpPr>
            <a:spLocks noGrp="1"/>
          </p:cNvSpPr>
          <p:nvPr>
            <p:ph idx="1"/>
          </p:nvPr>
        </p:nvSpPr>
        <p:spPr>
          <a:xfrm>
            <a:off x="457200" y="838200"/>
            <a:ext cx="8229600" cy="5638799"/>
          </a:xfrm>
        </p:spPr>
        <p:txBody>
          <a:bodyPr>
            <a:normAutofit fontScale="85000" lnSpcReduction="20000"/>
          </a:bodyPr>
          <a:lstStyle/>
          <a:p>
            <a:r>
              <a:rPr lang="en-US" sz="3200" dirty="0"/>
              <a:t>Bach was born and schooled in Eisenach, Thuringia (at the same school Luther had attended), part of a family that in seven generations produced 53 prominent musicians. </a:t>
            </a:r>
          </a:p>
          <a:p>
            <a:r>
              <a:rPr lang="en-US" sz="3200" dirty="0"/>
              <a:t>Johann Sebastian received his first musical instruction from his father, Johann Ambrosius, a town musician. </a:t>
            </a:r>
          </a:p>
          <a:p>
            <a:r>
              <a:rPr lang="en-US" sz="3200" dirty="0"/>
              <a:t>By age 10 Bach was orphaned, and he went to live and study with his elder brother, Johann Christoph, an organist in </a:t>
            </a:r>
            <a:r>
              <a:rPr lang="en-US" sz="3200" dirty="0" err="1"/>
              <a:t>Ohrdruf</a:t>
            </a:r>
            <a:r>
              <a:rPr lang="en-US" sz="3200" dirty="0"/>
              <a:t>. </a:t>
            </a:r>
          </a:p>
          <a:p>
            <a:r>
              <a:rPr lang="en-US" sz="3200" dirty="0"/>
              <a:t>By age 15 Bach was ready to establish himself in the musical world, and he immediately showed immense talent in a variety of areas.</a:t>
            </a:r>
          </a:p>
          <a:p>
            <a:r>
              <a:rPr lang="en-US" sz="3200" dirty="0"/>
              <a:t>He become a </a:t>
            </a:r>
            <a:r>
              <a:rPr lang="en-US" sz="3200" b="1" i="1" dirty="0"/>
              <a:t>soprano</a:t>
            </a:r>
            <a:r>
              <a:rPr lang="en-US" sz="3200" dirty="0"/>
              <a:t> (women weren't permitted to sing in church) in the choir of </a:t>
            </a:r>
            <a:r>
              <a:rPr lang="en-US" sz="3200" dirty="0" err="1"/>
              <a:t>Lüneburg's</a:t>
            </a:r>
            <a:r>
              <a:rPr lang="en-US" sz="3200" dirty="0"/>
              <a:t> Church of Saint Michael.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21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Early Genius </a:t>
            </a:r>
          </a:p>
        </p:txBody>
      </p:sp>
      <p:sp>
        <p:nvSpPr>
          <p:cNvPr id="8" name="Content Placeholder 7"/>
          <p:cNvSpPr>
            <a:spLocks noGrp="1"/>
          </p:cNvSpPr>
          <p:nvPr>
            <p:ph idx="1"/>
          </p:nvPr>
        </p:nvSpPr>
        <p:spPr>
          <a:xfrm>
            <a:off x="457200" y="838200"/>
            <a:ext cx="8229600" cy="5638799"/>
          </a:xfrm>
        </p:spPr>
        <p:txBody>
          <a:bodyPr>
            <a:normAutofit/>
          </a:bodyPr>
          <a:lstStyle/>
          <a:p>
            <a:r>
              <a:rPr lang="en-US" sz="2600" dirty="0"/>
              <a:t>Three years later, he was a </a:t>
            </a:r>
            <a:r>
              <a:rPr lang="en-US" sz="2600" b="1" i="1" dirty="0"/>
              <a:t>violinist</a:t>
            </a:r>
            <a:r>
              <a:rPr lang="en-US" sz="2600" dirty="0"/>
              <a:t> in the chamber orchestra of Prince Johann Ernst of Weimar. </a:t>
            </a:r>
          </a:p>
          <a:p>
            <a:r>
              <a:rPr lang="en-US" sz="2600" dirty="0"/>
              <a:t>After a few months, he moved to </a:t>
            </a:r>
            <a:r>
              <a:rPr lang="en-US" sz="2600" dirty="0" err="1"/>
              <a:t>Arnstadt</a:t>
            </a:r>
            <a:r>
              <a:rPr lang="en-US" sz="2600" dirty="0"/>
              <a:t> to become a church </a:t>
            </a:r>
            <a:r>
              <a:rPr lang="en-US" sz="2600" b="1" i="1" dirty="0"/>
              <a:t>organist</a:t>
            </a:r>
            <a:r>
              <a:rPr lang="en-US" sz="2600" dirty="0"/>
              <a:t>. </a:t>
            </a:r>
          </a:p>
          <a:p>
            <a:r>
              <a:rPr lang="en-US" sz="2600" dirty="0"/>
              <a:t>In October 1705, Bach was invited to study for one month with the renowned </a:t>
            </a:r>
            <a:r>
              <a:rPr lang="en-US" sz="2600" dirty="0" err="1"/>
              <a:t>Danishborn</a:t>
            </a:r>
            <a:r>
              <a:rPr lang="en-US" sz="2600" dirty="0"/>
              <a:t> German organist and composer Dietrich Buxtehude. </a:t>
            </a:r>
          </a:p>
          <a:p>
            <a:r>
              <a:rPr lang="en-US" sz="2600" dirty="0"/>
              <a:t>Bach was so </a:t>
            </a:r>
            <a:r>
              <a:rPr lang="en-US" sz="2600" b="1" i="1" dirty="0"/>
              <a:t>enamored</a:t>
            </a:r>
            <a:r>
              <a:rPr lang="en-US" sz="2600" dirty="0"/>
              <a:t> with his teacher, he stretched the visit to two months. When he returned to his church, he was severely criticized for breach of contract and, in the ensuing weeks, for his new organ flourishes and harmonies that accompanied congregational singing. </a:t>
            </a:r>
          </a:p>
          <a:p>
            <a:r>
              <a:rPr lang="en-US" sz="2600" dirty="0"/>
              <a:t>But he was already too highly respected to be dismissed.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969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Early Genius </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sz="3200" dirty="0"/>
              <a:t>In 1707 he married a second cousin, Maria Barbara Bach, and went to </a:t>
            </a:r>
            <a:r>
              <a:rPr lang="en-US" sz="3200" dirty="0" err="1"/>
              <a:t>Mülhausen</a:t>
            </a:r>
            <a:r>
              <a:rPr lang="en-US" sz="3200" dirty="0"/>
              <a:t> to become organist in the Church of Saint Blasius. </a:t>
            </a:r>
          </a:p>
          <a:p>
            <a:r>
              <a:rPr lang="en-US" sz="3200" dirty="0"/>
              <a:t>After various moves and prominent jobs, he finally settled down in Leipzig in 1723, where he remained for the rest of his life. </a:t>
            </a:r>
          </a:p>
          <a:p>
            <a:r>
              <a:rPr lang="en-US" sz="3200" dirty="0"/>
              <a:t>Maria died in 1720, and the next year he married Anna Magdalena </a:t>
            </a:r>
            <a:r>
              <a:rPr lang="en-US" sz="3200" dirty="0" err="1"/>
              <a:t>Wilcken</a:t>
            </a:r>
            <a:r>
              <a:rPr lang="en-US" sz="3200" dirty="0"/>
              <a:t>, an accomplished singer. She bore him 13 children, in addition to the seven he'd had by Maria, and helped copy his music for performers.</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996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Isaac Watts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33031" y="6441279"/>
            <a:ext cx="8991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https://creation.com/isaac-watts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FFBC7403-F185-4596-A8B3-7B1F43C124B0}"/>
              </a:ext>
            </a:extLst>
          </p:cNvPr>
          <p:cNvSpPr txBox="1"/>
          <p:nvPr/>
        </p:nvSpPr>
        <p:spPr>
          <a:xfrm>
            <a:off x="6911961" y="5451747"/>
            <a:ext cx="2209800" cy="138499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FATHER OF ENGLISH HYMNODY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50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Bitter Setting, Brilliant Work </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sz="3200" dirty="0"/>
              <a:t>Bach's stay in Leipzig, as musical director and choirmaster of Saint Thomas's church and school, wasn't always happy. </a:t>
            </a:r>
          </a:p>
          <a:p>
            <a:r>
              <a:rPr lang="en-US" sz="3200" dirty="0"/>
              <a:t>He squabbled continually with the town council, and neither the council nor the populace appreciated his musical genius. </a:t>
            </a:r>
          </a:p>
          <a:p>
            <a:r>
              <a:rPr lang="en-US" sz="3200" dirty="0"/>
              <a:t>They said he was a stuffy old man who clung stubbornly to obsolete forms of music. </a:t>
            </a:r>
          </a:p>
          <a:p>
            <a:r>
              <a:rPr lang="en-US" sz="3200" dirty="0"/>
              <a:t>Consequently, they paid him a miserable salary, and when he died even contrived to defraud his widow of her meager inheritance. </a:t>
            </a:r>
          </a:p>
          <a:p>
            <a:r>
              <a:rPr lang="en-US" sz="3200" dirty="0"/>
              <a:t>Ironically, in </a:t>
            </a:r>
            <a:r>
              <a:rPr lang="en-US" sz="3200" b="1" i="1" dirty="0"/>
              <a:t>this</a:t>
            </a:r>
            <a:r>
              <a:rPr lang="en-US" sz="3200" dirty="0"/>
              <a:t> setting Bach wrote his most enduring music.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7603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Bitter Setting, Brilliant Work </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For a time he wrote a cantata </a:t>
            </a:r>
            <a:r>
              <a:rPr lang="en-US" sz="3200" b="1" i="1" dirty="0"/>
              <a:t>each week </a:t>
            </a:r>
            <a:r>
              <a:rPr lang="en-US" sz="3200" dirty="0"/>
              <a:t>(today, a composer who writes a cantata a </a:t>
            </a:r>
            <a:r>
              <a:rPr lang="en-US" sz="3200" b="1" i="1" dirty="0"/>
              <a:t>year </a:t>
            </a:r>
            <a:r>
              <a:rPr lang="en-US" sz="3200" dirty="0"/>
              <a:t>is highly praised), 202 of which survive. </a:t>
            </a:r>
          </a:p>
          <a:p>
            <a:r>
              <a:rPr lang="en-US" sz="3200" dirty="0"/>
              <a:t>Most conclude with a chorale based on a simple Lutheran hymn, and the music is at all times closely bound to biblical texts. </a:t>
            </a:r>
          </a:p>
          <a:p>
            <a:r>
              <a:rPr lang="en-US" sz="3200" dirty="0"/>
              <a:t>Among these works are the </a:t>
            </a:r>
            <a:r>
              <a:rPr lang="en-US" sz="3200" i="1" dirty="0"/>
              <a:t>Ascension Cantata</a:t>
            </a:r>
            <a:r>
              <a:rPr lang="en-US" sz="3200" dirty="0"/>
              <a:t> and the </a:t>
            </a:r>
            <a:r>
              <a:rPr lang="en-US" sz="3200" i="1" dirty="0"/>
              <a:t>Christmas Oratorio</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9479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Bitter Setting, Brilliant Work </a:t>
            </a:r>
          </a:p>
        </p:txBody>
      </p:sp>
      <p:sp>
        <p:nvSpPr>
          <p:cNvPr id="8" name="Content Placeholder 7"/>
          <p:cNvSpPr>
            <a:spLocks noGrp="1"/>
          </p:cNvSpPr>
          <p:nvPr>
            <p:ph idx="1"/>
          </p:nvPr>
        </p:nvSpPr>
        <p:spPr>
          <a:xfrm>
            <a:off x="457200" y="732408"/>
            <a:ext cx="8229600" cy="5744591"/>
          </a:xfrm>
        </p:spPr>
        <p:txBody>
          <a:bodyPr>
            <a:normAutofit/>
          </a:bodyPr>
          <a:lstStyle/>
          <a:p>
            <a:r>
              <a:rPr lang="en-US" sz="3200" dirty="0"/>
              <a:t>In Leipzig he also composed his epic </a:t>
            </a:r>
            <a:r>
              <a:rPr lang="en-US" sz="3200" i="1" dirty="0"/>
              <a:t>Mass in B Minor</a:t>
            </a:r>
            <a:r>
              <a:rPr lang="en-US" sz="3200" dirty="0"/>
              <a:t>, </a:t>
            </a:r>
            <a:r>
              <a:rPr lang="en-US" sz="3200" i="1" dirty="0"/>
              <a:t>The Passion of St John </a:t>
            </a:r>
            <a:r>
              <a:rPr lang="en-US" sz="3200" dirty="0"/>
              <a:t>and </a:t>
            </a:r>
            <a:r>
              <a:rPr lang="en-US" sz="3200" i="1" dirty="0"/>
              <a:t>The Passion of St Matthew</a:t>
            </a:r>
            <a:r>
              <a:rPr lang="en-US" sz="3200" dirty="0"/>
              <a:t>—all for use as worship services. </a:t>
            </a:r>
          </a:p>
          <a:p>
            <a:r>
              <a:rPr lang="en-US" sz="3200" dirty="0"/>
              <a:t>The latter piece has sometimes been called “</a:t>
            </a:r>
            <a:r>
              <a:rPr lang="en-US" sz="3200" i="1" dirty="0">
                <a:latin typeface="Cambria" panose="02040503050406030204" pitchFamily="18" charset="0"/>
                <a:ea typeface="Cambria" panose="02040503050406030204" pitchFamily="18" charset="0"/>
              </a:rPr>
              <a:t>the supreme cultural achievement of all Western civilization</a:t>
            </a:r>
            <a:r>
              <a:rPr lang="en-US" sz="3200" dirty="0"/>
              <a:t>,” and even the radical skeptic Friedrich Nietzsche (1844–1900) admitted upon hearing it, “</a:t>
            </a:r>
            <a:r>
              <a:rPr lang="en-US" sz="3200" i="1" dirty="0">
                <a:latin typeface="Cambria" panose="02040503050406030204" pitchFamily="18" charset="0"/>
                <a:ea typeface="Cambria" panose="02040503050406030204" pitchFamily="18" charset="0"/>
              </a:rPr>
              <a:t>One who has completely forgotten Christianity truly hears it here as gospel.</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891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Bach Revival </a:t>
            </a:r>
          </a:p>
        </p:txBody>
      </p:sp>
      <p:sp>
        <p:nvSpPr>
          <p:cNvPr id="8" name="Content Placeholder 7"/>
          <p:cNvSpPr>
            <a:spLocks noGrp="1"/>
          </p:cNvSpPr>
          <p:nvPr>
            <p:ph idx="1"/>
          </p:nvPr>
        </p:nvSpPr>
        <p:spPr>
          <a:xfrm>
            <a:off x="457200" y="732408"/>
            <a:ext cx="8229600" cy="5744591"/>
          </a:xfrm>
        </p:spPr>
        <p:txBody>
          <a:bodyPr>
            <a:normAutofit/>
          </a:bodyPr>
          <a:lstStyle/>
          <a:p>
            <a:r>
              <a:rPr lang="en-US" sz="2600" dirty="0"/>
              <a:t>After Bach's death, people seemed glad to wipe their ears of his music. </a:t>
            </a:r>
          </a:p>
          <a:p>
            <a:r>
              <a:rPr lang="en-US" sz="2600" dirty="0"/>
              <a:t>He was remembered less as a composer than as an organist and harpsichordist. </a:t>
            </a:r>
          </a:p>
          <a:p>
            <a:r>
              <a:rPr lang="en-US" sz="2600" dirty="0"/>
              <a:t>Some of his music was sold, and some was reportedly used to wrap garbage. </a:t>
            </a:r>
          </a:p>
          <a:p>
            <a:r>
              <a:rPr lang="en-US" sz="2600" dirty="0"/>
              <a:t>For the next 80 years his music was neglected by the public, although a few musicians (Mozart and Beethoven, for example) admired it. </a:t>
            </a:r>
          </a:p>
          <a:p>
            <a:r>
              <a:rPr lang="en-US" sz="2600" dirty="0"/>
              <a:t>Not until 1829, when German composer Felix Mendelssohn arranged a performance of The Passion of St Matthew, did a larger audience appreciate Bach the composer.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318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3000" r="-1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81" y="0"/>
            <a:ext cx="9144000" cy="732408"/>
          </a:xfrm>
        </p:spPr>
        <p:txBody>
          <a:bodyPr>
            <a:noAutofit/>
          </a:bodyPr>
          <a:lstStyle/>
          <a:p>
            <a:r>
              <a:rPr lang="en-US" b="1" dirty="0"/>
              <a:t>Bach Revival </a:t>
            </a:r>
          </a:p>
        </p:txBody>
      </p:sp>
      <p:sp>
        <p:nvSpPr>
          <p:cNvPr id="8" name="Content Placeholder 7"/>
          <p:cNvSpPr>
            <a:spLocks noGrp="1"/>
          </p:cNvSpPr>
          <p:nvPr>
            <p:ph idx="1"/>
          </p:nvPr>
        </p:nvSpPr>
        <p:spPr>
          <a:xfrm>
            <a:off x="457200" y="732408"/>
            <a:ext cx="8229600" cy="5744591"/>
          </a:xfrm>
        </p:spPr>
        <p:txBody>
          <a:bodyPr>
            <a:normAutofit/>
          </a:bodyPr>
          <a:lstStyle/>
          <a:p>
            <a:r>
              <a:rPr lang="en-US" sz="2600" dirty="0"/>
              <a:t>In terms of pure music, Bach has become known as one who could combine the rhythm of French dances, the gracefulness of Italian song, and the intricacy of German counterpoint—all in one composition. </a:t>
            </a:r>
          </a:p>
          <a:p>
            <a:r>
              <a:rPr lang="en-US" sz="2600" dirty="0"/>
              <a:t>In addition, Bach could write musical equivalents of verbal ideas, such as undulating a melody to represent the sea. </a:t>
            </a:r>
          </a:p>
          <a:p>
            <a:r>
              <a:rPr lang="en-US" sz="2600" dirty="0"/>
              <a:t>But music was never just music to Bach. Nearly three-fourths of his 1,000 compositions were written for use in worship. </a:t>
            </a:r>
          </a:p>
          <a:p>
            <a:r>
              <a:rPr lang="en-US" sz="2600" dirty="0"/>
              <a:t>Between his musical genius, his devotion to Christ, and the effect of his music, he has come to be known in many circles as “the Fifth Evangelist.”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4204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George </a:t>
            </a:r>
            <a:r>
              <a:rPr lang="en-US" sz="6000" b="1" dirty="0" err="1">
                <a:solidFill>
                  <a:schemeClr val="bg1"/>
                </a:solidFill>
                <a:effectLst>
                  <a:glow rad="228600">
                    <a:schemeClr val="accent2">
                      <a:satMod val="175000"/>
                      <a:alpha val="40000"/>
                    </a:schemeClr>
                  </a:glow>
                  <a:outerShdw blurRad="114300" dist="38100" dir="13500000" algn="br" rotWithShape="0">
                    <a:prstClr val="black"/>
                  </a:outerShdw>
                </a:effectLst>
              </a:rPr>
              <a:t>Frideric</a:t>
            </a: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 Handel</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https://www.theguardian.com/music/2020/nov/04/handel-where-to-start-with-his-music</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C2B9F95A-DA07-49E5-B87B-C8EC745260E0}"/>
              </a:ext>
            </a:extLst>
          </p:cNvPr>
          <p:cNvSpPr txBox="1"/>
          <p:nvPr/>
        </p:nvSpPr>
        <p:spPr>
          <a:xfrm>
            <a:off x="6858000" y="5903893"/>
            <a:ext cx="2209800"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glow rad="228600">
                    <a:srgbClr val="C0504D">
                      <a:satMod val="175000"/>
                      <a:alpha val="40000"/>
                    </a:srgbClr>
                  </a:glow>
                  <a:outerShdw blurRad="114300" dist="38100" dir="13500000" algn="br" rotWithShape="0">
                    <a:prstClr val="black"/>
                  </a:outerShdw>
                </a:effectLst>
                <a:uLnTx/>
                <a:uFillTx/>
                <a:latin typeface="Calibri"/>
                <a:ea typeface="+mn-ea"/>
                <a:cs typeface="+mn-cs"/>
              </a:rPr>
              <a:t>COMPOSER OF MESSIAH</a:t>
            </a:r>
          </a:p>
        </p:txBody>
      </p:sp>
    </p:spTree>
    <p:extLst>
      <p:ext uri="{BB962C8B-B14F-4D97-AF65-F5344CB8AC3E}">
        <p14:creationId xmlns:p14="http://schemas.microsoft.com/office/powerpoint/2010/main" val="620744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44245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77500" lnSpcReduction="20000"/>
          </a:bodyPr>
          <a:lstStyle/>
          <a:p>
            <a:r>
              <a:rPr lang="en-US" dirty="0"/>
              <a:t>In Isaac Watts day, it was considered wrong to sing anything but Psalms, because they were </a:t>
            </a:r>
            <a:r>
              <a:rPr lang="en-US" b="1" i="1" dirty="0"/>
              <a:t>scripture</a:t>
            </a:r>
            <a:r>
              <a:rPr lang="en-US" dirty="0"/>
              <a:t>. There are a number of Presbyterian churches that still hold to this idea even in the present day. How would you respond to someone who wanted to argue this way?</a:t>
            </a:r>
          </a:p>
          <a:p>
            <a:r>
              <a:rPr lang="en-US" dirty="0"/>
              <a:t>Watts furthermore was criticized for deviating too much from the Psalms that he translated them into hymns. Do you see a problem with him doing this?</a:t>
            </a:r>
          </a:p>
          <a:p>
            <a:r>
              <a:rPr lang="en-US" dirty="0"/>
              <a:t>Watts once complained that “</a:t>
            </a:r>
            <a:r>
              <a:rPr lang="en-US" i="1" dirty="0">
                <a:latin typeface="Cambria" panose="02040503050406030204" pitchFamily="18" charset="0"/>
                <a:ea typeface="Cambria" panose="02040503050406030204" pitchFamily="18" charset="0"/>
              </a:rPr>
              <a:t>To see the dull indifference, the negligent and thoughtless air that sits upon the faces of a whole assembly, while the psalm is upon their lips, might even tempt a charitable observer to suspect the fervency of their inward religion</a:t>
            </a:r>
            <a:r>
              <a:rPr lang="en-US" dirty="0"/>
              <a:t>.” Do you think this criticism could justifiably be made in our own day, where people can sing hymns as well as Psalms? If so, what, if anything, should be about that?</a:t>
            </a:r>
          </a:p>
          <a:p>
            <a:r>
              <a:rPr lang="en-US" dirty="0"/>
              <a:t>Bach, a musical genius, was unappreciated in his own day. This is reminiscent of Jesus’ words “</a:t>
            </a:r>
            <a:r>
              <a:rPr lang="en-US" i="1" dirty="0">
                <a:latin typeface="Cambria" panose="02040503050406030204" pitchFamily="18" charset="0"/>
                <a:ea typeface="Cambria" panose="02040503050406030204" pitchFamily="18" charset="0"/>
              </a:rPr>
              <a:t>A prophet is not without honor except in his hometown and in his own household</a:t>
            </a:r>
            <a:r>
              <a:rPr lang="en-US" dirty="0"/>
              <a:t>.” (Mat. 13:57). Could this be an encouraging thought to keep in </a:t>
            </a:r>
            <a:r>
              <a:rPr lang="en-US"/>
              <a:t>mind when </a:t>
            </a:r>
            <a:r>
              <a:rPr lang="en-US" dirty="0"/>
              <a:t>you face opposition in your own day?</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026550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6463450"/>
            <a:ext cx="89154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789926"/>
          </a:xfrm>
        </p:spPr>
        <p:txBody>
          <a:bodyPr>
            <a:noAutofit/>
          </a:bodyPr>
          <a:lstStyle/>
          <a:p>
            <a:r>
              <a:rPr lang="en-US" sz="5400" b="1" dirty="0"/>
              <a:t>Timeline</a:t>
            </a:r>
          </a:p>
        </p:txBody>
      </p:sp>
      <p:pic>
        <p:nvPicPr>
          <p:cNvPr id="6" name="Picture 5">
            <a:extLst>
              <a:ext uri="{FF2B5EF4-FFF2-40B4-BE49-F238E27FC236}">
                <a16:creationId xmlns:a16="http://schemas.microsoft.com/office/drawing/2014/main" id="{BE7A89D9-EC1C-43B8-A075-F10789639E6E}"/>
              </a:ext>
            </a:extLst>
          </p:cNvPr>
          <p:cNvPicPr>
            <a:picLocks noChangeAspect="1"/>
          </p:cNvPicPr>
          <p:nvPr/>
        </p:nvPicPr>
        <p:blipFill>
          <a:blip r:embed="rId2"/>
          <a:stretch>
            <a:fillRect/>
          </a:stretch>
        </p:blipFill>
        <p:spPr>
          <a:xfrm>
            <a:off x="0" y="914401"/>
            <a:ext cx="9144000" cy="5338493"/>
          </a:xfrm>
          <a:prstGeom prst="rect">
            <a:avLst/>
          </a:prstGeom>
        </p:spPr>
      </p:pic>
    </p:spTree>
    <p:extLst>
      <p:ext uri="{BB962C8B-B14F-4D97-AF65-F5344CB8AC3E}">
        <p14:creationId xmlns:p14="http://schemas.microsoft.com/office/powerpoint/2010/main" val="134420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1342008"/>
          </a:xfrm>
        </p:spPr>
        <p:txBody>
          <a:bodyPr>
            <a:noAutofit/>
          </a:bodyPr>
          <a:lstStyle/>
          <a:p>
            <a:r>
              <a:rPr lang="en-US" sz="3200" b="1" dirty="0"/>
              <a:t>“Joy to the world, the Lord is come / Let earth receive her King / Let every heart, prepare him room / And heaven and nature sing.”</a:t>
            </a:r>
          </a:p>
        </p:txBody>
      </p:sp>
      <p:sp>
        <p:nvSpPr>
          <p:cNvPr id="8" name="Content Placeholder 7"/>
          <p:cNvSpPr>
            <a:spLocks noGrp="1"/>
          </p:cNvSpPr>
          <p:nvPr>
            <p:ph idx="1"/>
          </p:nvPr>
        </p:nvSpPr>
        <p:spPr>
          <a:xfrm>
            <a:off x="457200" y="1447800"/>
            <a:ext cx="8229600" cy="5029199"/>
          </a:xfrm>
        </p:spPr>
        <p:txBody>
          <a:bodyPr>
            <a:normAutofit fontScale="85000" lnSpcReduction="20000"/>
          </a:bodyPr>
          <a:lstStyle/>
          <a:p>
            <a:r>
              <a:rPr lang="en-US" sz="3200" dirty="0"/>
              <a:t>In his later years, Isaac Watts once </a:t>
            </a:r>
            <a:r>
              <a:rPr lang="en-US" sz="3200" b="1" i="1" dirty="0"/>
              <a:t>complained</a:t>
            </a:r>
            <a:r>
              <a:rPr lang="en-US" sz="3200" dirty="0"/>
              <a:t> about hymn singing in church: “</a:t>
            </a:r>
            <a:r>
              <a:rPr lang="en-US" sz="3200" i="1" dirty="0">
                <a:latin typeface="Cambria" panose="02040503050406030204" pitchFamily="18" charset="0"/>
                <a:ea typeface="Cambria" panose="02040503050406030204" pitchFamily="18" charset="0"/>
              </a:rPr>
              <a:t>To see the dull indifference, the negligent and thoughtless air that sits upon the faces of a whole assembly, while the psalm is upon their lips, might even tempt a charitable observer to suspect the fervency of their inward religion</a:t>
            </a:r>
            <a:r>
              <a:rPr lang="en-US" sz="3200" dirty="0"/>
              <a:t>.” </a:t>
            </a:r>
          </a:p>
          <a:p>
            <a:r>
              <a:rPr lang="en-US" sz="3200" dirty="0"/>
              <a:t>He had been making this complaint since his late teens. His father, tired of his hearing his complaints, challenged him to write something better. </a:t>
            </a:r>
          </a:p>
          <a:p>
            <a:r>
              <a:rPr lang="en-US" sz="3200" dirty="0"/>
              <a:t>The following week, the adolescent Isaac presented his first hymn to the church, “</a:t>
            </a:r>
            <a:r>
              <a:rPr lang="en-US" sz="3200" i="1" dirty="0"/>
              <a:t>Behold the Glories of the Lamb</a:t>
            </a:r>
            <a:r>
              <a:rPr lang="en-US" sz="3200" dirty="0"/>
              <a:t>,” which received an enthusiastic response. </a:t>
            </a:r>
          </a:p>
          <a:p>
            <a:r>
              <a:rPr lang="en-US" sz="3200" dirty="0"/>
              <a:t>And so the career of the “Father of English Hymnody” had begun.</a:t>
            </a:r>
          </a:p>
          <a:p>
            <a:endParaRPr lang="en-US" sz="3200" dirty="0"/>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345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Head of a Genius </a:t>
            </a:r>
          </a:p>
        </p:txBody>
      </p:sp>
      <p:sp>
        <p:nvSpPr>
          <p:cNvPr id="8" name="Content Placeholder 7"/>
          <p:cNvSpPr>
            <a:spLocks noGrp="1"/>
          </p:cNvSpPr>
          <p:nvPr>
            <p:ph idx="1"/>
          </p:nvPr>
        </p:nvSpPr>
        <p:spPr>
          <a:xfrm>
            <a:off x="457200" y="838200"/>
            <a:ext cx="8229600" cy="5638799"/>
          </a:xfrm>
        </p:spPr>
        <p:txBody>
          <a:bodyPr>
            <a:normAutofit fontScale="77500" lnSpcReduction="20000"/>
          </a:bodyPr>
          <a:lstStyle/>
          <a:p>
            <a:r>
              <a:rPr lang="en-US" sz="3200" dirty="0"/>
              <a:t>At Isaac's birth in 1674, his father was in </a:t>
            </a:r>
            <a:r>
              <a:rPr lang="en-US" sz="3200" b="1" i="1" dirty="0"/>
              <a:t>prison</a:t>
            </a:r>
            <a:r>
              <a:rPr lang="en-US" sz="3200" dirty="0"/>
              <a:t> for his Nonconformist sympathies (that is, he would not embrace the established Church of England). </a:t>
            </a:r>
          </a:p>
          <a:p>
            <a:r>
              <a:rPr lang="en-US" sz="3200" dirty="0"/>
              <a:t>His father was eventually freed (and fathered seven more children), but Isaac respected his courage and remembered his mother's tales of nursing her children on the jail steps. </a:t>
            </a:r>
          </a:p>
          <a:p>
            <a:r>
              <a:rPr lang="en-US" sz="3200" dirty="0"/>
              <a:t>Young Isaac showed genius early. He was learning Latin by age 4, Greek at 9, French (which he took up to converse with his refugee neighbors) at 11, and Hebrew at 13. </a:t>
            </a:r>
          </a:p>
          <a:p>
            <a:r>
              <a:rPr lang="en-US" sz="3200" dirty="0"/>
              <a:t>Several wealthy townspeople offered to pay for his university education at </a:t>
            </a:r>
            <a:r>
              <a:rPr lang="en-US" sz="3200" b="1" i="1" dirty="0"/>
              <a:t>Oxford </a:t>
            </a:r>
            <a:r>
              <a:rPr lang="en-US" sz="3200" dirty="0"/>
              <a:t>or </a:t>
            </a:r>
            <a:r>
              <a:rPr lang="en-US" sz="3200" b="1" i="1" dirty="0"/>
              <a:t>Cambridge</a:t>
            </a:r>
            <a:r>
              <a:rPr lang="en-US" sz="3200" dirty="0"/>
              <a:t>, which would have led him into </a:t>
            </a:r>
            <a:r>
              <a:rPr lang="en-US" sz="3200" b="1" i="1" dirty="0"/>
              <a:t>Anglican</a:t>
            </a:r>
            <a:r>
              <a:rPr lang="en-US" sz="3200" dirty="0"/>
              <a:t> ministry. </a:t>
            </a:r>
          </a:p>
          <a:p>
            <a:r>
              <a:rPr lang="en-US" sz="3200" dirty="0"/>
              <a:t>Isaac refused and at 16 went to London to study at a leading </a:t>
            </a:r>
            <a:r>
              <a:rPr lang="en-US" sz="3200" b="1" i="1" dirty="0"/>
              <a:t>Nonconformist </a:t>
            </a:r>
            <a:r>
              <a:rPr lang="en-US" sz="3200" dirty="0"/>
              <a:t>academy.</a:t>
            </a:r>
          </a:p>
          <a:p>
            <a:r>
              <a:rPr lang="en-US" sz="3200" dirty="0"/>
              <a:t>Upon graduation, he spent five years as a private tutor. </a:t>
            </a:r>
          </a:p>
          <a:p>
            <a:pPr marL="0" indent="0">
              <a:buNone/>
            </a:pPr>
            <a:endParaRPr lang="en-US" sz="3200" dirty="0"/>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22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p:cTn id="42"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Head of a Genius </a:t>
            </a: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sz="3200" dirty="0"/>
              <a:t>In 1702 Isaac became </a:t>
            </a:r>
            <a:r>
              <a:rPr lang="en-US" sz="3200" b="1" i="1" dirty="0"/>
              <a:t>pastor</a:t>
            </a:r>
            <a:r>
              <a:rPr lang="en-US" sz="3200" dirty="0"/>
              <a:t> of London's Mark Lane Independent (i.e. Congregational) Chapel, then one of the city's most influential independent churches. </a:t>
            </a:r>
          </a:p>
          <a:p>
            <a:r>
              <a:rPr lang="en-US" sz="3200" dirty="0"/>
              <a:t>But the following year, he began suffering from psychiatric illness that would plague him for the rest of his life. </a:t>
            </a:r>
          </a:p>
          <a:p>
            <a:r>
              <a:rPr lang="en-US" sz="3200" dirty="0"/>
              <a:t>He had to pass off more and more of his work to his assistant and eventually resigned in 1712. </a:t>
            </a:r>
          </a:p>
          <a:p>
            <a:r>
              <a:rPr lang="en-US" sz="3200" dirty="0"/>
              <a:t>His illness and unsightly appearance took its toll on his personal life.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346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Head of a Genius </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sz="3200" dirty="0"/>
              <a:t>Isaac's five-foot, pale, skinny frame was topped by a disproportionately oversized head. </a:t>
            </a:r>
          </a:p>
          <a:p>
            <a:r>
              <a:rPr lang="en-US" sz="3200" dirty="0"/>
              <a:t>Almost every portrait of him depicts him in a large gown with large folds—an apparent attempt by the artists to disguise his homeliness. </a:t>
            </a:r>
          </a:p>
          <a:p>
            <a:r>
              <a:rPr lang="en-US" sz="3200" dirty="0"/>
              <a:t>This was probably the reason for Elizabeth Singer's </a:t>
            </a:r>
            <a:r>
              <a:rPr lang="en-US" sz="3200" b="1" i="1" dirty="0"/>
              <a:t>rejection</a:t>
            </a:r>
            <a:r>
              <a:rPr lang="en-US" sz="3200" dirty="0"/>
              <a:t> of his marriage proposal. As one biographer noted, “</a:t>
            </a:r>
            <a:r>
              <a:rPr lang="en-US" sz="3200" i="1" dirty="0">
                <a:latin typeface="Cambria" panose="02040503050406030204" pitchFamily="18" charset="0"/>
                <a:ea typeface="Cambria" panose="02040503050406030204" pitchFamily="18" charset="0"/>
              </a:rPr>
              <a:t>Though she loved the jewel, she could not admire the casket [case] which contained it</a:t>
            </a:r>
            <a:r>
              <a:rPr lang="en-US" sz="3200" dirty="0"/>
              <a:t>.”</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884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Reaching the Ordinary Christian </a:t>
            </a:r>
          </a:p>
        </p:txBody>
      </p:sp>
      <p:sp>
        <p:nvSpPr>
          <p:cNvPr id="8" name="Content Placeholder 7"/>
          <p:cNvSpPr>
            <a:spLocks noGrp="1"/>
          </p:cNvSpPr>
          <p:nvPr>
            <p:ph idx="1"/>
          </p:nvPr>
        </p:nvSpPr>
        <p:spPr>
          <a:xfrm>
            <a:off x="457200" y="838200"/>
            <a:ext cx="8229600" cy="5638799"/>
          </a:xfrm>
        </p:spPr>
        <p:txBody>
          <a:bodyPr>
            <a:normAutofit/>
          </a:bodyPr>
          <a:lstStyle/>
          <a:p>
            <a:r>
              <a:rPr lang="en-US" dirty="0"/>
              <a:t>Though German Lutherans had been singing hymns for 100 years, John Calvin had urged his followers to sing only metrical psalms; English Protestants had followed Calvin's lead. </a:t>
            </a:r>
          </a:p>
          <a:p>
            <a:r>
              <a:rPr lang="en-US" dirty="0"/>
              <a:t>Watts's 1707 publication of Hymns and Spiritual Songs technically wasn't a collection of hymns or metrical psalms, but it was a collection of consequence. </a:t>
            </a:r>
          </a:p>
          <a:p>
            <a:r>
              <a:rPr lang="en-US" dirty="0"/>
              <a:t>In fact, it contained what would become some of the most popular English hymns of all time, such as “</a:t>
            </a:r>
            <a:r>
              <a:rPr lang="en-US" i="1" dirty="0"/>
              <a:t>When I Survey the Wondrous Cross</a:t>
            </a:r>
            <a:r>
              <a:rPr lang="en-US"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8798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5000" b="-4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Reaching the Ordinary Christian </a:t>
            </a:r>
          </a:p>
        </p:txBody>
      </p:sp>
      <p:sp>
        <p:nvSpPr>
          <p:cNvPr id="8" name="Content Placeholder 7"/>
          <p:cNvSpPr>
            <a:spLocks noGrp="1"/>
          </p:cNvSpPr>
          <p:nvPr>
            <p:ph idx="1"/>
          </p:nvPr>
        </p:nvSpPr>
        <p:spPr>
          <a:xfrm>
            <a:off x="457200" y="838200"/>
            <a:ext cx="8229600" cy="5638799"/>
          </a:xfrm>
        </p:spPr>
        <p:txBody>
          <a:bodyPr>
            <a:normAutofit fontScale="77500" lnSpcReduction="20000"/>
          </a:bodyPr>
          <a:lstStyle/>
          <a:p>
            <a:r>
              <a:rPr lang="en-US" sz="3200" dirty="0"/>
              <a:t>Watts didn't </a:t>
            </a:r>
            <a:r>
              <a:rPr lang="en-US" sz="3200" b="1" i="1" dirty="0"/>
              <a:t>reject </a:t>
            </a:r>
            <a:r>
              <a:rPr lang="en-US" sz="3200" dirty="0"/>
              <a:t>metrical psalms; he simply wanted to see them more </a:t>
            </a:r>
            <a:r>
              <a:rPr lang="en-US" sz="3200" b="1" i="1" dirty="0"/>
              <a:t>impassioned</a:t>
            </a:r>
            <a:r>
              <a:rPr lang="en-US" sz="3200" dirty="0"/>
              <a:t>. “</a:t>
            </a:r>
            <a:r>
              <a:rPr lang="en-US" sz="3200" i="1" dirty="0">
                <a:latin typeface="Cambria" panose="02040503050406030204" pitchFamily="18" charset="0"/>
                <a:ea typeface="Cambria" panose="02040503050406030204" pitchFamily="18" charset="0"/>
              </a:rPr>
              <a:t>They ought to be translated in such a manner as we have reason to believe David would have composed them if he had lived in our day</a:t>
            </a:r>
            <a:r>
              <a:rPr lang="en-US" sz="3200" dirty="0"/>
              <a:t>,” he wrote. </a:t>
            </a:r>
          </a:p>
          <a:p>
            <a:r>
              <a:rPr lang="en-US" sz="3200" i="1" dirty="0"/>
              <a:t>Psalms of David Imitated in the Language of the New Testament </a:t>
            </a:r>
            <a:r>
              <a:rPr lang="en-US" sz="3200" dirty="0"/>
              <a:t>followed in 1719. </a:t>
            </a:r>
          </a:p>
          <a:p>
            <a:r>
              <a:rPr lang="en-US" sz="3200" dirty="0"/>
              <a:t>Many of his English colleagues couldn't recognize these translations. </a:t>
            </a:r>
          </a:p>
          <a:p>
            <a:r>
              <a:rPr lang="en-US" sz="3200" dirty="0"/>
              <a:t>How could “</a:t>
            </a:r>
            <a:r>
              <a:rPr lang="en-US" sz="3200" i="1" dirty="0"/>
              <a:t>Joy to the World</a:t>
            </a:r>
            <a:r>
              <a:rPr lang="en-US" sz="3200" dirty="0"/>
              <a:t>” really be Psalm 98? Or “</a:t>
            </a:r>
            <a:r>
              <a:rPr lang="en-US" sz="3200" i="1" dirty="0"/>
              <a:t>Jesus Shall Reign </a:t>
            </a:r>
            <a:r>
              <a:rPr lang="en-US" sz="3200" i="1" dirty="0" err="1"/>
              <a:t>Where'er</a:t>
            </a:r>
            <a:r>
              <a:rPr lang="en-US" sz="3200" i="1" dirty="0"/>
              <a:t> the Sun</a:t>
            </a:r>
            <a:r>
              <a:rPr lang="en-US" sz="3200" dirty="0"/>
              <a:t>” be Psalm 72, or “</a:t>
            </a:r>
            <a:r>
              <a:rPr lang="en-US" sz="3200" i="1" dirty="0"/>
              <a:t>O God Our Help in Ages Past</a:t>
            </a:r>
            <a:r>
              <a:rPr lang="en-US" sz="3200" dirty="0"/>
              <a:t>” be Psalm 90? </a:t>
            </a:r>
          </a:p>
          <a:p>
            <a:r>
              <a:rPr lang="en-US" sz="3200" dirty="0"/>
              <a:t>Watts was </a:t>
            </a:r>
            <a:r>
              <a:rPr lang="en-US" sz="3200" b="1" i="1" dirty="0"/>
              <a:t>unapologetic</a:t>
            </a:r>
            <a:r>
              <a:rPr lang="en-US" sz="3200" dirty="0"/>
              <a:t>, arguing that he </a:t>
            </a:r>
            <a:r>
              <a:rPr lang="en-US" sz="3200" b="1" i="1" dirty="0"/>
              <a:t>deliberately</a:t>
            </a:r>
            <a:r>
              <a:rPr lang="en-US" sz="3200" dirty="0"/>
              <a:t> omitted several psalms and large parts of others, keeping portions “</a:t>
            </a:r>
            <a:r>
              <a:rPr lang="en-US" sz="3200" i="1" dirty="0">
                <a:latin typeface="Cambria" panose="02040503050406030204" pitchFamily="18" charset="0"/>
                <a:ea typeface="Cambria" panose="02040503050406030204" pitchFamily="18" charset="0"/>
              </a:rPr>
              <a:t>as might easily and naturally be accommodated to the various occasions of Christian life, or at least might afford us some beautiful allusions to Christian affairs</a:t>
            </a:r>
            <a:r>
              <a:rPr lang="en-US" sz="3200" dirty="0"/>
              <a:t>.” </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551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365090</TotalTime>
  <Words>2572</Words>
  <Application>Microsoft Office PowerPoint</Application>
  <PresentationFormat>On-screen Show (4:3)</PresentationFormat>
  <Paragraphs>138</Paragraphs>
  <Slides>27</Slides>
  <Notes>6</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Isaac Watts</vt:lpstr>
      <vt:lpstr>Timeline</vt:lpstr>
      <vt:lpstr>“Joy to the world, the Lord is come / Let earth receive her King / Let every heart, prepare him room / And heaven and nature sing.”</vt:lpstr>
      <vt:lpstr>Head of a Genius </vt:lpstr>
      <vt:lpstr>Head of a Genius </vt:lpstr>
      <vt:lpstr>Head of a Genius </vt:lpstr>
      <vt:lpstr>Reaching the Ordinary Christian </vt:lpstr>
      <vt:lpstr>Reaching the Ordinary Christian </vt:lpstr>
      <vt:lpstr>Reaching the Ordinary Christian </vt:lpstr>
      <vt:lpstr>Reaching the Ordinary Christian </vt:lpstr>
      <vt:lpstr>Reaching the Ordinary Christian </vt:lpstr>
      <vt:lpstr>J.S. Bach</vt:lpstr>
      <vt:lpstr>Timeline</vt:lpstr>
      <vt:lpstr>“At a reverent performance of music, God is always at hand with his gracious presence.”</vt:lpstr>
      <vt:lpstr>“At a reverent performance of music, God is always at hand with his gracious presence.”</vt:lpstr>
      <vt:lpstr>Early Genius </vt:lpstr>
      <vt:lpstr>Early Genius </vt:lpstr>
      <vt:lpstr>Early Genius </vt:lpstr>
      <vt:lpstr>Bitter Setting, Brilliant Work </vt:lpstr>
      <vt:lpstr>Bitter Setting, Brilliant Work </vt:lpstr>
      <vt:lpstr>Bitter Setting, Brilliant Work </vt:lpstr>
      <vt:lpstr>Bach Revival </vt:lpstr>
      <vt:lpstr>Bach Revival </vt:lpstr>
      <vt:lpstr>George Frideric Handel</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6341</cp:revision>
  <cp:lastPrinted>2021-06-27T13:57:03Z</cp:lastPrinted>
  <dcterms:created xsi:type="dcterms:W3CDTF">2018-06-08T00:19:32Z</dcterms:created>
  <dcterms:modified xsi:type="dcterms:W3CDTF">2021-06-30T02:48:08Z</dcterms:modified>
</cp:coreProperties>
</file>