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3.xml" ContentType="application/vnd.openxmlformats-officedocument.presentationml.notesSlide+xml"/>
  <Override PartName="/ppt/theme/themeOverride15.xml" ContentType="application/vnd.openxmlformats-officedocument.themeOverride+xml"/>
  <Override PartName="/ppt/notesSlides/notesSlide4.xml" ContentType="application/vnd.openxmlformats-officedocument.presentationml.notesSlide+xml"/>
  <Override PartName="/ppt/theme/themeOverride16.xml" ContentType="application/vnd.openxmlformats-officedocument.themeOverride+xml"/>
  <Override PartName="/ppt/notesSlides/notesSlide5.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6.xml" ContentType="application/vnd.openxmlformats-officedocument.presentationml.notesSlide+xml"/>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3"/>
  </p:notesMasterIdLst>
  <p:handoutMasterIdLst>
    <p:handoutMasterId r:id="rId34"/>
  </p:handoutMasterIdLst>
  <p:sldIdLst>
    <p:sldId id="3774" r:id="rId3"/>
    <p:sldId id="3775" r:id="rId4"/>
    <p:sldId id="3777" r:id="rId5"/>
    <p:sldId id="3778" r:id="rId6"/>
    <p:sldId id="3776" r:id="rId7"/>
    <p:sldId id="3780" r:id="rId8"/>
    <p:sldId id="3779" r:id="rId9"/>
    <p:sldId id="3781" r:id="rId10"/>
    <p:sldId id="3782" r:id="rId11"/>
    <p:sldId id="3784" r:id="rId12"/>
    <p:sldId id="3783" r:id="rId13"/>
    <p:sldId id="3786" r:id="rId14"/>
    <p:sldId id="3785" r:id="rId15"/>
    <p:sldId id="3787" r:id="rId16"/>
    <p:sldId id="3788" r:id="rId17"/>
    <p:sldId id="3789" r:id="rId18"/>
    <p:sldId id="3790" r:id="rId19"/>
    <p:sldId id="3791" r:id="rId20"/>
    <p:sldId id="3793" r:id="rId21"/>
    <p:sldId id="3795" r:id="rId22"/>
    <p:sldId id="3794" r:id="rId23"/>
    <p:sldId id="3796" r:id="rId24"/>
    <p:sldId id="3797" r:id="rId25"/>
    <p:sldId id="3799" r:id="rId26"/>
    <p:sldId id="3798" r:id="rId27"/>
    <p:sldId id="3800" r:id="rId28"/>
    <p:sldId id="3801" r:id="rId29"/>
    <p:sldId id="3802" r:id="rId30"/>
    <p:sldId id="3807" r:id="rId31"/>
    <p:sldId id="3808" r:id="rId3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50" autoAdjust="0"/>
    <p:restoredTop sz="94660"/>
  </p:normalViewPr>
  <p:slideViewPr>
    <p:cSldViewPr>
      <p:cViewPr varScale="1">
        <p:scale>
          <a:sx n="162" d="100"/>
          <a:sy n="162" d="100"/>
        </p:scale>
        <p:origin x="1588" y="88"/>
      </p:cViewPr>
      <p:guideLst>
        <p:guide orient="horz" pos="2160"/>
        <p:guide pos="2880"/>
      </p:guideLst>
    </p:cSldViewPr>
  </p:slideViewPr>
  <p:notesTextViewPr>
    <p:cViewPr>
      <p:scale>
        <a:sx n="3" d="2"/>
        <a:sy n="3" d="2"/>
      </p:scale>
      <p:origin x="0" y="0"/>
    </p:cViewPr>
  </p:notesTextViewPr>
  <p:sorterViewPr>
    <p:cViewPr>
      <p:scale>
        <a:sx n="100" d="100"/>
        <a:sy n="100" d="100"/>
      </p:scale>
      <p:origin x="0" y="-41672"/>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7/8/2021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7/8/2021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757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5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085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029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62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0534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7/8/2021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7/8/2021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hyperlink" Target="https://www.praeclara.org/?page_id=641"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4.xml"/><Relationship Id="rId5" Type="http://schemas.openxmlformats.org/officeDocument/2006/relationships/hyperlink" Target="https://www.wikiwand.com/en/Charles_Wesley" TargetMode="Externa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theguardian.com/music/2020/nov/04/handel-where-to-start-with-his-music"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hemeOverride" Target="../theme/themeOverride25.xml"/><Relationship Id="rId5" Type="http://schemas.openxmlformats.org/officeDocument/2006/relationships/hyperlink" Target="https://www.wikiwand.com/en/Charles_Wesley"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26.xml"/><Relationship Id="rId4" Type="http://schemas.openxmlformats.org/officeDocument/2006/relationships/hyperlink" Target="https://www.weareteachers.com/moving-beyond-classroom-discussion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598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Delivered by Messiah  </a:t>
            </a:r>
          </a:p>
        </p:txBody>
      </p:sp>
      <p:sp>
        <p:nvSpPr>
          <p:cNvPr id="8" name="Content Placeholder 7"/>
          <p:cNvSpPr>
            <a:spLocks noGrp="1"/>
          </p:cNvSpPr>
          <p:nvPr>
            <p:ph idx="1"/>
          </p:nvPr>
        </p:nvSpPr>
        <p:spPr>
          <a:xfrm>
            <a:off x="457200" y="732408"/>
            <a:ext cx="8229600" cy="5744591"/>
          </a:xfrm>
        </p:spPr>
        <p:txBody>
          <a:bodyPr>
            <a:normAutofit fontScale="92500" lnSpcReduction="10000"/>
          </a:bodyPr>
          <a:lstStyle/>
          <a:p>
            <a:r>
              <a:rPr lang="en-US" sz="3200" dirty="0"/>
              <a:t>Deeply depressed, Handel was visited by his friend Charles Jennens. </a:t>
            </a:r>
          </a:p>
          <a:p>
            <a:r>
              <a:rPr lang="en-US" sz="3200" dirty="0"/>
              <a:t>The wealthy, devout Anglican had written a libretto about the life of Christ and the work of redemption, with the text completely taken from the Bible. </a:t>
            </a:r>
          </a:p>
          <a:p>
            <a:r>
              <a:rPr lang="en-US" sz="3200" dirty="0"/>
              <a:t>A fussy perfectionist, Jennens had written it to challenge the deists who denied the divinity of Jesus. Would Handel compose the music for it? he asked. </a:t>
            </a:r>
          </a:p>
          <a:p>
            <a:r>
              <a:rPr lang="en-US" sz="3200" dirty="0"/>
              <a:t>Handel answered that he would, and estimated its completion in a year.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906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Delivered by Messiah  </a:t>
            </a:r>
          </a:p>
        </p:txBody>
      </p:sp>
      <p:sp>
        <p:nvSpPr>
          <p:cNvPr id="8" name="Content Placeholder 7"/>
          <p:cNvSpPr>
            <a:spLocks noGrp="1"/>
          </p:cNvSpPr>
          <p:nvPr>
            <p:ph idx="1"/>
          </p:nvPr>
        </p:nvSpPr>
        <p:spPr>
          <a:xfrm>
            <a:off x="457200" y="732408"/>
            <a:ext cx="8229600" cy="5744591"/>
          </a:xfrm>
        </p:spPr>
        <p:txBody>
          <a:bodyPr>
            <a:normAutofit fontScale="92500" lnSpcReduction="20000"/>
          </a:bodyPr>
          <a:lstStyle/>
          <a:p>
            <a:r>
              <a:rPr lang="en-US" sz="3200" dirty="0"/>
              <a:t>Soon thereafter, a group of Dublin charities approached Handel to compose a work for a benefit performance. </a:t>
            </a:r>
          </a:p>
          <a:p>
            <a:r>
              <a:rPr lang="en-US" sz="3200" dirty="0"/>
              <a:t>The money raised would help free men from debtor's prison, and Handel would receive a generous commission. </a:t>
            </a:r>
          </a:p>
          <a:p>
            <a:r>
              <a:rPr lang="en-US" sz="3200" dirty="0"/>
              <a:t>Now with a text and a motivation, Handel began composing </a:t>
            </a:r>
            <a:r>
              <a:rPr lang="en-US" sz="3200" i="1" dirty="0"/>
              <a:t>Messiah</a:t>
            </a:r>
            <a:r>
              <a:rPr lang="en-US" sz="3200" dirty="0"/>
              <a:t> on August 22, 1741. </a:t>
            </a:r>
          </a:p>
          <a:p>
            <a:r>
              <a:rPr lang="en-US" sz="3200" dirty="0"/>
              <a:t>Within six days, Part One was finished. In nine more, Part Two. Six more and Part Three was done. </a:t>
            </a:r>
          </a:p>
          <a:p>
            <a:r>
              <a:rPr lang="en-US" sz="3200" dirty="0"/>
              <a:t>It took him only an additional two days to </a:t>
            </a:r>
            <a:r>
              <a:rPr lang="en-US" sz="3200" b="1" i="1" dirty="0"/>
              <a:t>finish</a:t>
            </a:r>
            <a:r>
              <a:rPr lang="en-US" sz="3200" dirty="0"/>
              <a:t> the orchestration.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136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Delivered by Messiah  </a:t>
            </a:r>
          </a:p>
        </p:txBody>
      </p:sp>
      <p:sp>
        <p:nvSpPr>
          <p:cNvPr id="8" name="Content Placeholder 7"/>
          <p:cNvSpPr>
            <a:spLocks noGrp="1"/>
          </p:cNvSpPr>
          <p:nvPr>
            <p:ph idx="1"/>
          </p:nvPr>
        </p:nvSpPr>
        <p:spPr>
          <a:xfrm>
            <a:off x="457200" y="732408"/>
            <a:ext cx="8229600" cy="5744591"/>
          </a:xfrm>
        </p:spPr>
        <p:txBody>
          <a:bodyPr>
            <a:normAutofit fontScale="85000" lnSpcReduction="10000"/>
          </a:bodyPr>
          <a:lstStyle/>
          <a:p>
            <a:r>
              <a:rPr lang="en-US" sz="3200" dirty="0"/>
              <a:t>Handel composed like a man obsessed. He rarely left his room and rarely touched his meals. </a:t>
            </a:r>
          </a:p>
          <a:p>
            <a:r>
              <a:rPr lang="en-US" sz="3200" dirty="0"/>
              <a:t>But in 24 days he had composed 260 pages—an immense physical feat. </a:t>
            </a:r>
          </a:p>
          <a:p>
            <a:r>
              <a:rPr lang="en-US" sz="3200" dirty="0"/>
              <a:t>When he finished writing what would become known as the Hallelujah Chorus, he said, “</a:t>
            </a:r>
            <a:r>
              <a:rPr lang="en-US" sz="3200" i="1" dirty="0">
                <a:latin typeface="Cambria" panose="02040503050406030204" pitchFamily="18" charset="0"/>
                <a:ea typeface="Cambria" panose="02040503050406030204" pitchFamily="18" charset="0"/>
              </a:rPr>
              <a:t>I did think I did see all Heaven before me, and the great God himself</a:t>
            </a:r>
            <a:r>
              <a:rPr lang="en-US" sz="3200" dirty="0"/>
              <a:t>.” </a:t>
            </a:r>
          </a:p>
          <a:p>
            <a:r>
              <a:rPr lang="en-US" sz="3200" dirty="0"/>
              <a:t>Though the performance of the piece again caused controversy (Jonathan Swift, author of </a:t>
            </a:r>
            <a:r>
              <a:rPr lang="en-US" sz="3200" i="1" dirty="0"/>
              <a:t>Gulliver's Travels </a:t>
            </a:r>
            <a:r>
              <a:rPr lang="en-US" sz="3200" dirty="0"/>
              <a:t>and then the dean of Saint Patrick's Cathedral, was outraged and initially refused to allow his musicians to participate), the premiere on April 13, 1742, at the </a:t>
            </a:r>
            <a:r>
              <a:rPr lang="en-US" sz="3200" dirty="0" err="1"/>
              <a:t>Fishamble</a:t>
            </a:r>
            <a:r>
              <a:rPr lang="en-US" sz="3200" dirty="0"/>
              <a:t> Street </a:t>
            </a:r>
            <a:r>
              <a:rPr lang="en-US" sz="3200" dirty="0" err="1"/>
              <a:t>Musick</a:t>
            </a:r>
            <a:r>
              <a:rPr lang="en-US" sz="3200" dirty="0"/>
              <a:t> Hall was a sensation.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9719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Delivered by Messiah  </a:t>
            </a:r>
          </a:p>
        </p:txBody>
      </p:sp>
      <p:sp>
        <p:nvSpPr>
          <p:cNvPr id="8" name="Content Placeholder 7"/>
          <p:cNvSpPr>
            <a:spLocks noGrp="1"/>
          </p:cNvSpPr>
          <p:nvPr>
            <p:ph idx="1"/>
          </p:nvPr>
        </p:nvSpPr>
        <p:spPr>
          <a:xfrm>
            <a:off x="457200" y="732408"/>
            <a:ext cx="8229600" cy="5744591"/>
          </a:xfrm>
        </p:spPr>
        <p:txBody>
          <a:bodyPr>
            <a:normAutofit fontScale="92500" lnSpcReduction="20000"/>
          </a:bodyPr>
          <a:lstStyle/>
          <a:p>
            <a:r>
              <a:rPr lang="en-US" sz="3200" dirty="0"/>
              <a:t>An overcapacity crowd of 700 people attended, raising 400 pounds to release 142 men from prison. (The demand for tickets was so great that men were asked not to wear their swords and women asked not to wear hoops in their skirts, allowing 100 extra people into the audience. Such hoops immediately fell out of fashion for concerts.) </a:t>
            </a:r>
          </a:p>
          <a:p>
            <a:r>
              <a:rPr lang="en-US" sz="3200" dirty="0"/>
              <a:t>Still it took nearly a year for </a:t>
            </a:r>
            <a:r>
              <a:rPr lang="en-US" sz="3200" i="1" dirty="0"/>
              <a:t>Messiah</a:t>
            </a:r>
            <a:r>
              <a:rPr lang="en-US" sz="3200" dirty="0"/>
              <a:t> to be invited to London. </a:t>
            </a:r>
          </a:p>
          <a:p>
            <a:r>
              <a:rPr lang="en-US" sz="3200" dirty="0"/>
              <a:t>Religious controversy surrounded it there, too, and Handel compromised a bit by dropping the “blasphemous” title from handbills. </a:t>
            </a:r>
          </a:p>
          <a:p>
            <a:r>
              <a:rPr lang="en-US" sz="3200" dirty="0"/>
              <a:t>It was instead called “</a:t>
            </a:r>
            <a:r>
              <a:rPr lang="en-US" sz="3200" i="1" dirty="0"/>
              <a:t>A New Sacred Oratorio</a:t>
            </a:r>
            <a:r>
              <a:rPr lang="en-US" sz="3200" dirty="0"/>
              <a:t>.”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33169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Delivered by Messiah  </a:t>
            </a:r>
          </a:p>
        </p:txBody>
      </p:sp>
      <p:sp>
        <p:nvSpPr>
          <p:cNvPr id="8" name="Content Placeholder 7"/>
          <p:cNvSpPr>
            <a:spLocks noGrp="1"/>
          </p:cNvSpPr>
          <p:nvPr>
            <p:ph idx="1"/>
          </p:nvPr>
        </p:nvSpPr>
        <p:spPr>
          <a:xfrm>
            <a:off x="457200" y="732408"/>
            <a:ext cx="8229600" cy="5744591"/>
          </a:xfrm>
        </p:spPr>
        <p:txBody>
          <a:bodyPr>
            <a:normAutofit fontScale="85000" lnSpcReduction="20000"/>
          </a:bodyPr>
          <a:lstStyle/>
          <a:p>
            <a:r>
              <a:rPr lang="en-US" sz="3200" dirty="0"/>
              <a:t>But the controversy wasn't strong enough to keep away the king, who stood instantly at the opening notes of the Hallelujah Chorus—(though some historians have suggested it was because he was partially deaf and mistook it for the national anthem) a tradition ever since. </a:t>
            </a:r>
          </a:p>
          <a:p>
            <a:r>
              <a:rPr lang="en-US" sz="3200" dirty="0"/>
              <a:t>Though it had met rave reviews in Dublin (“the most finished piece of music”), it was not very popular in London after its premiere. </a:t>
            </a:r>
          </a:p>
          <a:p>
            <a:r>
              <a:rPr lang="en-US" sz="3200" dirty="0"/>
              <a:t>By 1745 Handel was again playing to empty houses and nearing poverty. </a:t>
            </a:r>
          </a:p>
          <a:p>
            <a:r>
              <a:rPr lang="en-US" sz="3200" dirty="0"/>
              <a:t>Not until his oratorio Judas Maccabeus, which was misunderstood by the English as a veiled nationalistic anthem, did Handel (and with him </a:t>
            </a:r>
            <a:r>
              <a:rPr lang="en-US" sz="3200" i="1" dirty="0"/>
              <a:t>Messiah</a:t>
            </a:r>
            <a:r>
              <a:rPr lang="en-US" sz="3200" dirty="0"/>
              <a:t>) reach the pinnacle of his career.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434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Delivered by Messiah  </a:t>
            </a:r>
          </a:p>
        </p:txBody>
      </p:sp>
      <p:sp>
        <p:nvSpPr>
          <p:cNvPr id="8" name="Content Placeholder 7"/>
          <p:cNvSpPr>
            <a:spLocks noGrp="1"/>
          </p:cNvSpPr>
          <p:nvPr>
            <p:ph idx="1"/>
          </p:nvPr>
        </p:nvSpPr>
        <p:spPr>
          <a:xfrm>
            <a:off x="457200" y="732408"/>
            <a:ext cx="8229600" cy="5592191"/>
          </a:xfrm>
        </p:spPr>
        <p:txBody>
          <a:bodyPr>
            <a:normAutofit fontScale="77500" lnSpcReduction="20000"/>
          </a:bodyPr>
          <a:lstStyle/>
          <a:p>
            <a:r>
              <a:rPr lang="en-US" sz="3200" dirty="0"/>
              <a:t>Until his death, Handel conducted 30 performances of Messiah (none at Christmastime, for Handel deemed it a Lenten piece), only one of which was in a church, Bristol Cathedral.</a:t>
            </a:r>
            <a:r>
              <a:rPr lang="en-US" sz="3200" baseline="30000" dirty="0">
                <a:solidFill>
                  <a:prstClr val="black"/>
                </a:solidFill>
              </a:rPr>
              <a:t> 1</a:t>
            </a:r>
            <a:r>
              <a:rPr lang="en-US" sz="3200" dirty="0"/>
              <a:t> </a:t>
            </a:r>
          </a:p>
          <a:p>
            <a:r>
              <a:rPr lang="en-US" sz="3200" dirty="0"/>
              <a:t>In that audience sat John Wesley. “I doubt if that congregation was ever so serious at a sermon as they were during this performance,” he remarked.</a:t>
            </a:r>
            <a:r>
              <a:rPr lang="en-US" sz="3200" baseline="30000" dirty="0">
                <a:solidFill>
                  <a:prstClr val="black"/>
                </a:solidFill>
              </a:rPr>
              <a:t> 1</a:t>
            </a:r>
            <a:endParaRPr lang="en-US" sz="3200" dirty="0"/>
          </a:p>
          <a:p>
            <a:r>
              <a:rPr lang="en-US" sz="3200" dirty="0"/>
              <a:t>Over the years, performances of the Messiah have not </a:t>
            </a:r>
            <a:r>
              <a:rPr lang="en-US" sz="3200" b="1" i="1" dirty="0"/>
              <a:t>always</a:t>
            </a:r>
            <a:r>
              <a:rPr lang="en-US" sz="3200" dirty="0"/>
              <a:t> been as well received by Christian leaders: for example, John Newton, following a performance of the work in 1784, fired off more than fifty sermons assailing the oratorio as a trivial amusement “</a:t>
            </a:r>
            <a:r>
              <a:rPr lang="en-US" sz="3200" i="1" dirty="0">
                <a:latin typeface="Cambria" panose="02040503050406030204" pitchFamily="18" charset="0"/>
                <a:ea typeface="Cambria" panose="02040503050406030204" pitchFamily="18" charset="0"/>
              </a:rPr>
              <a:t>no better than a profanation of the name and truths of God</a:t>
            </a:r>
            <a:r>
              <a:rPr lang="en-US" sz="3200" dirty="0"/>
              <a:t>” and no less than a second “</a:t>
            </a:r>
            <a:r>
              <a:rPr lang="en-US" sz="3200" i="1" dirty="0">
                <a:latin typeface="Cambria" panose="02040503050406030204" pitchFamily="18" charset="0"/>
                <a:ea typeface="Cambria" panose="02040503050406030204" pitchFamily="18" charset="0"/>
              </a:rPr>
              <a:t>crucifying of the Son of God</a:t>
            </a:r>
            <a:r>
              <a:rPr lang="en-US" sz="3200" dirty="0"/>
              <a:t>.” </a:t>
            </a:r>
            <a:r>
              <a:rPr lang="en-US" sz="3200" baseline="30000" dirty="0">
                <a:solidFill>
                  <a:prstClr val="black"/>
                </a:solidFill>
              </a:rPr>
              <a:t>2</a:t>
            </a:r>
            <a:endParaRPr lang="en-US" sz="3200" dirty="0"/>
          </a:p>
          <a:p>
            <a:r>
              <a:rPr lang="en-US" sz="3200" dirty="0"/>
              <a:t>Handel died on the day before Easter 1759, hoping to “</a:t>
            </a:r>
            <a:r>
              <a:rPr lang="en-US" sz="3200" i="1" dirty="0">
                <a:latin typeface="Cambria" panose="02040503050406030204" pitchFamily="18" charset="0"/>
                <a:ea typeface="Cambria" panose="02040503050406030204" pitchFamily="18" charset="0"/>
              </a:rPr>
              <a:t>meet his good God, his sweet Lord and Savior, on the day of his Resurrection</a:t>
            </a:r>
            <a:r>
              <a:rPr lang="en-US" sz="3200" dirty="0"/>
              <a:t>.”</a:t>
            </a:r>
            <a:r>
              <a:rPr lang="en-US" sz="3200" baseline="30000" dirty="0">
                <a:solidFill>
                  <a:prstClr val="black"/>
                </a:solidFill>
              </a:rPr>
              <a:t> 1</a:t>
            </a:r>
            <a:r>
              <a:rPr lang="en-US" sz="3200" dirty="0"/>
              <a:t> </a:t>
            </a:r>
          </a:p>
        </p:txBody>
      </p:sp>
      <p:sp>
        <p:nvSpPr>
          <p:cNvPr id="5" name="TextBox 4"/>
          <p:cNvSpPr txBox="1"/>
          <p:nvPr/>
        </p:nvSpPr>
        <p:spPr>
          <a:xfrm>
            <a:off x="304800" y="6236851"/>
            <a:ext cx="87012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30000" noProof="0" dirty="0">
                <a:ln>
                  <a:noFill/>
                </a:ln>
                <a:solidFill>
                  <a:prstClr val="black"/>
                </a:solidFill>
                <a:effectLst/>
                <a:uLnTx/>
                <a:uFillTx/>
                <a:latin typeface="Calibri"/>
              </a:rPr>
              <a:t>1</a:t>
            </a:r>
            <a:r>
              <a:rPr kumimoji="0" lang="en-US" b="0" i="0" u="none" strike="noStrike" kern="1200" cap="none" spc="0" normalizeH="0" baseline="0" noProof="0" dirty="0">
                <a:ln>
                  <a:noFill/>
                </a:ln>
                <a:solidFill>
                  <a:prstClr val="black"/>
                </a:solidFill>
                <a:effectLst/>
                <a:uLnTx/>
                <a:uFillTx/>
                <a:latin typeface="Calibri"/>
              </a:rPr>
              <a:t> Galli, Mark. 131 Christians Everyone Should Know</a:t>
            </a:r>
          </a:p>
          <a:p>
            <a:pPr lvl="0">
              <a:defRPr/>
            </a:pPr>
            <a:r>
              <a:rPr lang="en-US" baseline="30000" dirty="0">
                <a:solidFill>
                  <a:prstClr val="black"/>
                </a:solidFill>
              </a:rPr>
              <a:t>2 </a:t>
            </a:r>
            <a:r>
              <a:rPr lang="en-US" dirty="0">
                <a:solidFill>
                  <a:prstClr val="black"/>
                </a:solidFill>
                <a:hlinkClick r:id="rId4"/>
              </a:rPr>
              <a:t>https://www.praeclara.org/?page_id=641</a:t>
            </a:r>
            <a:r>
              <a:rPr lang="en-US" dirty="0">
                <a:solidFill>
                  <a:prstClr val="black"/>
                </a:solidFill>
              </a:rPr>
              <a:t> </a:t>
            </a:r>
            <a:endParaRPr kumimoji="0" lang="en-US"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582696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5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Charles Wesley</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https://www.wikiwand.com/en/Charles_Wesley</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C2B9F95A-DA07-49E5-B87B-C8EC745260E0}"/>
              </a:ext>
            </a:extLst>
          </p:cNvPr>
          <p:cNvSpPr txBox="1"/>
          <p:nvPr/>
        </p:nvSpPr>
        <p:spPr>
          <a:xfrm>
            <a:off x="6934200" y="5042118"/>
            <a:ext cx="2209800" cy="181588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GREATEST HYMN WRITER OF ALL TIME</a:t>
            </a:r>
          </a:p>
        </p:txBody>
      </p:sp>
    </p:spTree>
    <p:extLst>
      <p:ext uri="{BB962C8B-B14F-4D97-AF65-F5344CB8AC3E}">
        <p14:creationId xmlns:p14="http://schemas.microsoft.com/office/powerpoint/2010/main" val="2713065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Timeline</a:t>
            </a:r>
          </a:p>
        </p:txBody>
      </p:sp>
      <p:pic>
        <p:nvPicPr>
          <p:cNvPr id="5" name="Picture 4">
            <a:extLst>
              <a:ext uri="{FF2B5EF4-FFF2-40B4-BE49-F238E27FC236}">
                <a16:creationId xmlns:a16="http://schemas.microsoft.com/office/drawing/2014/main" id="{E74451E1-429E-4D4F-884E-821414DE6A6E}"/>
              </a:ext>
            </a:extLst>
          </p:cNvPr>
          <p:cNvPicPr>
            <a:picLocks noChangeAspect="1"/>
          </p:cNvPicPr>
          <p:nvPr/>
        </p:nvPicPr>
        <p:blipFill>
          <a:blip r:embed="rId2"/>
          <a:stretch>
            <a:fillRect/>
          </a:stretch>
        </p:blipFill>
        <p:spPr>
          <a:xfrm>
            <a:off x="0" y="969245"/>
            <a:ext cx="9144000" cy="4919510"/>
          </a:xfrm>
          <a:prstGeom prst="rect">
            <a:avLst/>
          </a:prstGeom>
        </p:spPr>
      </p:pic>
    </p:spTree>
    <p:extLst>
      <p:ext uri="{BB962C8B-B14F-4D97-AF65-F5344CB8AC3E}">
        <p14:creationId xmlns:p14="http://schemas.microsoft.com/office/powerpoint/2010/main" val="2948923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15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371600"/>
          </a:xfrm>
        </p:spPr>
        <p:txBody>
          <a:bodyPr>
            <a:noAutofit/>
          </a:bodyPr>
          <a:lstStyle/>
          <a:p>
            <a:r>
              <a:rPr lang="en-US" sz="2800" b="1" dirty="0"/>
              <a:t>“O for a thousand tongues to sing / My dear Redeemer's praise / The glories of my God and King, / The triumphs of his grace!” </a:t>
            </a:r>
          </a:p>
        </p:txBody>
      </p:sp>
      <p:sp>
        <p:nvSpPr>
          <p:cNvPr id="8" name="Content Placeholder 7"/>
          <p:cNvSpPr>
            <a:spLocks noGrp="1"/>
          </p:cNvSpPr>
          <p:nvPr>
            <p:ph idx="1"/>
          </p:nvPr>
        </p:nvSpPr>
        <p:spPr>
          <a:xfrm>
            <a:off x="457200" y="1371600"/>
            <a:ext cx="8229600" cy="5105399"/>
          </a:xfrm>
        </p:spPr>
        <p:txBody>
          <a:bodyPr>
            <a:normAutofit fontScale="77500" lnSpcReduction="20000"/>
          </a:bodyPr>
          <a:lstStyle/>
          <a:p>
            <a:r>
              <a:rPr lang="en-US" sz="3200" dirty="0"/>
              <a:t>He was said to have averaged 10 poetic lines a day for 50 years. </a:t>
            </a:r>
          </a:p>
          <a:p>
            <a:r>
              <a:rPr lang="en-US" sz="3200" dirty="0"/>
              <a:t>He wrote 8,989 hymns, 10 times the volume composed by the only other candidate (Isaac Watts) who could conceivably claim to be the world's greatest hymn writer. </a:t>
            </a:r>
          </a:p>
          <a:p>
            <a:r>
              <a:rPr lang="en-US" sz="3200" dirty="0"/>
              <a:t>He composed some of the most memorable and lasting hymns of the church: </a:t>
            </a:r>
          </a:p>
          <a:p>
            <a:pPr lvl="1"/>
            <a:r>
              <a:rPr lang="en-US" sz="2800" dirty="0"/>
              <a:t>“Hark! The Herald Angels Sing” </a:t>
            </a:r>
          </a:p>
          <a:p>
            <a:pPr lvl="1"/>
            <a:r>
              <a:rPr lang="en-US" sz="2800" dirty="0"/>
              <a:t>“And Can It Be” </a:t>
            </a:r>
          </a:p>
          <a:p>
            <a:pPr lvl="1"/>
            <a:r>
              <a:rPr lang="en-US" sz="2800" dirty="0"/>
              <a:t>“O for a Thousand Tongues to Sing” </a:t>
            </a:r>
          </a:p>
          <a:p>
            <a:pPr lvl="1"/>
            <a:r>
              <a:rPr lang="en-US" sz="2800" dirty="0"/>
              <a:t>“Love Divine, All Loves Excelling” </a:t>
            </a:r>
          </a:p>
          <a:p>
            <a:pPr lvl="1"/>
            <a:r>
              <a:rPr lang="en-US" sz="2800" dirty="0"/>
              <a:t>“Jesus, Lover of My Soul” </a:t>
            </a:r>
          </a:p>
          <a:p>
            <a:pPr lvl="1"/>
            <a:r>
              <a:rPr lang="en-US" sz="2800" dirty="0"/>
              <a:t>“Christ the Lord Is Risen Today” </a:t>
            </a:r>
          </a:p>
          <a:p>
            <a:pPr lvl="1"/>
            <a:r>
              <a:rPr lang="en-US" sz="2800" dirty="0"/>
              <a:t>“Soldiers of Christ, Arise”</a:t>
            </a:r>
          </a:p>
          <a:p>
            <a:pPr lvl="1"/>
            <a:r>
              <a:rPr lang="en-US" sz="2800" dirty="0"/>
              <a:t>“Rejoice! the Lord Is King!”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98).</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2994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p:cTn id="49"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8">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anim calcmode="lin" valueType="num">
                                      <p:cBhvr>
                                        <p:cTn id="56"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8">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8">
                                            <p:txEl>
                                              <p:pRg st="8" end="8"/>
                                            </p:txEl>
                                          </p:spTgt>
                                        </p:tgtEl>
                                        <p:attrNameLst>
                                          <p:attrName>style.visibility</p:attrName>
                                        </p:attrNameLst>
                                      </p:cBhvr>
                                      <p:to>
                                        <p:strVal val="visible"/>
                                      </p:to>
                                    </p:set>
                                    <p:anim calcmode="lin" valueType="num">
                                      <p:cBhvr>
                                        <p:cTn id="63"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8">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8">
                                            <p:txEl>
                                              <p:pRg st="9" end="9"/>
                                            </p:txEl>
                                          </p:spTgt>
                                        </p:tgtEl>
                                        <p:attrNameLst>
                                          <p:attrName>style.visibility</p:attrName>
                                        </p:attrNameLst>
                                      </p:cBhvr>
                                      <p:to>
                                        <p:strVal val="visible"/>
                                      </p:to>
                                    </p:set>
                                    <p:anim calcmode="lin" valueType="num">
                                      <p:cBhvr>
                                        <p:cTn id="70" dur="500" fill="hold"/>
                                        <p:tgtEl>
                                          <p:spTgt spid="8">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8">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8">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8">
                                            <p:txEl>
                                              <p:pRg st="10" end="10"/>
                                            </p:txEl>
                                          </p:spTgt>
                                        </p:tgtEl>
                                        <p:attrNameLst>
                                          <p:attrName>style.visibility</p:attrName>
                                        </p:attrNameLst>
                                      </p:cBhvr>
                                      <p:to>
                                        <p:strVal val="visible"/>
                                      </p:to>
                                    </p:set>
                                    <p:anim calcmode="lin" valueType="num">
                                      <p:cBhvr>
                                        <p:cTn id="77" dur="500" fill="hold"/>
                                        <p:tgtEl>
                                          <p:spTgt spid="8">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8">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15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371600"/>
          </a:xfrm>
        </p:spPr>
        <p:txBody>
          <a:bodyPr>
            <a:noAutofit/>
          </a:bodyPr>
          <a:lstStyle/>
          <a:p>
            <a:r>
              <a:rPr lang="en-US" sz="2800" b="1" dirty="0"/>
              <a:t>“O for a thousand tongues to sing / My dear Redeemer's praise / The glories of my God and King, / The triumphs of his grace!” </a:t>
            </a:r>
          </a:p>
        </p:txBody>
      </p:sp>
      <p:sp>
        <p:nvSpPr>
          <p:cNvPr id="8" name="Content Placeholder 7"/>
          <p:cNvSpPr>
            <a:spLocks noGrp="1"/>
          </p:cNvSpPr>
          <p:nvPr>
            <p:ph idx="1"/>
          </p:nvPr>
        </p:nvSpPr>
        <p:spPr>
          <a:xfrm>
            <a:off x="457200" y="1371600"/>
            <a:ext cx="8229600" cy="5105399"/>
          </a:xfrm>
        </p:spPr>
        <p:txBody>
          <a:bodyPr>
            <a:normAutofit fontScale="92500"/>
          </a:bodyPr>
          <a:lstStyle/>
          <a:p>
            <a:r>
              <a:rPr lang="en-US" sz="3200" dirty="0"/>
              <a:t>And yet he is often referred to as the “forgotten Wesley.” </a:t>
            </a:r>
          </a:p>
          <a:p>
            <a:r>
              <a:rPr lang="en-US" sz="3200" dirty="0"/>
              <a:t>His brother John is considered the organizational genius behind the founding of Methodism. </a:t>
            </a:r>
          </a:p>
          <a:p>
            <a:r>
              <a:rPr lang="en-US" sz="3200" dirty="0"/>
              <a:t>But without the hymns of Charles, the Methodist movement </a:t>
            </a:r>
            <a:r>
              <a:rPr lang="en-US" sz="3200" b="1" i="1" dirty="0"/>
              <a:t>may</a:t>
            </a:r>
            <a:r>
              <a:rPr lang="en-US" sz="3200" dirty="0"/>
              <a:t> have gone nowhere. </a:t>
            </a:r>
          </a:p>
          <a:p>
            <a:r>
              <a:rPr lang="en-US" sz="3200" dirty="0"/>
              <a:t>As one historian put it, “</a:t>
            </a:r>
            <a:r>
              <a:rPr lang="en-US" sz="3200" i="1" dirty="0">
                <a:latin typeface="Cambria" panose="02040503050406030204" pitchFamily="18" charset="0"/>
                <a:ea typeface="Cambria" panose="02040503050406030204" pitchFamily="18" charset="0"/>
              </a:rPr>
              <a:t>The early Methodists were taught and led as much through [Charles's] </a:t>
            </a:r>
            <a:r>
              <a:rPr lang="en-US" sz="3200" b="1" i="1" dirty="0">
                <a:latin typeface="Cambria" panose="02040503050406030204" pitchFamily="18" charset="0"/>
                <a:ea typeface="Cambria" panose="02040503050406030204" pitchFamily="18" charset="0"/>
              </a:rPr>
              <a:t>hymns</a:t>
            </a:r>
            <a:r>
              <a:rPr lang="en-US" sz="3200" i="1" dirty="0">
                <a:latin typeface="Cambria" panose="02040503050406030204" pitchFamily="18" charset="0"/>
                <a:ea typeface="Cambria" panose="02040503050406030204" pitchFamily="18" charset="0"/>
              </a:rPr>
              <a:t> as through </a:t>
            </a:r>
            <a:r>
              <a:rPr lang="en-US" sz="3200" b="1" i="1" dirty="0">
                <a:latin typeface="Cambria" panose="02040503050406030204" pitchFamily="18" charset="0"/>
                <a:ea typeface="Cambria" panose="02040503050406030204" pitchFamily="18" charset="0"/>
              </a:rPr>
              <a:t>sermons</a:t>
            </a:r>
            <a:r>
              <a:rPr lang="en-US" sz="3200" i="1" dirty="0">
                <a:latin typeface="Cambria" panose="02040503050406030204" pitchFamily="18" charset="0"/>
                <a:ea typeface="Cambria" panose="02040503050406030204" pitchFamily="18" charset="0"/>
              </a:rPr>
              <a:t> and [John] Wesley's </a:t>
            </a:r>
            <a:r>
              <a:rPr lang="en-US" sz="3200" b="1" i="1" dirty="0">
                <a:latin typeface="Cambria" panose="02040503050406030204" pitchFamily="18" charset="0"/>
                <a:ea typeface="Cambria" panose="02040503050406030204" pitchFamily="18" charset="0"/>
              </a:rPr>
              <a:t>pamphlets</a:t>
            </a:r>
            <a:r>
              <a:rPr lang="en-US" sz="3200" i="1" dirty="0">
                <a:latin typeface="Cambria" panose="02040503050406030204" pitchFamily="18" charset="0"/>
                <a:ea typeface="Cambria" panose="02040503050406030204" pitchFamily="18" charset="0"/>
              </a:rPr>
              <a:t>.</a:t>
            </a:r>
            <a:r>
              <a:rPr lang="en-US" sz="3200" dirty="0"/>
              <a: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98).</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37747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George </a:t>
            </a:r>
            <a:r>
              <a:rPr lang="en-US" sz="6000" b="1" dirty="0" err="1">
                <a:solidFill>
                  <a:schemeClr val="bg1"/>
                </a:solidFill>
                <a:effectLst>
                  <a:glow rad="228600">
                    <a:schemeClr val="accent2">
                      <a:satMod val="175000"/>
                      <a:alpha val="40000"/>
                    </a:schemeClr>
                  </a:glow>
                  <a:outerShdw blurRad="114300" dist="38100" dir="13500000" algn="br" rotWithShape="0">
                    <a:prstClr val="black"/>
                  </a:outerShdw>
                </a:effectLst>
              </a:rPr>
              <a:t>Frideric</a:t>
            </a:r>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 Handel</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https://www.theguardian.com/music/2020/nov/04/handel-where-to-start-with-his-music</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C2B9F95A-DA07-49E5-B87B-C8EC745260E0}"/>
              </a:ext>
            </a:extLst>
          </p:cNvPr>
          <p:cNvSpPr txBox="1"/>
          <p:nvPr/>
        </p:nvSpPr>
        <p:spPr>
          <a:xfrm>
            <a:off x="6858000" y="5903893"/>
            <a:ext cx="2209800" cy="95410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COMPOSER OF MESSIAH</a:t>
            </a:r>
          </a:p>
        </p:txBody>
      </p:sp>
    </p:spTree>
    <p:extLst>
      <p:ext uri="{BB962C8B-B14F-4D97-AF65-F5344CB8AC3E}">
        <p14:creationId xmlns:p14="http://schemas.microsoft.com/office/powerpoint/2010/main" val="18250588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Language Scholar </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Charles Wesley was the eighteenth of Samuel and Susannah Wesley's nineteen children (only 10 lived to maturity). </a:t>
            </a:r>
          </a:p>
          <a:p>
            <a:r>
              <a:rPr lang="en-US" sz="3200" dirty="0"/>
              <a:t>He was born prematurely in December 1707 and appeared dead. </a:t>
            </a:r>
          </a:p>
          <a:p>
            <a:r>
              <a:rPr lang="en-US" sz="3200" dirty="0"/>
              <a:t>He lay silent, wrapped in wool, for weeks. </a:t>
            </a:r>
          </a:p>
          <a:p>
            <a:r>
              <a:rPr lang="en-US" sz="3200" dirty="0"/>
              <a:t>When older, Charles joined his siblings as each day his mother, Susannah, who knew Greek, Latin, and French, methodically taught them for six hours.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617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Language Scholar </a:t>
            </a:r>
          </a:p>
        </p:txBody>
      </p:sp>
      <p:sp>
        <p:nvSpPr>
          <p:cNvPr id="8" name="Content Placeholder 7"/>
          <p:cNvSpPr>
            <a:spLocks noGrp="1"/>
          </p:cNvSpPr>
          <p:nvPr>
            <p:ph idx="1"/>
          </p:nvPr>
        </p:nvSpPr>
        <p:spPr>
          <a:xfrm>
            <a:off x="457200" y="732408"/>
            <a:ext cx="8229600" cy="5744591"/>
          </a:xfrm>
        </p:spPr>
        <p:txBody>
          <a:bodyPr>
            <a:normAutofit fontScale="85000" lnSpcReduction="10000"/>
          </a:bodyPr>
          <a:lstStyle/>
          <a:p>
            <a:r>
              <a:rPr lang="en-US" sz="3200" dirty="0"/>
              <a:t>Charles then spent 13 years at Westminster School, where the only language allowed in public was Latin. </a:t>
            </a:r>
          </a:p>
          <a:p>
            <a:r>
              <a:rPr lang="en-US" sz="3200" dirty="0"/>
              <a:t>He added nine years at Oxford, where he received his master's degree. </a:t>
            </a:r>
          </a:p>
          <a:p>
            <a:r>
              <a:rPr lang="en-US" sz="3200" dirty="0"/>
              <a:t>It was said that he could reel off the Latin poet Virgil by the half hour. </a:t>
            </a:r>
          </a:p>
          <a:p>
            <a:r>
              <a:rPr lang="en-US" sz="3200" dirty="0"/>
              <a:t>It was off to Oxford University next, and to counteract the spiritual tepidity of the school, Charles formed the </a:t>
            </a:r>
            <a:r>
              <a:rPr lang="en-US" sz="3200" i="1" dirty="0"/>
              <a:t>Holy Club</a:t>
            </a:r>
            <a:r>
              <a:rPr lang="en-US" sz="3200" dirty="0"/>
              <a:t>, and with two or three others celebrated Communion weekly and observed a strict regimen of spiritual study. </a:t>
            </a:r>
          </a:p>
          <a:p>
            <a:r>
              <a:rPr lang="en-US" sz="3200" dirty="0"/>
              <a:t>Because of the group's religious regimen, which later included early rising, Bible study, and prison ministry, members were called “Methodists.”</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0237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Language Scholar </a:t>
            </a:r>
          </a:p>
        </p:txBody>
      </p:sp>
      <p:sp>
        <p:nvSpPr>
          <p:cNvPr id="8" name="Content Placeholder 7"/>
          <p:cNvSpPr>
            <a:spLocks noGrp="1"/>
          </p:cNvSpPr>
          <p:nvPr>
            <p:ph idx="1"/>
          </p:nvPr>
        </p:nvSpPr>
        <p:spPr>
          <a:xfrm>
            <a:off x="457200" y="732408"/>
            <a:ext cx="8229600" cy="5744591"/>
          </a:xfrm>
        </p:spPr>
        <p:txBody>
          <a:bodyPr>
            <a:normAutofit fontScale="92500" lnSpcReduction="10000"/>
          </a:bodyPr>
          <a:lstStyle/>
          <a:p>
            <a:r>
              <a:rPr lang="en-US" sz="3200" dirty="0"/>
              <a:t>In 1735 Charles joined his brother John (they were now both ordained), to become a missionary in the colony of Georgia—John as chaplain of the rough outpost and Charles as secretary to Governor Oglethorpe. </a:t>
            </a:r>
          </a:p>
          <a:p>
            <a:r>
              <a:rPr lang="en-US" sz="3200" dirty="0"/>
              <a:t>Shot at, slandered, suffering sickness, shunned even by Oglethorpe, Charles could have echoed brother John's sentiments as they dejectedly returned to England the following year: “</a:t>
            </a:r>
            <a:r>
              <a:rPr lang="en-US" sz="3200" i="1" dirty="0">
                <a:latin typeface="Cambria" panose="02040503050406030204" pitchFamily="18" charset="0"/>
                <a:ea typeface="Cambria" panose="02040503050406030204" pitchFamily="18" charset="0"/>
              </a:rPr>
              <a:t>I went to America to convert the Indians, but, oh, who will convert me?</a:t>
            </a:r>
            <a:r>
              <a:rPr lang="en-US" sz="3200" dirty="0"/>
              <a:t>” </a:t>
            </a:r>
          </a:p>
          <a:p>
            <a:r>
              <a:rPr lang="en-US" sz="3200" dirty="0"/>
              <a:t>It turned out to be the Moravians.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9868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Language Scholar </a:t>
            </a:r>
          </a:p>
        </p:txBody>
      </p:sp>
      <p:sp>
        <p:nvSpPr>
          <p:cNvPr id="8" name="Content Placeholder 7"/>
          <p:cNvSpPr>
            <a:spLocks noGrp="1"/>
          </p:cNvSpPr>
          <p:nvPr>
            <p:ph idx="1"/>
          </p:nvPr>
        </p:nvSpPr>
        <p:spPr>
          <a:xfrm>
            <a:off x="457200" y="732408"/>
            <a:ext cx="8229600" cy="5744591"/>
          </a:xfrm>
        </p:spPr>
        <p:txBody>
          <a:bodyPr>
            <a:normAutofit fontScale="92500" lnSpcReduction="20000"/>
          </a:bodyPr>
          <a:lstStyle/>
          <a:p>
            <a:r>
              <a:rPr lang="en-US" sz="3200" dirty="0"/>
              <a:t>After returning to England, Charles taught English to Moravian Peter </a:t>
            </a:r>
            <a:r>
              <a:rPr lang="en-US" sz="3200" dirty="0" err="1"/>
              <a:t>Böhler</a:t>
            </a:r>
            <a:r>
              <a:rPr lang="en-US" sz="3200" dirty="0"/>
              <a:t>, who prompted Charles to look at the state of his soul more deeply. </a:t>
            </a:r>
          </a:p>
          <a:p>
            <a:r>
              <a:rPr lang="en-US" sz="3200" dirty="0"/>
              <a:t>During May 1738, Charles began reading Martin Luther's volume on Galatians while ill. </a:t>
            </a:r>
          </a:p>
          <a:p>
            <a:r>
              <a:rPr lang="en-US" sz="3200" dirty="0"/>
              <a:t>He wrote in his diary, “</a:t>
            </a:r>
            <a:r>
              <a:rPr lang="en-US" sz="3200" i="1" dirty="0">
                <a:latin typeface="Cambria" panose="02040503050406030204" pitchFamily="18" charset="0"/>
                <a:ea typeface="Cambria" panose="02040503050406030204" pitchFamily="18" charset="0"/>
              </a:rPr>
              <a:t>I labored, waited, and prayed to feel ‘who loved me, and gave himself for me.’</a:t>
            </a:r>
            <a:r>
              <a:rPr lang="en-US" sz="3200" dirty="0"/>
              <a:t>” </a:t>
            </a:r>
          </a:p>
          <a:p>
            <a:r>
              <a:rPr lang="en-US" sz="3200" dirty="0"/>
              <a:t>He shortly found himself convinced, and journaled, “</a:t>
            </a:r>
            <a:r>
              <a:rPr lang="en-US" sz="3200" i="1" dirty="0">
                <a:latin typeface="Cambria" panose="02040503050406030204" pitchFamily="18" charset="0"/>
                <a:ea typeface="Cambria" panose="02040503050406030204" pitchFamily="18" charset="0"/>
              </a:rPr>
              <a:t>I now found myself at peace with God, and rejoice in hope of loving Christ</a:t>
            </a:r>
            <a:r>
              <a:rPr lang="en-US" sz="3200" dirty="0"/>
              <a:t>.” </a:t>
            </a:r>
          </a:p>
          <a:p>
            <a:r>
              <a:rPr lang="en-US" sz="3200" dirty="0"/>
              <a:t>Two days later he began writing a hymn celebrating his conversion.</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071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Evangelistic Preacher </a:t>
            </a:r>
          </a:p>
        </p:txBody>
      </p:sp>
      <p:sp>
        <p:nvSpPr>
          <p:cNvPr id="8" name="Content Placeholder 7"/>
          <p:cNvSpPr>
            <a:spLocks noGrp="1"/>
          </p:cNvSpPr>
          <p:nvPr>
            <p:ph idx="1"/>
          </p:nvPr>
        </p:nvSpPr>
        <p:spPr>
          <a:xfrm>
            <a:off x="457200" y="732408"/>
            <a:ext cx="8229600" cy="5744591"/>
          </a:xfrm>
        </p:spPr>
        <p:txBody>
          <a:bodyPr>
            <a:normAutofit fontScale="85000" lnSpcReduction="20000"/>
          </a:bodyPr>
          <a:lstStyle/>
          <a:p>
            <a:r>
              <a:rPr lang="en-US" sz="3200" dirty="0"/>
              <a:t>At evangelist George Whitefield's instigation, John and Charles eventually submitted to “</a:t>
            </a:r>
            <a:r>
              <a:rPr lang="en-US" sz="3200" i="1" dirty="0">
                <a:latin typeface="Cambria" panose="02040503050406030204" pitchFamily="18" charset="0"/>
                <a:ea typeface="Cambria" panose="02040503050406030204" pitchFamily="18" charset="0"/>
              </a:rPr>
              <a:t>be more vile</a:t>
            </a:r>
            <a:r>
              <a:rPr lang="en-US" sz="3200" dirty="0"/>
              <a:t>” and do the unthinkable: preach outside of church buildings. </a:t>
            </a:r>
          </a:p>
          <a:p>
            <a:r>
              <a:rPr lang="en-US" sz="3200" dirty="0"/>
              <a:t>In his journal entries from 1739 to 1743, Charles computed the number of those to whom he had preached. </a:t>
            </a:r>
          </a:p>
          <a:p>
            <a:r>
              <a:rPr lang="en-US" sz="3200" dirty="0"/>
              <a:t>Of only those crowds for whom he stated a figure, the total during these five years comes to 149,400. </a:t>
            </a:r>
          </a:p>
          <a:p>
            <a:r>
              <a:rPr lang="en-US" sz="3200" dirty="0"/>
              <a:t>From June 24 through July 8, 1738, Charles reported preaching twice to crowds of </a:t>
            </a:r>
            <a:r>
              <a:rPr lang="en-US" sz="3200" b="1" i="1" dirty="0"/>
              <a:t>ten thousand </a:t>
            </a:r>
            <a:r>
              <a:rPr lang="en-US" sz="3200" dirty="0"/>
              <a:t>at </a:t>
            </a:r>
            <a:r>
              <a:rPr lang="en-US" sz="3200" dirty="0" err="1"/>
              <a:t>Moorfields</a:t>
            </a:r>
            <a:r>
              <a:rPr lang="en-US" sz="3200" dirty="0"/>
              <a:t>, once called “that Coney Island of the eighteenth century.” </a:t>
            </a:r>
          </a:p>
          <a:p>
            <a:r>
              <a:rPr lang="en-US" sz="3200" dirty="0"/>
              <a:t>He preached to </a:t>
            </a:r>
            <a:r>
              <a:rPr lang="en-US" sz="3200" b="1" i="1" dirty="0"/>
              <a:t>20,000</a:t>
            </a:r>
            <a:r>
              <a:rPr lang="en-US" sz="3200" dirty="0"/>
              <a:t> at </a:t>
            </a:r>
            <a:r>
              <a:rPr lang="en-US" sz="3200" dirty="0" err="1"/>
              <a:t>Kennington</a:t>
            </a:r>
            <a:r>
              <a:rPr lang="en-US" sz="3200" dirty="0"/>
              <a:t> Common plus gave a sermon on justification before the University of Oxford.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2495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Evangelistic Preacher </a:t>
            </a:r>
          </a:p>
        </p:txBody>
      </p:sp>
      <p:sp>
        <p:nvSpPr>
          <p:cNvPr id="8" name="Content Placeholder 7"/>
          <p:cNvSpPr>
            <a:spLocks noGrp="1"/>
          </p:cNvSpPr>
          <p:nvPr>
            <p:ph idx="1"/>
          </p:nvPr>
        </p:nvSpPr>
        <p:spPr>
          <a:xfrm>
            <a:off x="457200" y="732408"/>
            <a:ext cx="8229600" cy="5744591"/>
          </a:xfrm>
        </p:spPr>
        <p:txBody>
          <a:bodyPr>
            <a:normAutofit fontScale="92500" lnSpcReduction="20000"/>
          </a:bodyPr>
          <a:lstStyle/>
          <a:p>
            <a:r>
              <a:rPr lang="en-US" sz="3200" dirty="0"/>
              <a:t>On a trip to Wales in 1747, the adventurous evangelist, now 40 years old, met 20-year-old Sally Gwynne, whom he soon married. </a:t>
            </a:r>
          </a:p>
          <a:p>
            <a:r>
              <a:rPr lang="en-US" sz="3200" dirty="0"/>
              <a:t>By all accounts, their marriage was a happy one. </a:t>
            </a:r>
          </a:p>
          <a:p>
            <a:r>
              <a:rPr lang="en-US" sz="3200" dirty="0"/>
              <a:t>Charles continued to travel and preach, sometimes creating tension with John, who complained that “</a:t>
            </a:r>
            <a:r>
              <a:rPr lang="en-US" sz="3200" i="1" dirty="0">
                <a:latin typeface="Cambria" panose="02040503050406030204" pitchFamily="18" charset="0"/>
                <a:ea typeface="Cambria" panose="02040503050406030204" pitchFamily="18" charset="0"/>
              </a:rPr>
              <a:t>I do not even know when and where you intend to go</a:t>
            </a:r>
            <a:r>
              <a:rPr lang="en-US" sz="3200" dirty="0"/>
              <a:t>.” </a:t>
            </a:r>
          </a:p>
          <a:p>
            <a:r>
              <a:rPr lang="en-US" sz="3200" dirty="0"/>
              <a:t>His last nationwide trip was in 1756. After that, his health led him gradually to withdraw from itinerant ministry. </a:t>
            </a:r>
          </a:p>
          <a:p>
            <a:r>
              <a:rPr lang="en-US" sz="3200" dirty="0"/>
              <a:t>He spent the remainder of his life in Bristol and London, preaching at Methodist chapels.</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5339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Magnificent Obsession </a:t>
            </a:r>
          </a:p>
        </p:txBody>
      </p:sp>
      <p:sp>
        <p:nvSpPr>
          <p:cNvPr id="8" name="Content Placeholder 7"/>
          <p:cNvSpPr>
            <a:spLocks noGrp="1"/>
          </p:cNvSpPr>
          <p:nvPr>
            <p:ph idx="1"/>
          </p:nvPr>
        </p:nvSpPr>
        <p:spPr>
          <a:xfrm>
            <a:off x="457200" y="732408"/>
            <a:ext cx="8229600" cy="5744591"/>
          </a:xfrm>
        </p:spPr>
        <p:txBody>
          <a:bodyPr>
            <a:normAutofit fontScale="92500" lnSpcReduction="20000"/>
          </a:bodyPr>
          <a:lstStyle/>
          <a:p>
            <a:r>
              <a:rPr lang="en-US" sz="3200" dirty="0"/>
              <a:t>Throughout his adult life, Charles wrote verse, predominantly hymns for use in Methodist meetings. </a:t>
            </a:r>
          </a:p>
          <a:p>
            <a:r>
              <a:rPr lang="en-US" sz="3200" dirty="0"/>
              <a:t>He produced 56 volumes of hymns in 53 years, producing in his lyrics what brother John called a “</a:t>
            </a:r>
            <a:r>
              <a:rPr lang="en-US" sz="3200" i="1" dirty="0">
                <a:latin typeface="Cambria" panose="02040503050406030204" pitchFamily="18" charset="0"/>
                <a:ea typeface="Cambria" panose="02040503050406030204" pitchFamily="18" charset="0"/>
              </a:rPr>
              <a:t>distinct and full account of scriptural Christianity.</a:t>
            </a:r>
            <a:r>
              <a:rPr lang="en-US" sz="3200" dirty="0"/>
              <a:t>” </a:t>
            </a:r>
          </a:p>
          <a:p>
            <a:r>
              <a:rPr lang="en-US" sz="3200" dirty="0"/>
              <a:t>The Methodists became known (and sometimes mocked) for their exuberant singing of Charles's hymns. </a:t>
            </a:r>
          </a:p>
          <a:p>
            <a:r>
              <a:rPr lang="en-US" sz="3200" dirty="0"/>
              <a:t>A contemporary observer recorded, “</a:t>
            </a:r>
            <a:r>
              <a:rPr lang="en-US" sz="3200" i="1" dirty="0">
                <a:latin typeface="Cambria" panose="02040503050406030204" pitchFamily="18" charset="0"/>
                <a:ea typeface="Cambria" panose="02040503050406030204" pitchFamily="18" charset="0"/>
              </a:rPr>
              <a:t>The song of the Methodists is the most beautiful I ever heard…. They sing in a proper way, with devotion, serene mind and charm</a:t>
            </a:r>
            <a:r>
              <a:rPr lang="en-US" sz="3200" dirty="0"/>
              <a:t>.”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8433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Magnificent Obsession </a:t>
            </a:r>
          </a:p>
        </p:txBody>
      </p:sp>
      <p:sp>
        <p:nvSpPr>
          <p:cNvPr id="8" name="Content Placeholder 7"/>
          <p:cNvSpPr>
            <a:spLocks noGrp="1"/>
          </p:cNvSpPr>
          <p:nvPr>
            <p:ph idx="1"/>
          </p:nvPr>
        </p:nvSpPr>
        <p:spPr>
          <a:xfrm>
            <a:off x="457200" y="732408"/>
            <a:ext cx="8229600" cy="5744591"/>
          </a:xfrm>
        </p:spPr>
        <p:txBody>
          <a:bodyPr>
            <a:normAutofit fontScale="92500" lnSpcReduction="10000"/>
          </a:bodyPr>
          <a:lstStyle/>
          <a:p>
            <a:r>
              <a:rPr lang="en-US" sz="3200" dirty="0"/>
              <a:t>Charles Wesley quickly earned admiration for his ability to capture universal Christian experience in memorable verse. </a:t>
            </a:r>
          </a:p>
          <a:p>
            <a:r>
              <a:rPr lang="en-US" sz="3200" dirty="0"/>
              <a:t>In the following century, Henry Ward Beecher declared, “</a:t>
            </a:r>
            <a:r>
              <a:rPr lang="en-US" sz="3200" i="1" dirty="0">
                <a:latin typeface="Cambria" panose="02040503050406030204" pitchFamily="18" charset="0"/>
                <a:ea typeface="Cambria" panose="02040503050406030204" pitchFamily="18" charset="0"/>
              </a:rPr>
              <a:t>I would rather have written that hymn of Wesley's, 'Jesus, Lover of My Soul,' than to have the fame of all the kings that ever sat on the earth</a:t>
            </a:r>
            <a:r>
              <a:rPr lang="en-US" sz="3200" dirty="0"/>
              <a:t>.” </a:t>
            </a:r>
          </a:p>
          <a:p>
            <a:r>
              <a:rPr lang="en-US" sz="3200" dirty="0"/>
              <a:t>The compiler of the massive Dictionary of Hymnology, John Julian, concluded that “</a:t>
            </a:r>
            <a:r>
              <a:rPr lang="en-US" sz="3200" i="1" dirty="0">
                <a:latin typeface="Cambria" panose="02040503050406030204" pitchFamily="18" charset="0"/>
                <a:ea typeface="Cambria" panose="02040503050406030204" pitchFamily="18" charset="0"/>
              </a:rPr>
              <a:t>perhaps, taking quantity and quality into consideration, [Charles Wesley was] the greatest hymn-writer of all ages</a:t>
            </a:r>
            <a:r>
              <a:rPr lang="en-US" sz="3200" dirty="0"/>
              <a: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70473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8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Fanny J. Crosby</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https://www.wikiwand.com/en/Charles_Wesley</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C2B9F95A-DA07-49E5-B87B-C8EC745260E0}"/>
              </a:ext>
            </a:extLst>
          </p:cNvPr>
          <p:cNvSpPr txBox="1"/>
          <p:nvPr/>
        </p:nvSpPr>
        <p:spPr>
          <a:xfrm>
            <a:off x="6934200" y="5042118"/>
            <a:ext cx="2209800" cy="181588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PROLIFIC AND BLIND HYMN WRITER</a:t>
            </a:r>
          </a:p>
        </p:txBody>
      </p:sp>
    </p:spTree>
    <p:extLst>
      <p:ext uri="{BB962C8B-B14F-4D97-AF65-F5344CB8AC3E}">
        <p14:creationId xmlns:p14="http://schemas.microsoft.com/office/powerpoint/2010/main" val="32940791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597058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Timeline</a:t>
            </a:r>
          </a:p>
        </p:txBody>
      </p:sp>
      <p:pic>
        <p:nvPicPr>
          <p:cNvPr id="6" name="Picture 5">
            <a:extLst>
              <a:ext uri="{FF2B5EF4-FFF2-40B4-BE49-F238E27FC236}">
                <a16:creationId xmlns:a16="http://schemas.microsoft.com/office/drawing/2014/main" id="{B7E042C5-15C5-4FDC-8501-58F3E51E0060}"/>
              </a:ext>
            </a:extLst>
          </p:cNvPr>
          <p:cNvPicPr>
            <a:picLocks noChangeAspect="1"/>
          </p:cNvPicPr>
          <p:nvPr/>
        </p:nvPicPr>
        <p:blipFill>
          <a:blip r:embed="rId2"/>
          <a:stretch>
            <a:fillRect/>
          </a:stretch>
        </p:blipFill>
        <p:spPr>
          <a:xfrm>
            <a:off x="0" y="838200"/>
            <a:ext cx="9144000" cy="5300517"/>
          </a:xfrm>
          <a:prstGeom prst="rect">
            <a:avLst/>
          </a:prstGeom>
        </p:spPr>
      </p:pic>
    </p:spTree>
    <p:extLst>
      <p:ext uri="{BB962C8B-B14F-4D97-AF65-F5344CB8AC3E}">
        <p14:creationId xmlns:p14="http://schemas.microsoft.com/office/powerpoint/2010/main" val="3433958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a:t>During the eighteenth and nineteenth centuries, the Puritans and many Christian leaders that we admire (e.g. John Newton, Charles Spurgeon) strongly condemned theater attendance. Were they right in doing so? What would such leaders think of believers in our day going to theaters?</a:t>
            </a:r>
          </a:p>
          <a:p>
            <a:r>
              <a:rPr lang="en-US" dirty="0"/>
              <a:t>At evangelist George Whitefield's instigation, John and Charles eventually submitted to “</a:t>
            </a:r>
            <a:r>
              <a:rPr lang="en-US" i="1" dirty="0">
                <a:latin typeface="Cambria" panose="02040503050406030204" pitchFamily="18" charset="0"/>
                <a:ea typeface="Cambria" panose="02040503050406030204" pitchFamily="18" charset="0"/>
              </a:rPr>
              <a:t>be more vile</a:t>
            </a:r>
            <a:r>
              <a:rPr lang="en-US" dirty="0"/>
              <a:t>” and do the unthinkable: preach outside of church buildings. Such preaching met with tremendous success in their day. Do you think that outdoor preaching would be as successful if we were to do it our day? </a:t>
            </a:r>
            <a:r>
              <a:rPr lang="en-US"/>
              <a:t>Why or why not?</a:t>
            </a:r>
            <a:endParaRPr lang="en-US" dirty="0"/>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20777073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905000"/>
          </a:xfrm>
        </p:spPr>
        <p:txBody>
          <a:bodyPr>
            <a:noAutofit/>
          </a:bodyPr>
          <a:lstStyle/>
          <a:p>
            <a:r>
              <a:rPr lang="en-US" sz="2800" b="1" dirty="0"/>
              <a:t>“He [Handel] would frequently declare the pleasure he felt in setting the Scriptures to music, and how contemplating the many sublime passages in the Psalms had contributed to his edification.” — Sir John Hawkins .”</a:t>
            </a:r>
          </a:p>
        </p:txBody>
      </p:sp>
      <p:sp>
        <p:nvSpPr>
          <p:cNvPr id="8" name="Content Placeholder 7"/>
          <p:cNvSpPr>
            <a:spLocks noGrp="1"/>
          </p:cNvSpPr>
          <p:nvPr>
            <p:ph idx="1"/>
          </p:nvPr>
        </p:nvSpPr>
        <p:spPr>
          <a:xfrm>
            <a:off x="457200" y="2057400"/>
            <a:ext cx="8229600" cy="4419599"/>
          </a:xfrm>
        </p:spPr>
        <p:txBody>
          <a:bodyPr>
            <a:normAutofit fontScale="85000" lnSpcReduction="10000"/>
          </a:bodyPr>
          <a:lstStyle/>
          <a:p>
            <a:r>
              <a:rPr lang="en-US" sz="3200" dirty="0"/>
              <a:t>By 1741 George </a:t>
            </a:r>
            <a:r>
              <a:rPr lang="en-US" sz="3200" dirty="0" err="1"/>
              <a:t>Frideric</a:t>
            </a:r>
            <a:r>
              <a:rPr lang="en-US" sz="3200" dirty="0"/>
              <a:t> Handel was a failure. Bankrupted, in great physical pain, and the victim of plots to sabotage his career, the once-great opera composer scheduled a “farewell” appearance in London in April. </a:t>
            </a:r>
          </a:p>
          <a:p>
            <a:r>
              <a:rPr lang="en-US" sz="3200" dirty="0"/>
              <a:t>To the London elite, it looked like this “German nincompoop,” as he was once called, was through. </a:t>
            </a:r>
          </a:p>
          <a:p>
            <a:r>
              <a:rPr lang="en-US" sz="3200" dirty="0"/>
              <a:t>That summer, however, he composed Messiah, which not only brought him back into the spotlight, but is still deemed by some to be “an epitome of Christian faith.”</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98).</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0661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Opposition Begins </a:t>
            </a:r>
          </a:p>
        </p:txBody>
      </p:sp>
      <p:sp>
        <p:nvSpPr>
          <p:cNvPr id="8" name="Content Placeholder 7"/>
          <p:cNvSpPr>
            <a:spLocks noGrp="1"/>
          </p:cNvSpPr>
          <p:nvPr>
            <p:ph idx="1"/>
          </p:nvPr>
        </p:nvSpPr>
        <p:spPr>
          <a:xfrm>
            <a:off x="457200" y="732408"/>
            <a:ext cx="8229600" cy="5744591"/>
          </a:xfrm>
        </p:spPr>
        <p:txBody>
          <a:bodyPr>
            <a:normAutofit lnSpcReduction="10000"/>
          </a:bodyPr>
          <a:lstStyle/>
          <a:p>
            <a:r>
              <a:rPr lang="en-US" sz="2600" dirty="0"/>
              <a:t>Unlike Handel's fellow countryman and contemporary Johann Bach (the two were born the same year but never met), Handel never had a musical family. </a:t>
            </a:r>
          </a:p>
          <a:p>
            <a:r>
              <a:rPr lang="en-US" sz="2600" dirty="0"/>
              <a:t>George's father was a practical “surgeon-barber” who discouraged his son's musical career at every turn. His son was to be a lawyer. </a:t>
            </a:r>
          </a:p>
          <a:p>
            <a:r>
              <a:rPr lang="en-US" sz="2600" dirty="0"/>
              <a:t>Indeed, George studied law until 1703, even though his father (who finally allowed his son to take music lessons at age 9) died when he was 11. </a:t>
            </a:r>
          </a:p>
          <a:p>
            <a:r>
              <a:rPr lang="en-US" sz="2600" dirty="0"/>
              <a:t>By age 12, Handel was substituting for his organ teacher and had written his first composition. </a:t>
            </a:r>
          </a:p>
          <a:p>
            <a:r>
              <a:rPr lang="en-US" sz="2600" dirty="0"/>
              <a:t>After musical studies in Germany and Italy, Handel moved to England, where he stayed for the rest of his life and became a composer for the Chapel Royal.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6050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Opposition Begins </a:t>
            </a:r>
          </a:p>
        </p:txBody>
      </p:sp>
      <p:sp>
        <p:nvSpPr>
          <p:cNvPr id="8" name="Content Placeholder 7"/>
          <p:cNvSpPr>
            <a:spLocks noGrp="1"/>
          </p:cNvSpPr>
          <p:nvPr>
            <p:ph idx="1"/>
          </p:nvPr>
        </p:nvSpPr>
        <p:spPr>
          <a:xfrm>
            <a:off x="457200" y="732408"/>
            <a:ext cx="8229600" cy="5744591"/>
          </a:xfrm>
        </p:spPr>
        <p:txBody>
          <a:bodyPr>
            <a:normAutofit/>
          </a:bodyPr>
          <a:lstStyle/>
          <a:p>
            <a:r>
              <a:rPr lang="en-US" sz="2600" dirty="0"/>
              <a:t>His greatest passion was for the opera—an ill-timed passion, for the form was quickly falling out of fashion in England. </a:t>
            </a:r>
          </a:p>
          <a:p>
            <a:r>
              <a:rPr lang="en-US" sz="2600" dirty="0"/>
              <a:t>The most popular work in that day was the 1728 </a:t>
            </a:r>
            <a:r>
              <a:rPr lang="en-US" sz="2600" i="1" dirty="0"/>
              <a:t>Beggar's Opera</a:t>
            </a:r>
            <a:r>
              <a:rPr lang="en-US" sz="2600" dirty="0"/>
              <a:t>, which satirized the opera itself. </a:t>
            </a:r>
          </a:p>
          <a:p>
            <a:r>
              <a:rPr lang="en-US" sz="2600" dirty="0"/>
              <a:t>Still, Handel continued to pen operas into the 1740s, losing more and more money. </a:t>
            </a:r>
          </a:p>
          <a:p>
            <a:r>
              <a:rPr lang="en-US" sz="2600" dirty="0"/>
              <a:t>Handel's friends expressed concern that the concert hall was nearly empty. Never mind, he joked, an empty venue would mean great acoustics. </a:t>
            </a:r>
          </a:p>
          <a:p>
            <a:r>
              <a:rPr lang="en-US" sz="2600" dirty="0"/>
              <a:t>He didn't joke for long. In 1737 Handel's opera company went bankrupt, and he suffered what seems to be a mild stroke.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94203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Opposition Begins </a:t>
            </a:r>
          </a:p>
        </p:txBody>
      </p:sp>
      <p:sp>
        <p:nvSpPr>
          <p:cNvPr id="8" name="Content Placeholder 7"/>
          <p:cNvSpPr>
            <a:spLocks noGrp="1"/>
          </p:cNvSpPr>
          <p:nvPr>
            <p:ph idx="1"/>
          </p:nvPr>
        </p:nvSpPr>
        <p:spPr>
          <a:xfrm>
            <a:off x="457200" y="732408"/>
            <a:ext cx="8229600" cy="5744591"/>
          </a:xfrm>
        </p:spPr>
        <p:txBody>
          <a:bodyPr>
            <a:normAutofit/>
          </a:bodyPr>
          <a:lstStyle/>
          <a:p>
            <a:r>
              <a:rPr lang="en-US" sz="2600" dirty="0"/>
              <a:t>But to make matters worse, his latest musical fascination—the oratorio (a composition for orchestra and voices telling a sacred story without costumes, scenery, or dramatic action)—was his most controversial yet. </a:t>
            </a:r>
          </a:p>
          <a:p>
            <a:r>
              <a:rPr lang="en-US" sz="2600" dirty="0"/>
              <a:t>His first oratorio (actually, the first of its kind in English), </a:t>
            </a:r>
            <a:r>
              <a:rPr lang="en-US" sz="2600" i="1" dirty="0"/>
              <a:t>Esther</a:t>
            </a:r>
            <a:r>
              <a:rPr lang="en-US" sz="2600" dirty="0"/>
              <a:t>, was met with outrage by the church. </a:t>
            </a:r>
          </a:p>
          <a:p>
            <a:r>
              <a:rPr lang="en-US" sz="2600" dirty="0"/>
              <a:t>A Bible story was being told by “common mummers,” and even worse, the words of God were being spoken in the </a:t>
            </a:r>
            <a:r>
              <a:rPr lang="en-US" sz="2600" b="1" i="1" dirty="0"/>
              <a:t>theater</a:t>
            </a:r>
            <a:r>
              <a:rPr lang="en-US" sz="2600" dirty="0"/>
              <a:t>! “</a:t>
            </a:r>
            <a:r>
              <a:rPr lang="en-US" sz="2600" i="1" dirty="0">
                <a:latin typeface="Cambria" panose="02040503050406030204" pitchFamily="18" charset="0"/>
                <a:ea typeface="Cambria" panose="02040503050406030204" pitchFamily="18" charset="0"/>
              </a:rPr>
              <a:t>What are we coming to when the will of Satan is imposed upon us in this fashion?</a:t>
            </a:r>
            <a:r>
              <a:rPr lang="en-US" sz="2600" dirty="0"/>
              <a:t>” cried one minister. </a:t>
            </a:r>
          </a:p>
          <a:p>
            <a:r>
              <a:rPr lang="en-US" sz="2600" dirty="0"/>
              <a:t>The bishop of London apparently agreed and prohibited the oratorio from being performed.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6708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Opposition Begins </a:t>
            </a:r>
          </a:p>
        </p:txBody>
      </p:sp>
      <p:sp>
        <p:nvSpPr>
          <p:cNvPr id="8" name="Content Placeholder 7"/>
          <p:cNvSpPr>
            <a:spLocks noGrp="1"/>
          </p:cNvSpPr>
          <p:nvPr>
            <p:ph idx="1"/>
          </p:nvPr>
        </p:nvSpPr>
        <p:spPr>
          <a:xfrm>
            <a:off x="457200" y="732408"/>
            <a:ext cx="8229600" cy="5744591"/>
          </a:xfrm>
        </p:spPr>
        <p:txBody>
          <a:bodyPr>
            <a:normAutofit/>
          </a:bodyPr>
          <a:lstStyle/>
          <a:p>
            <a:r>
              <a:rPr lang="en-US" sz="2600" dirty="0"/>
              <a:t>When Handel proceeded anyway, and the royal family attended, it was met with success—but the church was still angry. </a:t>
            </a:r>
          </a:p>
          <a:p>
            <a:r>
              <a:rPr lang="en-US" sz="2600" dirty="0"/>
              <a:t>In 1739 advertisements for </a:t>
            </a:r>
            <a:r>
              <a:rPr lang="en-US" sz="2600" i="1" dirty="0"/>
              <a:t>Israel in Egypt </a:t>
            </a:r>
            <a:r>
              <a:rPr lang="en-US" sz="2600" dirty="0"/>
              <a:t>were torn down by devout Christians, who also disrupted its performances. </a:t>
            </a:r>
          </a:p>
          <a:p>
            <a:r>
              <a:rPr lang="en-US" sz="2600" dirty="0"/>
              <a:t>All of this angered the devoutly Lutheran Handel. </a:t>
            </a:r>
          </a:p>
          <a:p>
            <a:r>
              <a:rPr lang="en-US" sz="2600" dirty="0"/>
              <a:t>As his friend Sir John Hawkins commented, “</a:t>
            </a:r>
            <a:r>
              <a:rPr lang="en-US" sz="2600" i="1" dirty="0">
                <a:latin typeface="Cambria" panose="02040503050406030204" pitchFamily="18" charset="0"/>
                <a:ea typeface="Cambria" panose="02040503050406030204" pitchFamily="18" charset="0"/>
              </a:rPr>
              <a:t>Throughout his life, [he] manifested a deep sense of religion. In conversation he would frequently declare the pleasure he felt in setting the Scriptures to music, and how contemplating the many sublime passages in the Psalms had contributed to his edification</a:t>
            </a:r>
            <a:r>
              <a:rPr lang="en-US" sz="2600" dirty="0"/>
              <a: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83194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Opposition Begins </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Though irritated—and Handel was often irritated, earning a reputation for prolific cursing in five languages—he dismissed the Puritans' concerns: “</a:t>
            </a:r>
            <a:r>
              <a:rPr lang="en-US" sz="3200" i="1" dirty="0">
                <a:latin typeface="Cambria" panose="02040503050406030204" pitchFamily="18" charset="0"/>
                <a:ea typeface="Cambria" panose="02040503050406030204" pitchFamily="18" charset="0"/>
              </a:rPr>
              <a:t>I have read my Bible very well,” </a:t>
            </a:r>
            <a:r>
              <a:rPr lang="en-US" sz="3200" dirty="0"/>
              <a:t>he said, </a:t>
            </a:r>
            <a:r>
              <a:rPr lang="en-US" sz="3200" i="1" dirty="0">
                <a:latin typeface="Cambria" panose="02040503050406030204" pitchFamily="18" charset="0"/>
                <a:ea typeface="Cambria" panose="02040503050406030204" pitchFamily="18" charset="0"/>
              </a:rPr>
              <a:t>“and will choose for myself</a:t>
            </a:r>
            <a:r>
              <a:rPr lang="en-US" sz="3200" dirty="0"/>
              <a:t>.” </a:t>
            </a:r>
          </a:p>
          <a:p>
            <a:r>
              <a:rPr lang="en-US" sz="3200" dirty="0"/>
              <a:t>In fact, Handel maintained that he knew the Bible as well as any bishop. </a:t>
            </a:r>
          </a:p>
          <a:p>
            <a:r>
              <a:rPr lang="en-US" sz="3200" dirty="0"/>
              <a:t>Financially, however, it did him little good. Once the composer for royalty, he was now threatened with debtor's prison.</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672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370185</TotalTime>
  <Words>2992</Words>
  <Application>Microsoft Office PowerPoint</Application>
  <PresentationFormat>On-screen Show (4:3)</PresentationFormat>
  <Paragraphs>168</Paragraphs>
  <Slides>30</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Cambria</vt:lpstr>
      <vt:lpstr>Office Theme</vt:lpstr>
      <vt:lpstr>140_Office Theme</vt:lpstr>
      <vt:lpstr>PowerPoint Presentation</vt:lpstr>
      <vt:lpstr>George Frideric Handel</vt:lpstr>
      <vt:lpstr>Timeline</vt:lpstr>
      <vt:lpstr>“He [Handel] would frequently declare the pleasure he felt in setting the Scriptures to music, and how contemplating the many sublime passages in the Psalms had contributed to his edification.” — Sir John Hawkins .”</vt:lpstr>
      <vt:lpstr>Opposition Begins </vt:lpstr>
      <vt:lpstr>Opposition Begins </vt:lpstr>
      <vt:lpstr>Opposition Begins </vt:lpstr>
      <vt:lpstr>Opposition Begins </vt:lpstr>
      <vt:lpstr>Opposition Begins </vt:lpstr>
      <vt:lpstr>Delivered by Messiah  </vt:lpstr>
      <vt:lpstr>Delivered by Messiah  </vt:lpstr>
      <vt:lpstr>Delivered by Messiah  </vt:lpstr>
      <vt:lpstr>Delivered by Messiah  </vt:lpstr>
      <vt:lpstr>Delivered by Messiah  </vt:lpstr>
      <vt:lpstr>Delivered by Messiah  </vt:lpstr>
      <vt:lpstr>Charles Wesley</vt:lpstr>
      <vt:lpstr>Timeline</vt:lpstr>
      <vt:lpstr>“O for a thousand tongues to sing / My dear Redeemer's praise / The glories of my God and King, / The triumphs of his grace!” </vt:lpstr>
      <vt:lpstr>“O for a thousand tongues to sing / My dear Redeemer's praise / The glories of my God and King, / The triumphs of his grace!” </vt:lpstr>
      <vt:lpstr>Language Scholar </vt:lpstr>
      <vt:lpstr>Language Scholar </vt:lpstr>
      <vt:lpstr>Language Scholar </vt:lpstr>
      <vt:lpstr>Language Scholar </vt:lpstr>
      <vt:lpstr>Evangelistic Preacher </vt:lpstr>
      <vt:lpstr>Evangelistic Preacher </vt:lpstr>
      <vt:lpstr>Magnificent Obsession </vt:lpstr>
      <vt:lpstr>Magnificent Obsession </vt:lpstr>
      <vt:lpstr>Fanny J. Crosby</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6385</cp:revision>
  <cp:lastPrinted>2021-07-05T23:39:11Z</cp:lastPrinted>
  <dcterms:created xsi:type="dcterms:W3CDTF">2018-06-08T00:19:32Z</dcterms:created>
  <dcterms:modified xsi:type="dcterms:W3CDTF">2021-07-09T03:13:19Z</dcterms:modified>
</cp:coreProperties>
</file>