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6.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1"/>
  </p:notesMasterIdLst>
  <p:handoutMasterIdLst>
    <p:handoutMasterId r:id="rId32"/>
  </p:handoutMasterIdLst>
  <p:sldIdLst>
    <p:sldId id="3809" r:id="rId3"/>
    <p:sldId id="3806" r:id="rId4"/>
    <p:sldId id="3803" r:id="rId5"/>
    <p:sldId id="3804" r:id="rId6"/>
    <p:sldId id="3805" r:id="rId7"/>
    <p:sldId id="3811" r:id="rId8"/>
    <p:sldId id="3812" r:id="rId9"/>
    <p:sldId id="3810" r:id="rId10"/>
    <p:sldId id="3813" r:id="rId11"/>
    <p:sldId id="3814" r:id="rId12"/>
    <p:sldId id="3815" r:id="rId13"/>
    <p:sldId id="3816" r:id="rId14"/>
    <p:sldId id="3817" r:id="rId15"/>
    <p:sldId id="3818" r:id="rId16"/>
    <p:sldId id="3819" r:id="rId17"/>
    <p:sldId id="3820" r:id="rId18"/>
    <p:sldId id="3822" r:id="rId19"/>
    <p:sldId id="3821" r:id="rId20"/>
    <p:sldId id="3823" r:id="rId21"/>
    <p:sldId id="3834" r:id="rId22"/>
    <p:sldId id="3824" r:id="rId23"/>
    <p:sldId id="3825" r:id="rId24"/>
    <p:sldId id="3827" r:id="rId25"/>
    <p:sldId id="3826" r:id="rId26"/>
    <p:sldId id="3828" r:id="rId27"/>
    <p:sldId id="3829" r:id="rId28"/>
    <p:sldId id="3830" r:id="rId29"/>
    <p:sldId id="3831"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0" autoAdjust="0"/>
    <p:restoredTop sz="94660"/>
  </p:normalViewPr>
  <p:slideViewPr>
    <p:cSldViewPr>
      <p:cViewPr varScale="1">
        <p:scale>
          <a:sx n="162" d="100"/>
          <a:sy n="162" d="100"/>
        </p:scale>
        <p:origin x="1588"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7/11/2021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7/11/2021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4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838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89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38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54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30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2.xml"/><Relationship Id="rId5" Type="http://schemas.openxmlformats.org/officeDocument/2006/relationships/hyperlink" Target="https://missionkaali.org/the-less-told-story-of-william-carey/"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vancechristie.com/2017/02/24/facing-death-finding-life-fanny-crosby/"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23.xml"/><Relationship Id="rId5" Type="http://schemas.openxmlformats.org/officeDocument/2006/relationships/hyperlink" Target="https://www.frontlinemissionsa.org/missions/adoniram-and-ann-judson-missionaries-to-burma-gcm-2106" TargetMode="Externa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867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Poetry for Presidents </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It didn't take long. By age 23 Crosby was addressing Congress and making friendships with presidents. </a:t>
            </a:r>
          </a:p>
          <a:p>
            <a:r>
              <a:rPr lang="en-US" sz="3200" dirty="0"/>
              <a:t>In fact, she knew all the chief executives of her lifetime, especially Grover Cleveland, who served as secretary for the Institute for the Blind before his election. </a:t>
            </a:r>
          </a:p>
          <a:p>
            <a:r>
              <a:rPr lang="en-US" sz="3200" dirty="0"/>
              <a:t>Another member of the institute, former pupil Alexander van </a:t>
            </a:r>
            <a:r>
              <a:rPr lang="en-US" sz="3200" dirty="0" err="1"/>
              <a:t>Alstine</a:t>
            </a:r>
            <a:r>
              <a:rPr lang="en-US" sz="3200" dirty="0"/>
              <a:t>, married Crosby in 1858. Considered one of New York's best organists, he wrote the music to many of Crosby's hymns. </a:t>
            </a:r>
          </a:p>
          <a:p>
            <a:r>
              <a:rPr lang="en-US" sz="3200" dirty="0"/>
              <a:t>Crosby herself put music to only a few of hers, though she played harp, piano, guitar, and other instruments.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185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Poetry for Presidents </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More often, musicians came to </a:t>
            </a:r>
            <a:r>
              <a:rPr lang="en-US" sz="3200" b="1" i="1" dirty="0"/>
              <a:t>her</a:t>
            </a:r>
            <a:r>
              <a:rPr lang="en-US" sz="3200" dirty="0"/>
              <a:t> for lyrics. For example, one day musician William </a:t>
            </a:r>
            <a:r>
              <a:rPr lang="en-US" sz="3200" dirty="0" err="1"/>
              <a:t>Doane</a:t>
            </a:r>
            <a:r>
              <a:rPr lang="en-US" sz="3200" dirty="0"/>
              <a:t> dropped by her home for a surprise visit, begging her to put some words to a tune he had recently written and which he was to perform at an upcoming Sunday School convention. </a:t>
            </a:r>
          </a:p>
          <a:p>
            <a:r>
              <a:rPr lang="en-US" sz="3200" dirty="0"/>
              <a:t>The only problem was that his train to the convention was leaving in 35 minutes. He sat at the piano and played the tune. “</a:t>
            </a:r>
            <a:r>
              <a:rPr lang="en-US" sz="3200" i="1" dirty="0">
                <a:latin typeface="Cambria" panose="02040503050406030204" pitchFamily="18" charset="0"/>
                <a:ea typeface="Cambria" panose="02040503050406030204" pitchFamily="18" charset="0"/>
              </a:rPr>
              <a:t>Your music says, 'Safe in the Arms of Jesus,’</a:t>
            </a:r>
            <a:r>
              <a:rPr lang="en-US" sz="3200" dirty="0"/>
              <a:t>” Crosby said, scribbling out the hymn's words immediately. “</a:t>
            </a:r>
            <a:r>
              <a:rPr lang="en-US" sz="3200" i="1" dirty="0">
                <a:latin typeface="Cambria" panose="02040503050406030204" pitchFamily="18" charset="0"/>
                <a:ea typeface="Cambria" panose="02040503050406030204" pitchFamily="18" charset="0"/>
              </a:rPr>
              <a:t>Read it on the train and hurry. You don't want to be late!” </a:t>
            </a:r>
          </a:p>
          <a:p>
            <a:r>
              <a:rPr lang="en-US" sz="3200" dirty="0"/>
              <a:t>The hymn became one of Crosby's most famous.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501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Poetry for Presidents </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Though she was under contract to submit three hymns a week to her publisher and often wrote six or seven a day (for a dollar or two each), many became incredibly popular. </a:t>
            </a:r>
          </a:p>
          <a:p>
            <a:r>
              <a:rPr lang="en-US" sz="3200" dirty="0"/>
              <a:t>When Dwight Moody and Ira Sankey began to use them in their crusades, they received even more attention. </a:t>
            </a:r>
          </a:p>
          <a:p>
            <a:r>
              <a:rPr lang="en-US" sz="3200" dirty="0"/>
              <a:t>Among them are: </a:t>
            </a:r>
          </a:p>
          <a:p>
            <a:pPr lvl="1"/>
            <a:r>
              <a:rPr lang="en-US" sz="2800" dirty="0"/>
              <a:t>“Blessed Assurance” </a:t>
            </a:r>
          </a:p>
          <a:p>
            <a:pPr lvl="1"/>
            <a:r>
              <a:rPr lang="en-US" sz="2800" dirty="0"/>
              <a:t>“All the Way My Savior Leads Me” </a:t>
            </a:r>
          </a:p>
          <a:p>
            <a:pPr lvl="1"/>
            <a:r>
              <a:rPr lang="en-US" sz="2800" dirty="0"/>
              <a:t>“To God Be the Glory” </a:t>
            </a:r>
          </a:p>
          <a:p>
            <a:pPr lvl="1"/>
            <a:r>
              <a:rPr lang="en-US" sz="2800" dirty="0"/>
              <a:t>“Pass Me Not, O Gentle Savior” </a:t>
            </a:r>
          </a:p>
          <a:p>
            <a:pPr lvl="1"/>
            <a:r>
              <a:rPr lang="en-US" sz="2800" dirty="0"/>
              <a:t>“Safe in the Arms of Jesus” </a:t>
            </a:r>
          </a:p>
          <a:p>
            <a:pPr lvl="1"/>
            <a:r>
              <a:rPr lang="en-US" sz="2800" dirty="0"/>
              <a:t>“Rescue the Perishing” </a:t>
            </a:r>
          </a:p>
          <a:p>
            <a:pPr lvl="1"/>
            <a:r>
              <a:rPr lang="en-US" sz="2800" dirty="0"/>
              <a:t>“Jesus Keep Me Near the Cross”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1066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 calcmode="lin" valueType="num">
                                      <p:cBhvr>
                                        <p:cTn id="63"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Poetry for Presidents </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She could write very complex hymns and compose music with a more classical structure (she could even improvise it), but she preferred to write simple, sentimental verses that could be used for evangelism. </a:t>
            </a:r>
          </a:p>
          <a:p>
            <a:r>
              <a:rPr lang="en-US" sz="3200" dirty="0"/>
              <a:t>She continued to write her poetry up to her death, a month shy of her 95th birthday. </a:t>
            </a:r>
          </a:p>
          <a:p>
            <a:r>
              <a:rPr lang="en-US" sz="3200" dirty="0"/>
              <a:t>Her last stanza was: “</a:t>
            </a:r>
            <a:r>
              <a:rPr lang="en-US" sz="3200" i="1" dirty="0">
                <a:latin typeface="Cambria" panose="02040503050406030204" pitchFamily="18" charset="0"/>
                <a:ea typeface="Cambria" panose="02040503050406030204" pitchFamily="18" charset="0"/>
              </a:rPr>
              <a:t>You will reach the river brink, some sweet day, bye and bye</a:t>
            </a:r>
            <a:r>
              <a:rPr lang="en-US" sz="32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6626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William Carey</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https://missionkaali.org/the-less-told-story-of-william-carey/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62A6BD7D-8BBB-4253-81DF-15F1F1EAF17B}"/>
              </a:ext>
            </a:extLst>
          </p:cNvPr>
          <p:cNvSpPr txBox="1"/>
          <p:nvPr/>
        </p:nvSpPr>
        <p:spPr>
          <a:xfrm>
            <a:off x="5410200" y="5903893"/>
            <a:ext cx="3733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FATHER OF MODERN PROTESTANT MISSIONS</a:t>
            </a:r>
          </a:p>
        </p:txBody>
      </p:sp>
    </p:spTree>
    <p:extLst>
      <p:ext uri="{BB962C8B-B14F-4D97-AF65-F5344CB8AC3E}">
        <p14:creationId xmlns:p14="http://schemas.microsoft.com/office/powerpoint/2010/main" val="2234902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5" name="Picture 4">
            <a:extLst>
              <a:ext uri="{FF2B5EF4-FFF2-40B4-BE49-F238E27FC236}">
                <a16:creationId xmlns:a16="http://schemas.microsoft.com/office/drawing/2014/main" id="{28DF6FFD-4EA0-418D-9D5D-B1FE9EC0AC6F}"/>
              </a:ext>
            </a:extLst>
          </p:cNvPr>
          <p:cNvPicPr>
            <a:picLocks noChangeAspect="1"/>
          </p:cNvPicPr>
          <p:nvPr/>
        </p:nvPicPr>
        <p:blipFill>
          <a:blip r:embed="rId2"/>
          <a:stretch>
            <a:fillRect/>
          </a:stretch>
        </p:blipFill>
        <p:spPr>
          <a:xfrm>
            <a:off x="0" y="887488"/>
            <a:ext cx="9144000" cy="5083023"/>
          </a:xfrm>
          <a:prstGeom prst="rect">
            <a:avLst/>
          </a:prstGeom>
        </p:spPr>
      </p:pic>
    </p:spTree>
    <p:extLst>
      <p:ext uri="{BB962C8B-B14F-4D97-AF65-F5344CB8AC3E}">
        <p14:creationId xmlns:p14="http://schemas.microsoft.com/office/powerpoint/2010/main" val="3473944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p:spPr>
        <p:txBody>
          <a:bodyPr>
            <a:noAutofit/>
          </a:bodyPr>
          <a:lstStyle/>
          <a:p>
            <a:r>
              <a:rPr lang="en-US" sz="3600" b="1" dirty="0"/>
              <a:t>“Expect great things; attempt great things.” </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sz="3200" dirty="0"/>
              <a:t>At a meeting of Baptist leaders in the late 1700s, a newly ordained minister stood to argue for value of overseas missions. </a:t>
            </a:r>
          </a:p>
          <a:p>
            <a:r>
              <a:rPr lang="en-US" sz="3200" dirty="0"/>
              <a:t>He was abruptly interrupted by an older minister who said, “</a:t>
            </a:r>
            <a:r>
              <a:rPr lang="en-US" sz="3200" i="1" dirty="0">
                <a:latin typeface="Cambria" panose="02040503050406030204" pitchFamily="18" charset="0"/>
                <a:ea typeface="Cambria" panose="02040503050406030204" pitchFamily="18" charset="0"/>
              </a:rPr>
              <a:t>Young man, sit down! You are an enthusiast. When God pleases to convert the heathen, he'll do it without consulting you or me</a:t>
            </a:r>
            <a:r>
              <a:rPr lang="en-US" sz="3200" dirty="0"/>
              <a:t>.” </a:t>
            </a:r>
          </a:p>
          <a:p>
            <a:r>
              <a:rPr lang="en-US" sz="3200" dirty="0"/>
              <a:t>That such an attitude is inconceivable today is largely due to the subsequent efforts of that young man, William Carey.</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221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Plodder</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Carey was raised in the obscure, rural village of </a:t>
            </a:r>
            <a:r>
              <a:rPr lang="en-US" sz="3200" dirty="0" err="1"/>
              <a:t>Paulerpury</a:t>
            </a:r>
            <a:r>
              <a:rPr lang="en-US" sz="3200" dirty="0"/>
              <a:t>, in the middle of England. </a:t>
            </a:r>
          </a:p>
          <a:p>
            <a:r>
              <a:rPr lang="en-US" sz="3200" dirty="0"/>
              <a:t>He apprenticed in a local cobbler's shop, where the nominal Anglican was converted. </a:t>
            </a:r>
          </a:p>
          <a:p>
            <a:r>
              <a:rPr lang="en-US" sz="3200" dirty="0"/>
              <a:t>He enthusiastically took up the faith, and though little educated, the young convert borrowed a Greek grammar and proceeded to teach himself New Testament Greek. </a:t>
            </a:r>
          </a:p>
          <a:p>
            <a:r>
              <a:rPr lang="en-US" sz="3200" dirty="0"/>
              <a:t>When his master died, he took up shoemaking in nearby </a:t>
            </a:r>
            <a:r>
              <a:rPr lang="en-US" sz="3200" dirty="0" err="1"/>
              <a:t>Hackleton</a:t>
            </a:r>
            <a:r>
              <a:rPr lang="en-US" sz="3200" dirty="0"/>
              <a:t>, where he met and married Dorothy </a:t>
            </a:r>
            <a:r>
              <a:rPr lang="en-US" sz="3200" dirty="0" err="1"/>
              <a:t>Plackett</a:t>
            </a:r>
            <a:r>
              <a:rPr lang="en-US" sz="3200" dirty="0"/>
              <a:t>, who soon gave birth to a daughter.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2290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Plodder</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But the apprentice cobbler's life was hard—the child died at age 2—and his pay was insufficient. Carey's family sunk into poverty and stayed there even after he took over the business. “</a:t>
            </a:r>
            <a:r>
              <a:rPr lang="en-US" sz="3200" i="1" dirty="0">
                <a:latin typeface="Cambria" panose="02040503050406030204" pitchFamily="18" charset="0"/>
                <a:ea typeface="Cambria" panose="02040503050406030204" pitchFamily="18" charset="0"/>
              </a:rPr>
              <a:t>I can plod</a:t>
            </a:r>
            <a:r>
              <a:rPr lang="en-US" sz="3200" dirty="0"/>
              <a:t>,” he wrote later, “</a:t>
            </a:r>
            <a:r>
              <a:rPr lang="en-US" sz="3200" i="1" dirty="0">
                <a:latin typeface="Cambria" panose="02040503050406030204" pitchFamily="18" charset="0"/>
                <a:ea typeface="Cambria" panose="02040503050406030204" pitchFamily="18" charset="0"/>
              </a:rPr>
              <a:t>I can persevere to any definite pursuit</a:t>
            </a:r>
            <a:r>
              <a:rPr lang="en-US" sz="3200" dirty="0"/>
              <a:t>.” </a:t>
            </a:r>
          </a:p>
          <a:p>
            <a:r>
              <a:rPr lang="en-US" sz="3200" dirty="0"/>
              <a:t>All the while, he continued his language studies, adding Hebrew and Latin, and became a preacher with the Particular Baptists. </a:t>
            </a:r>
          </a:p>
          <a:p>
            <a:r>
              <a:rPr lang="en-US" sz="3200" dirty="0"/>
              <a:t>He also continued pursuing his lifelong interest in international affairs, especially the religious life of other cultures.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837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Plodder</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Carey was impressed with early Moravian missionaries and was increasingly dismayed at his fellow Protestants' lack of missions interest. </a:t>
            </a:r>
          </a:p>
          <a:p>
            <a:r>
              <a:rPr lang="en-US" sz="3200" dirty="0"/>
              <a:t>In response, he penned </a:t>
            </a:r>
            <a:r>
              <a:rPr lang="en-US" sz="3200" i="1" dirty="0"/>
              <a:t>An Enquiry into the Obligations of Christians to Use Means for the Conversion of the Heathens</a:t>
            </a:r>
            <a:r>
              <a:rPr lang="en-US" sz="3200" dirty="0"/>
              <a:t>. </a:t>
            </a:r>
          </a:p>
          <a:p>
            <a:r>
              <a:rPr lang="en-US" sz="3200" dirty="0"/>
              <a:t>He argued that Jesus' Great Commission applied to </a:t>
            </a:r>
            <a:r>
              <a:rPr lang="en-US" sz="3200" b="1" i="1" dirty="0"/>
              <a:t>all</a:t>
            </a:r>
            <a:r>
              <a:rPr lang="en-US" sz="3200" dirty="0"/>
              <a:t> Christians of </a:t>
            </a:r>
            <a:r>
              <a:rPr lang="en-US" sz="3200" b="1" i="1" dirty="0"/>
              <a:t>all</a:t>
            </a:r>
            <a:r>
              <a:rPr lang="en-US" sz="3200" dirty="0"/>
              <a:t> times, and he castigated fellow believers of his day for ignoring it: “</a:t>
            </a:r>
            <a:r>
              <a:rPr lang="en-US" sz="3200" i="1" dirty="0">
                <a:latin typeface="Cambria" panose="02040503050406030204" pitchFamily="18" charset="0"/>
                <a:ea typeface="Cambria" panose="02040503050406030204" pitchFamily="18" charset="0"/>
              </a:rPr>
              <a:t>Multitudes sit at ease and give themselves no concern about the far greater part of their fellow sinners, who to this day, are lost in ignorance and idolatry</a:t>
            </a:r>
            <a:r>
              <a:rPr lang="en-US" sz="3200" dirty="0"/>
              <a: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9727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Fanny J. Crosby</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https://vancechristie.com/2017/02/24/facing-death-finding-life-fanny-crosby/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C2B9F95A-DA07-49E5-B87B-C8EC745260E0}"/>
              </a:ext>
            </a:extLst>
          </p:cNvPr>
          <p:cNvSpPr txBox="1"/>
          <p:nvPr/>
        </p:nvSpPr>
        <p:spPr>
          <a:xfrm>
            <a:off x="6934200" y="5042118"/>
            <a:ext cx="2209800" cy="181588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PROLIFIC AND BLIND HYMN WRITER</a:t>
            </a:r>
          </a:p>
        </p:txBody>
      </p:sp>
    </p:spTree>
    <p:extLst>
      <p:ext uri="{BB962C8B-B14F-4D97-AF65-F5344CB8AC3E}">
        <p14:creationId xmlns:p14="http://schemas.microsoft.com/office/powerpoint/2010/main" val="1571198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Plodder</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Carey didn't stop there: in 1792 he organized a missionary society, and at its inaugural meeting preached a sermon with the call, “</a:t>
            </a:r>
            <a:r>
              <a:rPr lang="en-US" sz="3200" i="1" dirty="0">
                <a:latin typeface="Cambria" panose="02040503050406030204" pitchFamily="18" charset="0"/>
                <a:ea typeface="Cambria" panose="02040503050406030204" pitchFamily="18" charset="0"/>
              </a:rPr>
              <a:t>Expect great things from God; attempt great things for God!</a:t>
            </a:r>
            <a:r>
              <a:rPr lang="en-US" sz="3200" dirty="0"/>
              <a:t>” </a:t>
            </a:r>
          </a:p>
          <a:p>
            <a:r>
              <a:rPr lang="en-US" sz="3200" dirty="0"/>
              <a:t>Within a year, Carey, John Thomas (a former surgeon), and Carey's family (which now included three boys, and another child on the way) were on a ship headed for India.</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6233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Stranger in a Strange Land </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Thomas and Carey had </a:t>
            </a:r>
            <a:r>
              <a:rPr lang="en-US" sz="3200" b="1" i="1" dirty="0"/>
              <a:t>grossly</a:t>
            </a:r>
            <a:r>
              <a:rPr lang="en-US" sz="3200" dirty="0"/>
              <a:t> underestimated what it would cost to live in India, and Carey's early years there were </a:t>
            </a:r>
            <a:r>
              <a:rPr lang="en-US" sz="3200" b="1" i="1" dirty="0"/>
              <a:t>miserable</a:t>
            </a:r>
            <a:r>
              <a:rPr lang="en-US" sz="3200" dirty="0"/>
              <a:t>. </a:t>
            </a:r>
          </a:p>
          <a:p>
            <a:r>
              <a:rPr lang="en-US" sz="3200" dirty="0"/>
              <a:t>Thomas eventually </a:t>
            </a:r>
            <a:r>
              <a:rPr lang="en-US" sz="3200" b="1" i="1" dirty="0"/>
              <a:t>deserted</a:t>
            </a:r>
            <a:r>
              <a:rPr lang="en-US" sz="3200" dirty="0"/>
              <a:t> the enterprise, and Carey was forced to move his family repeatedly as he sought employment that could sustain them. </a:t>
            </a:r>
          </a:p>
          <a:p>
            <a:r>
              <a:rPr lang="en-US" sz="3200" dirty="0"/>
              <a:t>Illness racked the family, and loneliness and regret set in: “</a:t>
            </a:r>
            <a:r>
              <a:rPr lang="en-US" sz="3200" i="1" dirty="0">
                <a:latin typeface="Cambria" panose="02040503050406030204" pitchFamily="18" charset="0"/>
                <a:ea typeface="Cambria" panose="02040503050406030204" pitchFamily="18" charset="0"/>
              </a:rPr>
              <a:t>I am in a strange land,” he wrote, “no Christian friend, a large family, and nothing to supply their wants</a:t>
            </a:r>
            <a:r>
              <a:rPr lang="en-US" sz="3200" dirty="0"/>
              <a:t>.” </a:t>
            </a:r>
          </a:p>
          <a:p>
            <a:r>
              <a:rPr lang="en-US" sz="3200" dirty="0"/>
              <a:t>And yet he never lost hope: “</a:t>
            </a:r>
            <a:r>
              <a:rPr lang="en-US" sz="3200" i="1" dirty="0">
                <a:latin typeface="Cambria" panose="02040503050406030204" pitchFamily="18" charset="0"/>
                <a:ea typeface="Cambria" panose="02040503050406030204" pitchFamily="18" charset="0"/>
              </a:rPr>
              <a:t>Well, I have God, and his word is sure.” </a:t>
            </a:r>
          </a:p>
          <a:p>
            <a:r>
              <a:rPr lang="en-US" sz="3200" dirty="0"/>
              <a:t>He learned Bengali with the help of a pundit, and in a few weeks began translating the Bible into Bengali and preaching to small gatherings.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158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Stranger in a Strange Land </a:t>
            </a:r>
          </a:p>
        </p:txBody>
      </p:sp>
      <p:sp>
        <p:nvSpPr>
          <p:cNvPr id="8" name="Content Placeholder 7"/>
          <p:cNvSpPr>
            <a:spLocks noGrp="1"/>
          </p:cNvSpPr>
          <p:nvPr>
            <p:ph idx="1"/>
          </p:nvPr>
        </p:nvSpPr>
        <p:spPr>
          <a:xfrm>
            <a:off x="457200" y="732408"/>
            <a:ext cx="8229600" cy="5744591"/>
          </a:xfrm>
        </p:spPr>
        <p:txBody>
          <a:bodyPr>
            <a:normAutofit lnSpcReduction="10000"/>
          </a:bodyPr>
          <a:lstStyle/>
          <a:p>
            <a:r>
              <a:rPr lang="en-US" sz="3200" dirty="0"/>
              <a:t>When Carey himself contracted malaria, and then his 5-year-old Peter died of dysentery, it became too much for his wife, Dorothy, whose mental health deteriorated rapidly. </a:t>
            </a:r>
          </a:p>
          <a:p>
            <a:r>
              <a:rPr lang="en-US" sz="3200" dirty="0"/>
              <a:t>She suffered delusions, accusing Carey of adultery and threatening him with a knife. </a:t>
            </a:r>
          </a:p>
          <a:p>
            <a:r>
              <a:rPr lang="en-US" sz="3200" dirty="0"/>
              <a:t>She eventually had to be confined to a room and physically restrained. “</a:t>
            </a:r>
            <a:r>
              <a:rPr lang="en-US" sz="3200" i="1" dirty="0">
                <a:latin typeface="Cambria" panose="02040503050406030204" pitchFamily="18" charset="0"/>
                <a:ea typeface="Cambria" panose="02040503050406030204" pitchFamily="18" charset="0"/>
              </a:rPr>
              <a:t>This is indeed the valley of the shadow of death to me</a:t>
            </a:r>
            <a:r>
              <a:rPr lang="en-US" sz="3200" dirty="0"/>
              <a:t>,” Carey wrote, though characteristically added, “</a:t>
            </a:r>
            <a:r>
              <a:rPr lang="en-US" sz="3200" i="1" dirty="0">
                <a:latin typeface="Cambria" panose="02040503050406030204" pitchFamily="18" charset="0"/>
                <a:ea typeface="Cambria" panose="02040503050406030204" pitchFamily="18" charset="0"/>
              </a:rPr>
              <a:t>But I rejoice that I am here notwithstanding; and God is here.</a:t>
            </a:r>
            <a:r>
              <a:rPr lang="en-US" sz="32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7017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Eventual Success</a:t>
            </a:r>
          </a:p>
        </p:txBody>
      </p:sp>
      <p:sp>
        <p:nvSpPr>
          <p:cNvPr id="8" name="Content Placeholder 7"/>
          <p:cNvSpPr>
            <a:spLocks noGrp="1"/>
          </p:cNvSpPr>
          <p:nvPr>
            <p:ph idx="1"/>
          </p:nvPr>
        </p:nvSpPr>
        <p:spPr>
          <a:xfrm>
            <a:off x="457200" y="732408"/>
            <a:ext cx="8229600" cy="5744591"/>
          </a:xfrm>
        </p:spPr>
        <p:txBody>
          <a:bodyPr>
            <a:normAutofit fontScale="92500" lnSpcReduction="20000"/>
          </a:bodyPr>
          <a:lstStyle/>
          <a:p>
            <a:r>
              <a:rPr lang="en-US" sz="3200" dirty="0"/>
              <a:t>In October 1799, things finally turned. He was invited to locate in a Danish settlement in </a:t>
            </a:r>
            <a:r>
              <a:rPr lang="en-US" sz="3200" dirty="0" err="1"/>
              <a:t>Serampore</a:t>
            </a:r>
            <a:r>
              <a:rPr lang="en-US" sz="3200" dirty="0"/>
              <a:t>, near Calcutta. </a:t>
            </a:r>
          </a:p>
          <a:p>
            <a:r>
              <a:rPr lang="en-US" sz="3200" dirty="0"/>
              <a:t>He was now under the protection of the Danes, who permitted him to preach legally (in the British-controlled areas of India, all of Carey's missionary work had been illegal). </a:t>
            </a:r>
          </a:p>
          <a:p>
            <a:r>
              <a:rPr lang="en-US" sz="3200" dirty="0"/>
              <a:t>Carey was joined by William Ward, a printer, and Joshua and Hanna Marshman, teachers. </a:t>
            </a:r>
          </a:p>
          <a:p>
            <a:r>
              <a:rPr lang="en-US" sz="3200" dirty="0"/>
              <a:t>Mission finances increased considerably as Ward began securing government printing contracts, the </a:t>
            </a:r>
            <a:r>
              <a:rPr lang="en-US" sz="3200" dirty="0" err="1"/>
              <a:t>Marshmans</a:t>
            </a:r>
            <a:r>
              <a:rPr lang="en-US" sz="3200" dirty="0"/>
              <a:t> opened schools for children, and Carey began teaching at Fort William College in Calcutta.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175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Eventual Success</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In December 1800, after </a:t>
            </a:r>
            <a:r>
              <a:rPr lang="en-US" sz="3200" b="1" i="1" dirty="0"/>
              <a:t>seven</a:t>
            </a:r>
            <a:r>
              <a:rPr lang="en-US" sz="3200" dirty="0"/>
              <a:t> years of missionary labor, Carey baptized his </a:t>
            </a:r>
            <a:r>
              <a:rPr lang="en-US" sz="3200" b="1" i="1" dirty="0"/>
              <a:t>first</a:t>
            </a:r>
            <a:r>
              <a:rPr lang="en-US" sz="3200" dirty="0"/>
              <a:t> convert, Krishna Pal, and two months later, he published his first Bengali New Testament. </a:t>
            </a:r>
          </a:p>
          <a:p>
            <a:r>
              <a:rPr lang="en-US" sz="3200" dirty="0"/>
              <a:t>With this and subsequent editions, Carey and his colleagues laid the foundation for the study of modern Bengali, which up to this time had been an “unsettled dialect.” </a:t>
            </a:r>
          </a:p>
          <a:p>
            <a:r>
              <a:rPr lang="en-US" sz="3200" dirty="0"/>
              <a:t>Carey continued to expect great things; over the next 28 years, he and his pundits translated the entire Bible into India's major languages: Bengali, Oriya, Marathi, Hindi, Assamese, and Sanskrit and parts of 209 other languages and dialects. </a:t>
            </a:r>
          </a:p>
          <a:p>
            <a:r>
              <a:rPr lang="en-US" sz="3200" dirty="0"/>
              <a:t>He also sought social reform in India, including the abolition of infanticide, widow burning (sati), and assisted suicide.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76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Eventual Success</a:t>
            </a:r>
          </a:p>
        </p:txBody>
      </p:sp>
      <p:sp>
        <p:nvSpPr>
          <p:cNvPr id="8" name="Content Placeholder 7"/>
          <p:cNvSpPr>
            <a:spLocks noGrp="1"/>
          </p:cNvSpPr>
          <p:nvPr>
            <p:ph idx="1"/>
          </p:nvPr>
        </p:nvSpPr>
        <p:spPr>
          <a:xfrm>
            <a:off x="457200" y="732408"/>
            <a:ext cx="8229600" cy="5744591"/>
          </a:xfrm>
        </p:spPr>
        <p:txBody>
          <a:bodyPr>
            <a:normAutofit fontScale="77500" lnSpcReduction="20000"/>
          </a:bodyPr>
          <a:lstStyle/>
          <a:p>
            <a:r>
              <a:rPr lang="en-US" sz="3200" dirty="0"/>
              <a:t>Carey and the </a:t>
            </a:r>
            <a:r>
              <a:rPr lang="en-US" sz="3200" dirty="0" err="1"/>
              <a:t>Marshmans</a:t>
            </a:r>
            <a:r>
              <a:rPr lang="en-US" sz="3200" dirty="0"/>
              <a:t> founded </a:t>
            </a:r>
            <a:r>
              <a:rPr lang="en-US" sz="3200" dirty="0" err="1"/>
              <a:t>Serampore</a:t>
            </a:r>
            <a:r>
              <a:rPr lang="en-US" sz="3200" dirty="0"/>
              <a:t> College in 1818, a divinity school for Indians, which today offers theological and liberal arts education for some 2,500 students. </a:t>
            </a:r>
          </a:p>
          <a:p>
            <a:r>
              <a:rPr lang="en-US" sz="3200" dirty="0"/>
              <a:t>By the time Carey died, he had spent 41 years in India without a furlough. His mission could count only some 700 converts in a nation of millions, but he had laid an impressive foundation of Bible translations, education, and social reform. </a:t>
            </a:r>
          </a:p>
          <a:p>
            <a:r>
              <a:rPr lang="en-US" sz="3200" dirty="0"/>
              <a:t>His greatest legacy was in the worldwide missionary movement of the nineteenth century that he inspired. </a:t>
            </a:r>
          </a:p>
          <a:p>
            <a:r>
              <a:rPr lang="en-US" sz="3200" dirty="0"/>
              <a:t>Missionaries like </a:t>
            </a:r>
            <a:r>
              <a:rPr lang="en-US" sz="3200" dirty="0" err="1"/>
              <a:t>Adoniram</a:t>
            </a:r>
            <a:r>
              <a:rPr lang="en-US" sz="3200" dirty="0"/>
              <a:t> Judson, Hudson Taylor, and David Livingstone, among thousands of others, were impressed not only by Carey's example, but by his words “Expect great things; attempt great things.” </a:t>
            </a:r>
          </a:p>
          <a:p>
            <a:r>
              <a:rPr lang="en-US" sz="3200" dirty="0"/>
              <a:t>The history of nineteenth-century Protestant missions is in many ways an extended commentary on the phrase.</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9899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https://www.frontlinemissionsa.org/missions/adoniram-and-ann-judson-missionaries-to-burma-gcm-2106</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B4655C2E-E7C9-4D4B-8E7B-A6F62FEB1B42}"/>
              </a:ext>
            </a:extLst>
          </p:cNvPr>
          <p:cNvSpPr txBox="1"/>
          <p:nvPr/>
        </p:nvSpPr>
        <p:spPr>
          <a:xfrm>
            <a:off x="5410200" y="5903893"/>
            <a:ext cx="3733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America’s First Foreign Missionaries</a:t>
            </a:r>
          </a:p>
        </p:txBody>
      </p:sp>
      <p:sp>
        <p:nvSpPr>
          <p:cNvPr id="3" name="Title 2"/>
          <p:cNvSpPr>
            <a:spLocks noGrp="1"/>
          </p:cNvSpPr>
          <p:nvPr>
            <p:ph type="title" idx="4294967295"/>
          </p:nvPr>
        </p:nvSpPr>
        <p:spPr>
          <a:xfrm>
            <a:off x="0" y="0"/>
            <a:ext cx="9144000" cy="1054100"/>
          </a:xfrm>
        </p:spPr>
        <p:txBody>
          <a:bodyPr>
            <a:noAutofit/>
          </a:bodyPr>
          <a:lstStyle/>
          <a:p>
            <a:r>
              <a:rPr lang="en-US" sz="6000" b="1" dirty="0" err="1">
                <a:solidFill>
                  <a:schemeClr val="bg1"/>
                </a:solidFill>
                <a:effectLst>
                  <a:glow rad="228600">
                    <a:schemeClr val="accent2">
                      <a:satMod val="175000"/>
                      <a:alpha val="40000"/>
                    </a:schemeClr>
                  </a:glow>
                  <a:outerShdw blurRad="114300" dist="38100" dir="13500000" algn="br" rotWithShape="0">
                    <a:prstClr val="black"/>
                  </a:outerShdw>
                </a:effectLst>
              </a:rPr>
              <a:t>Adoniram</a:t>
            </a: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 and Ann Judson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091072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261997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sz="2400" dirty="0"/>
              <a:t>Fanny Crosby had many reasons (humanly speaking) to become bitter and cynical: And yet Fanny retained a thankful and upbeat attitude and lived a productive life. </a:t>
            </a:r>
            <a:r>
              <a:rPr lang="en-US" sz="2400" b="1" i="1" dirty="0"/>
              <a:t>Contrast</a:t>
            </a:r>
            <a:r>
              <a:rPr lang="en-US" sz="2400" dirty="0"/>
              <a:t> Fanny’s attitude in the face of difficulty with how </a:t>
            </a:r>
            <a:r>
              <a:rPr lang="en-US" sz="2400" b="1" i="1" dirty="0"/>
              <a:t>most of us</a:t>
            </a:r>
            <a:r>
              <a:rPr lang="en-US" sz="2400" dirty="0"/>
              <a:t> tend to respond when faced with difficulty.</a:t>
            </a:r>
          </a:p>
          <a:p>
            <a:r>
              <a:rPr lang="en-US" sz="2400" dirty="0"/>
              <a:t>William Carey argued that Jesus' Great Commission applied to </a:t>
            </a:r>
            <a:r>
              <a:rPr lang="en-US" sz="2400" b="1" i="1" dirty="0"/>
              <a:t>all</a:t>
            </a:r>
            <a:r>
              <a:rPr lang="en-US" sz="2400" dirty="0"/>
              <a:t> Christians of </a:t>
            </a:r>
            <a:r>
              <a:rPr lang="en-US" sz="2400" b="1" i="1" dirty="0"/>
              <a:t>all</a:t>
            </a:r>
            <a:r>
              <a:rPr lang="en-US" sz="2400" dirty="0"/>
              <a:t> times, and he castigated fellow believers of his day for ignoring it: “</a:t>
            </a:r>
            <a:r>
              <a:rPr lang="en-US" sz="2400" i="1" dirty="0">
                <a:latin typeface="Cambria" panose="02040503050406030204" pitchFamily="18" charset="0"/>
                <a:ea typeface="Cambria" panose="02040503050406030204" pitchFamily="18" charset="0"/>
              </a:rPr>
              <a:t>Multitudes sit at ease and give themselves no concern about the far greater part of their fellow sinners, who to this day, are lost in ignorance and idolatry</a:t>
            </a:r>
            <a:r>
              <a:rPr lang="en-US" sz="2400" dirty="0"/>
              <a:t>.” Do </a:t>
            </a:r>
            <a:r>
              <a:rPr lang="en-US" sz="2400" b="1" i="1" dirty="0"/>
              <a:t>you</a:t>
            </a:r>
            <a:r>
              <a:rPr lang="en-US" sz="2400" dirty="0"/>
              <a:t> believe Jesus' Great Commission applies to </a:t>
            </a:r>
            <a:r>
              <a:rPr lang="en-US" sz="2400" b="1" i="1" dirty="0"/>
              <a:t>all</a:t>
            </a:r>
            <a:r>
              <a:rPr lang="en-US" sz="2400" dirty="0"/>
              <a:t> Christians of </a:t>
            </a:r>
            <a:r>
              <a:rPr lang="en-US" sz="2400" b="1" i="1" dirty="0"/>
              <a:t>all</a:t>
            </a:r>
            <a:r>
              <a:rPr lang="en-US" sz="2400" dirty="0"/>
              <a:t> times? If so, what should that look like?</a:t>
            </a:r>
          </a:p>
          <a:p>
            <a:pPr lvl="1"/>
            <a:r>
              <a:rPr lang="en-US" sz="2000" i="1" dirty="0">
                <a:solidFill>
                  <a:srgbClr val="0000FF"/>
                </a:solidFill>
                <a:latin typeface="Cambria" panose="02040503050406030204" pitchFamily="18" charset="0"/>
                <a:ea typeface="Cambria" panose="02040503050406030204" pitchFamily="18" charset="0"/>
              </a:rPr>
              <a:t>And Jesus came and said to them, "All authority in heaven and on earth has been given to me. </a:t>
            </a:r>
            <a:r>
              <a:rPr lang="en-US" sz="2000" i="1" baseline="30000" dirty="0">
                <a:solidFill>
                  <a:srgbClr val="0000FF"/>
                </a:solidFill>
                <a:latin typeface="Cambria" panose="02040503050406030204" pitchFamily="18" charset="0"/>
                <a:ea typeface="Cambria" panose="02040503050406030204" pitchFamily="18" charset="0"/>
              </a:rPr>
              <a:t>19</a:t>
            </a:r>
            <a:r>
              <a:rPr lang="en-US" sz="2000" i="1" dirty="0">
                <a:solidFill>
                  <a:srgbClr val="0000FF"/>
                </a:solidFill>
                <a:latin typeface="Cambria" panose="02040503050406030204" pitchFamily="18" charset="0"/>
                <a:ea typeface="Cambria" panose="02040503050406030204" pitchFamily="18" charset="0"/>
              </a:rPr>
              <a:t> Go therefore and make disciples of all nations, baptizing them in the name of the Father and of the Son and of the Holy Spirit, </a:t>
            </a:r>
            <a:r>
              <a:rPr lang="en-US" sz="2000" i="1" baseline="30000" dirty="0">
                <a:solidFill>
                  <a:srgbClr val="0000FF"/>
                </a:solidFill>
                <a:latin typeface="Cambria" panose="02040503050406030204" pitchFamily="18" charset="0"/>
                <a:ea typeface="Cambria" panose="02040503050406030204" pitchFamily="18" charset="0"/>
              </a:rPr>
              <a:t>20</a:t>
            </a:r>
            <a:r>
              <a:rPr lang="en-US" sz="2000" i="1" dirty="0">
                <a:solidFill>
                  <a:srgbClr val="0000FF"/>
                </a:solidFill>
                <a:latin typeface="Cambria" panose="02040503050406030204" pitchFamily="18" charset="0"/>
                <a:ea typeface="Cambria" panose="02040503050406030204" pitchFamily="18" charset="0"/>
              </a:rPr>
              <a:t> teaching them to observe all that I have commanded you. And behold, I am with you always, to the end of the age." </a:t>
            </a:r>
            <a:r>
              <a:rPr lang="en-US" sz="2000" dirty="0"/>
              <a:t>(Mat 28:18-20)</a:t>
            </a:r>
          </a:p>
          <a:p>
            <a:r>
              <a:rPr lang="en-US" sz="2400" dirty="0"/>
              <a:t>William Carey endured great difficulty for </a:t>
            </a:r>
            <a:r>
              <a:rPr lang="en-US" sz="2400" b="1" i="1" dirty="0"/>
              <a:t>many years </a:t>
            </a:r>
            <a:r>
              <a:rPr lang="en-US" sz="2400" dirty="0"/>
              <a:t>before he saw any success in ministry. Yet he never gave up or lost hope that God would do great things. </a:t>
            </a:r>
            <a:r>
              <a:rPr lang="en-US" sz="2400" b="1" i="1" dirty="0"/>
              <a:t>Contrast</a:t>
            </a:r>
            <a:r>
              <a:rPr lang="en-US" sz="2400" dirty="0"/>
              <a:t> this with how </a:t>
            </a:r>
            <a:r>
              <a:rPr lang="en-US" sz="2400" b="1" i="1" dirty="0"/>
              <a:t>most of us </a:t>
            </a:r>
            <a:r>
              <a:rPr lang="en-US" sz="2400" dirty="0"/>
              <a:t>tend to respond to a lack of success after years of ministry effort.</a:t>
            </a:r>
          </a:p>
        </p:txBody>
      </p:sp>
    </p:spTree>
    <p:extLst>
      <p:ext uri="{BB962C8B-B14F-4D97-AF65-F5344CB8AC3E}">
        <p14:creationId xmlns:p14="http://schemas.microsoft.com/office/powerpoint/2010/main" val="42413392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6" name="Picture 5">
            <a:extLst>
              <a:ext uri="{FF2B5EF4-FFF2-40B4-BE49-F238E27FC236}">
                <a16:creationId xmlns:a16="http://schemas.microsoft.com/office/drawing/2014/main" id="{95028471-7768-4A2C-B05A-324ACADB2671}"/>
              </a:ext>
            </a:extLst>
          </p:cNvPr>
          <p:cNvPicPr>
            <a:picLocks noChangeAspect="1"/>
          </p:cNvPicPr>
          <p:nvPr/>
        </p:nvPicPr>
        <p:blipFill>
          <a:blip r:embed="rId2"/>
          <a:stretch>
            <a:fillRect/>
          </a:stretch>
        </p:blipFill>
        <p:spPr>
          <a:xfrm>
            <a:off x="0" y="838200"/>
            <a:ext cx="9144000" cy="5301205"/>
          </a:xfrm>
          <a:prstGeom prst="rect">
            <a:avLst/>
          </a:prstGeom>
        </p:spPr>
      </p:pic>
    </p:spTree>
    <p:extLst>
      <p:ext uri="{BB962C8B-B14F-4D97-AF65-F5344CB8AC3E}">
        <p14:creationId xmlns:p14="http://schemas.microsoft.com/office/powerpoint/2010/main" val="3991037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noAutofit/>
          </a:bodyPr>
          <a:lstStyle/>
          <a:p>
            <a:r>
              <a:rPr lang="en-US" sz="2800" b="1" dirty="0"/>
              <a:t>“Oh, what a happy soul I am, / Although I cannot see! / I am resolved that in this world / Contented I will be.” </a:t>
            </a:r>
          </a:p>
        </p:txBody>
      </p:sp>
      <p:sp>
        <p:nvSpPr>
          <p:cNvPr id="8" name="Content Placeholder 7"/>
          <p:cNvSpPr>
            <a:spLocks noGrp="1"/>
          </p:cNvSpPr>
          <p:nvPr>
            <p:ph idx="1"/>
          </p:nvPr>
        </p:nvSpPr>
        <p:spPr>
          <a:xfrm>
            <a:off x="457200" y="1371600"/>
            <a:ext cx="8229600" cy="5105399"/>
          </a:xfrm>
        </p:spPr>
        <p:txBody>
          <a:bodyPr>
            <a:normAutofit/>
          </a:bodyPr>
          <a:lstStyle/>
          <a:p>
            <a:r>
              <a:rPr lang="en-US" sz="3200" dirty="0"/>
              <a:t>Francis Jane Crosby wrote more than 9,000 hymns, some of which are among the most popular in every Christian denomination. </a:t>
            </a:r>
          </a:p>
          <a:p>
            <a:r>
              <a:rPr lang="en-US" sz="3200" dirty="0"/>
              <a:t>She wrote so many that she was forced to use pen names lest the hymnals be filled with her name above all others. </a:t>
            </a:r>
          </a:p>
          <a:p>
            <a:r>
              <a:rPr lang="en-US" sz="3200" dirty="0"/>
              <a:t>And, for most people, the most remarkable thing about her was that she had done so </a:t>
            </a:r>
            <a:r>
              <a:rPr lang="en-US" sz="3200" b="1" i="1" dirty="0"/>
              <a:t>in spite of </a:t>
            </a:r>
            <a:r>
              <a:rPr lang="en-US" sz="3200" dirty="0"/>
              <a:t>her blindness.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899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19200"/>
          </a:xfrm>
        </p:spPr>
        <p:txBody>
          <a:bodyPr>
            <a:noAutofit/>
          </a:bodyPr>
          <a:lstStyle/>
          <a:p>
            <a:r>
              <a:rPr lang="en-US" sz="2800" b="1" dirty="0"/>
              <a:t>“Oh, what a happy soul I am, / Although I cannot see! / I am resolved that in this world / Contented I will be.” </a:t>
            </a:r>
          </a:p>
        </p:txBody>
      </p:sp>
      <p:sp>
        <p:nvSpPr>
          <p:cNvPr id="8" name="Content Placeholder 7"/>
          <p:cNvSpPr>
            <a:spLocks noGrp="1"/>
          </p:cNvSpPr>
          <p:nvPr>
            <p:ph idx="1"/>
          </p:nvPr>
        </p:nvSpPr>
        <p:spPr>
          <a:xfrm>
            <a:off x="457200" y="1371600"/>
            <a:ext cx="8229600" cy="5105399"/>
          </a:xfrm>
        </p:spPr>
        <p:txBody>
          <a:bodyPr>
            <a:normAutofit fontScale="92500" lnSpcReduction="10000"/>
          </a:bodyPr>
          <a:lstStyle/>
          <a:p>
            <a:r>
              <a:rPr lang="en-US" sz="3200" dirty="0"/>
              <a:t>A well-meaning preacher once told Fanny: “</a:t>
            </a:r>
            <a:r>
              <a:rPr lang="en-US" sz="3200" i="1" dirty="0">
                <a:latin typeface="Cambria" panose="02040503050406030204" pitchFamily="18" charset="0"/>
                <a:ea typeface="Cambria" panose="02040503050406030204" pitchFamily="18" charset="0"/>
              </a:rPr>
              <a:t>I think it is a great pity that the Master did not give you sight when he showered so many other gifts upon you</a:t>
            </a:r>
            <a:r>
              <a:rPr lang="en-US" sz="3200" dirty="0"/>
              <a:t>,”</a:t>
            </a:r>
          </a:p>
          <a:p>
            <a:r>
              <a:rPr lang="en-US" sz="3200" dirty="0"/>
              <a:t>Fanny Crosby responded at once, as she had heard such comments before: </a:t>
            </a:r>
          </a:p>
          <a:p>
            <a:pPr lvl="1"/>
            <a:r>
              <a:rPr lang="en-US" sz="2700" dirty="0"/>
              <a:t>“</a:t>
            </a:r>
            <a:r>
              <a:rPr lang="en-US" sz="2700" i="1" dirty="0">
                <a:latin typeface="Cambria" panose="02040503050406030204" pitchFamily="18" charset="0"/>
                <a:ea typeface="Cambria" panose="02040503050406030204" pitchFamily="18" charset="0"/>
              </a:rPr>
              <a:t>Do you know that if at birth I had been able to make </a:t>
            </a:r>
            <a:r>
              <a:rPr lang="en-US" sz="2700" b="1" i="1" dirty="0">
                <a:latin typeface="Cambria" panose="02040503050406030204" pitchFamily="18" charset="0"/>
                <a:ea typeface="Cambria" panose="02040503050406030204" pitchFamily="18" charset="0"/>
              </a:rPr>
              <a:t>one</a:t>
            </a:r>
            <a:r>
              <a:rPr lang="en-US" sz="2700" i="1" dirty="0">
                <a:latin typeface="Cambria" panose="02040503050406030204" pitchFamily="18" charset="0"/>
                <a:ea typeface="Cambria" panose="02040503050406030204" pitchFamily="18" charset="0"/>
              </a:rPr>
              <a:t> petition, it would have been that I was </a:t>
            </a:r>
            <a:r>
              <a:rPr lang="en-US" sz="2700" b="1" i="1" dirty="0">
                <a:latin typeface="Cambria" panose="02040503050406030204" pitchFamily="18" charset="0"/>
                <a:ea typeface="Cambria" panose="02040503050406030204" pitchFamily="18" charset="0"/>
              </a:rPr>
              <a:t>born</a:t>
            </a:r>
            <a:r>
              <a:rPr lang="en-US" sz="2700" i="1" dirty="0">
                <a:latin typeface="Cambria" panose="02040503050406030204" pitchFamily="18" charset="0"/>
                <a:ea typeface="Cambria" panose="02040503050406030204" pitchFamily="18" charset="0"/>
              </a:rPr>
              <a:t> blind?</a:t>
            </a:r>
            <a:r>
              <a:rPr lang="en-US" sz="2700" dirty="0"/>
              <a:t>” said the poet, who had been able to see only for her first six weeks of life. “</a:t>
            </a:r>
            <a:r>
              <a:rPr lang="en-US" sz="2700" i="1" dirty="0">
                <a:latin typeface="Cambria" panose="02040503050406030204" pitchFamily="18" charset="0"/>
                <a:ea typeface="Cambria" panose="02040503050406030204" pitchFamily="18" charset="0"/>
              </a:rPr>
              <a:t>Because when I get to heaven, the first face that shall ever gladden my sight will be that of my Savior</a:t>
            </a:r>
            <a:r>
              <a:rPr lang="en-US" sz="27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790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Blinded by a Quack</a:t>
            </a:r>
          </a:p>
        </p:txBody>
      </p:sp>
      <p:sp>
        <p:nvSpPr>
          <p:cNvPr id="8" name="Content Placeholder 7"/>
          <p:cNvSpPr>
            <a:spLocks noGrp="1"/>
          </p:cNvSpPr>
          <p:nvPr>
            <p:ph idx="1"/>
          </p:nvPr>
        </p:nvSpPr>
        <p:spPr>
          <a:xfrm>
            <a:off x="457200" y="732408"/>
            <a:ext cx="8229600" cy="5744591"/>
          </a:xfrm>
        </p:spPr>
        <p:txBody>
          <a:bodyPr>
            <a:normAutofit fontScale="92500" lnSpcReduction="10000"/>
          </a:bodyPr>
          <a:lstStyle/>
          <a:p>
            <a:r>
              <a:rPr lang="en-US" sz="3200" dirty="0"/>
              <a:t>Born in Putnam County, New York, Crosby became ill within two months. </a:t>
            </a:r>
          </a:p>
          <a:p>
            <a:r>
              <a:rPr lang="en-US" sz="3200" dirty="0"/>
              <a:t>Unfortunately, the family doctor was away, and another man—</a:t>
            </a:r>
            <a:r>
              <a:rPr lang="en-US" sz="3200" b="1" i="1" dirty="0"/>
              <a:t>pretending</a:t>
            </a:r>
            <a:r>
              <a:rPr lang="en-US" sz="3200" dirty="0"/>
              <a:t> to be a certified doctor—treated her by prescribing hot mustard poultices to be applied to her eyes. </a:t>
            </a:r>
          </a:p>
          <a:p>
            <a:r>
              <a:rPr lang="en-US" sz="3200" dirty="0"/>
              <a:t>Her illness eventually relented, but the treatment left her blind. When the doctor was revealed to be a quack, he disappeared. </a:t>
            </a:r>
          </a:p>
          <a:p>
            <a:r>
              <a:rPr lang="en-US" sz="3200" dirty="0"/>
              <a:t>A few months later, Crosby's father died. Her mother was forced to find work as a maid to support the family, and Fanny was mostly raised by her Christian grandmother. </a:t>
            </a:r>
          </a:p>
          <a:p>
            <a:endParaRPr lang="en-US" sz="2800" dirty="0"/>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5523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Blinded by a Quack</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Her love of poetry began early—her first verse, written at age eight, echoed her lifelong refusal to feel sorry for herself: </a:t>
            </a:r>
          </a:p>
          <a:p>
            <a:pPr marL="457200" lvl="1" indent="0" algn="ctr">
              <a:buNone/>
            </a:pPr>
            <a:r>
              <a:rPr lang="en-US" sz="2800" i="1" dirty="0">
                <a:latin typeface="Cambria" panose="02040503050406030204" pitchFamily="18" charset="0"/>
                <a:ea typeface="Cambria" panose="02040503050406030204" pitchFamily="18" charset="0"/>
              </a:rPr>
              <a:t>Oh, what a happy soul I am, </a:t>
            </a:r>
          </a:p>
          <a:p>
            <a:pPr marL="457200" lvl="1" indent="0" algn="ctr">
              <a:buNone/>
            </a:pPr>
            <a:r>
              <a:rPr lang="en-US" sz="2800" i="1" dirty="0">
                <a:latin typeface="Cambria" panose="02040503050406030204" pitchFamily="18" charset="0"/>
                <a:ea typeface="Cambria" panose="02040503050406030204" pitchFamily="18" charset="0"/>
              </a:rPr>
              <a:t>Although I cannot see! </a:t>
            </a:r>
          </a:p>
          <a:p>
            <a:pPr marL="457200" lvl="1" indent="0" algn="ctr">
              <a:buNone/>
            </a:pPr>
            <a:r>
              <a:rPr lang="en-US" sz="2800" i="1" dirty="0">
                <a:latin typeface="Cambria" panose="02040503050406030204" pitchFamily="18" charset="0"/>
                <a:ea typeface="Cambria" panose="02040503050406030204" pitchFamily="18" charset="0"/>
              </a:rPr>
              <a:t>I am resolved that in this world </a:t>
            </a:r>
          </a:p>
          <a:p>
            <a:pPr marL="457200" lvl="1" indent="0" algn="ctr">
              <a:buNone/>
            </a:pPr>
            <a:r>
              <a:rPr lang="en-US" sz="2800" i="1" dirty="0">
                <a:latin typeface="Cambria" panose="02040503050406030204" pitchFamily="18" charset="0"/>
                <a:ea typeface="Cambria" panose="02040503050406030204" pitchFamily="18" charset="0"/>
              </a:rPr>
              <a:t>Contented I will be. </a:t>
            </a:r>
          </a:p>
          <a:p>
            <a:pPr marL="457200" lvl="1" indent="0" algn="ctr">
              <a:buNone/>
            </a:pPr>
            <a:r>
              <a:rPr lang="en-US" sz="2800" i="1" dirty="0">
                <a:latin typeface="Cambria" panose="02040503050406030204" pitchFamily="18" charset="0"/>
                <a:ea typeface="Cambria" panose="02040503050406030204" pitchFamily="18" charset="0"/>
              </a:rPr>
              <a:t>How many blessings I enjoy </a:t>
            </a:r>
          </a:p>
          <a:p>
            <a:pPr marL="457200" lvl="1" indent="0" algn="ctr">
              <a:buNone/>
            </a:pPr>
            <a:r>
              <a:rPr lang="en-US" sz="2800" i="1" dirty="0">
                <a:latin typeface="Cambria" panose="02040503050406030204" pitchFamily="18" charset="0"/>
                <a:ea typeface="Cambria" panose="02040503050406030204" pitchFamily="18" charset="0"/>
              </a:rPr>
              <a:t>That other people don’t, </a:t>
            </a:r>
          </a:p>
          <a:p>
            <a:pPr marL="457200" lvl="1" indent="0" algn="ctr">
              <a:buNone/>
            </a:pPr>
            <a:r>
              <a:rPr lang="en-US" sz="2800" i="1" dirty="0">
                <a:latin typeface="Cambria" panose="02040503050406030204" pitchFamily="18" charset="0"/>
                <a:ea typeface="Cambria" panose="02040503050406030204" pitchFamily="18" charset="0"/>
              </a:rPr>
              <a:t>To weep and sigh because I'm blind </a:t>
            </a:r>
          </a:p>
          <a:p>
            <a:pPr marL="457200" lvl="1" indent="0" algn="ctr">
              <a:buNone/>
            </a:pPr>
            <a:r>
              <a:rPr lang="en-US" sz="2800" i="1" dirty="0">
                <a:latin typeface="Cambria" panose="02040503050406030204" pitchFamily="18" charset="0"/>
                <a:ea typeface="Cambria" panose="02040503050406030204" pitchFamily="18" charset="0"/>
              </a:rPr>
              <a:t>I cannot, and I won’t!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188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Blinded by a Quack</a:t>
            </a:r>
          </a:p>
        </p:txBody>
      </p:sp>
      <p:sp>
        <p:nvSpPr>
          <p:cNvPr id="8" name="Content Placeholder 7"/>
          <p:cNvSpPr>
            <a:spLocks noGrp="1"/>
          </p:cNvSpPr>
          <p:nvPr>
            <p:ph idx="1"/>
          </p:nvPr>
        </p:nvSpPr>
        <p:spPr>
          <a:xfrm>
            <a:off x="457200" y="732408"/>
            <a:ext cx="8229600" cy="5744591"/>
          </a:xfrm>
        </p:spPr>
        <p:txBody>
          <a:bodyPr>
            <a:normAutofit fontScale="85000" lnSpcReduction="20000"/>
          </a:bodyPr>
          <a:lstStyle/>
          <a:p>
            <a:r>
              <a:rPr lang="en-US" sz="3200" dirty="0"/>
              <a:t>While she enjoyed her poetry, she zealously memorized the Bible. </a:t>
            </a:r>
          </a:p>
          <a:p>
            <a:r>
              <a:rPr lang="en-US" sz="3200" dirty="0"/>
              <a:t>Memorizing five chapters a week, even as a child she could recite the Pentateuch, the Gospels, Proverbs, the Song of Solomon, and many psalms chapter and verse. </a:t>
            </a:r>
          </a:p>
          <a:p>
            <a:r>
              <a:rPr lang="en-US" sz="3200" dirty="0"/>
              <a:t>Her mother's hard work paid off. Shortly before her fifteenth birthday, Crosby was sent to the recently founded New York Institute for the Blind, which would be her home for 23 years: 12 as a student, 11 as a teacher. </a:t>
            </a:r>
          </a:p>
          <a:p>
            <a:r>
              <a:rPr lang="en-US" sz="3200" dirty="0"/>
              <a:t>She initially indulged in her own poetry and was called upon to pen verses for various occasions. </a:t>
            </a:r>
          </a:p>
          <a:p>
            <a:r>
              <a:rPr lang="en-US" sz="3200" dirty="0"/>
              <a:t>In time the principal asked her to avoid such “distractions” in favor of her general instruction. “</a:t>
            </a:r>
            <a:r>
              <a:rPr lang="en-US" sz="3200" i="1" dirty="0">
                <a:latin typeface="Cambria" panose="02040503050406030204" pitchFamily="18" charset="0"/>
                <a:ea typeface="Cambria" panose="02040503050406030204" pitchFamily="18" charset="0"/>
              </a:rPr>
              <a:t>We have no right to be vain in the presence of the Owner and Creator of all things</a:t>
            </a:r>
            <a:r>
              <a:rPr lang="en-US" sz="3200" dirty="0"/>
              <a:t>,” he said.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772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8000" b="-60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Blinded by a Quack</a:t>
            </a:r>
          </a:p>
        </p:txBody>
      </p:sp>
      <p:sp>
        <p:nvSpPr>
          <p:cNvPr id="8" name="Content Placeholder 7"/>
          <p:cNvSpPr>
            <a:spLocks noGrp="1"/>
          </p:cNvSpPr>
          <p:nvPr>
            <p:ph idx="1"/>
          </p:nvPr>
        </p:nvSpPr>
        <p:spPr>
          <a:xfrm>
            <a:off x="457200" y="732408"/>
            <a:ext cx="8229600" cy="5744591"/>
          </a:xfrm>
        </p:spPr>
        <p:txBody>
          <a:bodyPr>
            <a:normAutofit lnSpcReduction="10000"/>
          </a:bodyPr>
          <a:lstStyle/>
          <a:p>
            <a:r>
              <a:rPr lang="en-US" sz="3200" dirty="0"/>
              <a:t>It was the work of a traveling phrenologist (one who studies the shape and irregularities of the skull for insights into character and mental capacity) that changed the school's mind and again ignited her passion. </a:t>
            </a:r>
          </a:p>
          <a:p>
            <a:r>
              <a:rPr lang="en-US" sz="3200" dirty="0"/>
              <a:t>Though his study is now the ridicule of science, the phrenologist's words were to prove prophetic: “</a:t>
            </a:r>
            <a:r>
              <a:rPr lang="en-US" sz="3200" i="1" dirty="0">
                <a:latin typeface="Cambria" panose="02040503050406030204" pitchFamily="18" charset="0"/>
                <a:ea typeface="Cambria" panose="02040503050406030204" pitchFamily="18" charset="0"/>
              </a:rPr>
              <a:t>Here is a poetess. Give her every possible encouragement. Read the best books to her and teach her the finest that is in poetry. You will hear from this young lady some day</a:t>
            </a:r>
            <a:r>
              <a:rPr lang="en-US" sz="32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7447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373372</TotalTime>
  <Words>2775</Words>
  <Application>Microsoft Office PowerPoint</Application>
  <PresentationFormat>On-screen Show (4:3)</PresentationFormat>
  <Paragraphs>148</Paragraphs>
  <Slides>28</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Cambria</vt:lpstr>
      <vt:lpstr>Office Theme</vt:lpstr>
      <vt:lpstr>140_Office Theme</vt:lpstr>
      <vt:lpstr>PowerPoint Presentation</vt:lpstr>
      <vt:lpstr>Fanny J. Crosby</vt:lpstr>
      <vt:lpstr>Timeline</vt:lpstr>
      <vt:lpstr>“Oh, what a happy soul I am, / Although I cannot see! / I am resolved that in this world / Contented I will be.” </vt:lpstr>
      <vt:lpstr>“Oh, what a happy soul I am, / Although I cannot see! / I am resolved that in this world / Contented I will be.” </vt:lpstr>
      <vt:lpstr>Blinded by a Quack</vt:lpstr>
      <vt:lpstr>Blinded by a Quack</vt:lpstr>
      <vt:lpstr>Blinded by a Quack</vt:lpstr>
      <vt:lpstr>Blinded by a Quack</vt:lpstr>
      <vt:lpstr>Poetry for Presidents </vt:lpstr>
      <vt:lpstr>Poetry for Presidents </vt:lpstr>
      <vt:lpstr>Poetry for Presidents </vt:lpstr>
      <vt:lpstr>Poetry for Presidents </vt:lpstr>
      <vt:lpstr>William Carey</vt:lpstr>
      <vt:lpstr>Timeline</vt:lpstr>
      <vt:lpstr>“Expect great things; attempt great things.” </vt:lpstr>
      <vt:lpstr>Plodder</vt:lpstr>
      <vt:lpstr>Plodder</vt:lpstr>
      <vt:lpstr>Plodder</vt:lpstr>
      <vt:lpstr>Plodder</vt:lpstr>
      <vt:lpstr>Stranger in a Strange Land </vt:lpstr>
      <vt:lpstr>Stranger in a Strange Land </vt:lpstr>
      <vt:lpstr>Eventual Success</vt:lpstr>
      <vt:lpstr>Eventual Success</vt:lpstr>
      <vt:lpstr>Eventual Success</vt:lpstr>
      <vt:lpstr>Adoniram and Ann Judson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6434</cp:revision>
  <cp:lastPrinted>2021-07-11T13:59:44Z</cp:lastPrinted>
  <dcterms:created xsi:type="dcterms:W3CDTF">2018-06-08T00:19:32Z</dcterms:created>
  <dcterms:modified xsi:type="dcterms:W3CDTF">2021-07-12T02:42:00Z</dcterms:modified>
</cp:coreProperties>
</file>