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theme/themeOverride20.xml" ContentType="application/vnd.openxmlformats-officedocument.themeOverride+xml"/>
  <Override PartName="/ppt/theme/themeOverride21.xml" ContentType="application/vnd.openxmlformats-officedocument.themeOverride+xml"/>
  <Override PartName="/ppt/theme/themeOverride22.xml" ContentType="application/vnd.openxmlformats-officedocument.themeOverride+xml"/>
  <Override PartName="/ppt/theme/themeOverride23.xml" ContentType="application/vnd.openxmlformats-officedocument.themeOverride+xml"/>
  <Override PartName="/ppt/theme/themeOverride24.xml" ContentType="application/vnd.openxmlformats-officedocument.themeOverride+xml"/>
  <Override PartName="/ppt/theme/themeOverride25.xml" ContentType="application/vnd.openxmlformats-officedocument.themeOverride+xml"/>
  <Override PartName="/ppt/notesSlides/notesSlide2.xml" ContentType="application/vnd.openxmlformats-officedocument.presentationml.notesSlide+xml"/>
  <Override PartName="/ppt/theme/themeOverride26.xml" ContentType="application/vnd.openxmlformats-officedocument.themeOverride+xml"/>
  <Override PartName="/ppt/theme/themeOverride27.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5568" r:id="rId2"/>
  </p:sldMasterIdLst>
  <p:notesMasterIdLst>
    <p:notesMasterId r:id="rId33"/>
  </p:notesMasterIdLst>
  <p:handoutMasterIdLst>
    <p:handoutMasterId r:id="rId34"/>
  </p:handoutMasterIdLst>
  <p:sldIdLst>
    <p:sldId id="3832" r:id="rId3"/>
    <p:sldId id="3835" r:id="rId4"/>
    <p:sldId id="3860" r:id="rId5"/>
    <p:sldId id="3839" r:id="rId6"/>
    <p:sldId id="3838" r:id="rId7"/>
    <p:sldId id="3858" r:id="rId8"/>
    <p:sldId id="3859" r:id="rId9"/>
    <p:sldId id="3861" r:id="rId10"/>
    <p:sldId id="3840" r:id="rId11"/>
    <p:sldId id="3869" r:id="rId12"/>
    <p:sldId id="3871" r:id="rId13"/>
    <p:sldId id="3870" r:id="rId14"/>
    <p:sldId id="3845" r:id="rId15"/>
    <p:sldId id="3864" r:id="rId16"/>
    <p:sldId id="3863" r:id="rId17"/>
    <p:sldId id="3848" r:id="rId18"/>
    <p:sldId id="3865" r:id="rId19"/>
    <p:sldId id="3850" r:id="rId20"/>
    <p:sldId id="3851" r:id="rId21"/>
    <p:sldId id="3852" r:id="rId22"/>
    <p:sldId id="3862" r:id="rId23"/>
    <p:sldId id="3853" r:id="rId24"/>
    <p:sldId id="3854" r:id="rId25"/>
    <p:sldId id="3855" r:id="rId26"/>
    <p:sldId id="3856" r:id="rId27"/>
    <p:sldId id="3857" r:id="rId28"/>
    <p:sldId id="3872" r:id="rId29"/>
    <p:sldId id="3833" r:id="rId30"/>
    <p:sldId id="3873" r:id="rId31"/>
    <p:sldId id="3874" r:id="rId32"/>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bert Connolly" initials="RC" lastIdx="1" clrIdx="0">
    <p:extLst>
      <p:ext uri="{19B8F6BF-5375-455C-9EA6-DF929625EA0E}">
        <p15:presenceInfo xmlns:p15="http://schemas.microsoft.com/office/powerpoint/2012/main" userId="daf3307a5d53dee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5731F9"/>
    <a:srgbClr val="009900"/>
    <a:srgbClr val="336600"/>
    <a:srgbClr val="344BF6"/>
    <a:srgbClr val="008000"/>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550" autoAdjust="0"/>
    <p:restoredTop sz="94660"/>
  </p:normalViewPr>
  <p:slideViewPr>
    <p:cSldViewPr>
      <p:cViewPr varScale="1">
        <p:scale>
          <a:sx n="162" d="100"/>
          <a:sy n="162" d="100"/>
        </p:scale>
        <p:origin x="608" y="76"/>
      </p:cViewPr>
      <p:guideLst>
        <p:guide orient="horz" pos="2160"/>
        <p:guide pos="2880"/>
      </p:guideLst>
    </p:cSldViewPr>
  </p:slideViewPr>
  <p:notesTextViewPr>
    <p:cViewPr>
      <p:scale>
        <a:sx n="3" d="2"/>
        <a:sy n="3" d="2"/>
      </p:scale>
      <p:origin x="0" y="0"/>
    </p:cViewPr>
  </p:notesTextViewPr>
  <p:sorterViewPr>
    <p:cViewPr>
      <p:scale>
        <a:sx n="100" d="100"/>
        <a:sy n="100" d="100"/>
      </p:scale>
      <p:origin x="0" y="-41672"/>
    </p:cViewPr>
  </p:sorterViewPr>
  <p:notesViewPr>
    <p:cSldViewPr>
      <p:cViewPr varScale="1">
        <p:scale>
          <a:sx n="119" d="100"/>
          <a:sy n="119" d="100"/>
        </p:scale>
        <p:origin x="4904" y="7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commentAuthors" Target="commentAuthors.xml"/><Relationship Id="rId8" Type="http://schemas.openxmlformats.org/officeDocument/2006/relationships/slide" Target="slides/slide6.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8864"/>
          </a:xfrm>
          <a:prstGeom prst="rect">
            <a:avLst/>
          </a:prstGeom>
        </p:spPr>
        <p:txBody>
          <a:bodyPr vert="horz" lIns="93241" tIns="46621" rIns="93241" bIns="46621" rtlCol="0"/>
          <a:lstStyle>
            <a:lvl1pPr algn="l">
              <a:defRPr sz="1200"/>
            </a:lvl1pPr>
          </a:lstStyle>
          <a:p>
            <a:endParaRPr lang="en-US"/>
          </a:p>
        </p:txBody>
      </p:sp>
      <p:sp>
        <p:nvSpPr>
          <p:cNvPr id="3" name="Date Placeholder 2"/>
          <p:cNvSpPr>
            <a:spLocks noGrp="1"/>
          </p:cNvSpPr>
          <p:nvPr>
            <p:ph type="dt" sz="quarter" idx="1"/>
          </p:nvPr>
        </p:nvSpPr>
        <p:spPr>
          <a:xfrm>
            <a:off x="4023092" y="0"/>
            <a:ext cx="3077739" cy="468864"/>
          </a:xfrm>
          <a:prstGeom prst="rect">
            <a:avLst/>
          </a:prstGeom>
        </p:spPr>
        <p:txBody>
          <a:bodyPr vert="horz" lIns="93241" tIns="46621" rIns="93241" bIns="46621" rtlCol="0"/>
          <a:lstStyle>
            <a:lvl1pPr algn="r">
              <a:defRPr sz="1200"/>
            </a:lvl1pPr>
          </a:lstStyle>
          <a:p>
            <a:fld id="{23B20E6D-5301-4921-965A-4165F13FB2F9}" type="datetimeFigureOut">
              <a:rPr lang="en-US" smtClean="0"/>
              <a:t>7/15/2021</a:t>
            </a:fld>
            <a:endParaRPr lang="en-US"/>
          </a:p>
        </p:txBody>
      </p:sp>
      <p:sp>
        <p:nvSpPr>
          <p:cNvPr id="4" name="Footer Placeholder 3"/>
          <p:cNvSpPr>
            <a:spLocks noGrp="1"/>
          </p:cNvSpPr>
          <p:nvPr>
            <p:ph type="ftr" sz="quarter" idx="2"/>
          </p:nvPr>
        </p:nvSpPr>
        <p:spPr>
          <a:xfrm>
            <a:off x="0" y="8918012"/>
            <a:ext cx="3077739" cy="468863"/>
          </a:xfrm>
          <a:prstGeom prst="rect">
            <a:avLst/>
          </a:prstGeom>
        </p:spPr>
        <p:txBody>
          <a:bodyPr vert="horz" lIns="93241" tIns="46621" rIns="93241" bIns="46621" rtlCol="0" anchor="b"/>
          <a:lstStyle>
            <a:lvl1pPr algn="l">
              <a:defRPr sz="1200"/>
            </a:lvl1pPr>
          </a:lstStyle>
          <a:p>
            <a:endParaRPr lang="en-US"/>
          </a:p>
        </p:txBody>
      </p:sp>
      <p:sp>
        <p:nvSpPr>
          <p:cNvPr id="5" name="Slide Number Placeholder 4"/>
          <p:cNvSpPr>
            <a:spLocks noGrp="1"/>
          </p:cNvSpPr>
          <p:nvPr>
            <p:ph type="sldNum" sz="quarter" idx="3"/>
          </p:nvPr>
        </p:nvSpPr>
        <p:spPr>
          <a:xfrm>
            <a:off x="4023092" y="8918012"/>
            <a:ext cx="3077739" cy="468863"/>
          </a:xfrm>
          <a:prstGeom prst="rect">
            <a:avLst/>
          </a:prstGeom>
        </p:spPr>
        <p:txBody>
          <a:bodyPr vert="horz" lIns="93241" tIns="46621" rIns="93241" bIns="46621" rtlCol="0" anchor="b"/>
          <a:lstStyle>
            <a:lvl1pPr algn="r">
              <a:defRPr sz="1200"/>
            </a:lvl1pPr>
          </a:lstStyle>
          <a:p>
            <a:fld id="{2F07797D-08FD-4963-A2E4-D0D9FD415FE4}" type="slidenum">
              <a:rPr lang="en-US" smtClean="0"/>
              <a:t>‹#›</a:t>
            </a:fld>
            <a:endParaRPr lang="en-US"/>
          </a:p>
        </p:txBody>
      </p:sp>
    </p:spTree>
    <p:extLst>
      <p:ext uri="{BB962C8B-B14F-4D97-AF65-F5344CB8AC3E}">
        <p14:creationId xmlns:p14="http://schemas.microsoft.com/office/powerpoint/2010/main" val="40045972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3241" tIns="46621" rIns="93241" bIns="46621" rtlCol="0"/>
          <a:lstStyle>
            <a:lvl1pPr algn="l">
              <a:defRPr sz="1200"/>
            </a:lvl1pPr>
          </a:lstStyle>
          <a:p>
            <a:endParaRPr lang="en-US" dirty="0"/>
          </a:p>
        </p:txBody>
      </p:sp>
      <p:sp>
        <p:nvSpPr>
          <p:cNvPr id="3" name="Date Placeholder 2"/>
          <p:cNvSpPr>
            <a:spLocks noGrp="1"/>
          </p:cNvSpPr>
          <p:nvPr>
            <p:ph type="dt" idx="1"/>
          </p:nvPr>
        </p:nvSpPr>
        <p:spPr>
          <a:xfrm>
            <a:off x="4023092" y="0"/>
            <a:ext cx="3077739" cy="469424"/>
          </a:xfrm>
          <a:prstGeom prst="rect">
            <a:avLst/>
          </a:prstGeom>
        </p:spPr>
        <p:txBody>
          <a:bodyPr vert="horz" lIns="93241" tIns="46621" rIns="93241" bIns="46621" rtlCol="0"/>
          <a:lstStyle>
            <a:lvl1pPr algn="r">
              <a:defRPr sz="1200"/>
            </a:lvl1pPr>
          </a:lstStyle>
          <a:p>
            <a:fld id="{CD1EC55D-DF11-4B6E-B8E2-8ED8B7CB6743}" type="datetimeFigureOut">
              <a:rPr lang="en-US" smtClean="0"/>
              <a:t>7/15/2021</a:t>
            </a:fld>
            <a:endParaRPr lang="en-US" dirty="0"/>
          </a:p>
        </p:txBody>
      </p:sp>
      <p:sp>
        <p:nvSpPr>
          <p:cNvPr id="4" name="Slide Image Placeholder 3"/>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93241" tIns="46621" rIns="93241" bIns="46621" rtlCol="0" anchor="ctr"/>
          <a:lstStyle/>
          <a:p>
            <a:endParaRPr lang="en-US" dirty="0"/>
          </a:p>
        </p:txBody>
      </p:sp>
      <p:sp>
        <p:nvSpPr>
          <p:cNvPr id="5" name="Notes Placeholder 4"/>
          <p:cNvSpPr>
            <a:spLocks noGrp="1"/>
          </p:cNvSpPr>
          <p:nvPr>
            <p:ph type="body" sz="quarter" idx="3"/>
          </p:nvPr>
        </p:nvSpPr>
        <p:spPr>
          <a:xfrm>
            <a:off x="710248" y="4459526"/>
            <a:ext cx="5681980" cy="4224813"/>
          </a:xfrm>
          <a:prstGeom prst="rect">
            <a:avLst/>
          </a:prstGeom>
        </p:spPr>
        <p:txBody>
          <a:bodyPr vert="horz" lIns="93241" tIns="46621" rIns="93241" bIns="4662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69424"/>
          </a:xfrm>
          <a:prstGeom prst="rect">
            <a:avLst/>
          </a:prstGeom>
        </p:spPr>
        <p:txBody>
          <a:bodyPr vert="horz" lIns="93241" tIns="46621" rIns="93241" bIns="46621"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2" y="8917422"/>
            <a:ext cx="3077739" cy="469424"/>
          </a:xfrm>
          <a:prstGeom prst="rect">
            <a:avLst/>
          </a:prstGeom>
        </p:spPr>
        <p:txBody>
          <a:bodyPr vert="horz" lIns="93241" tIns="46621" rIns="93241" bIns="46621" rtlCol="0" anchor="b"/>
          <a:lstStyle>
            <a:lvl1pPr algn="r">
              <a:defRPr sz="1200"/>
            </a:lvl1pPr>
          </a:lstStyle>
          <a:p>
            <a:fld id="{15D63987-A83F-4245-81BE-0B37BAA48141}" type="slidenum">
              <a:rPr lang="en-US" smtClean="0"/>
              <a:t>‹#›</a:t>
            </a:fld>
            <a:endParaRPr lang="en-US" dirty="0"/>
          </a:p>
        </p:txBody>
      </p:sp>
    </p:spTree>
    <p:extLst>
      <p:ext uri="{BB962C8B-B14F-4D97-AF65-F5344CB8AC3E}">
        <p14:creationId xmlns:p14="http://schemas.microsoft.com/office/powerpoint/2010/main" val="671511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2414"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32414"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605013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2414"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32414"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490825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7C3684F-6E02-41A5-B07B-A82B4A395C65}" type="datetimeFigureOut">
              <a:rPr lang="en-US" smtClean="0"/>
              <a:t>7/15/2021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611786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t>7/15/2021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4099917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t>7/15/2021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9912813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7/15/2021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560813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7/15/2021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085298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7/15/2021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242103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7/15/2021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167996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C3684F-6E02-41A5-B07B-A82B4A395C65}" type="datetimeFigureOut">
              <a:rPr lang="en-US" smtClean="0">
                <a:solidFill>
                  <a:prstClr val="black">
                    <a:tint val="75000"/>
                  </a:prstClr>
                </a:solidFill>
              </a:rPr>
              <a:pPr/>
              <a:t>7/15/2021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828855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7C3684F-6E02-41A5-B07B-A82B4A395C65}" type="datetimeFigureOut">
              <a:rPr lang="en-US" smtClean="0">
                <a:solidFill>
                  <a:prstClr val="black">
                    <a:tint val="75000"/>
                  </a:prstClr>
                </a:solidFill>
              </a:rPr>
              <a:pPr/>
              <a:t>7/15/2021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797019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solidFill>
                  <a:prstClr val="black">
                    <a:tint val="75000"/>
                  </a:prstClr>
                </a:solidFill>
              </a:rPr>
              <a:pPr/>
              <a:t>7/15/2021</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432940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7/15/2021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08069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t>7/15/2021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3519947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7/15/2021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493198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7/15/2021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988566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7/15/2021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58231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t>7/15/2021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520795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7C3684F-6E02-41A5-B07B-A82B4A395C65}" type="datetimeFigureOut">
              <a:rPr lang="en-US" smtClean="0"/>
              <a:t>7/15/2021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170595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C3684F-6E02-41A5-B07B-A82B4A395C65}" type="datetimeFigureOut">
              <a:rPr lang="en-US" smtClean="0"/>
              <a:t>7/15/2021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1456561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7C3684F-6E02-41A5-B07B-A82B4A395C65}" type="datetimeFigureOut">
              <a:rPr lang="en-US" smtClean="0"/>
              <a:t>7/15/2021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807092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t>7/15/2021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588293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t>7/15/2021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3220115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t>7/15/2021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613797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t>7/15/2021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t>‹#›</a:t>
            </a:fld>
            <a:endParaRPr lang="en-US" dirty="0"/>
          </a:p>
        </p:txBody>
      </p:sp>
    </p:spTree>
    <p:extLst>
      <p:ext uri="{BB962C8B-B14F-4D97-AF65-F5344CB8AC3E}">
        <p14:creationId xmlns:p14="http://schemas.microsoft.com/office/powerpoint/2010/main" val="17670453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solidFill>
                  <a:prstClr val="black">
                    <a:tint val="75000"/>
                  </a:prstClr>
                </a:solidFill>
              </a:rPr>
              <a:pPr/>
              <a:t>7/15/2021</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46005581"/>
      </p:ext>
    </p:extLst>
  </p:cSld>
  <p:clrMap bg1="lt1" tx1="dk1" bg2="lt2" tx2="dk2" accent1="accent1" accent2="accent2" accent3="accent3" accent4="accent4" accent5="accent5" accent6="accent6" hlink="hlink" folHlink="folHlink"/>
  <p:sldLayoutIdLst>
    <p:sldLayoutId id="2147485569" r:id="rId1"/>
    <p:sldLayoutId id="2147485570" r:id="rId2"/>
    <p:sldLayoutId id="2147485571" r:id="rId3"/>
    <p:sldLayoutId id="2147485572" r:id="rId4"/>
    <p:sldLayoutId id="2147485573" r:id="rId5"/>
    <p:sldLayoutId id="2147485574" r:id="rId6"/>
    <p:sldLayoutId id="2147485575" r:id="rId7"/>
    <p:sldLayoutId id="2147485576" r:id="rId8"/>
    <p:sldLayoutId id="2147485577" r:id="rId9"/>
    <p:sldLayoutId id="2147485578" r:id="rId10"/>
    <p:sldLayoutId id="21474855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3.xml"/><Relationship Id="rId1" Type="http://schemas.openxmlformats.org/officeDocument/2006/relationships/themeOverride" Target="../theme/themeOverride7.xml"/><Relationship Id="rId4" Type="http://schemas.openxmlformats.org/officeDocument/2006/relationships/hyperlink" Target="https://dozierdon.blogspot.com/2010/06/future-is-as-bright-as-promises-of-god.html"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3.xml"/><Relationship Id="rId1" Type="http://schemas.openxmlformats.org/officeDocument/2006/relationships/themeOverride" Target="../theme/themeOverride8.xml"/><Relationship Id="rId4" Type="http://schemas.openxmlformats.org/officeDocument/2006/relationships/hyperlink" Target="https://www.wholesomewords.org/missions/bjudson24.html"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3.xml"/><Relationship Id="rId1" Type="http://schemas.openxmlformats.org/officeDocument/2006/relationships/themeOverride" Target="../theme/themeOverride9.xml"/><Relationship Id="rId4" Type="http://schemas.openxmlformats.org/officeDocument/2006/relationships/hyperlink" Target="https://dozierdon.blogspot.com/2010/06/future-is-as-bright-as-promises-of-god.html"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3.xml"/><Relationship Id="rId1" Type="http://schemas.openxmlformats.org/officeDocument/2006/relationships/themeOverride" Target="../theme/themeOverride10.xml"/><Relationship Id="rId4" Type="http://schemas.openxmlformats.org/officeDocument/2006/relationships/hyperlink" Target="https://www.frontlinemissionsa.org/missions/adoniram-and-ann-judson-missionaries-to-burma-gcm-2106"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3.xml"/><Relationship Id="rId1" Type="http://schemas.openxmlformats.org/officeDocument/2006/relationships/themeOverride" Target="../theme/themeOverride11.xml"/><Relationship Id="rId4" Type="http://schemas.openxmlformats.org/officeDocument/2006/relationships/hyperlink" Target="https://www.wikiwand.com/en/Adoniram_Judson"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3.xml"/><Relationship Id="rId1" Type="http://schemas.openxmlformats.org/officeDocument/2006/relationships/themeOverride" Target="../theme/themeOverride12.xml"/><Relationship Id="rId4" Type="http://schemas.openxmlformats.org/officeDocument/2006/relationships/hyperlink" Target="https://www.wikiwand.com/en/Adoniram_Judson"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3.xml"/><Relationship Id="rId1" Type="http://schemas.openxmlformats.org/officeDocument/2006/relationships/themeOverride" Target="../theme/themeOverride13.xml"/><Relationship Id="rId4" Type="http://schemas.openxmlformats.org/officeDocument/2006/relationships/hyperlink" Target="https://www.wikiwand.com/en/Adoniram_Judson"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3.xml"/><Relationship Id="rId1" Type="http://schemas.openxmlformats.org/officeDocument/2006/relationships/themeOverride" Target="../theme/themeOverride14.xml"/><Relationship Id="rId4" Type="http://schemas.openxmlformats.org/officeDocument/2006/relationships/hyperlink" Target="https://www.wikiwand.com/en/Adoniram_Judson"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3.xml"/><Relationship Id="rId1" Type="http://schemas.openxmlformats.org/officeDocument/2006/relationships/themeOverride" Target="../theme/themeOverride15.xml"/><Relationship Id="rId4" Type="http://schemas.openxmlformats.org/officeDocument/2006/relationships/hyperlink" Target="https://www.frontlinemissionsa.org/missions/adoniram-and-ann-judson-missionaries-to-burma-gcm-2106"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3.xml"/><Relationship Id="rId1" Type="http://schemas.openxmlformats.org/officeDocument/2006/relationships/themeOverride" Target="../theme/themeOverride16.xml"/><Relationship Id="rId4" Type="http://schemas.openxmlformats.org/officeDocument/2006/relationships/hyperlink" Target="https://www.frontlinemissionsa.org/missions/adoniram-and-ann-judson-missionaries-to-burma-gcm-2106" TargetMode="Externa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8.xml"/><Relationship Id="rId1" Type="http://schemas.openxmlformats.org/officeDocument/2006/relationships/themeOverride" Target="../theme/themeOverride1.xml"/><Relationship Id="rId5" Type="http://schemas.openxmlformats.org/officeDocument/2006/relationships/hyperlink" Target="https://www.frontlinemissionsa.org/missions/adoniram-and-ann-judson-missionaries-to-burma-gcm-2106" TargetMode="External"/><Relationship Id="rId4" Type="http://schemas.openxmlformats.org/officeDocument/2006/relationships/image" Target="../media/image2.jpg"/></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3.xml"/><Relationship Id="rId1" Type="http://schemas.openxmlformats.org/officeDocument/2006/relationships/themeOverride" Target="../theme/themeOverride17.xml"/><Relationship Id="rId4" Type="http://schemas.openxmlformats.org/officeDocument/2006/relationships/hyperlink" Target="https://www.frontlinemissionsa.org/missions/adoniram-and-ann-judson-missionaries-to-burma-gcm-2106"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3.xml"/><Relationship Id="rId1" Type="http://schemas.openxmlformats.org/officeDocument/2006/relationships/themeOverride" Target="../theme/themeOverride18.xml"/><Relationship Id="rId4" Type="http://schemas.openxmlformats.org/officeDocument/2006/relationships/hyperlink" Target="https://www.desiringgod.org/messages/how-few-there-are-who-die-so-hard"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3.xml"/><Relationship Id="rId1" Type="http://schemas.openxmlformats.org/officeDocument/2006/relationships/themeOverride" Target="../theme/themeOverride19.xml"/><Relationship Id="rId4" Type="http://schemas.openxmlformats.org/officeDocument/2006/relationships/hyperlink" Target="https://www.frontlinemissionsa.org/missions/adoniram-and-ann-judson-missionaries-to-burma-gcm-2106"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3.xml"/><Relationship Id="rId1" Type="http://schemas.openxmlformats.org/officeDocument/2006/relationships/themeOverride" Target="../theme/themeOverride20.xml"/><Relationship Id="rId4" Type="http://schemas.openxmlformats.org/officeDocument/2006/relationships/hyperlink" Target="https://www.frontlinemissionsa.org/missions/adoniram-and-ann-judson-missionaries-to-burma-gcm-2106"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3.xml"/><Relationship Id="rId1" Type="http://schemas.openxmlformats.org/officeDocument/2006/relationships/themeOverride" Target="../theme/themeOverride21.xml"/><Relationship Id="rId4" Type="http://schemas.openxmlformats.org/officeDocument/2006/relationships/hyperlink" Target="https://www.frontlinemissionsa.org/missions/adoniram-and-ann-judson-missionaries-to-burma-gcm-2106"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3.xml"/><Relationship Id="rId1" Type="http://schemas.openxmlformats.org/officeDocument/2006/relationships/themeOverride" Target="../theme/themeOverride22.xml"/><Relationship Id="rId4" Type="http://schemas.openxmlformats.org/officeDocument/2006/relationships/hyperlink" Target="https://www.frontlinemissionsa.org/missions/adoniram-and-ann-judson-missionaries-to-burma-gcm-2106"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3.xml"/><Relationship Id="rId1" Type="http://schemas.openxmlformats.org/officeDocument/2006/relationships/themeOverride" Target="../theme/themeOverride23.xml"/><Relationship Id="rId4" Type="http://schemas.openxmlformats.org/officeDocument/2006/relationships/hyperlink" Target="https://www.frontlinemissionsa.org/missions/adoniram-and-ann-judson-missionaries-to-burma-gcm-2106"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3.xml"/><Relationship Id="rId1" Type="http://schemas.openxmlformats.org/officeDocument/2006/relationships/themeOverride" Target="../theme/themeOverride24.xml"/><Relationship Id="rId4" Type="http://schemas.openxmlformats.org/officeDocument/2006/relationships/hyperlink" Target="https://www.wikiwand.com/en/Adoniram_Judson" TargetMode="Externa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8.xml"/><Relationship Id="rId1" Type="http://schemas.openxmlformats.org/officeDocument/2006/relationships/themeOverride" Target="../theme/themeOverride25.xml"/><Relationship Id="rId5" Type="http://schemas.openxmlformats.org/officeDocument/2006/relationships/hyperlink" Target="https://principlesforlife.org/2014/02/17/angels-gods-secret-agents/" TargetMode="External"/><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Layout" Target="../slideLayouts/slideLayout6.xml"/><Relationship Id="rId1" Type="http://schemas.openxmlformats.org/officeDocument/2006/relationships/themeOverride" Target="../theme/themeOverride26.xml"/><Relationship Id="rId4" Type="http://schemas.openxmlformats.org/officeDocument/2006/relationships/hyperlink" Target="https://www.weareteachers.com/moving-beyond-classroom-discussion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3.xml"/><Relationship Id="rId1" Type="http://schemas.openxmlformats.org/officeDocument/2006/relationships/themeOverride" Target="../theme/themeOverride2.xml"/><Relationship Id="rId5" Type="http://schemas.openxmlformats.org/officeDocument/2006/relationships/hyperlink" Target="https://www.desiringgod.org/messages/how-few-there-are-who-die-so-hard" TargetMode="External"/><Relationship Id="rId4" Type="http://schemas.openxmlformats.org/officeDocument/2006/relationships/hyperlink" Target="https://www.wikiwand.com/en/Adoniram_Judson"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Layout" Target="../slideLayouts/slideLayout2.xml"/><Relationship Id="rId1" Type="http://schemas.openxmlformats.org/officeDocument/2006/relationships/themeOverride" Target="../theme/themeOverride27.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3.xml"/><Relationship Id="rId1" Type="http://schemas.openxmlformats.org/officeDocument/2006/relationships/themeOverride" Target="../theme/themeOverride3.xml"/><Relationship Id="rId4" Type="http://schemas.openxmlformats.org/officeDocument/2006/relationships/hyperlink" Target="https://www.frontlinemissionsa.org/missions/adoniram-and-ann-judson-missionaries-to-burma-gcm-2106"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3.xml"/><Relationship Id="rId1" Type="http://schemas.openxmlformats.org/officeDocument/2006/relationships/themeOverride" Target="../theme/themeOverride4.xml"/><Relationship Id="rId4" Type="http://schemas.openxmlformats.org/officeDocument/2006/relationships/hyperlink" Target="https://theologicalstudies.org.uk/article_judson.html"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wikiwand.com/en/Myanmar" TargetMode="Externa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hyperlink" Target="https://www.frontlinemissionsa.org/missions/adoniram-and-ann-judson-missionaries-to-burma-gcm-2106" TargetMode="Externa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3.xml"/><Relationship Id="rId1" Type="http://schemas.openxmlformats.org/officeDocument/2006/relationships/themeOverride" Target="../theme/themeOverride5.xml"/><Relationship Id="rId4" Type="http://schemas.openxmlformats.org/officeDocument/2006/relationships/hyperlink" Target="https://theologicalstudies.org.uk/article_judson.html"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3.xml"/><Relationship Id="rId1" Type="http://schemas.openxmlformats.org/officeDocument/2006/relationships/themeOverride" Target="../theme/themeOverride6.xml"/><Relationship Id="rId4" Type="http://schemas.openxmlformats.org/officeDocument/2006/relationships/hyperlink" Target="https://www.frontlinemissionsa.org/missions/adoniram-and-ann-judson-missionaries-to-burma-gcm-2106"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384393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6000" b="-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981" y="0"/>
            <a:ext cx="9144000" cy="732408"/>
          </a:xfrm>
        </p:spPr>
        <p:txBody>
          <a:bodyPr>
            <a:noAutofit/>
          </a:bodyPr>
          <a:lstStyle/>
          <a:p>
            <a:r>
              <a:rPr lang="en-US" b="1" dirty="0"/>
              <a:t>A Brief Visit with William Carey</a:t>
            </a:r>
          </a:p>
        </p:txBody>
      </p:sp>
      <p:sp>
        <p:nvSpPr>
          <p:cNvPr id="8" name="Content Placeholder 7"/>
          <p:cNvSpPr>
            <a:spLocks noGrp="1"/>
          </p:cNvSpPr>
          <p:nvPr>
            <p:ph idx="1"/>
          </p:nvPr>
        </p:nvSpPr>
        <p:spPr>
          <a:xfrm>
            <a:off x="457200" y="732408"/>
            <a:ext cx="8229600" cy="5744591"/>
          </a:xfrm>
        </p:spPr>
        <p:txBody>
          <a:bodyPr>
            <a:normAutofit fontScale="85000" lnSpcReduction="10000"/>
          </a:bodyPr>
          <a:lstStyle/>
          <a:p>
            <a:r>
              <a:rPr lang="en-US" sz="3200" dirty="0"/>
              <a:t>On February 19, 1812, only days after getting married, they set sail for Calcutta to join the Baptist Missionary William Carey of England, who was already in India. </a:t>
            </a:r>
          </a:p>
          <a:p>
            <a:r>
              <a:rPr lang="en-US" sz="3200" dirty="0"/>
              <a:t>They studied the doctrine of Baptism in the original Greek in Scripture on their 4-month journey to India, in an effort to be able to work together with Carey on their doctrinal differences, being of "Covenant Theology" themselves. </a:t>
            </a:r>
          </a:p>
          <a:p>
            <a:r>
              <a:rPr lang="en-US" sz="3200" dirty="0"/>
              <a:t>The Judsons became convinced that "Believer's Baptism" was scriptural, and were Baptized by immersion in India, changing their denominational affiliation. </a:t>
            </a:r>
          </a:p>
          <a:p>
            <a:r>
              <a:rPr lang="en-US" sz="3200" dirty="0"/>
              <a:t>They are counted among the group of the first Baptist Foreign Missionaries.</a:t>
            </a:r>
          </a:p>
        </p:txBody>
      </p:sp>
      <p:sp>
        <p:nvSpPr>
          <p:cNvPr id="5" name="TextBox 4"/>
          <p:cNvSpPr txBox="1"/>
          <p:nvPr/>
        </p:nvSpPr>
        <p:spPr>
          <a:xfrm>
            <a:off x="304800" y="6457890"/>
            <a:ext cx="870126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hlinkClick r:id="rId4"/>
              </a:rPr>
              <a:t>https://dozierdon.blogspot.com/2010/06/future-is-as-bright-as-promises-of-god.html</a:t>
            </a:r>
            <a:r>
              <a:rPr kumimoji="0" lang="en-US" sz="1400" b="0" i="0" u="none" strike="noStrike" kern="1200" cap="none" spc="0" normalizeH="0" baseline="0" noProof="0" dirty="0">
                <a:ln>
                  <a:noFill/>
                </a:ln>
                <a:solidFill>
                  <a:prstClr val="black"/>
                </a:solidFill>
                <a:effectLst/>
                <a:uLnTx/>
                <a:uFillTx/>
                <a:latin typeface="Calibri"/>
                <a:ea typeface="+mn-ea"/>
                <a:cs typeface="+mn-cs"/>
              </a:rPr>
              <a:t> </a:t>
            </a:r>
            <a:endParaRPr kumimoji="0" lang="en-US" sz="6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4541656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8">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 calcmode="lin" valueType="num">
                                      <p:cBhvr>
                                        <p:cTn id="14"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8">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 calcmode="lin" valueType="num">
                                      <p:cBhvr>
                                        <p:cTn id="21"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8">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3" end="3"/>
                                            </p:txEl>
                                          </p:spTgt>
                                        </p:tgtEl>
                                        <p:attrNameLst>
                                          <p:attrName>style.visibility</p:attrName>
                                        </p:attrNameLst>
                                      </p:cBhvr>
                                      <p:to>
                                        <p:strVal val="visible"/>
                                      </p:to>
                                    </p:set>
                                    <p:anim calcmode="lin" valueType="num">
                                      <p:cBhvr>
                                        <p:cTn id="28"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6000" b="-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981" y="0"/>
            <a:ext cx="9144000" cy="732408"/>
          </a:xfrm>
        </p:spPr>
        <p:txBody>
          <a:bodyPr>
            <a:noAutofit/>
          </a:bodyPr>
          <a:lstStyle/>
          <a:p>
            <a:r>
              <a:rPr lang="en-US" b="1" dirty="0"/>
              <a:t>A Brief Visit with William Carey</a:t>
            </a:r>
          </a:p>
        </p:txBody>
      </p:sp>
      <p:sp>
        <p:nvSpPr>
          <p:cNvPr id="8" name="Content Placeholder 7"/>
          <p:cNvSpPr>
            <a:spLocks noGrp="1"/>
          </p:cNvSpPr>
          <p:nvPr>
            <p:ph idx="1"/>
          </p:nvPr>
        </p:nvSpPr>
        <p:spPr>
          <a:xfrm>
            <a:off x="457200" y="732408"/>
            <a:ext cx="8229600" cy="5744591"/>
          </a:xfrm>
        </p:spPr>
        <p:txBody>
          <a:bodyPr>
            <a:normAutofit/>
          </a:bodyPr>
          <a:lstStyle/>
          <a:p>
            <a:r>
              <a:rPr lang="en-US" sz="3200" dirty="0"/>
              <a:t>A fellow missionary of Judson's, Luther Rice, had reached the same conclusion concerning baptism. </a:t>
            </a:r>
          </a:p>
          <a:p>
            <a:r>
              <a:rPr lang="en-US" sz="3200" dirty="0"/>
              <a:t>He returned to the United States to encourage the Baptist churches of this land to form a Baptist foreign missions society. </a:t>
            </a:r>
          </a:p>
          <a:p>
            <a:r>
              <a:rPr lang="en-US" sz="3200" dirty="0"/>
              <a:t>His suggestion was accepted, and in 1814 the </a:t>
            </a:r>
            <a:r>
              <a:rPr lang="en-US" sz="3200" b="1" i="1" dirty="0"/>
              <a:t>Baptist Foreign Missionary Society </a:t>
            </a:r>
            <a:r>
              <a:rPr lang="en-US" sz="3200" dirty="0"/>
              <a:t>was organized and became the supporting organization for the Judson mission.</a:t>
            </a:r>
          </a:p>
        </p:txBody>
      </p:sp>
      <p:sp>
        <p:nvSpPr>
          <p:cNvPr id="5" name="TextBox 4"/>
          <p:cNvSpPr txBox="1"/>
          <p:nvPr/>
        </p:nvSpPr>
        <p:spPr>
          <a:xfrm>
            <a:off x="304800" y="6457890"/>
            <a:ext cx="870126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hlinkClick r:id="rId4"/>
              </a:rPr>
              <a:t>https://www.wholesomewords.org/missions/bjudson24.html</a:t>
            </a:r>
            <a:r>
              <a:rPr kumimoji="0" lang="en-US" sz="1400" b="0" i="0" u="none" strike="noStrike" kern="1200" cap="none" spc="0" normalizeH="0" baseline="0" noProof="0" dirty="0">
                <a:ln>
                  <a:noFill/>
                </a:ln>
                <a:solidFill>
                  <a:prstClr val="black"/>
                </a:solidFill>
                <a:effectLst/>
                <a:uLnTx/>
                <a:uFillTx/>
                <a:latin typeface="Calibri"/>
                <a:ea typeface="+mn-ea"/>
                <a:cs typeface="+mn-cs"/>
              </a:rPr>
              <a:t> </a:t>
            </a:r>
            <a:endParaRPr kumimoji="0" lang="en-US" sz="6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0540379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6000" b="-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981" y="0"/>
            <a:ext cx="9144000" cy="732408"/>
          </a:xfrm>
        </p:spPr>
        <p:txBody>
          <a:bodyPr>
            <a:noAutofit/>
          </a:bodyPr>
          <a:lstStyle/>
          <a:p>
            <a:r>
              <a:rPr lang="en-US" b="1" dirty="0"/>
              <a:t>A Brief Visit with William Carey</a:t>
            </a:r>
          </a:p>
        </p:txBody>
      </p:sp>
      <p:sp>
        <p:nvSpPr>
          <p:cNvPr id="8" name="Content Placeholder 7"/>
          <p:cNvSpPr>
            <a:spLocks noGrp="1"/>
          </p:cNvSpPr>
          <p:nvPr>
            <p:ph idx="1"/>
          </p:nvPr>
        </p:nvSpPr>
        <p:spPr>
          <a:xfrm>
            <a:off x="457200" y="732408"/>
            <a:ext cx="8229600" cy="5744591"/>
          </a:xfrm>
        </p:spPr>
        <p:txBody>
          <a:bodyPr>
            <a:normAutofit/>
          </a:bodyPr>
          <a:lstStyle/>
          <a:p>
            <a:r>
              <a:rPr lang="en-US" sz="3200" dirty="0"/>
              <a:t>The Judsons were eventually forced to leave India by the British East India Company, and decided they would go to Burma. </a:t>
            </a:r>
          </a:p>
          <a:p>
            <a:r>
              <a:rPr lang="en-US" sz="3200" dirty="0"/>
              <a:t>William Carey warned the Judsons of the hostility and savagery of Burma, and advised them not to go there, but they decided to go in spite of the dangers that they knew they might face.</a:t>
            </a:r>
          </a:p>
        </p:txBody>
      </p:sp>
      <p:sp>
        <p:nvSpPr>
          <p:cNvPr id="5" name="TextBox 4"/>
          <p:cNvSpPr txBox="1"/>
          <p:nvPr/>
        </p:nvSpPr>
        <p:spPr>
          <a:xfrm>
            <a:off x="304800" y="6457890"/>
            <a:ext cx="870126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hlinkClick r:id="rId4"/>
              </a:rPr>
              <a:t>https://dozierdon.blogspot.com/2010/06/future-is-as-bright-as-promises-of-god.html</a:t>
            </a:r>
            <a:r>
              <a:rPr kumimoji="0" lang="en-US" sz="1400" b="0" i="0" u="none" strike="noStrike" kern="1200" cap="none" spc="0" normalizeH="0" baseline="0" noProof="0" dirty="0">
                <a:ln>
                  <a:noFill/>
                </a:ln>
                <a:solidFill>
                  <a:prstClr val="black"/>
                </a:solidFill>
                <a:effectLst/>
                <a:uLnTx/>
                <a:uFillTx/>
                <a:latin typeface="Calibri"/>
                <a:ea typeface="+mn-ea"/>
                <a:cs typeface="+mn-cs"/>
              </a:rPr>
              <a:t> </a:t>
            </a:r>
            <a:endParaRPr kumimoji="0" lang="en-US" sz="6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0804323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6000" b="-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981" y="0"/>
            <a:ext cx="9144000" cy="732408"/>
          </a:xfrm>
        </p:spPr>
        <p:txBody>
          <a:bodyPr>
            <a:noAutofit/>
          </a:bodyPr>
          <a:lstStyle/>
          <a:p>
            <a:r>
              <a:rPr lang="en-US" b="1" dirty="0"/>
              <a:t>Tragedy</a:t>
            </a:r>
          </a:p>
        </p:txBody>
      </p:sp>
      <p:sp>
        <p:nvSpPr>
          <p:cNvPr id="8" name="Content Placeholder 7"/>
          <p:cNvSpPr>
            <a:spLocks noGrp="1"/>
          </p:cNvSpPr>
          <p:nvPr>
            <p:ph idx="1"/>
          </p:nvPr>
        </p:nvSpPr>
        <p:spPr>
          <a:xfrm>
            <a:off x="457200" y="732408"/>
            <a:ext cx="8229600" cy="5744591"/>
          </a:xfrm>
        </p:spPr>
        <p:txBody>
          <a:bodyPr>
            <a:normAutofit/>
          </a:bodyPr>
          <a:lstStyle/>
          <a:p>
            <a:r>
              <a:rPr lang="en-US" sz="3200" dirty="0" err="1"/>
              <a:t>En</a:t>
            </a:r>
            <a:r>
              <a:rPr lang="en-US" sz="3200" dirty="0"/>
              <a:t>-route by ship to Rangoon, their first child was stillborn during the voyage. </a:t>
            </a:r>
          </a:p>
          <a:p>
            <a:r>
              <a:rPr lang="en-US" sz="3200" dirty="0"/>
              <a:t>In July 1813, the Judsons reached Rangoon. Their hearts sank at the sights and the smells of the place. </a:t>
            </a:r>
          </a:p>
          <a:p>
            <a:r>
              <a:rPr lang="en-US" sz="3200" dirty="0"/>
              <a:t>Burma was a resistant Buddhist nation, under a cruel and despotic king, who viciously opposed their work. </a:t>
            </a:r>
          </a:p>
          <a:p>
            <a:r>
              <a:rPr lang="en-US" sz="3200" dirty="0"/>
              <a:t>After their arrival they had another son who died at the age of seven months.</a:t>
            </a:r>
          </a:p>
        </p:txBody>
      </p:sp>
      <p:sp>
        <p:nvSpPr>
          <p:cNvPr id="5" name="TextBox 4"/>
          <p:cNvSpPr txBox="1"/>
          <p:nvPr/>
        </p:nvSpPr>
        <p:spPr>
          <a:xfrm>
            <a:off x="304800" y="6457890"/>
            <a:ext cx="870126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hlinkClick r:id="rId4"/>
              </a:rPr>
              <a:t>https://www.frontlinemissionsa.org/missions/adoniram-and-ann-judson-missionaries-to-burma-gcm-2106</a:t>
            </a:r>
            <a:r>
              <a:rPr kumimoji="0" lang="en-US" sz="1400" b="0" i="0" u="none" strike="noStrike" kern="1200" cap="none" spc="0" normalizeH="0" baseline="0" noProof="0" dirty="0">
                <a:ln>
                  <a:noFill/>
                </a:ln>
                <a:solidFill>
                  <a:prstClr val="black"/>
                </a:solidFill>
                <a:effectLst/>
                <a:uLnTx/>
                <a:uFillTx/>
                <a:latin typeface="Calibri"/>
                <a:ea typeface="+mn-ea"/>
                <a:cs typeface="+mn-cs"/>
              </a:rPr>
              <a:t> </a:t>
            </a:r>
            <a:endParaRPr kumimoji="0" lang="en-US" sz="6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6372379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8">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 calcmode="lin" valueType="num">
                                      <p:cBhvr>
                                        <p:cTn id="14"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8">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 calcmode="lin" valueType="num">
                                      <p:cBhvr>
                                        <p:cTn id="21"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8">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3" end="3"/>
                                            </p:txEl>
                                          </p:spTgt>
                                        </p:tgtEl>
                                        <p:attrNameLst>
                                          <p:attrName>style.visibility</p:attrName>
                                        </p:attrNameLst>
                                      </p:cBhvr>
                                      <p:to>
                                        <p:strVal val="visible"/>
                                      </p:to>
                                    </p:set>
                                    <p:anim calcmode="lin" valueType="num">
                                      <p:cBhvr>
                                        <p:cTn id="28"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6000" b="-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981" y="0"/>
            <a:ext cx="9144000" cy="732408"/>
          </a:xfrm>
        </p:spPr>
        <p:txBody>
          <a:bodyPr>
            <a:noAutofit/>
          </a:bodyPr>
          <a:lstStyle/>
          <a:p>
            <a:r>
              <a:rPr lang="en-US" b="1" dirty="0"/>
              <a:t>Perseverance</a:t>
            </a:r>
          </a:p>
        </p:txBody>
      </p:sp>
      <p:sp>
        <p:nvSpPr>
          <p:cNvPr id="8" name="Content Placeholder 7"/>
          <p:cNvSpPr>
            <a:spLocks noGrp="1"/>
          </p:cNvSpPr>
          <p:nvPr>
            <p:ph idx="1"/>
          </p:nvPr>
        </p:nvSpPr>
        <p:spPr>
          <a:xfrm>
            <a:off x="457200" y="732408"/>
            <a:ext cx="8229600" cy="5744591"/>
          </a:xfrm>
        </p:spPr>
        <p:txBody>
          <a:bodyPr>
            <a:normAutofit fontScale="85000" lnSpcReduction="10000"/>
          </a:bodyPr>
          <a:lstStyle/>
          <a:p>
            <a:r>
              <a:rPr lang="en-US" sz="3200" dirty="0"/>
              <a:t>Judson, who already knew Latin, Greek, and Hebrew, immediately began studying the Burmese grammar but took over three years learning to speak it. </a:t>
            </a:r>
          </a:p>
          <a:p>
            <a:r>
              <a:rPr lang="en-US" sz="3200" dirty="0"/>
              <a:t>This was due, in part, to the radical difference in structure between Burmese and that of Western languages. </a:t>
            </a:r>
          </a:p>
          <a:p>
            <a:r>
              <a:rPr lang="en-US" sz="3200" dirty="0"/>
              <a:t>He found a tutor and spent twelve hours per day studying the language. He and his wife firmly dedicated themselves to understanding it.</a:t>
            </a:r>
          </a:p>
          <a:p>
            <a:r>
              <a:rPr lang="en-US" sz="3200" dirty="0"/>
              <a:t>During this time they were almost entirely isolated from contact with any European or American. </a:t>
            </a:r>
          </a:p>
          <a:p>
            <a:r>
              <a:rPr lang="en-US" sz="3200" dirty="0"/>
              <a:t>This was the case for their first three years in Burma. </a:t>
            </a:r>
          </a:p>
          <a:p>
            <a:r>
              <a:rPr lang="en-US" sz="3200" dirty="0"/>
              <a:t>Four years passed before Judson dared even to hold a semi-public service. </a:t>
            </a:r>
          </a:p>
        </p:txBody>
      </p:sp>
      <p:sp>
        <p:nvSpPr>
          <p:cNvPr id="5" name="TextBox 4"/>
          <p:cNvSpPr txBox="1"/>
          <p:nvPr/>
        </p:nvSpPr>
        <p:spPr>
          <a:xfrm>
            <a:off x="304800" y="6457890"/>
            <a:ext cx="870126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hlinkClick r:id="rId4"/>
              </a:rPr>
              <a:t>https://www.wikiwand.com/en/Adoniram_Judson</a:t>
            </a:r>
            <a:r>
              <a:rPr kumimoji="0" lang="en-US" sz="1400" b="0" i="0" u="none" strike="noStrike" kern="1200" cap="none" spc="0" normalizeH="0" baseline="0" noProof="0" dirty="0">
                <a:ln>
                  <a:noFill/>
                </a:ln>
                <a:solidFill>
                  <a:prstClr val="black"/>
                </a:solidFill>
                <a:effectLst/>
                <a:uLnTx/>
                <a:uFillTx/>
                <a:latin typeface="Calibri"/>
                <a:ea typeface="+mn-ea"/>
                <a:cs typeface="+mn-cs"/>
              </a:rPr>
              <a:t> </a:t>
            </a:r>
            <a:endParaRPr kumimoji="0" lang="en-US" sz="6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8342289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8">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 calcmode="lin" valueType="num">
                                      <p:cBhvr>
                                        <p:cTn id="14"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8">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 calcmode="lin" valueType="num">
                                      <p:cBhvr>
                                        <p:cTn id="21"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8">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3" end="3"/>
                                            </p:txEl>
                                          </p:spTgt>
                                        </p:tgtEl>
                                        <p:attrNameLst>
                                          <p:attrName>style.visibility</p:attrName>
                                        </p:attrNameLst>
                                      </p:cBhvr>
                                      <p:to>
                                        <p:strVal val="visible"/>
                                      </p:to>
                                    </p:set>
                                    <p:anim calcmode="lin" valueType="num">
                                      <p:cBhvr>
                                        <p:cTn id="28"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8">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8">
                                            <p:txEl>
                                              <p:pRg st="4" end="4"/>
                                            </p:txEl>
                                          </p:spTgt>
                                        </p:tgtEl>
                                        <p:attrNameLst>
                                          <p:attrName>style.visibility</p:attrName>
                                        </p:attrNameLst>
                                      </p:cBhvr>
                                      <p:to>
                                        <p:strVal val="visible"/>
                                      </p:to>
                                    </p:set>
                                    <p:anim calcmode="lin" valueType="num">
                                      <p:cBhvr>
                                        <p:cTn id="35"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8">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8">
                                            <p:txEl>
                                              <p:pRg st="5" end="5"/>
                                            </p:txEl>
                                          </p:spTgt>
                                        </p:tgtEl>
                                        <p:attrNameLst>
                                          <p:attrName>style.visibility</p:attrName>
                                        </p:attrNameLst>
                                      </p:cBhvr>
                                      <p:to>
                                        <p:strVal val="visible"/>
                                      </p:to>
                                    </p:set>
                                    <p:anim calcmode="lin" valueType="num">
                                      <p:cBhvr>
                                        <p:cTn id="42" dur="500" fill="hold"/>
                                        <p:tgtEl>
                                          <p:spTgt spid="8">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8">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6000" b="-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981" y="0"/>
            <a:ext cx="9144000" cy="732408"/>
          </a:xfrm>
        </p:spPr>
        <p:txBody>
          <a:bodyPr>
            <a:noAutofit/>
          </a:bodyPr>
          <a:lstStyle/>
          <a:p>
            <a:r>
              <a:rPr lang="en-US" b="1" dirty="0"/>
              <a:t>Perseverance</a:t>
            </a:r>
          </a:p>
        </p:txBody>
      </p:sp>
      <p:sp>
        <p:nvSpPr>
          <p:cNvPr id="8" name="Content Placeholder 7"/>
          <p:cNvSpPr>
            <a:spLocks noGrp="1"/>
          </p:cNvSpPr>
          <p:nvPr>
            <p:ph idx="1"/>
          </p:nvPr>
        </p:nvSpPr>
        <p:spPr>
          <a:xfrm>
            <a:off x="457200" y="732408"/>
            <a:ext cx="8229600" cy="5744591"/>
          </a:xfrm>
        </p:spPr>
        <p:txBody>
          <a:bodyPr>
            <a:normAutofit fontScale="77500" lnSpcReduction="20000"/>
          </a:bodyPr>
          <a:lstStyle/>
          <a:p>
            <a:r>
              <a:rPr lang="en-US" sz="3200" dirty="0"/>
              <a:t>At first, Judson tried adapting to Burmese customs by wearing a yellow robe to mark himself as a teacher of religion, but he soon changed to white to show he was not a Buddhist. </a:t>
            </a:r>
          </a:p>
          <a:p>
            <a:r>
              <a:rPr lang="en-US" sz="3200" dirty="0"/>
              <a:t>Then, he gave up the whole attempt as artificial and decided that, regardless of his dress, no Burmese would identify him as anything but a foreigner.</a:t>
            </a:r>
          </a:p>
          <a:p>
            <a:r>
              <a:rPr lang="en-US" sz="3200" dirty="0"/>
              <a:t>He accommodated to some Burmese customs and built a </a:t>
            </a:r>
            <a:r>
              <a:rPr lang="en-US" sz="3200" dirty="0" err="1"/>
              <a:t>zayat</a:t>
            </a:r>
            <a:r>
              <a:rPr lang="en-US" sz="3200" dirty="0"/>
              <a:t>, the customary bamboo and thatch reception shelter, on the street near his home as a reception room and meeting place for Burmese men. </a:t>
            </a:r>
          </a:p>
          <a:p>
            <a:r>
              <a:rPr lang="en-US" sz="3200" dirty="0"/>
              <a:t>Judson began public evangelism in 1818 sitting in his </a:t>
            </a:r>
            <a:r>
              <a:rPr lang="en-US" sz="3200" dirty="0" err="1"/>
              <a:t>zayat</a:t>
            </a:r>
            <a:r>
              <a:rPr lang="en-US" sz="3200" dirty="0"/>
              <a:t> by the roadside calling out “Ho! Everyone that </a:t>
            </a:r>
            <a:r>
              <a:rPr lang="en-US" sz="3200" dirty="0" err="1"/>
              <a:t>thirsteth</a:t>
            </a:r>
            <a:r>
              <a:rPr lang="en-US" sz="3200" dirty="0"/>
              <a:t> for knowledge…”</a:t>
            </a:r>
          </a:p>
          <a:p>
            <a:r>
              <a:rPr lang="en-US" sz="3200" dirty="0"/>
              <a:t>Two months later, after seven years of labor, he baptized his first Burmese convert, </a:t>
            </a:r>
            <a:r>
              <a:rPr lang="en-US" sz="3200" dirty="0" err="1"/>
              <a:t>Maung</a:t>
            </a:r>
            <a:r>
              <a:rPr lang="en-US" sz="3200" dirty="0"/>
              <a:t> </a:t>
            </a:r>
            <a:r>
              <a:rPr lang="en-US" sz="3200" dirty="0" err="1"/>
              <a:t>Naw</a:t>
            </a:r>
            <a:r>
              <a:rPr lang="en-US" sz="3200" dirty="0"/>
              <a:t>, a 35-year-old timber worker from the hill tribes. </a:t>
            </a:r>
          </a:p>
        </p:txBody>
      </p:sp>
      <p:sp>
        <p:nvSpPr>
          <p:cNvPr id="5" name="TextBox 4"/>
          <p:cNvSpPr txBox="1"/>
          <p:nvPr/>
        </p:nvSpPr>
        <p:spPr>
          <a:xfrm>
            <a:off x="304800" y="6457890"/>
            <a:ext cx="870126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hlinkClick r:id="rId4"/>
              </a:rPr>
              <a:t>https://www.wikiwand.com/en/Adoniram_Judson</a:t>
            </a:r>
            <a:r>
              <a:rPr kumimoji="0" lang="en-US" sz="1400" b="0" i="0" u="none" strike="noStrike" kern="1200" cap="none" spc="0" normalizeH="0" baseline="0" noProof="0" dirty="0">
                <a:ln>
                  <a:noFill/>
                </a:ln>
                <a:solidFill>
                  <a:prstClr val="black"/>
                </a:solidFill>
                <a:effectLst/>
                <a:uLnTx/>
                <a:uFillTx/>
                <a:latin typeface="Calibri"/>
                <a:ea typeface="+mn-ea"/>
                <a:cs typeface="+mn-cs"/>
              </a:rPr>
              <a:t> </a:t>
            </a:r>
            <a:endParaRPr kumimoji="0" lang="en-US" sz="6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3302247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 calcmode="lin" valueType="num">
                                      <p:cBhvr>
                                        <p:cTn id="28"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6000" b="-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981" y="0"/>
            <a:ext cx="9144000" cy="732408"/>
          </a:xfrm>
        </p:spPr>
        <p:txBody>
          <a:bodyPr>
            <a:noAutofit/>
          </a:bodyPr>
          <a:lstStyle/>
          <a:p>
            <a:r>
              <a:rPr lang="en-US" b="1" dirty="0"/>
              <a:t>Resistance</a:t>
            </a:r>
          </a:p>
        </p:txBody>
      </p:sp>
      <p:sp>
        <p:nvSpPr>
          <p:cNvPr id="8" name="Content Placeholder 7"/>
          <p:cNvSpPr>
            <a:spLocks noGrp="1"/>
          </p:cNvSpPr>
          <p:nvPr>
            <p:ph idx="1"/>
          </p:nvPr>
        </p:nvSpPr>
        <p:spPr>
          <a:xfrm>
            <a:off x="457200" y="732408"/>
            <a:ext cx="8229600" cy="5744591"/>
          </a:xfrm>
        </p:spPr>
        <p:txBody>
          <a:bodyPr>
            <a:normAutofit fontScale="85000" lnSpcReduction="20000"/>
          </a:bodyPr>
          <a:lstStyle/>
          <a:p>
            <a:r>
              <a:rPr lang="en-US" sz="3200" dirty="0"/>
              <a:t>In 1820, Judson attempted to petition the Emperor of Burma in the hope that he would grant freedom for the missionaries to preach and teach throughout the country, as well as remove the sentence of death that was given for those Burmese who changed religion.</a:t>
            </a:r>
          </a:p>
          <a:p>
            <a:r>
              <a:rPr lang="en-US" sz="3200" dirty="0"/>
              <a:t>The Emperor disregarded their appeal and threw one of their Gospel tracts to the ground after reading a few lines. </a:t>
            </a:r>
          </a:p>
          <a:p>
            <a:r>
              <a:rPr lang="en-US" sz="3200" dirty="0"/>
              <a:t>The progress of Christianity would continue to be slow with much risk of endangerment and death in the Burmese Empire.</a:t>
            </a:r>
          </a:p>
          <a:p>
            <a:r>
              <a:rPr lang="en-US" sz="3200" dirty="0"/>
              <a:t>It took Judson 12 years to make 18 converts. Nevertheless, there was much to encourage him. </a:t>
            </a:r>
          </a:p>
          <a:p>
            <a:r>
              <a:rPr lang="en-US" sz="3200" dirty="0"/>
              <a:t>He had written a grammar of the language that is still in use today and had begun to translate the Bible. </a:t>
            </a:r>
          </a:p>
        </p:txBody>
      </p:sp>
      <p:sp>
        <p:nvSpPr>
          <p:cNvPr id="5" name="TextBox 4"/>
          <p:cNvSpPr txBox="1"/>
          <p:nvPr/>
        </p:nvSpPr>
        <p:spPr>
          <a:xfrm>
            <a:off x="304800" y="6457890"/>
            <a:ext cx="870126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hlinkClick r:id="rId4"/>
              </a:rPr>
              <a:t>https://www.wikiwand.com/en/Adoniram_Judson</a:t>
            </a:r>
            <a:r>
              <a:rPr kumimoji="0" lang="en-US" sz="1400" b="0" i="0" u="none" strike="noStrike" kern="1200" cap="none" spc="0" normalizeH="0" baseline="0" noProof="0" dirty="0">
                <a:ln>
                  <a:noFill/>
                </a:ln>
                <a:solidFill>
                  <a:prstClr val="black"/>
                </a:solidFill>
                <a:effectLst/>
                <a:uLnTx/>
                <a:uFillTx/>
                <a:latin typeface="Calibri"/>
                <a:ea typeface="+mn-ea"/>
                <a:cs typeface="+mn-cs"/>
              </a:rPr>
              <a:t> </a:t>
            </a:r>
            <a:endParaRPr kumimoji="0" lang="en-US" sz="6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7066426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8">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 calcmode="lin" valueType="num">
                                      <p:cBhvr>
                                        <p:cTn id="14"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8">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 calcmode="lin" valueType="num">
                                      <p:cBhvr>
                                        <p:cTn id="21"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8">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3" end="3"/>
                                            </p:txEl>
                                          </p:spTgt>
                                        </p:tgtEl>
                                        <p:attrNameLst>
                                          <p:attrName>style.visibility</p:attrName>
                                        </p:attrNameLst>
                                      </p:cBhvr>
                                      <p:to>
                                        <p:strVal val="visible"/>
                                      </p:to>
                                    </p:set>
                                    <p:anim calcmode="lin" valueType="num">
                                      <p:cBhvr>
                                        <p:cTn id="28"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8">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8">
                                            <p:txEl>
                                              <p:pRg st="4" end="4"/>
                                            </p:txEl>
                                          </p:spTgt>
                                        </p:tgtEl>
                                        <p:attrNameLst>
                                          <p:attrName>style.visibility</p:attrName>
                                        </p:attrNameLst>
                                      </p:cBhvr>
                                      <p:to>
                                        <p:strVal val="visible"/>
                                      </p:to>
                                    </p:set>
                                    <p:anim calcmode="lin" valueType="num">
                                      <p:cBhvr>
                                        <p:cTn id="35"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6000" b="-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981" y="0"/>
            <a:ext cx="9144000" cy="732408"/>
          </a:xfrm>
        </p:spPr>
        <p:txBody>
          <a:bodyPr>
            <a:noAutofit/>
          </a:bodyPr>
          <a:lstStyle/>
          <a:p>
            <a:r>
              <a:rPr lang="en-US" b="1" dirty="0"/>
              <a:t>Resistance</a:t>
            </a:r>
          </a:p>
        </p:txBody>
      </p:sp>
      <p:sp>
        <p:nvSpPr>
          <p:cNvPr id="8" name="Content Placeholder 7"/>
          <p:cNvSpPr>
            <a:spLocks noGrp="1"/>
          </p:cNvSpPr>
          <p:nvPr>
            <p:ph idx="1"/>
          </p:nvPr>
        </p:nvSpPr>
        <p:spPr>
          <a:xfrm>
            <a:off x="457200" y="732408"/>
            <a:ext cx="8610600" cy="5896992"/>
          </a:xfrm>
        </p:spPr>
        <p:txBody>
          <a:bodyPr>
            <a:normAutofit fontScale="77500" lnSpcReduction="20000"/>
          </a:bodyPr>
          <a:lstStyle/>
          <a:p>
            <a:r>
              <a:rPr lang="en-US" sz="3200" dirty="0"/>
              <a:t>One of the early disciples who was attracted to the new faith was U </a:t>
            </a:r>
            <a:r>
              <a:rPr lang="en-US" sz="3200" dirty="0" err="1"/>
              <a:t>Shwe</a:t>
            </a:r>
            <a:r>
              <a:rPr lang="en-US" sz="3200" dirty="0"/>
              <a:t> Ngong, a teacher and leader of a group of intellectuals who were dissatisfied with Buddhism. </a:t>
            </a:r>
          </a:p>
          <a:p>
            <a:r>
              <a:rPr lang="en-US" sz="3200" dirty="0"/>
              <a:t>He was a Deist skeptic to whose mind the preaching of Judson, once a college skeptic himself, was singularly challenging. </a:t>
            </a:r>
          </a:p>
          <a:p>
            <a:r>
              <a:rPr lang="en-US" sz="3200" dirty="0"/>
              <a:t>After consideration, he assured Judson that he was ready to believe in God, Jesus Christ, and the atonement.</a:t>
            </a:r>
          </a:p>
          <a:p>
            <a:r>
              <a:rPr lang="en-US" sz="3200" dirty="0"/>
              <a:t>Judson, instead of welcoming him to the faith, pressed him further asking if he believed what he had read in the gospel of Matthew that Jesus the son of God died on the cross. </a:t>
            </a:r>
          </a:p>
          <a:p>
            <a:r>
              <a:rPr lang="en-US" sz="3200" dirty="0"/>
              <a:t>U </a:t>
            </a:r>
            <a:r>
              <a:rPr lang="en-US" sz="3200" dirty="0" err="1"/>
              <a:t>Shwe</a:t>
            </a:r>
            <a:r>
              <a:rPr lang="en-US" sz="3200" dirty="0"/>
              <a:t> Ngong shook his head and said, “</a:t>
            </a:r>
            <a:r>
              <a:rPr lang="en-US" sz="3200" i="1" dirty="0">
                <a:latin typeface="Cambria" panose="02040503050406030204" pitchFamily="18" charset="0"/>
                <a:ea typeface="Cambria" panose="02040503050406030204" pitchFamily="18" charset="0"/>
              </a:rPr>
              <a:t>Ah, you have caught me now. I believe that he suffered death, but I cannot believe he suffered the shameful death on the cross</a:t>
            </a:r>
            <a:r>
              <a:rPr lang="en-US" sz="3200" dirty="0"/>
              <a:t>.”</a:t>
            </a:r>
          </a:p>
          <a:p>
            <a:r>
              <a:rPr lang="en-US" sz="3200" dirty="0"/>
              <a:t>Not long after, he came back to tell Judson, “</a:t>
            </a:r>
            <a:r>
              <a:rPr lang="en-US" sz="3200" i="1" dirty="0">
                <a:latin typeface="Cambria" panose="02040503050406030204" pitchFamily="18" charset="0"/>
                <a:ea typeface="Cambria" panose="02040503050406030204" pitchFamily="18" charset="0"/>
              </a:rPr>
              <a:t>I have been trusting in my own reason, not the word of God…. I now believe the crucifixion of Christ because it is contained in scripture</a:t>
            </a:r>
            <a:r>
              <a:rPr lang="en-US" sz="3200" dirty="0"/>
              <a:t>.”</a:t>
            </a:r>
          </a:p>
        </p:txBody>
      </p:sp>
      <p:sp>
        <p:nvSpPr>
          <p:cNvPr id="5" name="TextBox 4"/>
          <p:cNvSpPr txBox="1"/>
          <p:nvPr/>
        </p:nvSpPr>
        <p:spPr>
          <a:xfrm>
            <a:off x="304800" y="6550223"/>
            <a:ext cx="870126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hlinkClick r:id="rId4"/>
              </a:rPr>
              <a:t>https://www.wikiwand.com/en/Adoniram_Judson</a:t>
            </a:r>
            <a:r>
              <a:rPr kumimoji="0" lang="en-US" sz="1400" b="0" i="0" u="none" strike="noStrike" kern="1200" cap="none" spc="0" normalizeH="0" baseline="0" noProof="0" dirty="0">
                <a:ln>
                  <a:noFill/>
                </a:ln>
                <a:solidFill>
                  <a:prstClr val="black"/>
                </a:solidFill>
                <a:effectLst/>
                <a:uLnTx/>
                <a:uFillTx/>
                <a:latin typeface="Calibri"/>
                <a:ea typeface="+mn-ea"/>
                <a:cs typeface="+mn-cs"/>
              </a:rPr>
              <a:t> </a:t>
            </a:r>
            <a:endParaRPr kumimoji="0" lang="en-US" sz="6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6676210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 calcmode="lin" valueType="num">
                                      <p:cBhvr>
                                        <p:cTn id="28"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8">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8">
                                            <p:txEl>
                                              <p:pRg st="5" end="5"/>
                                            </p:txEl>
                                          </p:spTgt>
                                        </p:tgtEl>
                                        <p:attrNameLst>
                                          <p:attrName>style.visibility</p:attrName>
                                        </p:attrNameLst>
                                      </p:cBhvr>
                                      <p:to>
                                        <p:strVal val="visible"/>
                                      </p:to>
                                    </p:set>
                                    <p:anim calcmode="lin" valueType="num">
                                      <p:cBhvr>
                                        <p:cTn id="35" dur="500" fill="hold"/>
                                        <p:tgtEl>
                                          <p:spTgt spid="8">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8">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6000" b="-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981" y="0"/>
            <a:ext cx="9144000" cy="732408"/>
          </a:xfrm>
        </p:spPr>
        <p:txBody>
          <a:bodyPr>
            <a:noAutofit/>
          </a:bodyPr>
          <a:lstStyle/>
          <a:p>
            <a:r>
              <a:rPr lang="en-US" b="1" dirty="0"/>
              <a:t>Imprisonment and Torture</a:t>
            </a:r>
          </a:p>
        </p:txBody>
      </p:sp>
      <p:sp>
        <p:nvSpPr>
          <p:cNvPr id="8" name="Content Placeholder 7"/>
          <p:cNvSpPr>
            <a:spLocks noGrp="1"/>
          </p:cNvSpPr>
          <p:nvPr>
            <p:ph idx="1"/>
          </p:nvPr>
        </p:nvSpPr>
        <p:spPr>
          <a:xfrm>
            <a:off x="457200" y="732408"/>
            <a:ext cx="8229600" cy="5744591"/>
          </a:xfrm>
        </p:spPr>
        <p:txBody>
          <a:bodyPr>
            <a:normAutofit lnSpcReduction="10000"/>
          </a:bodyPr>
          <a:lstStyle/>
          <a:p>
            <a:r>
              <a:rPr lang="en-US" sz="3200" dirty="0"/>
              <a:t>In 1824, war broke out between Great Britain and Burma. </a:t>
            </a:r>
          </a:p>
          <a:p>
            <a:r>
              <a:rPr lang="en-US" sz="3200" dirty="0"/>
              <a:t>Although Judson was an American, he was accused of being an English spy and incarcerated in “Death Prison” for 18 months. </a:t>
            </a:r>
          </a:p>
          <a:p>
            <a:r>
              <a:rPr lang="en-US" sz="3200" dirty="0"/>
              <a:t>Adoniram was mistreated and tortured by the Burmese, confined with 50 others in the most atrocious conditions, filth and squalor. </a:t>
            </a:r>
          </a:p>
          <a:p>
            <a:r>
              <a:rPr lang="en-US" sz="3200" dirty="0"/>
              <a:t>At night his feet were tied to a bamboo pole, which was raised above his head so that he was forced to sleep, if at all, with only his head and shoulders on the ground.</a:t>
            </a:r>
          </a:p>
        </p:txBody>
      </p:sp>
      <p:sp>
        <p:nvSpPr>
          <p:cNvPr id="5" name="TextBox 4"/>
          <p:cNvSpPr txBox="1"/>
          <p:nvPr/>
        </p:nvSpPr>
        <p:spPr>
          <a:xfrm>
            <a:off x="304800" y="6457890"/>
            <a:ext cx="870126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hlinkClick r:id="rId4"/>
              </a:rPr>
              <a:t>https://www.frontlinemissionsa.org/missions/adoniram-and-ann-judson-missionaries-to-burma-gcm-2106</a:t>
            </a:r>
            <a:r>
              <a:rPr kumimoji="0" lang="en-US" sz="1400" b="0" i="0" u="none" strike="noStrike" kern="1200" cap="none" spc="0" normalizeH="0" baseline="0" noProof="0" dirty="0">
                <a:ln>
                  <a:noFill/>
                </a:ln>
                <a:solidFill>
                  <a:prstClr val="black"/>
                </a:solidFill>
                <a:effectLst/>
                <a:uLnTx/>
                <a:uFillTx/>
                <a:latin typeface="Calibri"/>
                <a:ea typeface="+mn-ea"/>
                <a:cs typeface="+mn-cs"/>
              </a:rPr>
              <a:t> </a:t>
            </a:r>
            <a:endParaRPr kumimoji="0" lang="en-US" sz="6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3953794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8">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 calcmode="lin" valueType="num">
                                      <p:cBhvr>
                                        <p:cTn id="14"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8">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 calcmode="lin" valueType="num">
                                      <p:cBhvr>
                                        <p:cTn id="21"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8">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3" end="3"/>
                                            </p:txEl>
                                          </p:spTgt>
                                        </p:tgtEl>
                                        <p:attrNameLst>
                                          <p:attrName>style.visibility</p:attrName>
                                        </p:attrNameLst>
                                      </p:cBhvr>
                                      <p:to>
                                        <p:strVal val="visible"/>
                                      </p:to>
                                    </p:set>
                                    <p:anim calcmode="lin" valueType="num">
                                      <p:cBhvr>
                                        <p:cTn id="28"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6000" b="-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981" y="0"/>
            <a:ext cx="9144000" cy="732408"/>
          </a:xfrm>
        </p:spPr>
        <p:txBody>
          <a:bodyPr>
            <a:noAutofit/>
          </a:bodyPr>
          <a:lstStyle/>
          <a:p>
            <a:r>
              <a:rPr lang="en-US" b="1" dirty="0"/>
              <a:t>Imprisonment and Torture</a:t>
            </a:r>
          </a:p>
        </p:txBody>
      </p:sp>
      <p:sp>
        <p:nvSpPr>
          <p:cNvPr id="8" name="Content Placeholder 7"/>
          <p:cNvSpPr>
            <a:spLocks noGrp="1"/>
          </p:cNvSpPr>
          <p:nvPr>
            <p:ph idx="1"/>
          </p:nvPr>
        </p:nvSpPr>
        <p:spPr>
          <a:xfrm>
            <a:off x="457200" y="732408"/>
            <a:ext cx="8229600" cy="5744591"/>
          </a:xfrm>
        </p:spPr>
        <p:txBody>
          <a:bodyPr>
            <a:normAutofit/>
          </a:bodyPr>
          <a:lstStyle/>
          <a:p>
            <a:r>
              <a:rPr lang="en-US" sz="3200" dirty="0"/>
              <a:t>On the first occasion that Ann was allowed to visit her husband, eight months after his arrest, she carried their new born daughter, Maria. </a:t>
            </a:r>
          </a:p>
          <a:p>
            <a:r>
              <a:rPr lang="en-US" sz="3200" dirty="0"/>
              <a:t>Ann was shocked that her normally fastidious, neat and presentable husband was in such a degrading state, having to crawl towards her in a condition that she was not even able to describe.</a:t>
            </a:r>
          </a:p>
        </p:txBody>
      </p:sp>
      <p:sp>
        <p:nvSpPr>
          <p:cNvPr id="5" name="TextBox 4"/>
          <p:cNvSpPr txBox="1"/>
          <p:nvPr/>
        </p:nvSpPr>
        <p:spPr>
          <a:xfrm>
            <a:off x="304800" y="6457890"/>
            <a:ext cx="870126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hlinkClick r:id="rId4"/>
              </a:rPr>
              <a:t>https://www.frontlinemissionsa.org/missions/adoniram-and-ann-judson-missionaries-to-burma-gcm-2106</a:t>
            </a:r>
            <a:r>
              <a:rPr kumimoji="0" lang="en-US" sz="1400" b="0" i="0" u="none" strike="noStrike" kern="1200" cap="none" spc="0" normalizeH="0" baseline="0" noProof="0" dirty="0">
                <a:ln>
                  <a:noFill/>
                </a:ln>
                <a:solidFill>
                  <a:prstClr val="black"/>
                </a:solidFill>
                <a:effectLst/>
                <a:uLnTx/>
                <a:uFillTx/>
                <a:latin typeface="Calibri"/>
                <a:ea typeface="+mn-ea"/>
                <a:cs typeface="+mn-cs"/>
              </a:rPr>
              <a:t> </a:t>
            </a:r>
            <a:endParaRPr kumimoji="0" lang="en-US" sz="6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191872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6000" b="-6000"/>
          </a:stretch>
        </a:blip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AC890CDD-BDAF-4A70-933B-A709A8F2B279}"/>
              </a:ext>
            </a:extLst>
          </p:cNvPr>
          <p:cNvSpPr txBox="1"/>
          <p:nvPr/>
        </p:nvSpPr>
        <p:spPr>
          <a:xfrm>
            <a:off x="0" y="6565612"/>
            <a:ext cx="8991600"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hlinkClick r:id="rId5"/>
              </a:rPr>
              <a:t>https://www.frontlinemissionsa.org/missions/adoniram-and-ann-judson-missionaries-to-burma-gcm-2106</a:t>
            </a:r>
            <a:r>
              <a:rPr kumimoji="0" lang="en-US" sz="1200" b="0" i="0" u="none" strike="noStrike" kern="1200" cap="none" spc="0" normalizeH="0" baseline="0" noProof="0" dirty="0">
                <a:ln>
                  <a:noFill/>
                </a:ln>
                <a:solidFill>
                  <a:prstClr val="black"/>
                </a:solidFill>
                <a:effectLst/>
                <a:uLnTx/>
                <a:uFillTx/>
                <a:latin typeface="Calibri"/>
                <a:ea typeface="+mn-ea"/>
                <a:cs typeface="+mn-cs"/>
              </a:rPr>
              <a:t> </a:t>
            </a:r>
          </a:p>
        </p:txBody>
      </p:sp>
      <p:sp>
        <p:nvSpPr>
          <p:cNvPr id="4" name="TextBox 3">
            <a:extLst>
              <a:ext uri="{FF2B5EF4-FFF2-40B4-BE49-F238E27FC236}">
                <a16:creationId xmlns:a16="http://schemas.microsoft.com/office/drawing/2014/main" id="{B4655C2E-E7C9-4D4B-8E7B-A6F62FEB1B42}"/>
              </a:ext>
            </a:extLst>
          </p:cNvPr>
          <p:cNvSpPr txBox="1"/>
          <p:nvPr/>
        </p:nvSpPr>
        <p:spPr>
          <a:xfrm>
            <a:off x="5410200" y="5903893"/>
            <a:ext cx="3733800" cy="954107"/>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glow rad="228600">
                    <a:srgbClr val="C0504D">
                      <a:satMod val="175000"/>
                      <a:alpha val="40000"/>
                    </a:srgbClr>
                  </a:glow>
                  <a:outerShdw blurRad="114300" dist="38100" dir="13500000" algn="br" rotWithShape="0">
                    <a:prstClr val="black"/>
                  </a:outerShdw>
                </a:effectLst>
                <a:uLnTx/>
                <a:uFillTx/>
                <a:latin typeface="Calibri"/>
                <a:ea typeface="+mn-ea"/>
                <a:cs typeface="+mn-cs"/>
              </a:rPr>
              <a:t>America’s First Foreign Missionaries</a:t>
            </a:r>
          </a:p>
        </p:txBody>
      </p:sp>
      <p:sp>
        <p:nvSpPr>
          <p:cNvPr id="3" name="Title 2"/>
          <p:cNvSpPr>
            <a:spLocks noGrp="1"/>
          </p:cNvSpPr>
          <p:nvPr>
            <p:ph type="title" idx="4294967295"/>
          </p:nvPr>
        </p:nvSpPr>
        <p:spPr>
          <a:xfrm>
            <a:off x="0" y="0"/>
            <a:ext cx="9144000" cy="1054100"/>
          </a:xfrm>
        </p:spPr>
        <p:txBody>
          <a:bodyPr>
            <a:noAutofit/>
          </a:bodyPr>
          <a:lstStyle/>
          <a:p>
            <a:r>
              <a:rPr lang="en-US" sz="6000" b="1" dirty="0">
                <a:solidFill>
                  <a:schemeClr val="bg1"/>
                </a:solidFill>
                <a:effectLst>
                  <a:glow rad="228600">
                    <a:schemeClr val="accent2">
                      <a:satMod val="175000"/>
                      <a:alpha val="40000"/>
                    </a:schemeClr>
                  </a:glow>
                  <a:outerShdw blurRad="114300" dist="38100" dir="13500000" algn="br" rotWithShape="0">
                    <a:prstClr val="black"/>
                  </a:outerShdw>
                </a:effectLst>
              </a:rPr>
              <a:t>Adoniram and Ann Judson</a:t>
            </a:r>
            <a:endParaRPr lang="en-US" sz="4800" dirty="0">
              <a:effectLst>
                <a:glow rad="228600">
                  <a:schemeClr val="accent2">
                    <a:satMod val="175000"/>
                    <a:alpha val="40000"/>
                  </a:schemeClr>
                </a:glow>
                <a:outerShdw blurRad="114300" dist="38100" dir="13500000" algn="br" rotWithShape="0">
                  <a:prstClr val="black"/>
                </a:outerShdw>
              </a:effectLst>
            </a:endParaRPr>
          </a:p>
        </p:txBody>
      </p:sp>
    </p:spTree>
    <p:extLst>
      <p:ext uri="{BB962C8B-B14F-4D97-AF65-F5344CB8AC3E}">
        <p14:creationId xmlns:p14="http://schemas.microsoft.com/office/powerpoint/2010/main" val="228528725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6000" b="-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981" y="0"/>
            <a:ext cx="9144000" cy="732408"/>
          </a:xfrm>
        </p:spPr>
        <p:txBody>
          <a:bodyPr>
            <a:noAutofit/>
          </a:bodyPr>
          <a:lstStyle/>
          <a:p>
            <a:r>
              <a:rPr lang="en-US" b="1" dirty="0"/>
              <a:t>Imprisonment and Torture</a:t>
            </a:r>
          </a:p>
        </p:txBody>
      </p:sp>
      <p:sp>
        <p:nvSpPr>
          <p:cNvPr id="8" name="Content Placeholder 7"/>
          <p:cNvSpPr>
            <a:spLocks noGrp="1"/>
          </p:cNvSpPr>
          <p:nvPr>
            <p:ph idx="1"/>
          </p:nvPr>
        </p:nvSpPr>
        <p:spPr>
          <a:xfrm>
            <a:off x="457200" y="732408"/>
            <a:ext cx="8229600" cy="5744591"/>
          </a:xfrm>
        </p:spPr>
        <p:txBody>
          <a:bodyPr>
            <a:normAutofit/>
          </a:bodyPr>
          <a:lstStyle/>
          <a:p>
            <a:r>
              <a:rPr lang="en-US" sz="3200" dirty="0"/>
              <a:t>When the British were able to free Adoniram, he was hit with another devastating blow, his beloved wife Ann had died. </a:t>
            </a:r>
          </a:p>
          <a:p>
            <a:r>
              <a:rPr lang="en-US" sz="3200" dirty="0"/>
              <a:t>Six months later, their 2-year-old daughter, Maria, was buried alongside her mother. </a:t>
            </a:r>
          </a:p>
          <a:p>
            <a:r>
              <a:rPr lang="en-US" sz="3200" dirty="0"/>
              <a:t>Adoniram sunk into extreme depression, and for a time, the work of the Gospel in Burma came to a halt.</a:t>
            </a:r>
          </a:p>
        </p:txBody>
      </p:sp>
      <p:sp>
        <p:nvSpPr>
          <p:cNvPr id="5" name="TextBox 4"/>
          <p:cNvSpPr txBox="1"/>
          <p:nvPr/>
        </p:nvSpPr>
        <p:spPr>
          <a:xfrm>
            <a:off x="304800" y="6457890"/>
            <a:ext cx="870126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hlinkClick r:id="rId4"/>
              </a:rPr>
              <a:t>https://www.frontlinemissionsa.org/missions/adoniram-and-ann-judson-missionaries-to-burma-gcm-2106</a:t>
            </a:r>
            <a:r>
              <a:rPr kumimoji="0" lang="en-US" sz="1400" b="0" i="0" u="none" strike="noStrike" kern="1200" cap="none" spc="0" normalizeH="0" baseline="0" noProof="0" dirty="0">
                <a:ln>
                  <a:noFill/>
                </a:ln>
                <a:solidFill>
                  <a:prstClr val="black"/>
                </a:solidFill>
                <a:effectLst/>
                <a:uLnTx/>
                <a:uFillTx/>
                <a:latin typeface="Calibri"/>
                <a:ea typeface="+mn-ea"/>
                <a:cs typeface="+mn-cs"/>
              </a:rPr>
              <a:t> </a:t>
            </a:r>
            <a:endParaRPr kumimoji="0" lang="en-US" sz="6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3513644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6000" b="-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981" y="0"/>
            <a:ext cx="9144000" cy="732408"/>
          </a:xfrm>
        </p:spPr>
        <p:txBody>
          <a:bodyPr>
            <a:noAutofit/>
          </a:bodyPr>
          <a:lstStyle/>
          <a:p>
            <a:r>
              <a:rPr lang="en-US" b="1" dirty="0"/>
              <a:t>Success</a:t>
            </a:r>
          </a:p>
        </p:txBody>
      </p:sp>
      <p:sp>
        <p:nvSpPr>
          <p:cNvPr id="8" name="Content Placeholder 7"/>
          <p:cNvSpPr>
            <a:spLocks noGrp="1"/>
          </p:cNvSpPr>
          <p:nvPr>
            <p:ph idx="1"/>
          </p:nvPr>
        </p:nvSpPr>
        <p:spPr>
          <a:xfrm>
            <a:off x="457200" y="732408"/>
            <a:ext cx="8229600" cy="5744591"/>
          </a:xfrm>
        </p:spPr>
        <p:txBody>
          <a:bodyPr>
            <a:normAutofit fontScale="85000" lnSpcReduction="10000"/>
          </a:bodyPr>
          <a:lstStyle/>
          <a:p>
            <a:r>
              <a:rPr lang="en-US" sz="3200" dirty="0"/>
              <a:t>But in 1831 things began to change. Judson wrote:</a:t>
            </a:r>
          </a:p>
          <a:p>
            <a:pPr lvl="1"/>
            <a:r>
              <a:rPr lang="en-US" sz="2800" i="1" dirty="0">
                <a:latin typeface="Cambria" panose="02040503050406030204" pitchFamily="18" charset="0"/>
                <a:ea typeface="Cambria" panose="02040503050406030204" pitchFamily="18" charset="0"/>
              </a:rPr>
              <a:t>The spirit of inquiry . . . is spreading everywhere, through the whole length and breadth of the land.” [We have distributed] nearly 10,000 tracts, giving to none but those who ask. I presume there have been 6000 applications at the house. Some come two or three months’ journey, from the borders of Siam and China — ‘Sir, we hear that there is an eternal hell. We are afraid of it. Do give us a writing that will tell us how to escape it.’ Others, from the frontiers of </a:t>
            </a:r>
            <a:r>
              <a:rPr lang="en-US" sz="2800" i="1" dirty="0" err="1">
                <a:latin typeface="Cambria" panose="02040503050406030204" pitchFamily="18" charset="0"/>
                <a:ea typeface="Cambria" panose="02040503050406030204" pitchFamily="18" charset="0"/>
              </a:rPr>
              <a:t>Kathay</a:t>
            </a:r>
            <a:r>
              <a:rPr lang="en-US" sz="2800" i="1" dirty="0">
                <a:latin typeface="Cambria" panose="02040503050406030204" pitchFamily="18" charset="0"/>
                <a:ea typeface="Cambria" panose="02040503050406030204" pitchFamily="18" charset="0"/>
              </a:rPr>
              <a:t>, 100 miles north of Ava — ‘Sir, we have seen a writing that tells about an eternal God. Are you the man that gives away such writings? If so, pray give us one, for we want to know the truth before we die.’ Others, from the interior of the country, where the name of Jesus Christ is a little known - ‘Are you Jesus Christ’s man? Give us a writing that tells us about Jesus Christ.</a:t>
            </a:r>
          </a:p>
        </p:txBody>
      </p:sp>
      <p:sp>
        <p:nvSpPr>
          <p:cNvPr id="5" name="TextBox 4"/>
          <p:cNvSpPr txBox="1"/>
          <p:nvPr/>
        </p:nvSpPr>
        <p:spPr>
          <a:xfrm>
            <a:off x="304800" y="6457890"/>
            <a:ext cx="870126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hlinkClick r:id="rId4"/>
              </a:rPr>
              <a:t>https://www.desiringgod.org/messages/how-few-there-are-who-die-so-hard</a:t>
            </a:r>
            <a:r>
              <a:rPr kumimoji="0" lang="en-US" sz="1400" b="0" i="0" u="none" strike="noStrike" kern="1200" cap="none" spc="0" normalizeH="0" baseline="0" noProof="0" dirty="0">
                <a:ln>
                  <a:noFill/>
                </a:ln>
                <a:solidFill>
                  <a:prstClr val="black"/>
                </a:solidFill>
                <a:effectLst/>
                <a:uLnTx/>
                <a:uFillTx/>
                <a:latin typeface="Calibri"/>
                <a:ea typeface="+mn-ea"/>
                <a:cs typeface="+mn-cs"/>
              </a:rPr>
              <a:t> </a:t>
            </a:r>
            <a:endParaRPr kumimoji="0" lang="en-US" sz="6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4689072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8">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 calcmode="lin" valueType="num">
                                      <p:cBhvr>
                                        <p:cTn id="14"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6000" b="-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981" y="0"/>
            <a:ext cx="9144000" cy="732408"/>
          </a:xfrm>
        </p:spPr>
        <p:txBody>
          <a:bodyPr>
            <a:noAutofit/>
          </a:bodyPr>
          <a:lstStyle/>
          <a:p>
            <a:r>
              <a:rPr lang="en-US" b="1" dirty="0"/>
              <a:t>Success</a:t>
            </a:r>
          </a:p>
        </p:txBody>
      </p:sp>
      <p:sp>
        <p:nvSpPr>
          <p:cNvPr id="8" name="Content Placeholder 7"/>
          <p:cNvSpPr>
            <a:spLocks noGrp="1"/>
          </p:cNvSpPr>
          <p:nvPr>
            <p:ph idx="1"/>
          </p:nvPr>
        </p:nvSpPr>
        <p:spPr>
          <a:xfrm>
            <a:off x="457200" y="732408"/>
            <a:ext cx="8229600" cy="5744591"/>
          </a:xfrm>
        </p:spPr>
        <p:txBody>
          <a:bodyPr>
            <a:normAutofit/>
          </a:bodyPr>
          <a:lstStyle/>
          <a:p>
            <a:r>
              <a:rPr lang="en-US" sz="3200" dirty="0"/>
              <a:t>Inspired by the steadfastness of the Judsons, new Missionaries from America began arriving. </a:t>
            </a:r>
          </a:p>
          <a:p>
            <a:r>
              <a:rPr lang="en-US" sz="3200" dirty="0"/>
              <a:t>More and more Burmese were converted to Christ. </a:t>
            </a:r>
          </a:p>
          <a:p>
            <a:r>
              <a:rPr lang="en-US" sz="3200" dirty="0"/>
              <a:t>In one year, 200 converts were baptized. </a:t>
            </a:r>
          </a:p>
          <a:p>
            <a:r>
              <a:rPr lang="en-US" sz="3200" dirty="0"/>
              <a:t>In 1832, Judson’s translation of the New Testament was completed, followed in 1834 by the Old Testament.</a:t>
            </a:r>
          </a:p>
        </p:txBody>
      </p:sp>
      <p:sp>
        <p:nvSpPr>
          <p:cNvPr id="5" name="TextBox 4"/>
          <p:cNvSpPr txBox="1"/>
          <p:nvPr/>
        </p:nvSpPr>
        <p:spPr>
          <a:xfrm>
            <a:off x="304800" y="6457890"/>
            <a:ext cx="870126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hlinkClick r:id="rId4"/>
              </a:rPr>
              <a:t>https://www.frontlinemissionsa.org/missions/adoniram-and-ann-judson-missionaries-to-burma-gcm-2106</a:t>
            </a:r>
            <a:r>
              <a:rPr kumimoji="0" lang="en-US" sz="1400" b="0" i="0" u="none" strike="noStrike" kern="1200" cap="none" spc="0" normalizeH="0" baseline="0" noProof="0" dirty="0">
                <a:ln>
                  <a:noFill/>
                </a:ln>
                <a:solidFill>
                  <a:prstClr val="black"/>
                </a:solidFill>
                <a:effectLst/>
                <a:uLnTx/>
                <a:uFillTx/>
                <a:latin typeface="Calibri"/>
                <a:ea typeface="+mn-ea"/>
                <a:cs typeface="+mn-cs"/>
              </a:rPr>
              <a:t> </a:t>
            </a:r>
            <a:endParaRPr kumimoji="0" lang="en-US" sz="6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4386285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6000" b="-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981" y="0"/>
            <a:ext cx="9144000" cy="732408"/>
          </a:xfrm>
        </p:spPr>
        <p:txBody>
          <a:bodyPr>
            <a:noAutofit/>
          </a:bodyPr>
          <a:lstStyle/>
          <a:p>
            <a:r>
              <a:rPr lang="en-US" b="1" dirty="0"/>
              <a:t>Progress</a:t>
            </a:r>
          </a:p>
        </p:txBody>
      </p:sp>
      <p:sp>
        <p:nvSpPr>
          <p:cNvPr id="8" name="Content Placeholder 7"/>
          <p:cNvSpPr>
            <a:spLocks noGrp="1"/>
          </p:cNvSpPr>
          <p:nvPr>
            <p:ph idx="1"/>
          </p:nvPr>
        </p:nvSpPr>
        <p:spPr>
          <a:xfrm>
            <a:off x="457200" y="732408"/>
            <a:ext cx="8229600" cy="5744591"/>
          </a:xfrm>
        </p:spPr>
        <p:txBody>
          <a:bodyPr>
            <a:normAutofit/>
          </a:bodyPr>
          <a:lstStyle/>
          <a:p>
            <a:r>
              <a:rPr lang="en-US" sz="3200" dirty="0"/>
              <a:t>Adoniram then married Sarah Boardman, the widow of a missionary colleague. </a:t>
            </a:r>
          </a:p>
          <a:p>
            <a:r>
              <a:rPr lang="en-US" sz="3200" dirty="0"/>
              <a:t>He worked at revising his translation of The Bible, alongside instructing native preachers and Evangelists. </a:t>
            </a:r>
          </a:p>
          <a:p>
            <a:r>
              <a:rPr lang="en-US" sz="3200" dirty="0"/>
              <a:t>When his work on The Bible was finally done, he turned his attention to a Burmese dictionary.</a:t>
            </a:r>
          </a:p>
        </p:txBody>
      </p:sp>
      <p:sp>
        <p:nvSpPr>
          <p:cNvPr id="5" name="TextBox 4"/>
          <p:cNvSpPr txBox="1"/>
          <p:nvPr/>
        </p:nvSpPr>
        <p:spPr>
          <a:xfrm>
            <a:off x="304800" y="6457890"/>
            <a:ext cx="870126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hlinkClick r:id="rId4"/>
              </a:rPr>
              <a:t>https://www.frontlinemissionsa.org/missions/adoniram-and-ann-judson-missionaries-to-burma-gcm-2106</a:t>
            </a:r>
            <a:r>
              <a:rPr kumimoji="0" lang="en-US" sz="1400" b="0" i="0" u="none" strike="noStrike" kern="1200" cap="none" spc="0" normalizeH="0" baseline="0" noProof="0" dirty="0">
                <a:ln>
                  <a:noFill/>
                </a:ln>
                <a:solidFill>
                  <a:prstClr val="black"/>
                </a:solidFill>
                <a:effectLst/>
                <a:uLnTx/>
                <a:uFillTx/>
                <a:latin typeface="Calibri"/>
                <a:ea typeface="+mn-ea"/>
                <a:cs typeface="+mn-cs"/>
              </a:rPr>
              <a:t> </a:t>
            </a:r>
            <a:endParaRPr kumimoji="0" lang="en-US" sz="6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7700231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8">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 calcmode="lin" valueType="num">
                                      <p:cBhvr>
                                        <p:cTn id="14"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8">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 calcmode="lin" valueType="num">
                                      <p:cBhvr>
                                        <p:cTn id="21"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6000" b="-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981" y="0"/>
            <a:ext cx="9144000" cy="732408"/>
          </a:xfrm>
        </p:spPr>
        <p:txBody>
          <a:bodyPr>
            <a:noAutofit/>
          </a:bodyPr>
          <a:lstStyle/>
          <a:p>
            <a:r>
              <a:rPr lang="en-US" b="1" dirty="0"/>
              <a:t>Disaster</a:t>
            </a:r>
          </a:p>
        </p:txBody>
      </p:sp>
      <p:sp>
        <p:nvSpPr>
          <p:cNvPr id="8" name="Content Placeholder 7"/>
          <p:cNvSpPr>
            <a:spLocks noGrp="1"/>
          </p:cNvSpPr>
          <p:nvPr>
            <p:ph idx="1"/>
          </p:nvPr>
        </p:nvSpPr>
        <p:spPr>
          <a:xfrm>
            <a:off x="457200" y="732408"/>
            <a:ext cx="8229600" cy="5744591"/>
          </a:xfrm>
        </p:spPr>
        <p:txBody>
          <a:bodyPr>
            <a:normAutofit/>
          </a:bodyPr>
          <a:lstStyle/>
          <a:p>
            <a:r>
              <a:rPr lang="en-US" sz="3200" dirty="0"/>
              <a:t>As Sarah’s health deteriorated, Adoniram accompanied her by sea back to America for recuperation, but she died </a:t>
            </a:r>
            <a:r>
              <a:rPr lang="en-US" sz="3200" dirty="0" err="1"/>
              <a:t>en</a:t>
            </a:r>
            <a:r>
              <a:rPr lang="en-US" sz="3200" dirty="0"/>
              <a:t>-route and was buried on the Island of St. Helena in August 1845. </a:t>
            </a:r>
          </a:p>
          <a:p>
            <a:r>
              <a:rPr lang="en-US" sz="3200" dirty="0"/>
              <a:t>Then the news reached him that their 1½-year-old son, Charles, had died a month before his mother.</a:t>
            </a:r>
          </a:p>
        </p:txBody>
      </p:sp>
      <p:sp>
        <p:nvSpPr>
          <p:cNvPr id="5" name="TextBox 4"/>
          <p:cNvSpPr txBox="1"/>
          <p:nvPr/>
        </p:nvSpPr>
        <p:spPr>
          <a:xfrm>
            <a:off x="304800" y="6457890"/>
            <a:ext cx="870126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hlinkClick r:id="rId4"/>
              </a:rPr>
              <a:t>https://www.frontlinemissionsa.org/missions/adoniram-and-ann-judson-missionaries-to-burma-gcm-2106</a:t>
            </a:r>
            <a:r>
              <a:rPr kumimoji="0" lang="en-US" sz="1400" b="0" i="0" u="none" strike="noStrike" kern="1200" cap="none" spc="0" normalizeH="0" baseline="0" noProof="0" dirty="0">
                <a:ln>
                  <a:noFill/>
                </a:ln>
                <a:solidFill>
                  <a:prstClr val="black"/>
                </a:solidFill>
                <a:effectLst/>
                <a:uLnTx/>
                <a:uFillTx/>
                <a:latin typeface="Calibri"/>
                <a:ea typeface="+mn-ea"/>
                <a:cs typeface="+mn-cs"/>
              </a:rPr>
              <a:t> </a:t>
            </a:r>
            <a:endParaRPr kumimoji="0" lang="en-US" sz="6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9156400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8">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 calcmode="lin" valueType="num">
                                      <p:cBhvr>
                                        <p:cTn id="14"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6000" b="-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981" y="0"/>
            <a:ext cx="9144000" cy="732408"/>
          </a:xfrm>
        </p:spPr>
        <p:txBody>
          <a:bodyPr>
            <a:noAutofit/>
          </a:bodyPr>
          <a:lstStyle/>
          <a:p>
            <a:r>
              <a:rPr lang="en-US" b="1" dirty="0"/>
              <a:t>America</a:t>
            </a:r>
          </a:p>
        </p:txBody>
      </p:sp>
      <p:sp>
        <p:nvSpPr>
          <p:cNvPr id="8" name="Content Placeholder 7"/>
          <p:cNvSpPr>
            <a:spLocks noGrp="1"/>
          </p:cNvSpPr>
          <p:nvPr>
            <p:ph idx="1"/>
          </p:nvPr>
        </p:nvSpPr>
        <p:spPr>
          <a:xfrm>
            <a:off x="457200" y="732408"/>
            <a:ext cx="8229600" cy="5744591"/>
          </a:xfrm>
        </p:spPr>
        <p:txBody>
          <a:bodyPr>
            <a:normAutofit/>
          </a:bodyPr>
          <a:lstStyle/>
          <a:p>
            <a:r>
              <a:rPr lang="en-US" sz="3200" dirty="0"/>
              <a:t>Although by now, he could barely whisper, large crowds gathered to hear him speak in America. </a:t>
            </a:r>
          </a:p>
          <a:p>
            <a:r>
              <a:rPr lang="en-US" sz="3200" dirty="0"/>
              <a:t>When he returned to Burma, he took his </a:t>
            </a:r>
            <a:r>
              <a:rPr lang="en-US" sz="3200" b="1" i="1" dirty="0"/>
              <a:t>third</a:t>
            </a:r>
            <a:r>
              <a:rPr lang="en-US" sz="3200" dirty="0"/>
              <a:t> wife, Emily Chubbuck, with him. </a:t>
            </a:r>
          </a:p>
          <a:p>
            <a:r>
              <a:rPr lang="en-US" sz="3200" dirty="0"/>
              <a:t>Emily generated some controversy as she was half his age and a writer of popular stories. </a:t>
            </a:r>
          </a:p>
          <a:p>
            <a:r>
              <a:rPr lang="en-US" sz="3200" dirty="0"/>
              <a:t>Nevertheless, there was no doubt that she was a dedicated Christian and devoted to the Mission.</a:t>
            </a:r>
          </a:p>
        </p:txBody>
      </p:sp>
      <p:sp>
        <p:nvSpPr>
          <p:cNvPr id="5" name="TextBox 4"/>
          <p:cNvSpPr txBox="1"/>
          <p:nvPr/>
        </p:nvSpPr>
        <p:spPr>
          <a:xfrm>
            <a:off x="304800" y="6457890"/>
            <a:ext cx="870126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hlinkClick r:id="rId4"/>
              </a:rPr>
              <a:t>https://www.frontlinemissionsa.org/missions/adoniram-and-ann-judson-missionaries-to-burma-gcm-2106</a:t>
            </a:r>
            <a:r>
              <a:rPr kumimoji="0" lang="en-US" sz="1400" b="0" i="0" u="none" strike="noStrike" kern="1200" cap="none" spc="0" normalizeH="0" baseline="0" noProof="0" dirty="0">
                <a:ln>
                  <a:noFill/>
                </a:ln>
                <a:solidFill>
                  <a:prstClr val="black"/>
                </a:solidFill>
                <a:effectLst/>
                <a:uLnTx/>
                <a:uFillTx/>
                <a:latin typeface="Calibri"/>
                <a:ea typeface="+mn-ea"/>
                <a:cs typeface="+mn-cs"/>
              </a:rPr>
              <a:t> </a:t>
            </a:r>
            <a:endParaRPr kumimoji="0" lang="en-US" sz="6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6266506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8">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 calcmode="lin" valueType="num">
                                      <p:cBhvr>
                                        <p:cTn id="14"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8">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 calcmode="lin" valueType="num">
                                      <p:cBhvr>
                                        <p:cTn id="21"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8">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3" end="3"/>
                                            </p:txEl>
                                          </p:spTgt>
                                        </p:tgtEl>
                                        <p:attrNameLst>
                                          <p:attrName>style.visibility</p:attrName>
                                        </p:attrNameLst>
                                      </p:cBhvr>
                                      <p:to>
                                        <p:strVal val="visible"/>
                                      </p:to>
                                    </p:set>
                                    <p:anim calcmode="lin" valueType="num">
                                      <p:cBhvr>
                                        <p:cTn id="28"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6000" b="-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981" y="0"/>
            <a:ext cx="9144000" cy="732408"/>
          </a:xfrm>
        </p:spPr>
        <p:txBody>
          <a:bodyPr>
            <a:noAutofit/>
          </a:bodyPr>
          <a:lstStyle/>
          <a:p>
            <a:r>
              <a:rPr lang="en-US" b="1" dirty="0"/>
              <a:t>Karen for Christ</a:t>
            </a:r>
          </a:p>
        </p:txBody>
      </p:sp>
      <p:sp>
        <p:nvSpPr>
          <p:cNvPr id="8" name="Content Placeholder 7"/>
          <p:cNvSpPr>
            <a:spLocks noGrp="1"/>
          </p:cNvSpPr>
          <p:nvPr>
            <p:ph idx="1"/>
          </p:nvPr>
        </p:nvSpPr>
        <p:spPr>
          <a:xfrm>
            <a:off x="457200" y="732408"/>
            <a:ext cx="8229600" cy="5744591"/>
          </a:xfrm>
        </p:spPr>
        <p:txBody>
          <a:bodyPr>
            <a:normAutofit fontScale="92500" lnSpcReduction="20000"/>
          </a:bodyPr>
          <a:lstStyle/>
          <a:p>
            <a:r>
              <a:rPr lang="en-US" sz="3200" dirty="0"/>
              <a:t>By 1849, the English-Burmese Dictionary had been completed. By the time Adoniram died in 1850, he had established 63 Churches amongst the Karen tribe. </a:t>
            </a:r>
          </a:p>
          <a:p>
            <a:r>
              <a:rPr lang="en-US" sz="3200" dirty="0"/>
              <a:t>Over 100,000 Karen people had been baptized. </a:t>
            </a:r>
          </a:p>
          <a:p>
            <a:r>
              <a:rPr lang="en-US" sz="3200" dirty="0"/>
              <a:t>Before he died, Adoniram declared: “</a:t>
            </a:r>
            <a:r>
              <a:rPr lang="en-US" sz="3200" i="1" dirty="0">
                <a:latin typeface="Cambria" panose="02040503050406030204" pitchFamily="18" charset="0"/>
                <a:ea typeface="Cambria" panose="02040503050406030204" pitchFamily="18" charset="0"/>
              </a:rPr>
              <a:t>When Christ calls me home, I shall go with the gladness of a boy, bounding away from his school.</a:t>
            </a:r>
            <a:r>
              <a:rPr lang="en-US" sz="3200" dirty="0"/>
              <a:t>” </a:t>
            </a:r>
          </a:p>
          <a:p>
            <a:r>
              <a:rPr lang="en-US" sz="3200" dirty="0"/>
              <a:t>All Judson’s 5 surviving children grew up to distinguish themselves in Christian service. </a:t>
            </a:r>
          </a:p>
          <a:p>
            <a:r>
              <a:rPr lang="en-US" sz="3200" dirty="0"/>
              <a:t>The Karen people in Burma have remained steadfast in their Christian Faith despite severe persecution, an island of Christianity in a sea of Buddhism.</a:t>
            </a:r>
          </a:p>
        </p:txBody>
      </p:sp>
      <p:sp>
        <p:nvSpPr>
          <p:cNvPr id="5" name="TextBox 4"/>
          <p:cNvSpPr txBox="1"/>
          <p:nvPr/>
        </p:nvSpPr>
        <p:spPr>
          <a:xfrm>
            <a:off x="304800" y="6457890"/>
            <a:ext cx="870126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hlinkClick r:id="rId4"/>
              </a:rPr>
              <a:t>https://www.frontlinemissionsa.org/missions/adoniram-and-ann-judson-missionaries-to-burma-gcm-2106</a:t>
            </a:r>
            <a:r>
              <a:rPr kumimoji="0" lang="en-US" sz="1400" b="0" i="0" u="none" strike="noStrike" kern="1200" cap="none" spc="0" normalizeH="0" baseline="0" noProof="0" dirty="0">
                <a:ln>
                  <a:noFill/>
                </a:ln>
                <a:solidFill>
                  <a:prstClr val="black"/>
                </a:solidFill>
                <a:effectLst/>
                <a:uLnTx/>
                <a:uFillTx/>
                <a:latin typeface="Calibri"/>
                <a:ea typeface="+mn-ea"/>
                <a:cs typeface="+mn-cs"/>
              </a:rPr>
              <a:t> </a:t>
            </a:r>
            <a:endParaRPr kumimoji="0" lang="en-US" sz="6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2485582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8">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 calcmode="lin" valueType="num">
                                      <p:cBhvr>
                                        <p:cTn id="14"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8">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 calcmode="lin" valueType="num">
                                      <p:cBhvr>
                                        <p:cTn id="21"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8">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3" end="3"/>
                                            </p:txEl>
                                          </p:spTgt>
                                        </p:tgtEl>
                                        <p:attrNameLst>
                                          <p:attrName>style.visibility</p:attrName>
                                        </p:attrNameLst>
                                      </p:cBhvr>
                                      <p:to>
                                        <p:strVal val="visible"/>
                                      </p:to>
                                    </p:set>
                                    <p:anim calcmode="lin" valueType="num">
                                      <p:cBhvr>
                                        <p:cTn id="28"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8">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8">
                                            <p:txEl>
                                              <p:pRg st="4" end="4"/>
                                            </p:txEl>
                                          </p:spTgt>
                                        </p:tgtEl>
                                        <p:attrNameLst>
                                          <p:attrName>style.visibility</p:attrName>
                                        </p:attrNameLst>
                                      </p:cBhvr>
                                      <p:to>
                                        <p:strVal val="visible"/>
                                      </p:to>
                                    </p:set>
                                    <p:anim calcmode="lin" valueType="num">
                                      <p:cBhvr>
                                        <p:cTn id="35"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6000" b="-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981" y="0"/>
            <a:ext cx="9144000" cy="732408"/>
          </a:xfrm>
        </p:spPr>
        <p:txBody>
          <a:bodyPr>
            <a:noAutofit/>
          </a:bodyPr>
          <a:lstStyle/>
          <a:p>
            <a:r>
              <a:rPr lang="en-US" sz="5400" b="1" dirty="0"/>
              <a:t>Legacy</a:t>
            </a:r>
          </a:p>
        </p:txBody>
      </p:sp>
      <p:sp>
        <p:nvSpPr>
          <p:cNvPr id="8" name="Content Placeholder 7"/>
          <p:cNvSpPr>
            <a:spLocks noGrp="1"/>
          </p:cNvSpPr>
          <p:nvPr>
            <p:ph idx="1"/>
          </p:nvPr>
        </p:nvSpPr>
        <p:spPr>
          <a:xfrm>
            <a:off x="457200" y="732408"/>
            <a:ext cx="8229600" cy="5744591"/>
          </a:xfrm>
        </p:spPr>
        <p:txBody>
          <a:bodyPr>
            <a:normAutofit/>
          </a:bodyPr>
          <a:lstStyle/>
          <a:p>
            <a:r>
              <a:rPr lang="en-US" sz="3200" dirty="0"/>
              <a:t>At least 36 Baptist churches in the United States are named after Judson, as well as the town of Judsonia, Arkansas.</a:t>
            </a:r>
          </a:p>
          <a:p>
            <a:r>
              <a:rPr lang="en-US" sz="3200" dirty="0"/>
              <a:t>Judson is honored with a feast day on the liturgical calendar of the Episcopal Church (USA) on April 12.</a:t>
            </a:r>
          </a:p>
          <a:p>
            <a:r>
              <a:rPr lang="en-US" sz="3200" dirty="0"/>
              <a:t>Judson Harmon, a former Governor of Ohio, was named after him.</a:t>
            </a:r>
          </a:p>
          <a:p>
            <a:r>
              <a:rPr lang="en-US" sz="3200" dirty="0"/>
              <a:t>In World War II, the United States liberty ship </a:t>
            </a:r>
            <a:r>
              <a:rPr lang="en-US" sz="3200" i="1" dirty="0"/>
              <a:t>SS Adoniram Judson </a:t>
            </a:r>
            <a:r>
              <a:rPr lang="en-US" sz="3200" dirty="0"/>
              <a:t>was named in his honor. </a:t>
            </a:r>
          </a:p>
        </p:txBody>
      </p:sp>
      <p:sp>
        <p:nvSpPr>
          <p:cNvPr id="5" name="TextBox 4"/>
          <p:cNvSpPr txBox="1"/>
          <p:nvPr/>
        </p:nvSpPr>
        <p:spPr>
          <a:xfrm>
            <a:off x="304800" y="6457890"/>
            <a:ext cx="870126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hlinkClick r:id="rId4"/>
              </a:rPr>
              <a:t>https://www.wikiwand.com/en/Adoniram_Judson</a:t>
            </a:r>
            <a:r>
              <a:rPr kumimoji="0" lang="en-US" sz="1400" b="0" i="0" u="none" strike="noStrike" kern="1200" cap="none" spc="0" normalizeH="0" baseline="0" noProof="0" dirty="0">
                <a:ln>
                  <a:noFill/>
                </a:ln>
                <a:solidFill>
                  <a:prstClr val="black"/>
                </a:solidFill>
                <a:effectLst/>
                <a:uLnTx/>
                <a:uFillTx/>
                <a:latin typeface="Calibri"/>
                <a:ea typeface="+mn-ea"/>
                <a:cs typeface="+mn-cs"/>
              </a:rPr>
              <a:t> </a:t>
            </a:r>
            <a:endParaRPr kumimoji="0" lang="en-US" sz="6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7386357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8">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 calcmode="lin" valueType="num">
                                      <p:cBhvr>
                                        <p:cTn id="14"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8">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 calcmode="lin" valueType="num">
                                      <p:cBhvr>
                                        <p:cTn id="21"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8">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3" end="3"/>
                                            </p:txEl>
                                          </p:spTgt>
                                        </p:tgtEl>
                                        <p:attrNameLst>
                                          <p:attrName>style.visibility</p:attrName>
                                        </p:attrNameLst>
                                      </p:cBhvr>
                                      <p:to>
                                        <p:strVal val="visible"/>
                                      </p:to>
                                    </p:set>
                                    <p:anim calcmode="lin" valueType="num">
                                      <p:cBhvr>
                                        <p:cTn id="28"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AC890CDD-BDAF-4A70-933B-A709A8F2B279}"/>
              </a:ext>
            </a:extLst>
          </p:cNvPr>
          <p:cNvSpPr txBox="1"/>
          <p:nvPr/>
        </p:nvSpPr>
        <p:spPr>
          <a:xfrm>
            <a:off x="0" y="6565612"/>
            <a:ext cx="8991600"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hlinkClick r:id="rId5"/>
              </a:rPr>
              <a:t>https://principlesforlife.org/2014/02/17/angels-gods-secret-agents/</a:t>
            </a:r>
            <a:r>
              <a:rPr kumimoji="0" lang="en-US" sz="1200" b="0" i="0" u="none" strike="noStrike" kern="1200" cap="none" spc="0" normalizeH="0" baseline="0" noProof="0" dirty="0">
                <a:ln>
                  <a:noFill/>
                </a:ln>
                <a:solidFill>
                  <a:prstClr val="black"/>
                </a:solidFill>
                <a:effectLst/>
                <a:uLnTx/>
                <a:uFillTx/>
                <a:latin typeface="Calibri"/>
                <a:ea typeface="+mn-ea"/>
                <a:cs typeface="+mn-cs"/>
              </a:rPr>
              <a:t> </a:t>
            </a:r>
          </a:p>
        </p:txBody>
      </p:sp>
      <p:sp>
        <p:nvSpPr>
          <p:cNvPr id="4" name="TextBox 3">
            <a:extLst>
              <a:ext uri="{FF2B5EF4-FFF2-40B4-BE49-F238E27FC236}">
                <a16:creationId xmlns:a16="http://schemas.microsoft.com/office/drawing/2014/main" id="{B4655C2E-E7C9-4D4B-8E7B-A6F62FEB1B42}"/>
              </a:ext>
            </a:extLst>
          </p:cNvPr>
          <p:cNvSpPr txBox="1"/>
          <p:nvPr/>
        </p:nvSpPr>
        <p:spPr>
          <a:xfrm>
            <a:off x="5410200" y="5903893"/>
            <a:ext cx="3733800" cy="954107"/>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glow rad="228600">
                    <a:srgbClr val="C0504D">
                      <a:satMod val="175000"/>
                      <a:alpha val="40000"/>
                    </a:srgbClr>
                  </a:glow>
                  <a:outerShdw blurRad="114300" dist="38100" dir="13500000" algn="br" rotWithShape="0">
                    <a:prstClr val="black"/>
                  </a:outerShdw>
                </a:effectLst>
                <a:uLnTx/>
                <a:uFillTx/>
                <a:latin typeface="Calibri"/>
                <a:ea typeface="+mn-ea"/>
                <a:cs typeface="+mn-cs"/>
              </a:rPr>
              <a:t>Working Among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glow rad="228600">
                    <a:srgbClr val="C0504D">
                      <a:satMod val="175000"/>
                      <a:alpha val="40000"/>
                    </a:srgbClr>
                  </a:glow>
                  <a:outerShdw blurRad="114300" dist="38100" dir="13500000" algn="br" rotWithShape="0">
                    <a:prstClr val="black"/>
                  </a:outerShdw>
                </a:effectLst>
                <a:uLnTx/>
                <a:uFillTx/>
                <a:latin typeface="Calibri"/>
                <a:ea typeface="+mn-ea"/>
                <a:cs typeface="+mn-cs"/>
              </a:rPr>
              <a:t>the Cannibals</a:t>
            </a:r>
          </a:p>
        </p:txBody>
      </p:sp>
      <p:sp>
        <p:nvSpPr>
          <p:cNvPr id="3" name="Title 2"/>
          <p:cNvSpPr>
            <a:spLocks noGrp="1"/>
          </p:cNvSpPr>
          <p:nvPr>
            <p:ph type="title" idx="4294967295"/>
          </p:nvPr>
        </p:nvSpPr>
        <p:spPr>
          <a:xfrm>
            <a:off x="0" y="0"/>
            <a:ext cx="9144000" cy="1054100"/>
          </a:xfrm>
        </p:spPr>
        <p:txBody>
          <a:bodyPr>
            <a:noAutofit/>
          </a:bodyPr>
          <a:lstStyle/>
          <a:p>
            <a:r>
              <a:rPr lang="en-US" sz="6000" b="1" dirty="0">
                <a:solidFill>
                  <a:schemeClr val="bg1"/>
                </a:solidFill>
                <a:effectLst>
                  <a:glow rad="228600">
                    <a:schemeClr val="accent2">
                      <a:satMod val="175000"/>
                      <a:alpha val="40000"/>
                    </a:schemeClr>
                  </a:glow>
                  <a:outerShdw blurRad="114300" dist="38100" dir="13500000" algn="br" rotWithShape="0">
                    <a:prstClr val="black"/>
                  </a:outerShdw>
                </a:effectLst>
              </a:rPr>
              <a:t>John G. Paton</a:t>
            </a:r>
            <a:endParaRPr lang="en-US" sz="4800" dirty="0">
              <a:effectLst>
                <a:glow rad="228600">
                  <a:schemeClr val="accent2">
                    <a:satMod val="175000"/>
                    <a:alpha val="40000"/>
                  </a:schemeClr>
                </a:glow>
                <a:outerShdw blurRad="114300" dist="38100" dir="13500000" algn="br" rotWithShape="0">
                  <a:prstClr val="black"/>
                </a:outerShdw>
              </a:effectLst>
            </a:endParaRPr>
          </a:p>
        </p:txBody>
      </p:sp>
    </p:spTree>
    <p:extLst>
      <p:ext uri="{BB962C8B-B14F-4D97-AF65-F5344CB8AC3E}">
        <p14:creationId xmlns:p14="http://schemas.microsoft.com/office/powerpoint/2010/main" val="254192085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4" name="Rectangle 3"/>
          <p:cNvSpPr/>
          <p:nvPr/>
        </p:nvSpPr>
        <p:spPr>
          <a:xfrm>
            <a:off x="152400" y="6519446"/>
            <a:ext cx="8915400"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hlinkClick r:id="rId4"/>
              </a:rPr>
              <a:t>https://www.weareteachers.com/moving-beyond-classroom-discussions/</a:t>
            </a:r>
            <a:r>
              <a:rPr kumimoji="0" lang="en-US" sz="1600" b="0" i="0" u="none" strike="noStrike" kern="1200" cap="none" spc="0" normalizeH="0" baseline="0" noProof="0" dirty="0">
                <a:ln>
                  <a:noFill/>
                </a:ln>
                <a:solidFill>
                  <a:prstClr val="black"/>
                </a:solidFill>
                <a:effectLst/>
                <a:uLnTx/>
                <a:uFillTx/>
                <a:latin typeface="Calibri"/>
                <a:ea typeface="+mn-ea"/>
                <a:cs typeface="+mn-cs"/>
              </a:rPr>
              <a:t> </a:t>
            </a:r>
          </a:p>
        </p:txBody>
      </p:sp>
      <p:sp>
        <p:nvSpPr>
          <p:cNvPr id="7" name="Title 2"/>
          <p:cNvSpPr>
            <a:spLocks noGrp="1"/>
          </p:cNvSpPr>
          <p:nvPr>
            <p:ph type="title"/>
          </p:nvPr>
        </p:nvSpPr>
        <p:spPr>
          <a:xfrm>
            <a:off x="0" y="25879"/>
            <a:ext cx="9144000" cy="1269521"/>
          </a:xfrm>
          <a:effectLst/>
        </p:spPr>
        <p:txBody>
          <a:bodyPr>
            <a:noAutofit/>
          </a:bodyPr>
          <a:lstStyle/>
          <a:p>
            <a:r>
              <a:rPr lang="en-US" sz="6600" b="1" dirty="0">
                <a:solidFill>
                  <a:schemeClr val="bg1"/>
                </a:solidFill>
                <a:effectLst>
                  <a:glow rad="139700">
                    <a:srgbClr val="C00000">
                      <a:alpha val="40000"/>
                    </a:srgbClr>
                  </a:glow>
                  <a:outerShdw blurRad="114300" dist="38100" dir="13500000" algn="br" rotWithShape="0">
                    <a:prstClr val="black"/>
                  </a:outerShdw>
                </a:effectLst>
              </a:rPr>
              <a:t>Class Discussion Time</a:t>
            </a:r>
            <a:endParaRPr lang="en-US" sz="4000" b="1" dirty="0">
              <a:ln w="12700">
                <a:solidFill>
                  <a:schemeClr val="tx2">
                    <a:satMod val="155000"/>
                  </a:schemeClr>
                </a:solidFill>
                <a:prstDash val="solid"/>
              </a:ln>
              <a:solidFill>
                <a:schemeClr val="bg1"/>
              </a:solidFill>
              <a:effectLst>
                <a:glow rad="139700">
                  <a:srgbClr val="C00000">
                    <a:alpha val="40000"/>
                  </a:srgbClr>
                </a:glow>
                <a:outerShdw blurRad="114300" dist="38100" dir="13500000" algn="br" rotWithShape="0">
                  <a:prstClr val="black"/>
                </a:outerShdw>
              </a:effectLst>
            </a:endParaRPr>
          </a:p>
        </p:txBody>
      </p:sp>
    </p:spTree>
    <p:extLst>
      <p:ext uri="{BB962C8B-B14F-4D97-AF65-F5344CB8AC3E}">
        <p14:creationId xmlns:p14="http://schemas.microsoft.com/office/powerpoint/2010/main" val="93825852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6000" b="-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981" y="0"/>
            <a:ext cx="9144000" cy="732408"/>
          </a:xfrm>
        </p:spPr>
        <p:txBody>
          <a:bodyPr>
            <a:noAutofit/>
          </a:bodyPr>
          <a:lstStyle/>
          <a:p>
            <a:r>
              <a:rPr lang="en-US" b="1" dirty="0"/>
              <a:t>​Early Life</a:t>
            </a:r>
          </a:p>
        </p:txBody>
      </p:sp>
      <p:sp>
        <p:nvSpPr>
          <p:cNvPr id="8" name="Content Placeholder 7"/>
          <p:cNvSpPr>
            <a:spLocks noGrp="1"/>
          </p:cNvSpPr>
          <p:nvPr>
            <p:ph idx="1"/>
          </p:nvPr>
        </p:nvSpPr>
        <p:spPr>
          <a:xfrm>
            <a:off x="457200" y="732409"/>
            <a:ext cx="8229600" cy="5439791"/>
          </a:xfrm>
        </p:spPr>
        <p:txBody>
          <a:bodyPr>
            <a:normAutofit fontScale="92500" lnSpcReduction="20000"/>
          </a:bodyPr>
          <a:lstStyle/>
          <a:p>
            <a:r>
              <a:rPr lang="en-US" dirty="0"/>
              <a:t>Judson was born on August 9, 1788, in Malden, Massachusetts to Adoniram Judson, Sr., a Congregational minister, and his wife Abigail.</a:t>
            </a:r>
            <a:r>
              <a:rPr lang="en-US" baseline="30000" dirty="0"/>
              <a:t>1</a:t>
            </a:r>
            <a:endParaRPr lang="en-US" dirty="0"/>
          </a:p>
          <a:p>
            <a:r>
              <a:rPr lang="en-US" dirty="0"/>
              <a:t>He was a brilliant boy. His mother taught him to read in one week when he was three to surprise his father when he came home from a trip.</a:t>
            </a:r>
            <a:r>
              <a:rPr lang="en-US" baseline="30000" dirty="0"/>
              <a:t> 2</a:t>
            </a:r>
            <a:endParaRPr lang="en-US" dirty="0"/>
          </a:p>
          <a:p>
            <a:r>
              <a:rPr lang="en-US" dirty="0"/>
              <a:t>Judson entered the College of Rhode Island &amp; Providence Plantations (now Brown University) when he was sixteen, and graduated as valedictorian of his class at the age of nineteen.</a:t>
            </a:r>
            <a:r>
              <a:rPr lang="en-US" baseline="30000" dirty="0"/>
              <a:t> 1</a:t>
            </a:r>
            <a:r>
              <a:rPr lang="en-US" dirty="0"/>
              <a:t> </a:t>
            </a:r>
          </a:p>
          <a:p>
            <a:r>
              <a:rPr lang="en-US" dirty="0"/>
              <a:t>While studying at college, he met a young man named Jacob Eames, a devout deist and skeptic. </a:t>
            </a:r>
          </a:p>
          <a:p>
            <a:r>
              <a:rPr lang="en-US" dirty="0"/>
              <a:t>Judson and Eames developed a strong friendship, leading to Judson's abandonment of his childhood faith and parents' religious instruction.</a:t>
            </a:r>
            <a:r>
              <a:rPr lang="en-US" baseline="30000" dirty="0"/>
              <a:t> 1</a:t>
            </a:r>
            <a:r>
              <a:rPr lang="en-US" dirty="0"/>
              <a:t> </a:t>
            </a:r>
          </a:p>
        </p:txBody>
      </p:sp>
      <p:sp>
        <p:nvSpPr>
          <p:cNvPr id="5" name="TextBox 4"/>
          <p:cNvSpPr txBox="1"/>
          <p:nvPr/>
        </p:nvSpPr>
        <p:spPr>
          <a:xfrm>
            <a:off x="304800" y="6184852"/>
            <a:ext cx="870126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30000" dirty="0"/>
              <a:t>1  </a:t>
            </a:r>
            <a:r>
              <a:rPr kumimoji="0" lang="en-US" b="0" i="0" u="none" strike="noStrike" kern="1200" cap="none" spc="0" normalizeH="0" baseline="0" noProof="0" dirty="0">
                <a:ln>
                  <a:noFill/>
                </a:ln>
                <a:solidFill>
                  <a:prstClr val="black"/>
                </a:solidFill>
                <a:effectLst/>
                <a:uLnTx/>
                <a:uFillTx/>
                <a:latin typeface="Calibri"/>
                <a:ea typeface="+mn-ea"/>
                <a:cs typeface="+mn-cs"/>
                <a:hlinkClick r:id="rId4"/>
              </a:rPr>
              <a:t>https://www.wikiwand.com/en/Adoniram_Judson</a:t>
            </a:r>
            <a:r>
              <a:rPr kumimoji="0" lang="en-US" b="0" i="0" u="none" strike="noStrike" kern="1200" cap="none" spc="0" normalizeH="0" baseline="0" noProof="0" dirty="0">
                <a:ln>
                  <a:noFill/>
                </a:ln>
                <a:solidFill>
                  <a:prstClr val="black"/>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30000" dirty="0"/>
              <a:t>2  </a:t>
            </a:r>
            <a:r>
              <a:rPr kumimoji="0" lang="en-US" b="0" i="0" u="none" strike="noStrike" kern="1200" cap="none" spc="0" normalizeH="0" baseline="0" noProof="0" dirty="0">
                <a:ln>
                  <a:noFill/>
                </a:ln>
                <a:solidFill>
                  <a:prstClr val="black"/>
                </a:solidFill>
                <a:effectLst/>
                <a:uLnTx/>
                <a:uFillTx/>
                <a:latin typeface="Calibri"/>
                <a:ea typeface="+mn-ea"/>
                <a:cs typeface="+mn-cs"/>
                <a:hlinkClick r:id="rId5"/>
              </a:rPr>
              <a:t>https://www.desiringgod.org/messages/how-few-there-are-who-die-so-hard</a:t>
            </a:r>
            <a:r>
              <a:rPr lang="en-US" dirty="0">
                <a:solidFill>
                  <a:prstClr val="black"/>
                </a:solidFill>
                <a:latin typeface="Calibri"/>
              </a:rPr>
              <a:t> </a:t>
            </a:r>
            <a:endParaRPr kumimoji="0" lang="en-US"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1527040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8">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 calcmode="lin" valueType="num">
                                      <p:cBhvr>
                                        <p:cTn id="14"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8">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 calcmode="lin" valueType="num">
                                      <p:cBhvr>
                                        <p:cTn id="21"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8">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3" end="3"/>
                                            </p:txEl>
                                          </p:spTgt>
                                        </p:tgtEl>
                                        <p:attrNameLst>
                                          <p:attrName>style.visibility</p:attrName>
                                        </p:attrNameLst>
                                      </p:cBhvr>
                                      <p:to>
                                        <p:strVal val="visible"/>
                                      </p:to>
                                    </p:set>
                                    <p:anim calcmode="lin" valueType="num">
                                      <p:cBhvr>
                                        <p:cTn id="28"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8">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8">
                                            <p:txEl>
                                              <p:pRg st="4" end="4"/>
                                            </p:txEl>
                                          </p:spTgt>
                                        </p:tgtEl>
                                        <p:attrNameLst>
                                          <p:attrName>style.visibility</p:attrName>
                                        </p:attrNameLst>
                                      </p:cBhvr>
                                      <p:to>
                                        <p:strVal val="visible"/>
                                      </p:to>
                                    </p:set>
                                    <p:anim calcmode="lin" valueType="num">
                                      <p:cBhvr>
                                        <p:cTn id="35"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7000" r="-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rmAutofit/>
          </a:bodyPr>
          <a:lstStyle/>
          <a:p>
            <a:r>
              <a:rPr lang="en-US" sz="3600" b="1" dirty="0"/>
              <a:t>*Class Discussion Time</a:t>
            </a:r>
          </a:p>
        </p:txBody>
      </p:sp>
      <p:sp>
        <p:nvSpPr>
          <p:cNvPr id="4" name="Content Placeholder 3"/>
          <p:cNvSpPr>
            <a:spLocks noGrp="1"/>
          </p:cNvSpPr>
          <p:nvPr>
            <p:ph idx="1"/>
          </p:nvPr>
        </p:nvSpPr>
        <p:spPr>
          <a:xfrm>
            <a:off x="31630" y="685800"/>
            <a:ext cx="8991600" cy="6172200"/>
          </a:xfrm>
        </p:spPr>
        <p:txBody>
          <a:bodyPr>
            <a:normAutofit/>
          </a:bodyPr>
          <a:lstStyle/>
          <a:p>
            <a:r>
              <a:rPr lang="en-US" sz="2400" dirty="0"/>
              <a:t>Judson was raised in a Christian home, and yet, when going to college was led astray by a fellow student who was a skeptic. This is unfortunately a sad story that is often repeated in Christian families. Do you think there is anything Christian parents can do to keep this kind of thing from happening? </a:t>
            </a:r>
          </a:p>
          <a:p>
            <a:r>
              <a:rPr lang="en-US" sz="2400" dirty="0"/>
              <a:t>Note that all five of Adoniram Judson’s surviving children grew up to distinguish themselves in Christian service. Is that just the sovereignty of God at work and unrelated to anything that the parents did in raising those kids? Or do you think the effort that parents make in reaching their children for Christ really matters?</a:t>
            </a:r>
          </a:p>
          <a:p>
            <a:r>
              <a:rPr lang="en-US" sz="2400" dirty="0"/>
              <a:t>Adoniram Judson made huge sacrifices to do the mission work that he did. Do you think it was worth it? If we’re honest, most of us are unwilling to make these kinds of sacrifices – should we be?</a:t>
            </a:r>
          </a:p>
          <a:p>
            <a:r>
              <a:rPr lang="en-US" sz="2400" dirty="0"/>
              <a:t>Judson when to great lengths to make sure that he had a mission organization supporting him. Do you think that is really necessary? Why or why not? </a:t>
            </a:r>
          </a:p>
        </p:txBody>
      </p:sp>
    </p:spTree>
    <p:extLst>
      <p:ext uri="{BB962C8B-B14F-4D97-AF65-F5344CB8AC3E}">
        <p14:creationId xmlns:p14="http://schemas.microsoft.com/office/powerpoint/2010/main" val="312649935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p:cTn id="21"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 calcmode="lin" valueType="num">
                                      <p:cBhvr>
                                        <p:cTn id="28"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6000" b="-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981" y="0"/>
            <a:ext cx="9144000" cy="732408"/>
          </a:xfrm>
        </p:spPr>
        <p:txBody>
          <a:bodyPr>
            <a:noAutofit/>
          </a:bodyPr>
          <a:lstStyle/>
          <a:p>
            <a:r>
              <a:rPr lang="en-US" b="1" dirty="0"/>
              <a:t>​Conversion</a:t>
            </a:r>
          </a:p>
        </p:txBody>
      </p:sp>
      <p:sp>
        <p:nvSpPr>
          <p:cNvPr id="8" name="Content Placeholder 7"/>
          <p:cNvSpPr>
            <a:spLocks noGrp="1"/>
          </p:cNvSpPr>
          <p:nvPr>
            <p:ph idx="1"/>
          </p:nvPr>
        </p:nvSpPr>
        <p:spPr>
          <a:xfrm>
            <a:off x="457200" y="732408"/>
            <a:ext cx="8229600" cy="5744591"/>
          </a:xfrm>
        </p:spPr>
        <p:txBody>
          <a:bodyPr>
            <a:normAutofit fontScale="92500" lnSpcReduction="20000"/>
          </a:bodyPr>
          <a:lstStyle/>
          <a:p>
            <a:r>
              <a:rPr lang="en-US" sz="3200" dirty="0"/>
              <a:t>After graduation he wrote for the stage in New York for a while, but then chose to head West for the frontier. </a:t>
            </a:r>
          </a:p>
          <a:p>
            <a:r>
              <a:rPr lang="en-US" sz="3200" dirty="0" err="1"/>
              <a:t>En</a:t>
            </a:r>
            <a:r>
              <a:rPr lang="en-US" sz="3200" dirty="0"/>
              <a:t> route, at an Inn, he listened all night to a man dying in the next room. </a:t>
            </a:r>
          </a:p>
          <a:p>
            <a:r>
              <a:rPr lang="en-US" sz="3200" dirty="0"/>
              <a:t>In the morning he was shocked to learn that the deceased man was his unbelieving college companion, Jacob Eames . </a:t>
            </a:r>
          </a:p>
          <a:p>
            <a:r>
              <a:rPr lang="en-US" sz="3200" dirty="0"/>
              <a:t>Adoniram knew that Jacob Eames was lost, but he also recognized that the same was true of himself. </a:t>
            </a:r>
          </a:p>
          <a:p>
            <a:r>
              <a:rPr lang="en-US" sz="3200" dirty="0"/>
              <a:t>The West lost its allure, he turned his horse around and enrolled at a Theological Seminary. </a:t>
            </a:r>
          </a:p>
          <a:p>
            <a:r>
              <a:rPr lang="en-US" sz="3200" dirty="0"/>
              <a:t>He was converted to Christ there, in 1808.</a:t>
            </a:r>
          </a:p>
        </p:txBody>
      </p:sp>
      <p:sp>
        <p:nvSpPr>
          <p:cNvPr id="5" name="TextBox 4"/>
          <p:cNvSpPr txBox="1"/>
          <p:nvPr/>
        </p:nvSpPr>
        <p:spPr>
          <a:xfrm>
            <a:off x="304800" y="6457890"/>
            <a:ext cx="870126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hlinkClick r:id="rId4"/>
              </a:rPr>
              <a:t>https://www.frontlinemissionsa.org/missions/adoniram-and-ann-judson-missionaries-to-burma-gcm-2106</a:t>
            </a:r>
            <a:r>
              <a:rPr kumimoji="0" lang="en-US" sz="1400" b="0" i="0" u="none" strike="noStrike" kern="1200" cap="none" spc="0" normalizeH="0" baseline="0" noProof="0" dirty="0">
                <a:ln>
                  <a:noFill/>
                </a:ln>
                <a:solidFill>
                  <a:prstClr val="black"/>
                </a:solidFill>
                <a:effectLst/>
                <a:uLnTx/>
                <a:uFillTx/>
                <a:latin typeface="Calibri"/>
                <a:ea typeface="+mn-ea"/>
                <a:cs typeface="+mn-cs"/>
              </a:rPr>
              <a:t> </a:t>
            </a:r>
            <a:endParaRPr kumimoji="0" lang="en-US" sz="6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5486043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8">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 calcmode="lin" valueType="num">
                                      <p:cBhvr>
                                        <p:cTn id="14"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8">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 calcmode="lin" valueType="num">
                                      <p:cBhvr>
                                        <p:cTn id="21"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8">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3" end="3"/>
                                            </p:txEl>
                                          </p:spTgt>
                                        </p:tgtEl>
                                        <p:attrNameLst>
                                          <p:attrName>style.visibility</p:attrName>
                                        </p:attrNameLst>
                                      </p:cBhvr>
                                      <p:to>
                                        <p:strVal val="visible"/>
                                      </p:to>
                                    </p:set>
                                    <p:anim calcmode="lin" valueType="num">
                                      <p:cBhvr>
                                        <p:cTn id="28"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8">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8">
                                            <p:txEl>
                                              <p:pRg st="4" end="4"/>
                                            </p:txEl>
                                          </p:spTgt>
                                        </p:tgtEl>
                                        <p:attrNameLst>
                                          <p:attrName>style.visibility</p:attrName>
                                        </p:attrNameLst>
                                      </p:cBhvr>
                                      <p:to>
                                        <p:strVal val="visible"/>
                                      </p:to>
                                    </p:set>
                                    <p:anim calcmode="lin" valueType="num">
                                      <p:cBhvr>
                                        <p:cTn id="35"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8">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8">
                                            <p:txEl>
                                              <p:pRg st="5" end="5"/>
                                            </p:txEl>
                                          </p:spTgt>
                                        </p:tgtEl>
                                        <p:attrNameLst>
                                          <p:attrName>style.visibility</p:attrName>
                                        </p:attrNameLst>
                                      </p:cBhvr>
                                      <p:to>
                                        <p:strVal val="visible"/>
                                      </p:to>
                                    </p:set>
                                    <p:anim calcmode="lin" valueType="num">
                                      <p:cBhvr>
                                        <p:cTn id="42" dur="500" fill="hold"/>
                                        <p:tgtEl>
                                          <p:spTgt spid="8">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8">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6000" b="-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981" y="0"/>
            <a:ext cx="9144000" cy="732408"/>
          </a:xfrm>
        </p:spPr>
        <p:txBody>
          <a:bodyPr>
            <a:noAutofit/>
          </a:bodyPr>
          <a:lstStyle/>
          <a:p>
            <a:r>
              <a:rPr lang="en-US" b="1" dirty="0"/>
              <a:t>Interest in Foreign Missions</a:t>
            </a:r>
          </a:p>
        </p:txBody>
      </p:sp>
      <p:sp>
        <p:nvSpPr>
          <p:cNvPr id="8" name="Content Placeholder 7"/>
          <p:cNvSpPr>
            <a:spLocks noGrp="1"/>
          </p:cNvSpPr>
          <p:nvPr>
            <p:ph idx="1"/>
          </p:nvPr>
        </p:nvSpPr>
        <p:spPr>
          <a:xfrm>
            <a:off x="457200" y="732408"/>
            <a:ext cx="8229600" cy="5744591"/>
          </a:xfrm>
        </p:spPr>
        <p:txBody>
          <a:bodyPr>
            <a:normAutofit fontScale="92500" lnSpcReduction="20000"/>
          </a:bodyPr>
          <a:lstStyle/>
          <a:p>
            <a:r>
              <a:rPr lang="en-US" sz="3200" dirty="0"/>
              <a:t>It wasn't long before Judson began to become interested in overseas mission work, but as yet no American had ever considered missionary work except within the continent itself, and so no mission society existed to support him.</a:t>
            </a:r>
          </a:p>
          <a:p>
            <a:r>
              <a:rPr lang="en-US" sz="3200" dirty="0"/>
              <a:t>It was during his study of mission work in the East that he came upon a copy of a book by a British army officer entitled </a:t>
            </a:r>
            <a:r>
              <a:rPr lang="en-US" sz="3200" i="1" dirty="0"/>
              <a:t>An Account of an Embassy to the Kingdom of Ava</a:t>
            </a:r>
            <a:r>
              <a:rPr lang="en-US" sz="3200" dirty="0"/>
              <a:t> (the </a:t>
            </a:r>
            <a:r>
              <a:rPr lang="en-US" sz="3200" b="1" i="1" dirty="0"/>
              <a:t>Kingdom of Ava </a:t>
            </a:r>
            <a:r>
              <a:rPr lang="en-US" sz="3200" dirty="0"/>
              <a:t>was a dominant kingdom in the country of Burma).</a:t>
            </a:r>
          </a:p>
          <a:p>
            <a:r>
              <a:rPr lang="en-US" sz="3200" dirty="0"/>
              <a:t>This book had a profound effect upon him and from that time on his goal was to (eventually) preach the Gospel in </a:t>
            </a:r>
            <a:r>
              <a:rPr lang="en-US" sz="3200" b="1" i="1" dirty="0"/>
              <a:t>Burma</a:t>
            </a:r>
            <a:r>
              <a:rPr lang="en-US" sz="3200" dirty="0"/>
              <a:t> (which today is called </a:t>
            </a:r>
            <a:r>
              <a:rPr lang="en-US" sz="3200" b="1" i="1" dirty="0"/>
              <a:t>Myanmar</a:t>
            </a:r>
            <a:r>
              <a:rPr lang="en-US" sz="3200" dirty="0"/>
              <a:t>). </a:t>
            </a:r>
          </a:p>
        </p:txBody>
      </p:sp>
      <p:sp>
        <p:nvSpPr>
          <p:cNvPr id="5" name="TextBox 4"/>
          <p:cNvSpPr txBox="1"/>
          <p:nvPr/>
        </p:nvSpPr>
        <p:spPr>
          <a:xfrm>
            <a:off x="304800" y="6457890"/>
            <a:ext cx="870126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hlinkClick r:id="rId4"/>
              </a:rPr>
              <a:t>https://theologicalstudies.org.uk/article_judson.html</a:t>
            </a:r>
            <a:r>
              <a:rPr kumimoji="0" lang="en-US" sz="1400" b="0" i="0" u="none" strike="noStrike" kern="1200" cap="none" spc="0" normalizeH="0" baseline="0" noProof="0" dirty="0">
                <a:ln>
                  <a:noFill/>
                </a:ln>
                <a:solidFill>
                  <a:prstClr val="black"/>
                </a:solidFill>
                <a:effectLst/>
                <a:uLnTx/>
                <a:uFillTx/>
                <a:latin typeface="Calibri"/>
                <a:ea typeface="+mn-ea"/>
                <a:cs typeface="+mn-cs"/>
              </a:rPr>
              <a:t> </a:t>
            </a:r>
            <a:endParaRPr kumimoji="0" lang="en-US" sz="6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3842217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8">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 calcmode="lin" valueType="num">
                                      <p:cBhvr>
                                        <p:cTn id="14"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8">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 calcmode="lin" valueType="num">
                                      <p:cBhvr>
                                        <p:cTn id="21"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1753C4-1A20-47F4-AE75-CBDDFC0D1473}"/>
              </a:ext>
            </a:extLst>
          </p:cNvPr>
          <p:cNvSpPr>
            <a:spLocks noGrp="1"/>
          </p:cNvSpPr>
          <p:nvPr>
            <p:ph type="title"/>
          </p:nvPr>
        </p:nvSpPr>
        <p:spPr>
          <a:xfrm>
            <a:off x="0" y="15044"/>
            <a:ext cx="9144000" cy="866126"/>
          </a:xfrm>
        </p:spPr>
        <p:txBody>
          <a:bodyPr>
            <a:noAutofit/>
          </a:bodyPr>
          <a:lstStyle/>
          <a:p>
            <a:r>
              <a:rPr lang="en-US" sz="4800" b="1" dirty="0"/>
              <a:t>Myanmar (Burma)</a:t>
            </a:r>
          </a:p>
        </p:txBody>
      </p:sp>
      <p:sp>
        <p:nvSpPr>
          <p:cNvPr id="7" name="TextBox 6">
            <a:extLst>
              <a:ext uri="{FF2B5EF4-FFF2-40B4-BE49-F238E27FC236}">
                <a16:creationId xmlns:a16="http://schemas.microsoft.com/office/drawing/2014/main" id="{4EABDDA4-71AE-4BA1-A0B5-FCFC2FE7CC25}"/>
              </a:ext>
            </a:extLst>
          </p:cNvPr>
          <p:cNvSpPr txBox="1"/>
          <p:nvPr/>
        </p:nvSpPr>
        <p:spPr>
          <a:xfrm>
            <a:off x="38100" y="6488668"/>
            <a:ext cx="906780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hlinkClick r:id="rId2"/>
              </a:rPr>
              <a:t>https://www.wikiwand.com/en/Myanmar</a:t>
            </a:r>
            <a:r>
              <a:rPr kumimoji="0" lang="en-US" sz="1800" b="0" i="0" u="none" strike="noStrike" kern="1200" cap="none" spc="0" normalizeH="0" baseline="0" noProof="0" dirty="0">
                <a:ln>
                  <a:noFill/>
                </a:ln>
                <a:solidFill>
                  <a:prstClr val="black"/>
                </a:solidFill>
                <a:effectLst/>
                <a:uLnTx/>
                <a:uFillTx/>
                <a:latin typeface="Calibri"/>
                <a:ea typeface="+mn-ea"/>
                <a:cs typeface="+mn-cs"/>
              </a:rPr>
              <a:t> </a:t>
            </a:r>
          </a:p>
        </p:txBody>
      </p:sp>
      <p:pic>
        <p:nvPicPr>
          <p:cNvPr id="11" name="Picture 10">
            <a:extLst>
              <a:ext uri="{FF2B5EF4-FFF2-40B4-BE49-F238E27FC236}">
                <a16:creationId xmlns:a16="http://schemas.microsoft.com/office/drawing/2014/main" id="{8F8E4814-01F8-468F-AA44-0B448656AA9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905000" y="1320831"/>
            <a:ext cx="5105400" cy="5105400"/>
          </a:xfrm>
          <a:prstGeom prst="rect">
            <a:avLst/>
          </a:prstGeom>
        </p:spPr>
      </p:pic>
    </p:spTree>
    <p:extLst>
      <p:ext uri="{BB962C8B-B14F-4D97-AF65-F5344CB8AC3E}">
        <p14:creationId xmlns:p14="http://schemas.microsoft.com/office/powerpoint/2010/main" val="337057176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1753C4-1A20-47F4-AE75-CBDDFC0D1473}"/>
              </a:ext>
            </a:extLst>
          </p:cNvPr>
          <p:cNvSpPr>
            <a:spLocks noGrp="1"/>
          </p:cNvSpPr>
          <p:nvPr>
            <p:ph type="title"/>
          </p:nvPr>
        </p:nvSpPr>
        <p:spPr>
          <a:xfrm>
            <a:off x="0" y="15044"/>
            <a:ext cx="9144000" cy="866126"/>
          </a:xfrm>
        </p:spPr>
        <p:txBody>
          <a:bodyPr>
            <a:noAutofit/>
          </a:bodyPr>
          <a:lstStyle/>
          <a:p>
            <a:r>
              <a:rPr lang="en-US" sz="4800" b="1" dirty="0"/>
              <a:t>Burma</a:t>
            </a:r>
          </a:p>
        </p:txBody>
      </p:sp>
      <p:sp>
        <p:nvSpPr>
          <p:cNvPr id="7" name="TextBox 6">
            <a:extLst>
              <a:ext uri="{FF2B5EF4-FFF2-40B4-BE49-F238E27FC236}">
                <a16:creationId xmlns:a16="http://schemas.microsoft.com/office/drawing/2014/main" id="{4EABDDA4-71AE-4BA1-A0B5-FCFC2FE7CC25}"/>
              </a:ext>
            </a:extLst>
          </p:cNvPr>
          <p:cNvSpPr txBox="1"/>
          <p:nvPr/>
        </p:nvSpPr>
        <p:spPr>
          <a:xfrm>
            <a:off x="38100" y="6488668"/>
            <a:ext cx="9067800"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hlinkClick r:id="rId2"/>
              </a:rPr>
              <a:t>https://www.frontlinemissionsa.org/missions/adoniram-and-ann-judson-missionaries-to-burma-gcm-2106</a:t>
            </a:r>
            <a:r>
              <a:rPr kumimoji="0" lang="en-US" sz="1600" b="0" i="0" u="none" strike="noStrike" kern="1200" cap="none" spc="0" normalizeH="0" baseline="0" noProof="0" dirty="0">
                <a:ln>
                  <a:noFill/>
                </a:ln>
                <a:solidFill>
                  <a:prstClr val="black"/>
                </a:solidFill>
                <a:effectLst/>
                <a:uLnTx/>
                <a:uFillTx/>
                <a:latin typeface="Calibri"/>
                <a:ea typeface="+mn-ea"/>
                <a:cs typeface="+mn-cs"/>
              </a:rPr>
              <a:t> </a:t>
            </a:r>
            <a:endParaRPr kumimoji="0" lang="en-US" sz="7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11" name="Picture 10">
            <a:extLst>
              <a:ext uri="{FF2B5EF4-FFF2-40B4-BE49-F238E27FC236}">
                <a16:creationId xmlns:a16="http://schemas.microsoft.com/office/drawing/2014/main" id="{8F8E4814-01F8-468F-AA44-0B448656AA9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438400" y="763279"/>
            <a:ext cx="3886200" cy="5662952"/>
          </a:xfrm>
          <a:prstGeom prst="rect">
            <a:avLst/>
          </a:prstGeom>
        </p:spPr>
      </p:pic>
    </p:spTree>
    <p:extLst>
      <p:ext uri="{BB962C8B-B14F-4D97-AF65-F5344CB8AC3E}">
        <p14:creationId xmlns:p14="http://schemas.microsoft.com/office/powerpoint/2010/main" val="44459857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6000" b="-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981" y="0"/>
            <a:ext cx="9144000" cy="732408"/>
          </a:xfrm>
        </p:spPr>
        <p:txBody>
          <a:bodyPr>
            <a:noAutofit/>
          </a:bodyPr>
          <a:lstStyle/>
          <a:p>
            <a:r>
              <a:rPr lang="en-US" b="1" dirty="0"/>
              <a:t>Interest in Foreign Missions</a:t>
            </a:r>
          </a:p>
        </p:txBody>
      </p:sp>
      <p:sp>
        <p:nvSpPr>
          <p:cNvPr id="8" name="Content Placeholder 7"/>
          <p:cNvSpPr>
            <a:spLocks noGrp="1"/>
          </p:cNvSpPr>
          <p:nvPr>
            <p:ph idx="1"/>
          </p:nvPr>
        </p:nvSpPr>
        <p:spPr>
          <a:xfrm>
            <a:off x="457200" y="732408"/>
            <a:ext cx="8229600" cy="5744591"/>
          </a:xfrm>
        </p:spPr>
        <p:txBody>
          <a:bodyPr>
            <a:normAutofit fontScale="85000" lnSpcReduction="20000"/>
          </a:bodyPr>
          <a:lstStyle/>
          <a:p>
            <a:r>
              <a:rPr lang="en-US" sz="3200" dirty="0"/>
              <a:t>Judson believed that in order to go to Burma he would need the support of a mission society,  so together with group of like-minded students from the Seminary he established an American mission organization that came to be known as </a:t>
            </a:r>
            <a:r>
              <a:rPr lang="en-US" sz="3200" b="1" i="1" dirty="0"/>
              <a:t>The American Board</a:t>
            </a:r>
            <a:r>
              <a:rPr lang="en-US" sz="3200" dirty="0"/>
              <a:t>. </a:t>
            </a:r>
          </a:p>
          <a:p>
            <a:r>
              <a:rPr lang="en-US" sz="3200" dirty="0"/>
              <a:t>This organization supported Congregational foreign missions for over a century after its formation.</a:t>
            </a:r>
          </a:p>
          <a:p>
            <a:r>
              <a:rPr lang="en-US" sz="3200" dirty="0"/>
              <a:t>Finances were still a problem, so Adoniram was dispatched to the London Missionary Society (LMS) to raise support there. </a:t>
            </a:r>
          </a:p>
          <a:p>
            <a:r>
              <a:rPr lang="en-US" sz="3200" dirty="0"/>
              <a:t>On the way his ship was captured by a French privateer, so he was forced to travel to London via a French prison, from which he had to escape! </a:t>
            </a:r>
          </a:p>
          <a:p>
            <a:r>
              <a:rPr lang="en-US" sz="3200" dirty="0"/>
              <a:t>But then upon his return to the States, it was decided that the new mission would be funded </a:t>
            </a:r>
            <a:r>
              <a:rPr lang="en-US" sz="3200" b="1" i="1" dirty="0"/>
              <a:t>exclusively</a:t>
            </a:r>
            <a:r>
              <a:rPr lang="en-US" sz="3200" dirty="0"/>
              <a:t> by Americans, rather than jointly with the LMS.</a:t>
            </a:r>
          </a:p>
        </p:txBody>
      </p:sp>
      <p:sp>
        <p:nvSpPr>
          <p:cNvPr id="5" name="TextBox 4"/>
          <p:cNvSpPr txBox="1"/>
          <p:nvPr/>
        </p:nvSpPr>
        <p:spPr>
          <a:xfrm>
            <a:off x="304800" y="6457890"/>
            <a:ext cx="870126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hlinkClick r:id="rId4"/>
              </a:rPr>
              <a:t>https://theologicalstudies.org.uk/article_judson.html</a:t>
            </a:r>
            <a:r>
              <a:rPr kumimoji="0" lang="en-US" sz="1400" b="0" i="0" u="none" strike="noStrike" kern="1200" cap="none" spc="0" normalizeH="0" baseline="0" noProof="0" dirty="0">
                <a:ln>
                  <a:noFill/>
                </a:ln>
                <a:solidFill>
                  <a:prstClr val="black"/>
                </a:solidFill>
                <a:effectLst/>
                <a:uLnTx/>
                <a:uFillTx/>
                <a:latin typeface="Calibri"/>
                <a:ea typeface="+mn-ea"/>
                <a:cs typeface="+mn-cs"/>
              </a:rPr>
              <a:t> </a:t>
            </a:r>
            <a:endParaRPr kumimoji="0" lang="en-US" sz="6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6463817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 calcmode="lin" valueType="num">
                                      <p:cBhvr>
                                        <p:cTn id="28"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6000" b="-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981" y="0"/>
            <a:ext cx="9144000" cy="732408"/>
          </a:xfrm>
        </p:spPr>
        <p:txBody>
          <a:bodyPr>
            <a:noAutofit/>
          </a:bodyPr>
          <a:lstStyle/>
          <a:p>
            <a:r>
              <a:rPr lang="en-US" b="1" dirty="0"/>
              <a:t>Marriage</a:t>
            </a:r>
          </a:p>
        </p:txBody>
      </p:sp>
      <p:sp>
        <p:nvSpPr>
          <p:cNvPr id="8" name="Content Placeholder 7"/>
          <p:cNvSpPr>
            <a:spLocks noGrp="1"/>
          </p:cNvSpPr>
          <p:nvPr>
            <p:ph idx="1"/>
          </p:nvPr>
        </p:nvSpPr>
        <p:spPr>
          <a:xfrm>
            <a:off x="457200" y="732408"/>
            <a:ext cx="8229600" cy="5744591"/>
          </a:xfrm>
        </p:spPr>
        <p:txBody>
          <a:bodyPr>
            <a:normAutofit fontScale="92500" lnSpcReduction="20000"/>
          </a:bodyPr>
          <a:lstStyle/>
          <a:p>
            <a:r>
              <a:rPr lang="en-US" sz="3200" dirty="0"/>
              <a:t>Adoniram courted Ann </a:t>
            </a:r>
            <a:r>
              <a:rPr lang="en-US" sz="3200" dirty="0" err="1"/>
              <a:t>Hasseltine</a:t>
            </a:r>
            <a:r>
              <a:rPr lang="en-US" sz="3200" dirty="0"/>
              <a:t> who was generally accepted as “</a:t>
            </a:r>
            <a:r>
              <a:rPr lang="en-US" sz="3200" i="1" dirty="0">
                <a:latin typeface="Cambria" panose="02040503050406030204" pitchFamily="18" charset="0"/>
                <a:ea typeface="Cambria" panose="02040503050406030204" pitchFamily="18" charset="0"/>
              </a:rPr>
              <a:t>the most beautiful girl in Bradford, Massachusetts</a:t>
            </a:r>
            <a:r>
              <a:rPr lang="en-US" sz="3200" dirty="0"/>
              <a:t>.” </a:t>
            </a:r>
          </a:p>
          <a:p>
            <a:r>
              <a:rPr lang="en-US" sz="3200" dirty="0"/>
              <a:t>His letter to her father is a classic: </a:t>
            </a:r>
          </a:p>
          <a:p>
            <a:pPr lvl="1"/>
            <a:r>
              <a:rPr lang="en-US" sz="2800" dirty="0"/>
              <a:t>“</a:t>
            </a:r>
            <a:r>
              <a:rPr lang="en-US" sz="2800" i="1" dirty="0">
                <a:latin typeface="Cambria" panose="02040503050406030204" pitchFamily="18" charset="0"/>
                <a:ea typeface="Cambria" panose="02040503050406030204" pitchFamily="18" charset="0"/>
              </a:rPr>
              <a:t>I have now to ask whether you can consent to part with your daughter, whether you can consent to her departure to a heathen land, and her subjection to the hardships and suffering of a missionary life? Whether you can consent to her exposure to the dangers of ocean, to the fatal influence of the southern climate of India, to every kind of want and distress, to degradation, insult, persecution, and perhaps a violent death?</a:t>
            </a:r>
            <a:r>
              <a:rPr lang="en-US" sz="2800" dirty="0"/>
              <a:t>” </a:t>
            </a:r>
          </a:p>
          <a:p>
            <a:r>
              <a:rPr lang="en-US" sz="3200" dirty="0"/>
              <a:t>John </a:t>
            </a:r>
            <a:r>
              <a:rPr lang="en-US" sz="3200" dirty="0" err="1"/>
              <a:t>Hasseltine</a:t>
            </a:r>
            <a:r>
              <a:rPr lang="en-US" sz="3200" dirty="0"/>
              <a:t> consented and Adoniram married Ann </a:t>
            </a:r>
            <a:r>
              <a:rPr lang="en-US" sz="3200" dirty="0" err="1"/>
              <a:t>Hasseltine</a:t>
            </a:r>
            <a:r>
              <a:rPr lang="en-US" sz="3200" dirty="0"/>
              <a:t>.</a:t>
            </a:r>
          </a:p>
        </p:txBody>
      </p:sp>
      <p:sp>
        <p:nvSpPr>
          <p:cNvPr id="5" name="TextBox 4"/>
          <p:cNvSpPr txBox="1"/>
          <p:nvPr/>
        </p:nvSpPr>
        <p:spPr>
          <a:xfrm>
            <a:off x="304800" y="6457890"/>
            <a:ext cx="870126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hlinkClick r:id="rId4"/>
              </a:rPr>
              <a:t>https://www.frontlinemissionsa.org/missions/adoniram-and-ann-judson-missionaries-to-burma-gcm-2106</a:t>
            </a:r>
            <a:r>
              <a:rPr kumimoji="0" lang="en-US" sz="1400" b="0" i="0" u="none" strike="noStrike" kern="1200" cap="none" spc="0" normalizeH="0" baseline="0" noProof="0" dirty="0">
                <a:ln>
                  <a:noFill/>
                </a:ln>
                <a:solidFill>
                  <a:prstClr val="black"/>
                </a:solidFill>
                <a:effectLst/>
                <a:uLnTx/>
                <a:uFillTx/>
                <a:latin typeface="Calibri"/>
                <a:ea typeface="+mn-ea"/>
                <a:cs typeface="+mn-cs"/>
              </a:rPr>
              <a:t> </a:t>
            </a:r>
            <a:endParaRPr kumimoji="0" lang="en-US" sz="6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2852063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8">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 calcmode="lin" valueType="num">
                                      <p:cBhvr>
                                        <p:cTn id="14"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8">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 calcmode="lin" valueType="num">
                                      <p:cBhvr>
                                        <p:cTn id="21"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8">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3" end="3"/>
                                            </p:txEl>
                                          </p:spTgt>
                                        </p:tgtEl>
                                        <p:attrNameLst>
                                          <p:attrName>style.visibility</p:attrName>
                                        </p:attrNameLst>
                                      </p:cBhvr>
                                      <p:to>
                                        <p:strVal val="visible"/>
                                      </p:to>
                                    </p:set>
                                    <p:anim calcmode="lin" valueType="num">
                                      <p:cBhvr>
                                        <p:cTn id="28"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4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378310</TotalTime>
  <Words>3010</Words>
  <Application>Microsoft Office PowerPoint</Application>
  <PresentationFormat>On-screen Show (4:3)</PresentationFormat>
  <Paragraphs>158</Paragraphs>
  <Slides>30</Slides>
  <Notes>2</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30</vt:i4>
      </vt:variant>
    </vt:vector>
  </HeadingPairs>
  <TitlesOfParts>
    <vt:vector size="35" baseType="lpstr">
      <vt:lpstr>Arial</vt:lpstr>
      <vt:lpstr>Calibri</vt:lpstr>
      <vt:lpstr>Cambria</vt:lpstr>
      <vt:lpstr>Office Theme</vt:lpstr>
      <vt:lpstr>140_Office Theme</vt:lpstr>
      <vt:lpstr>PowerPoint Presentation</vt:lpstr>
      <vt:lpstr>Adoniram and Ann Judson</vt:lpstr>
      <vt:lpstr>​Early Life</vt:lpstr>
      <vt:lpstr>​Conversion</vt:lpstr>
      <vt:lpstr>Interest in Foreign Missions</vt:lpstr>
      <vt:lpstr>Myanmar (Burma)</vt:lpstr>
      <vt:lpstr>Burma</vt:lpstr>
      <vt:lpstr>Interest in Foreign Missions</vt:lpstr>
      <vt:lpstr>Marriage</vt:lpstr>
      <vt:lpstr>A Brief Visit with William Carey</vt:lpstr>
      <vt:lpstr>A Brief Visit with William Carey</vt:lpstr>
      <vt:lpstr>A Brief Visit with William Carey</vt:lpstr>
      <vt:lpstr>Tragedy</vt:lpstr>
      <vt:lpstr>Perseverance</vt:lpstr>
      <vt:lpstr>Perseverance</vt:lpstr>
      <vt:lpstr>Resistance</vt:lpstr>
      <vt:lpstr>Resistance</vt:lpstr>
      <vt:lpstr>Imprisonment and Torture</vt:lpstr>
      <vt:lpstr>Imprisonment and Torture</vt:lpstr>
      <vt:lpstr>Imprisonment and Torture</vt:lpstr>
      <vt:lpstr>Success</vt:lpstr>
      <vt:lpstr>Success</vt:lpstr>
      <vt:lpstr>Progress</vt:lpstr>
      <vt:lpstr>Disaster</vt:lpstr>
      <vt:lpstr>America</vt:lpstr>
      <vt:lpstr>Karen for Christ</vt:lpstr>
      <vt:lpstr>Legacy</vt:lpstr>
      <vt:lpstr>John G. Paton</vt:lpstr>
      <vt:lpstr>Class Discussion Time</vt:lpstr>
      <vt:lpstr>*Class Discussion Time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Connolly</dc:creator>
  <cp:lastModifiedBy>Robert Connolly</cp:lastModifiedBy>
  <cp:revision>6456</cp:revision>
  <cp:lastPrinted>2021-07-18T14:19:17Z</cp:lastPrinted>
  <dcterms:created xsi:type="dcterms:W3CDTF">2018-06-08T00:19:32Z</dcterms:created>
  <dcterms:modified xsi:type="dcterms:W3CDTF">2021-07-18T14:26:34Z</dcterms:modified>
</cp:coreProperties>
</file>