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notesSlides/notesSlide3.xml" ContentType="application/vnd.openxmlformats-officedocument.presentationml.notesSlide+xml"/>
  <Override PartName="/ppt/theme/themeOverride18.xml" ContentType="application/vnd.openxmlformats-officedocument.themeOverride+xml"/>
  <Override PartName="/ppt/theme/themeOverride1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568" r:id="rId2"/>
  </p:sldMasterIdLst>
  <p:notesMasterIdLst>
    <p:notesMasterId r:id="rId27"/>
  </p:notesMasterIdLst>
  <p:handoutMasterIdLst>
    <p:handoutMasterId r:id="rId28"/>
  </p:handoutMasterIdLst>
  <p:sldIdLst>
    <p:sldId id="3973" r:id="rId3"/>
    <p:sldId id="3974" r:id="rId4"/>
    <p:sldId id="3976" r:id="rId5"/>
    <p:sldId id="3977" r:id="rId6"/>
    <p:sldId id="3987" r:id="rId7"/>
    <p:sldId id="3975" r:id="rId8"/>
    <p:sldId id="3988" r:id="rId9"/>
    <p:sldId id="3978" r:id="rId10"/>
    <p:sldId id="3991" r:id="rId11"/>
    <p:sldId id="3979" r:id="rId12"/>
    <p:sldId id="3990" r:id="rId13"/>
    <p:sldId id="3982" r:id="rId14"/>
    <p:sldId id="3983" r:id="rId15"/>
    <p:sldId id="3984" r:id="rId16"/>
    <p:sldId id="3981" r:id="rId17"/>
    <p:sldId id="3985" r:id="rId18"/>
    <p:sldId id="3986" r:id="rId19"/>
    <p:sldId id="3993" r:id="rId20"/>
    <p:sldId id="3989" r:id="rId21"/>
    <p:sldId id="3995" r:id="rId22"/>
    <p:sldId id="3992" r:id="rId23"/>
    <p:sldId id="3653" r:id="rId24"/>
    <p:sldId id="3996" r:id="rId25"/>
    <p:sldId id="3997" r:id="rId2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 Connolly" initials="RC" lastIdx="1" clrIdx="0">
    <p:extLst>
      <p:ext uri="{19B8F6BF-5375-455C-9EA6-DF929625EA0E}">
        <p15:presenceInfo xmlns:p15="http://schemas.microsoft.com/office/powerpoint/2012/main" userId="daf3307a5d53dee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5731F9"/>
    <a:srgbClr val="009900"/>
    <a:srgbClr val="336600"/>
    <a:srgbClr val="344BF6"/>
    <a:srgbClr val="008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36" autoAdjust="0"/>
    <p:restoredTop sz="94660"/>
  </p:normalViewPr>
  <p:slideViewPr>
    <p:cSldViewPr>
      <p:cViewPr varScale="1">
        <p:scale>
          <a:sx n="162" d="100"/>
          <a:sy n="162" d="100"/>
        </p:scale>
        <p:origin x="552" y="88"/>
      </p:cViewPr>
      <p:guideLst>
        <p:guide orient="horz" pos="2160"/>
        <p:guide pos="2880"/>
      </p:guideLst>
    </p:cSldViewPr>
  </p:slideViewPr>
  <p:notesTextViewPr>
    <p:cViewPr>
      <p:scale>
        <a:sx n="3" d="2"/>
        <a:sy n="3" d="2"/>
      </p:scale>
      <p:origin x="0" y="0"/>
    </p:cViewPr>
  </p:notesTextViewPr>
  <p:sorterViewPr>
    <p:cViewPr>
      <p:scale>
        <a:sx n="100" d="100"/>
        <a:sy n="100" d="100"/>
      </p:scale>
      <p:origin x="0" y="-41672"/>
    </p:cViewPr>
  </p:sorterViewPr>
  <p:notesViewPr>
    <p:cSldViewPr>
      <p:cViewPr varScale="1">
        <p:scale>
          <a:sx n="119" d="100"/>
          <a:sy n="119" d="100"/>
        </p:scale>
        <p:origin x="4904" y="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864"/>
          </a:xfrm>
          <a:prstGeom prst="rect">
            <a:avLst/>
          </a:prstGeom>
        </p:spPr>
        <p:txBody>
          <a:bodyPr vert="horz" lIns="93241" tIns="46621" rIns="93241" bIns="46621"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8864"/>
          </a:xfrm>
          <a:prstGeom prst="rect">
            <a:avLst/>
          </a:prstGeom>
        </p:spPr>
        <p:txBody>
          <a:bodyPr vert="horz" lIns="93241" tIns="46621" rIns="93241" bIns="46621" rtlCol="0"/>
          <a:lstStyle>
            <a:lvl1pPr algn="r">
              <a:defRPr sz="1200"/>
            </a:lvl1pPr>
          </a:lstStyle>
          <a:p>
            <a:fld id="{23B20E6D-5301-4921-965A-4165F13FB2F9}" type="datetimeFigureOut">
              <a:rPr lang="en-US" smtClean="0"/>
              <a:t>8/10/2021</a:t>
            </a:fld>
            <a:endParaRPr lang="en-US"/>
          </a:p>
        </p:txBody>
      </p:sp>
      <p:sp>
        <p:nvSpPr>
          <p:cNvPr id="4" name="Footer Placeholder 3"/>
          <p:cNvSpPr>
            <a:spLocks noGrp="1"/>
          </p:cNvSpPr>
          <p:nvPr>
            <p:ph type="ftr" sz="quarter" idx="2"/>
          </p:nvPr>
        </p:nvSpPr>
        <p:spPr>
          <a:xfrm>
            <a:off x="0" y="8918012"/>
            <a:ext cx="3077739" cy="468863"/>
          </a:xfrm>
          <a:prstGeom prst="rect">
            <a:avLst/>
          </a:prstGeom>
        </p:spPr>
        <p:txBody>
          <a:bodyPr vert="horz" lIns="93241" tIns="46621" rIns="93241" bIns="46621"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8012"/>
            <a:ext cx="3077739" cy="468863"/>
          </a:xfrm>
          <a:prstGeom prst="rect">
            <a:avLst/>
          </a:prstGeom>
        </p:spPr>
        <p:txBody>
          <a:bodyPr vert="horz" lIns="93241" tIns="46621" rIns="93241" bIns="46621" rtlCol="0" anchor="b"/>
          <a:lstStyle>
            <a:lvl1pPr algn="r">
              <a:defRPr sz="1200"/>
            </a:lvl1pPr>
          </a:lstStyle>
          <a:p>
            <a:fld id="{2F07797D-08FD-4963-A2E4-D0D9FD415FE4}" type="slidenum">
              <a:rPr lang="en-US" smtClean="0"/>
              <a:t>‹#›</a:t>
            </a:fld>
            <a:endParaRPr lang="en-US"/>
          </a:p>
        </p:txBody>
      </p:sp>
    </p:spTree>
    <p:extLst>
      <p:ext uri="{BB962C8B-B14F-4D97-AF65-F5344CB8AC3E}">
        <p14:creationId xmlns:p14="http://schemas.microsoft.com/office/powerpoint/2010/main" val="4004597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241" tIns="46621" rIns="93241" bIns="46621"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241" tIns="46621" rIns="93241" bIns="46621" rtlCol="0"/>
          <a:lstStyle>
            <a:lvl1pPr algn="r">
              <a:defRPr sz="1200"/>
            </a:lvl1pPr>
          </a:lstStyle>
          <a:p>
            <a:fld id="{CD1EC55D-DF11-4B6E-B8E2-8ED8B7CB6743}" type="datetimeFigureOut">
              <a:rPr lang="en-US" smtClean="0"/>
              <a:t>8/10/2021</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3241" tIns="46621" rIns="93241" bIns="46621" rtlCol="0" anchor="ctr"/>
          <a:lstStyle/>
          <a:p>
            <a:endParaRPr lang="en-US" dirty="0"/>
          </a:p>
        </p:txBody>
      </p:sp>
      <p:sp>
        <p:nvSpPr>
          <p:cNvPr id="5" name="Notes Placeholder 4"/>
          <p:cNvSpPr>
            <a:spLocks noGrp="1"/>
          </p:cNvSpPr>
          <p:nvPr>
            <p:ph type="body" sz="quarter" idx="3"/>
          </p:nvPr>
        </p:nvSpPr>
        <p:spPr>
          <a:xfrm>
            <a:off x="710248" y="4459526"/>
            <a:ext cx="5681980" cy="4224813"/>
          </a:xfrm>
          <a:prstGeom prst="rect">
            <a:avLst/>
          </a:prstGeom>
        </p:spPr>
        <p:txBody>
          <a:bodyPr vert="horz" lIns="93241" tIns="46621" rIns="93241" bIns="466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3241" tIns="46621" rIns="93241" bIns="4662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3241" tIns="46621" rIns="93241" bIns="46621"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84997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91067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5462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8/10/2021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608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8/10/2021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8529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8/10/2021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4210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8/10/2021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16799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8/10/2021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2885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8/10/2021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79701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8/10/2021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43294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8/10/2021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80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8/10/2021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9319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8/10/2021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8856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8/10/2021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5823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8/10/2021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8/10/2021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8/10/2021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8/10/2021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8/10/2021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6005581"/>
      </p:ext>
    </p:extLst>
  </p:cSld>
  <p:clrMap bg1="lt1" tx1="dk1" bg2="lt2" tx2="dk2" accent1="accent1" accent2="accent2" accent3="accent3" accent4="accent4" accent5="accent5" accent6="accent6" hlink="hlink" folHlink="folHlink"/>
  <p:sldLayoutIdLst>
    <p:sldLayoutId id="2147485569" r:id="rId1"/>
    <p:sldLayoutId id="2147485570" r:id="rId2"/>
    <p:sldLayoutId id="2147485571" r:id="rId3"/>
    <p:sldLayoutId id="2147485572" r:id="rId4"/>
    <p:sldLayoutId id="2147485573" r:id="rId5"/>
    <p:sldLayoutId id="2147485574" r:id="rId6"/>
    <p:sldLayoutId id="2147485575" r:id="rId7"/>
    <p:sldLayoutId id="2147485576" r:id="rId8"/>
    <p:sldLayoutId id="2147485577" r:id="rId9"/>
    <p:sldLayoutId id="2147485578" r:id="rId10"/>
    <p:sldLayoutId id="21474855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9.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4.xml"/><Relationship Id="rId4" Type="http://schemas.openxmlformats.org/officeDocument/2006/relationships/hyperlink" Target="https://www.whatchristianswanttoknow.com/top-24-hudson-taylor-quotes/"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themeOverride" Target="../theme/themeOverride1.xml"/><Relationship Id="rId5" Type="http://schemas.openxmlformats.org/officeDocument/2006/relationships/hyperlink" Target="https://christianhof.org/taylor/" TargetMode="Externa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5.xml"/><Relationship Id="rId4" Type="http://schemas.openxmlformats.org/officeDocument/2006/relationships/hyperlink" Target="https://www.whatchristianswanttoknow.com/top-24-hudson-taylor-quotes/"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6.xml"/><Relationship Id="rId4" Type="http://schemas.openxmlformats.org/officeDocument/2006/relationships/hyperlink" Target="https://www.wikiwand.com/en/Hudson_Taylor"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7.xml"/><Relationship Id="rId1" Type="http://schemas.openxmlformats.org/officeDocument/2006/relationships/themeOverride" Target="../theme/themeOverride17.xml"/><Relationship Id="rId5" Type="http://schemas.openxmlformats.org/officeDocument/2006/relationships/hyperlink" Target="https://servantsofgrace.org/suffering-sacrifice-and-the-death-of-jim-elliot/" TargetMode="External"/><Relationship Id="rId4" Type="http://schemas.openxmlformats.org/officeDocument/2006/relationships/image" Target="../media/image7.jpg"/></Relationships>
</file>

<file path=ppt/slides/_rels/slide2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6.xml"/><Relationship Id="rId1" Type="http://schemas.openxmlformats.org/officeDocument/2006/relationships/themeOverride" Target="../theme/themeOverride18.xml"/><Relationship Id="rId4" Type="http://schemas.openxmlformats.org/officeDocument/2006/relationships/hyperlink" Target="https://www.weareteachers.com/moving-beyond-classroom-discussions/"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hemeOverride" Target="../theme/themeOverride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www.wikiwand.com/en/Hudson_Taylor" TargetMode="Externa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 Id="rId4" Type="http://schemas.openxmlformats.org/officeDocument/2006/relationships/hyperlink" Target="https://www.wholesomewords.org/missions/biotaylor6.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vukcdn.whatchristianswanttoknow.com/wp-content/uploads/2013/08/Top-24-Hudson-Taylor-Quotes.jpg" TargetMode="Externa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gregstier.org/blog-youth-ministry-what-a-dead-missionary-can-teach-us-about-radical-youth-ministry/" TargetMode="Externa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19695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5000" b="-7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981" y="0"/>
            <a:ext cx="9144000" cy="732408"/>
          </a:xfrm>
        </p:spPr>
        <p:txBody>
          <a:bodyPr>
            <a:noAutofit/>
          </a:bodyPr>
          <a:lstStyle/>
          <a:p>
            <a:r>
              <a:rPr lang="en-US" sz="4400" b="1" dirty="0"/>
              <a:t>Radical Missionary</a:t>
            </a:r>
            <a:endParaRPr lang="en-US" b="1" dirty="0"/>
          </a:p>
        </p:txBody>
      </p:sp>
      <p:sp>
        <p:nvSpPr>
          <p:cNvPr id="8" name="Content Placeholder 7"/>
          <p:cNvSpPr>
            <a:spLocks noGrp="1"/>
          </p:cNvSpPr>
          <p:nvPr>
            <p:ph idx="1"/>
          </p:nvPr>
        </p:nvSpPr>
        <p:spPr>
          <a:xfrm>
            <a:off x="457200" y="732408"/>
            <a:ext cx="8229600" cy="5744591"/>
          </a:xfrm>
        </p:spPr>
        <p:txBody>
          <a:bodyPr>
            <a:normAutofit fontScale="92500" lnSpcReduction="10000"/>
          </a:bodyPr>
          <a:lstStyle/>
          <a:p>
            <a:r>
              <a:rPr lang="en-US" sz="3200" dirty="0"/>
              <a:t>When the Chinese Evangelization Society, which had sponsored Taylor, proved incapable of paying its missionaries in 1857, Taylor resigned and became an independent missionary; trusting God to meet his needs. </a:t>
            </a:r>
          </a:p>
          <a:p>
            <a:r>
              <a:rPr lang="en-US" sz="3200" dirty="0"/>
              <a:t>The same year, he married Maria Dyer, daughter of missionaries stationed in China. </a:t>
            </a:r>
          </a:p>
          <a:p>
            <a:r>
              <a:rPr lang="en-US" sz="3200" dirty="0"/>
              <a:t>He continued to pour himself into his work, and his small church in Ningpo (across the bay from Shanghai to the south) grew to 21 members. </a:t>
            </a:r>
          </a:p>
          <a:p>
            <a:r>
              <a:rPr lang="en-US" sz="3200" dirty="0"/>
              <a:t>But by 1861, he became seriously ill (probably with hepatitis) and was forced to return to England to recover.</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Galli, Mark. 131 Christians Everyone Should Know</a:t>
            </a: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258493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5000" b="-7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981" y="0"/>
            <a:ext cx="9144000" cy="732408"/>
          </a:xfrm>
        </p:spPr>
        <p:txBody>
          <a:bodyPr>
            <a:noAutofit/>
          </a:bodyPr>
          <a:lstStyle/>
          <a:p>
            <a:r>
              <a:rPr lang="en-US" sz="4400" b="1" dirty="0"/>
              <a:t>Radical Missionary</a:t>
            </a:r>
            <a:endParaRPr lang="en-US" b="1" dirty="0"/>
          </a:p>
        </p:txBody>
      </p:sp>
      <p:sp>
        <p:nvSpPr>
          <p:cNvPr id="8" name="Content Placeholder 7"/>
          <p:cNvSpPr>
            <a:spLocks noGrp="1"/>
          </p:cNvSpPr>
          <p:nvPr>
            <p:ph idx="1"/>
          </p:nvPr>
        </p:nvSpPr>
        <p:spPr>
          <a:xfrm>
            <a:off x="457200" y="732408"/>
            <a:ext cx="8229600" cy="5744591"/>
          </a:xfrm>
        </p:spPr>
        <p:txBody>
          <a:bodyPr>
            <a:normAutofit fontScale="92500"/>
          </a:bodyPr>
          <a:lstStyle/>
          <a:p>
            <a:r>
              <a:rPr lang="en-US" dirty="0"/>
              <a:t>In England, the restless Taylor continued translating the Bible into Chinese (a work he'd begun in China), studied to become a midwife, and recruited more missionaries. </a:t>
            </a:r>
          </a:p>
          <a:p>
            <a:r>
              <a:rPr lang="en-US" dirty="0"/>
              <a:t>Troubled that people in England seemed to have little interest in China, he wrote </a:t>
            </a:r>
            <a:r>
              <a:rPr lang="en-US" i="1" dirty="0"/>
              <a:t>China: Its Spiritual Need and Claims</a:t>
            </a:r>
            <a:r>
              <a:rPr lang="en-US" dirty="0"/>
              <a:t>. </a:t>
            </a:r>
          </a:p>
          <a:p>
            <a:r>
              <a:rPr lang="en-US" dirty="0"/>
              <a:t>Taylor became convinced that a special organization was needed to evangelize the interior of China. </a:t>
            </a:r>
          </a:p>
          <a:p>
            <a:r>
              <a:rPr lang="en-US" dirty="0"/>
              <a:t>He made plans to recruit 24 missionaries: two for each of the 11 unreached inland provinces and two for Mongolia. </a:t>
            </a:r>
          </a:p>
          <a:p>
            <a:r>
              <a:rPr lang="en-US" dirty="0"/>
              <a:t>It was a visionary plan that would have left veteran recruiters breathless: it would increase the number of China missionaries by 25 percent. </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Galli, Mark. 131 Christians Everyone Should Know</a:t>
            </a: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915393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5000" b="-7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981" y="0"/>
            <a:ext cx="9144000" cy="732408"/>
          </a:xfrm>
        </p:spPr>
        <p:txBody>
          <a:bodyPr>
            <a:noAutofit/>
          </a:bodyPr>
          <a:lstStyle/>
          <a:p>
            <a:r>
              <a:rPr lang="en-US" sz="4400" b="1" dirty="0"/>
              <a:t>Radical Missionary</a:t>
            </a:r>
            <a:endParaRPr lang="en-US" b="1" dirty="0"/>
          </a:p>
        </p:txBody>
      </p:sp>
      <p:sp>
        <p:nvSpPr>
          <p:cNvPr id="8" name="Content Placeholder 7"/>
          <p:cNvSpPr>
            <a:spLocks noGrp="1"/>
          </p:cNvSpPr>
          <p:nvPr>
            <p:ph idx="1"/>
          </p:nvPr>
        </p:nvSpPr>
        <p:spPr>
          <a:xfrm>
            <a:off x="457200" y="732408"/>
            <a:ext cx="8229600" cy="5744591"/>
          </a:xfrm>
        </p:spPr>
        <p:txBody>
          <a:bodyPr>
            <a:normAutofit fontScale="85000" lnSpcReduction="20000"/>
          </a:bodyPr>
          <a:lstStyle/>
          <a:p>
            <a:r>
              <a:rPr lang="en-US" sz="3200" dirty="0"/>
              <a:t>Taylor himself was wracked with doubt: he worried about sending men and women unprotected into the interior; at the same time, he despaired for the millions of Chinese who were dying without the hope of the gospel. </a:t>
            </a:r>
          </a:p>
          <a:p>
            <a:r>
              <a:rPr lang="en-US" sz="3200" dirty="0"/>
              <a:t>In 1865 he wrote in his diary, </a:t>
            </a:r>
            <a:r>
              <a:rPr lang="en-US" sz="3200" i="1" dirty="0">
                <a:latin typeface="Cambria" panose="02040503050406030204" pitchFamily="18" charset="0"/>
                <a:ea typeface="Cambria" panose="02040503050406030204" pitchFamily="18" charset="0"/>
              </a:rPr>
              <a:t>“For two or three months, intense conflict…. Thought I should lose my mind.”</a:t>
            </a:r>
            <a:r>
              <a:rPr lang="en-US" sz="3200" dirty="0"/>
              <a:t> </a:t>
            </a:r>
          </a:p>
          <a:p>
            <a:r>
              <a:rPr lang="en-US" sz="3200" dirty="0"/>
              <a:t>A friend invited him to the south coast of England, to Brighton, for a break. And it was there, while walking along the beach, that Taylor's gloom lifted: </a:t>
            </a:r>
            <a:r>
              <a:rPr lang="en-US" sz="3200" i="1" dirty="0">
                <a:latin typeface="Cambria" panose="02040503050406030204" pitchFamily="18" charset="0"/>
                <a:ea typeface="Cambria" panose="02040503050406030204" pitchFamily="18" charset="0"/>
              </a:rPr>
              <a:t>“There the Lord conquered my unbelief, and I surrendered myself to God for this service. I told him that all responsibility as to the issues and consequences must rest with him; that as his servant it was mine to obey and to follow Him.” </a:t>
            </a:r>
          </a:p>
          <a:p>
            <a:endParaRPr lang="en-US" sz="3200" dirty="0"/>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Galli, Mark. 131 Christians Everyone Should Know</a:t>
            </a: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2206996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5000" b="-7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981" y="0"/>
            <a:ext cx="9144000" cy="732408"/>
          </a:xfrm>
        </p:spPr>
        <p:txBody>
          <a:bodyPr>
            <a:noAutofit/>
          </a:bodyPr>
          <a:lstStyle/>
          <a:p>
            <a:r>
              <a:rPr lang="en-US" sz="4400" b="1" dirty="0"/>
              <a:t>Radical Missionary</a:t>
            </a:r>
            <a:endParaRPr lang="en-US" b="1" dirty="0"/>
          </a:p>
        </p:txBody>
      </p:sp>
      <p:sp>
        <p:nvSpPr>
          <p:cNvPr id="8" name="Content Placeholder 7"/>
          <p:cNvSpPr>
            <a:spLocks noGrp="1"/>
          </p:cNvSpPr>
          <p:nvPr>
            <p:ph idx="1"/>
          </p:nvPr>
        </p:nvSpPr>
        <p:spPr>
          <a:xfrm>
            <a:off x="457200" y="732408"/>
            <a:ext cx="8229600" cy="5744591"/>
          </a:xfrm>
        </p:spPr>
        <p:txBody>
          <a:bodyPr>
            <a:normAutofit fontScale="92500"/>
          </a:bodyPr>
          <a:lstStyle/>
          <a:p>
            <a:r>
              <a:rPr lang="en-US" sz="3200" dirty="0"/>
              <a:t>His new mission, which he called the </a:t>
            </a:r>
            <a:r>
              <a:rPr lang="en-US" sz="3200" b="1" i="1" dirty="0"/>
              <a:t>China Inland Mission</a:t>
            </a:r>
            <a:r>
              <a:rPr lang="en-US" sz="3200" dirty="0"/>
              <a:t> (CIM), had a number of distinctive features such as: </a:t>
            </a:r>
          </a:p>
          <a:p>
            <a:pPr lvl="1"/>
            <a:r>
              <a:rPr lang="en-US" sz="2800" dirty="0"/>
              <a:t>Its missionaries would have no guaranteed salaries nor could they appeal for funds. They would simply trust God to supply their needs</a:t>
            </a:r>
          </a:p>
          <a:p>
            <a:pPr lvl="1"/>
            <a:r>
              <a:rPr lang="en-US" sz="2800" dirty="0"/>
              <a:t>Furthermore, its missionaries would adopt Chinese dress and then press the gospel into the China. </a:t>
            </a:r>
          </a:p>
          <a:p>
            <a:r>
              <a:rPr lang="en-US" sz="3200" dirty="0"/>
              <a:t>Within a year of his breakthrough, Taylor, his wife and four children, and 16 young missionaries sailed from London to join five others already in China working under Taylor's direction. </a:t>
            </a:r>
          </a:p>
          <a:p>
            <a:endParaRPr lang="en-US" sz="3200" dirty="0"/>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Galli, Mark. 131 Christians Everyone Should Know</a:t>
            </a: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5505903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5000" b="-7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981" y="0"/>
            <a:ext cx="9144000" cy="732408"/>
          </a:xfrm>
        </p:spPr>
        <p:txBody>
          <a:bodyPr>
            <a:noAutofit/>
          </a:bodyPr>
          <a:lstStyle/>
          <a:p>
            <a:r>
              <a:rPr lang="en-US" sz="4400" b="1" dirty="0"/>
              <a:t>Strains in the Organization </a:t>
            </a:r>
          </a:p>
        </p:txBody>
      </p:sp>
      <p:sp>
        <p:nvSpPr>
          <p:cNvPr id="8" name="Content Placeholder 7"/>
          <p:cNvSpPr>
            <a:spLocks noGrp="1"/>
          </p:cNvSpPr>
          <p:nvPr>
            <p:ph idx="1"/>
          </p:nvPr>
        </p:nvSpPr>
        <p:spPr>
          <a:xfrm>
            <a:off x="457200" y="732408"/>
            <a:ext cx="8229600" cy="5744591"/>
          </a:xfrm>
        </p:spPr>
        <p:txBody>
          <a:bodyPr>
            <a:normAutofit fontScale="85000" lnSpcReduction="10000"/>
          </a:bodyPr>
          <a:lstStyle/>
          <a:p>
            <a:r>
              <a:rPr lang="en-US" sz="3200" dirty="0"/>
              <a:t>Taylor continued to make enormous demands upon himself (he saw more than 200 patients daily when he first returned) and on CIM missionaries, some of whom balked. </a:t>
            </a:r>
          </a:p>
          <a:p>
            <a:r>
              <a:rPr lang="en-US" sz="3200" dirty="0"/>
              <a:t>Lewis Nicol, who accused Taylor of tyranny, had to be dismissed. </a:t>
            </a:r>
          </a:p>
          <a:p>
            <a:r>
              <a:rPr lang="en-US" sz="3200" dirty="0"/>
              <a:t>Some CIM missionaries, in the wake of this and other controversies, left to join other missions, but in 1876, with 52 missionaries, CIM constituted one-fifth of the missionary force in China. </a:t>
            </a:r>
          </a:p>
          <a:p>
            <a:r>
              <a:rPr lang="en-US" sz="3200" dirty="0"/>
              <a:t>Because there continued to be so many Chinese to reach, Taylor instituted another radical policy: he sent </a:t>
            </a:r>
            <a:r>
              <a:rPr lang="en-US" sz="3200" b="1" i="1" dirty="0"/>
              <a:t>unmarried women </a:t>
            </a:r>
            <a:r>
              <a:rPr lang="en-US" sz="3200" dirty="0"/>
              <a:t>into the interior, a move criticized by many veterans. </a:t>
            </a:r>
          </a:p>
          <a:p>
            <a:endParaRPr lang="en-US" sz="3200" dirty="0"/>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Galli, Mark. 131 Christians Everyone Should Know</a:t>
            </a: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688468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5000" b="-7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981" y="0"/>
            <a:ext cx="9144000" cy="732408"/>
          </a:xfrm>
        </p:spPr>
        <p:txBody>
          <a:bodyPr>
            <a:noAutofit/>
          </a:bodyPr>
          <a:lstStyle/>
          <a:p>
            <a:r>
              <a:rPr lang="en-US" sz="4400" b="1" dirty="0"/>
              <a:t>Strains in the Organization </a:t>
            </a:r>
          </a:p>
        </p:txBody>
      </p:sp>
      <p:sp>
        <p:nvSpPr>
          <p:cNvPr id="8" name="Content Placeholder 7"/>
          <p:cNvSpPr>
            <a:spLocks noGrp="1"/>
          </p:cNvSpPr>
          <p:nvPr>
            <p:ph idx="1"/>
          </p:nvPr>
        </p:nvSpPr>
        <p:spPr>
          <a:xfrm>
            <a:off x="457200" y="732408"/>
            <a:ext cx="8229600" cy="5744591"/>
          </a:xfrm>
        </p:spPr>
        <p:txBody>
          <a:bodyPr>
            <a:normAutofit fontScale="92500"/>
          </a:bodyPr>
          <a:lstStyle/>
          <a:p>
            <a:r>
              <a:rPr lang="en-US" sz="2600" dirty="0"/>
              <a:t>But Taylor's boldness knew no bounds. In 1881, he asked God for another 70 missionaries by the close of 1884: he got 76. </a:t>
            </a:r>
          </a:p>
          <a:p>
            <a:r>
              <a:rPr lang="en-US" sz="2600" dirty="0"/>
              <a:t>In late 1886, Taylor prayed for another 100 within a year: by November 1887, he announced 102 candidates had been accepted for service. </a:t>
            </a:r>
          </a:p>
          <a:p>
            <a:r>
              <a:rPr lang="en-US" sz="2600" dirty="0"/>
              <a:t>His leadership style and high ideals created enormous strains between the London and China councils of the CIM. </a:t>
            </a:r>
          </a:p>
          <a:p>
            <a:r>
              <a:rPr lang="en-US" sz="2600" dirty="0"/>
              <a:t>London thought Taylor autocratic; Taylor said he was only doing what he thought was best for the work, and then demanded more commitment from others: </a:t>
            </a:r>
            <a:r>
              <a:rPr lang="en-US" sz="2600" i="1" dirty="0">
                <a:latin typeface="Cambria" panose="02040503050406030204" pitchFamily="18" charset="0"/>
                <a:ea typeface="Cambria" panose="02040503050406030204" pitchFamily="18" charset="0"/>
              </a:rPr>
              <a:t>“China is not to be won for Christ by quiet, ease-loving men and women,” </a:t>
            </a:r>
            <a:r>
              <a:rPr lang="en-US" sz="2600" dirty="0"/>
              <a:t>he wrote. </a:t>
            </a:r>
            <a:r>
              <a:rPr lang="en-US" sz="2600" i="1" dirty="0">
                <a:latin typeface="Cambria" panose="02040503050406030204" pitchFamily="18" charset="0"/>
                <a:ea typeface="Cambria" panose="02040503050406030204" pitchFamily="18" charset="0"/>
              </a:rPr>
              <a:t>“The stamp of men and women we need is such as will put Jesus, China, [and] souls first and foremost in everything and at every time—even life itself must be secondary.” </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Galli, Mark. 131 Christians Everyone Should Know</a:t>
            </a: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1163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5000" b="-7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981" y="0"/>
            <a:ext cx="9144000" cy="732408"/>
          </a:xfrm>
        </p:spPr>
        <p:txBody>
          <a:bodyPr>
            <a:noAutofit/>
          </a:bodyPr>
          <a:lstStyle/>
          <a:p>
            <a:r>
              <a:rPr lang="en-US" sz="4400" b="1" dirty="0"/>
              <a:t>Strains in the Organization </a:t>
            </a:r>
          </a:p>
        </p:txBody>
      </p:sp>
      <p:sp>
        <p:nvSpPr>
          <p:cNvPr id="8" name="Content Placeholder 7"/>
          <p:cNvSpPr>
            <a:spLocks noGrp="1"/>
          </p:cNvSpPr>
          <p:nvPr>
            <p:ph idx="1"/>
          </p:nvPr>
        </p:nvSpPr>
        <p:spPr>
          <a:xfrm>
            <a:off x="457200" y="732408"/>
            <a:ext cx="8229600" cy="5744591"/>
          </a:xfrm>
        </p:spPr>
        <p:txBody>
          <a:bodyPr>
            <a:normAutofit fontScale="92500" lnSpcReduction="10000"/>
          </a:bodyPr>
          <a:lstStyle/>
          <a:p>
            <a:r>
              <a:rPr lang="en-US" sz="3200" dirty="0"/>
              <a:t>Taylor's grueling work pace, both in China and abroad (to England, the United States, and Canada on speaking engagements and to recruit), was carried on despite Taylor's poor health and bouts with depression. </a:t>
            </a:r>
          </a:p>
          <a:p>
            <a:r>
              <a:rPr lang="en-US" sz="3200" dirty="0"/>
              <a:t>In 1900 it became too much, and he had complete physical and mental breakdown. </a:t>
            </a:r>
          </a:p>
          <a:p>
            <a:r>
              <a:rPr lang="en-US" sz="3200" dirty="0"/>
              <a:t>The personal cost of Taylor's vision was high on his family as well: his wife Maria died at age 33, and four of eight of their children died before they reached the age of 10. (Taylor eventually married Jennie Faulding, a CIM missionary.) </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Galli, Mark. 131 Christians Everyone Should Know</a:t>
            </a: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889483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5000" b="-7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981" y="0"/>
            <a:ext cx="9144000" cy="732408"/>
          </a:xfrm>
        </p:spPr>
        <p:txBody>
          <a:bodyPr>
            <a:noAutofit/>
          </a:bodyPr>
          <a:lstStyle/>
          <a:p>
            <a:r>
              <a:rPr lang="en-US" sz="4400" b="1" dirty="0"/>
              <a:t>Strains in the Organization </a:t>
            </a:r>
          </a:p>
        </p:txBody>
      </p:sp>
      <p:sp>
        <p:nvSpPr>
          <p:cNvPr id="8" name="Content Placeholder 7"/>
          <p:cNvSpPr>
            <a:spLocks noGrp="1"/>
          </p:cNvSpPr>
          <p:nvPr>
            <p:ph idx="1"/>
          </p:nvPr>
        </p:nvSpPr>
        <p:spPr>
          <a:xfrm>
            <a:off x="457200" y="732408"/>
            <a:ext cx="8229600" cy="5744591"/>
          </a:xfrm>
        </p:spPr>
        <p:txBody>
          <a:bodyPr>
            <a:normAutofit/>
          </a:bodyPr>
          <a:lstStyle/>
          <a:p>
            <a:r>
              <a:rPr lang="en-US" sz="3200" dirty="0"/>
              <a:t>Between his work ethic and his absolute trust in God (despite never soliciting funds, his CIM grew and prospered), he inspired thousands to forsake the comforts of the West to bring the Christian message to the vast and unknown interior of China. </a:t>
            </a:r>
          </a:p>
          <a:p>
            <a:r>
              <a:rPr lang="en-US" sz="3200" dirty="0"/>
              <a:t>Though mission work in China was interrupted by the communist takeover in 1949, the CIM continues to this day under the name Overseas Missionary Fellowship (International).</a:t>
            </a:r>
          </a:p>
          <a:p>
            <a:endParaRPr lang="en-US" sz="3200" dirty="0"/>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Galli, Mark. 131 Christians Everyone Should Know</a:t>
            </a: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17649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5000" b="-7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981" y="0"/>
            <a:ext cx="9144000" cy="732408"/>
          </a:xfrm>
        </p:spPr>
        <p:txBody>
          <a:bodyPr>
            <a:noAutofit/>
          </a:bodyPr>
          <a:lstStyle/>
          <a:p>
            <a:r>
              <a:rPr lang="en-US" sz="4400" b="1" dirty="0"/>
              <a:t>Supporters of Hudson Taylor</a:t>
            </a:r>
          </a:p>
        </p:txBody>
      </p:sp>
      <p:sp>
        <p:nvSpPr>
          <p:cNvPr id="8" name="Content Placeholder 7"/>
          <p:cNvSpPr>
            <a:spLocks noGrp="1"/>
          </p:cNvSpPr>
          <p:nvPr>
            <p:ph idx="1"/>
          </p:nvPr>
        </p:nvSpPr>
        <p:spPr>
          <a:xfrm>
            <a:off x="457200" y="732408"/>
            <a:ext cx="8229600" cy="5744591"/>
          </a:xfrm>
        </p:spPr>
        <p:txBody>
          <a:bodyPr>
            <a:normAutofit/>
          </a:bodyPr>
          <a:lstStyle/>
          <a:p>
            <a:r>
              <a:rPr lang="en-US" sz="3200" dirty="0"/>
              <a:t>Taylor became friends with </a:t>
            </a:r>
            <a:r>
              <a:rPr lang="en-US" sz="3200" b="1" i="1" dirty="0"/>
              <a:t>Charles Haddon Spurgeon</a:t>
            </a:r>
            <a:r>
              <a:rPr lang="en-US" sz="3200" dirty="0"/>
              <a:t>, who pastored the Metropolitan Tabernacle and became a lifelong supporter of Taylor. </a:t>
            </a:r>
          </a:p>
          <a:p>
            <a:r>
              <a:rPr lang="en-US" sz="3200" dirty="0"/>
              <a:t>He befriended </a:t>
            </a:r>
            <a:r>
              <a:rPr lang="en-US" sz="3200" b="1" i="1" dirty="0"/>
              <a:t>C.I. Scofield </a:t>
            </a:r>
            <a:r>
              <a:rPr lang="en-US" sz="3200" dirty="0"/>
              <a:t>and later filled the pulpit of </a:t>
            </a:r>
            <a:r>
              <a:rPr lang="en-US" sz="3200" b="1" i="1" dirty="0"/>
              <a:t>D.L. Moody </a:t>
            </a:r>
            <a:r>
              <a:rPr lang="en-US" sz="3200" dirty="0"/>
              <a:t>as a guest in Chicago. Moody and Scofield thereafter actively supported the work of the China Inland Mission of North America. </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Galli, Mark. 131 Christians Everyone Should Know</a:t>
            </a: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6334937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5000" b="-7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981" y="0"/>
            <a:ext cx="9144000" cy="732408"/>
          </a:xfrm>
        </p:spPr>
        <p:txBody>
          <a:bodyPr>
            <a:noAutofit/>
          </a:bodyPr>
          <a:lstStyle/>
          <a:p>
            <a:r>
              <a:rPr lang="en-US" sz="4400" b="1" dirty="0"/>
              <a:t>Hudson Taylor Quotes</a:t>
            </a:r>
          </a:p>
        </p:txBody>
      </p:sp>
      <p:sp>
        <p:nvSpPr>
          <p:cNvPr id="8" name="Content Placeholder 7"/>
          <p:cNvSpPr>
            <a:spLocks noGrp="1"/>
          </p:cNvSpPr>
          <p:nvPr>
            <p:ph idx="1"/>
          </p:nvPr>
        </p:nvSpPr>
        <p:spPr>
          <a:xfrm>
            <a:off x="457200" y="732408"/>
            <a:ext cx="8229600" cy="5744591"/>
          </a:xfrm>
        </p:spPr>
        <p:txBody>
          <a:bodyPr>
            <a:normAutofit fontScale="92500" lnSpcReduction="20000"/>
          </a:bodyPr>
          <a:lstStyle/>
          <a:p>
            <a:r>
              <a:rPr lang="en-US" i="1" dirty="0">
                <a:latin typeface="Cambria" panose="02040503050406030204" pitchFamily="18" charset="0"/>
                <a:ea typeface="Cambria" panose="02040503050406030204" pitchFamily="18" charset="0"/>
              </a:rPr>
              <a:t>“Perhaps if there were more of that intense distress for souls that leads to tears, we should more frequently see the results we desire. Sometimes it may be that while we are complaining of the hardness of the hearts of those we are seeking to benefit, the hardness of our </a:t>
            </a:r>
            <a:r>
              <a:rPr lang="en-US" b="1" i="1" dirty="0">
                <a:latin typeface="Cambria" panose="02040503050406030204" pitchFamily="18" charset="0"/>
                <a:ea typeface="Cambria" panose="02040503050406030204" pitchFamily="18" charset="0"/>
              </a:rPr>
              <a:t>own</a:t>
            </a:r>
            <a:r>
              <a:rPr lang="en-US" i="1" dirty="0">
                <a:latin typeface="Cambria" panose="02040503050406030204" pitchFamily="18" charset="0"/>
                <a:ea typeface="Cambria" panose="02040503050406030204" pitchFamily="18" charset="0"/>
              </a:rPr>
              <a:t> hearts and our feeble apprehension of the solemn reality of eternal things may be the </a:t>
            </a:r>
            <a:r>
              <a:rPr lang="en-US" b="1" i="1" dirty="0">
                <a:latin typeface="Cambria" panose="02040503050406030204" pitchFamily="18" charset="0"/>
                <a:ea typeface="Cambria" panose="02040503050406030204" pitchFamily="18" charset="0"/>
              </a:rPr>
              <a:t>true</a:t>
            </a:r>
            <a:r>
              <a:rPr lang="en-US" i="1" dirty="0">
                <a:latin typeface="Cambria" panose="02040503050406030204" pitchFamily="18" charset="0"/>
                <a:ea typeface="Cambria" panose="02040503050406030204" pitchFamily="18" charset="0"/>
              </a:rPr>
              <a:t> cause of our want of success.”</a:t>
            </a:r>
            <a:endParaRPr lang="en-US" sz="3200" dirty="0"/>
          </a:p>
          <a:p>
            <a:r>
              <a:rPr lang="en-US" i="1" dirty="0">
                <a:latin typeface="Cambria" panose="02040503050406030204" pitchFamily="18" charset="0"/>
                <a:ea typeface="Cambria" panose="02040503050406030204" pitchFamily="18" charset="0"/>
              </a:rPr>
              <a:t>“It will not do to say that you have no special call to go to China. With these facts before you, and with the command of the Lord Jesus to go and preach the gospel to every creature, you need rather to ascertain whether you have a special call to stay at home.”</a:t>
            </a:r>
          </a:p>
          <a:p>
            <a:r>
              <a:rPr lang="en-US" i="1" dirty="0">
                <a:latin typeface="Cambria" panose="02040503050406030204" pitchFamily="18" charset="0"/>
                <a:ea typeface="Cambria" panose="02040503050406030204" pitchFamily="18" charset="0"/>
              </a:rPr>
              <a:t>“The use of means ought not to lessen our faith in God, and our faith in God ought not to hinder our using whatever means He has given us for the accomplishment of His own purposes.”</a:t>
            </a:r>
          </a:p>
          <a:p>
            <a:endParaRPr lang="en-US" sz="3200" dirty="0"/>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hlinkClick r:id="rId4"/>
              </a:rPr>
              <a:t>https://www.whatchristianswanttoknow.com/top-24-hudson-taylor-quotes/</a:t>
            </a:r>
            <a:r>
              <a:rPr lang="en-US" sz="2000" dirty="0"/>
              <a:t> </a:t>
            </a: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563486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25000" b="-75000"/>
          </a:stretch>
        </a:blip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C890CDD-BDAF-4A70-933B-A709A8F2B279}"/>
              </a:ext>
            </a:extLst>
          </p:cNvPr>
          <p:cNvSpPr txBox="1"/>
          <p:nvPr/>
        </p:nvSpPr>
        <p:spPr>
          <a:xfrm>
            <a:off x="0" y="6565612"/>
            <a:ext cx="8991600"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hlinkClick r:id="rId5"/>
              </a:rPr>
              <a:t>https://christianhof.org/taylor/</a:t>
            </a:r>
            <a:r>
              <a:rPr kumimoji="0" lang="en-US" sz="12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4" name="TextBox 3">
            <a:extLst>
              <a:ext uri="{FF2B5EF4-FFF2-40B4-BE49-F238E27FC236}">
                <a16:creationId xmlns:a16="http://schemas.microsoft.com/office/drawing/2014/main" id="{B4655C2E-E7C9-4D4B-8E7B-A6F62FEB1B42}"/>
              </a:ext>
            </a:extLst>
          </p:cNvPr>
          <p:cNvSpPr txBox="1"/>
          <p:nvPr/>
        </p:nvSpPr>
        <p:spPr>
          <a:xfrm>
            <a:off x="5388615" y="6334780"/>
            <a:ext cx="3733800" cy="523220"/>
          </a:xfrm>
          <a:prstGeom prst="rect">
            <a:avLst/>
          </a:prstGeom>
          <a:noFill/>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glow rad="228600">
                    <a:srgbClr val="C0504D">
                      <a:satMod val="175000"/>
                      <a:alpha val="40000"/>
                    </a:srgbClr>
                  </a:glow>
                  <a:outerShdw blurRad="114300" dist="38100" dir="13500000" algn="br" rotWithShape="0">
                    <a:prstClr val="black"/>
                  </a:outerShdw>
                </a:effectLst>
                <a:uLnTx/>
                <a:uFillTx/>
                <a:latin typeface="Calibri"/>
                <a:ea typeface="+mn-ea"/>
                <a:cs typeface="+mn-cs"/>
              </a:rPr>
              <a:t>Missionary to China</a:t>
            </a:r>
          </a:p>
        </p:txBody>
      </p:sp>
      <p:sp>
        <p:nvSpPr>
          <p:cNvPr id="3" name="Title 2"/>
          <p:cNvSpPr>
            <a:spLocks noGrp="1"/>
          </p:cNvSpPr>
          <p:nvPr>
            <p:ph type="title" idx="4294967295"/>
          </p:nvPr>
        </p:nvSpPr>
        <p:spPr>
          <a:xfrm>
            <a:off x="0" y="0"/>
            <a:ext cx="9144000" cy="914400"/>
          </a:xfrm>
        </p:spPr>
        <p:txBody>
          <a:bodyPr>
            <a:noAutofit/>
          </a:bodyPr>
          <a:lstStyle/>
          <a:p>
            <a: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t>Hudson Taylor</a:t>
            </a:r>
            <a:endParaRPr lang="en-US" sz="4800" dirty="0">
              <a:effectLst>
                <a:glow rad="228600">
                  <a:schemeClr val="accent2">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23700747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5000" b="-7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981" y="0"/>
            <a:ext cx="9144000" cy="732408"/>
          </a:xfrm>
        </p:spPr>
        <p:txBody>
          <a:bodyPr>
            <a:noAutofit/>
          </a:bodyPr>
          <a:lstStyle/>
          <a:p>
            <a:r>
              <a:rPr lang="en-US" sz="4400" b="1" dirty="0"/>
              <a:t>Hudson Taylor Quotes</a:t>
            </a:r>
          </a:p>
        </p:txBody>
      </p:sp>
      <p:sp>
        <p:nvSpPr>
          <p:cNvPr id="8" name="Content Placeholder 7"/>
          <p:cNvSpPr>
            <a:spLocks noGrp="1"/>
          </p:cNvSpPr>
          <p:nvPr>
            <p:ph idx="1"/>
          </p:nvPr>
        </p:nvSpPr>
        <p:spPr>
          <a:xfrm>
            <a:off x="457200" y="732408"/>
            <a:ext cx="8229600" cy="5744591"/>
          </a:xfrm>
        </p:spPr>
        <p:txBody>
          <a:bodyPr>
            <a:normAutofit/>
          </a:bodyPr>
          <a:lstStyle/>
          <a:p>
            <a:r>
              <a:rPr lang="en-US" i="1" dirty="0">
                <a:latin typeface="Cambria" panose="02040503050406030204" pitchFamily="18" charset="0"/>
                <a:ea typeface="Cambria" panose="02040503050406030204" pitchFamily="18" charset="0"/>
              </a:rPr>
              <a:t>“I have seen many men work without praying, though I have never seen any good come out of it; but I have never seen a man pray without working.”</a:t>
            </a:r>
          </a:p>
          <a:p>
            <a:r>
              <a:rPr lang="en-US" i="1" dirty="0">
                <a:latin typeface="Cambria" panose="02040503050406030204" pitchFamily="18" charset="0"/>
                <a:ea typeface="Cambria" panose="02040503050406030204" pitchFamily="18" charset="0"/>
              </a:rPr>
              <a:t>“As our Father makes many a flower to bloom unseen in the lonely desert, [let us] do all that we can do, as under God’s eye, though no other eye ever take note of it.”</a:t>
            </a:r>
          </a:p>
          <a:p>
            <a:r>
              <a:rPr lang="en-US" i="1" dirty="0">
                <a:latin typeface="Cambria" panose="02040503050406030204" pitchFamily="18" charset="0"/>
                <a:ea typeface="Cambria" panose="02040503050406030204" pitchFamily="18" charset="0"/>
              </a:rPr>
              <a:t>“I have found that there are three stages in every great work of God: first, it is impossible, then it is difficult, then it is done.”</a:t>
            </a:r>
          </a:p>
          <a:p>
            <a:r>
              <a:rPr lang="en-US" i="1" dirty="0">
                <a:latin typeface="Cambria" panose="02040503050406030204" pitchFamily="18" charset="0"/>
                <a:ea typeface="Cambria" panose="02040503050406030204" pitchFamily="18" charset="0"/>
              </a:rPr>
              <a:t>“Christ is either Lord of all, or He is not Lord at all”</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hlinkClick r:id="rId4"/>
              </a:rPr>
              <a:t>https://www.whatchristianswanttoknow.com/top-24-hudson-taylor-quotes/</a:t>
            </a:r>
            <a:r>
              <a:rPr lang="en-US" sz="2000" dirty="0"/>
              <a:t> </a:t>
            </a: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007862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5000" b="-7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981" y="0"/>
            <a:ext cx="9144000" cy="732408"/>
          </a:xfrm>
        </p:spPr>
        <p:txBody>
          <a:bodyPr>
            <a:noAutofit/>
          </a:bodyPr>
          <a:lstStyle/>
          <a:p>
            <a:r>
              <a:rPr lang="en-US" sz="4400" b="1" dirty="0"/>
              <a:t>Legacy</a:t>
            </a:r>
          </a:p>
        </p:txBody>
      </p:sp>
      <p:sp>
        <p:nvSpPr>
          <p:cNvPr id="8" name="Content Placeholder 7"/>
          <p:cNvSpPr>
            <a:spLocks noGrp="1"/>
          </p:cNvSpPr>
          <p:nvPr>
            <p:ph idx="1"/>
          </p:nvPr>
        </p:nvSpPr>
        <p:spPr>
          <a:xfrm>
            <a:off x="457200" y="732408"/>
            <a:ext cx="8229600" cy="5744591"/>
          </a:xfrm>
        </p:spPr>
        <p:txBody>
          <a:bodyPr>
            <a:normAutofit fontScale="92500" lnSpcReduction="20000"/>
          </a:bodyPr>
          <a:lstStyle/>
          <a:p>
            <a:r>
              <a:rPr lang="en-US" dirty="0">
                <a:latin typeface="+mj-lt"/>
                <a:ea typeface="Cambria" panose="02040503050406030204" pitchFamily="18" charset="0"/>
              </a:rPr>
              <a:t>The beginning of “faith missions” (the sending of missionaries with no promises of temporal support, but instead a reliance “through prayer to move Men by God”) has had a wide impact among evangelical churches to this day. After Taylor’s death, China Inland Mission gained the notable distinction of being the largest Protestant mission agency in the world. </a:t>
            </a:r>
          </a:p>
          <a:p>
            <a:r>
              <a:rPr lang="en-US" dirty="0">
                <a:latin typeface="+mj-lt"/>
                <a:ea typeface="Cambria" panose="02040503050406030204" pitchFamily="18" charset="0"/>
              </a:rPr>
              <a:t>The biographies of Hudson Taylor inspired generations of Christians to follow his example of service and sacrifice. Notable examples are: </a:t>
            </a:r>
          </a:p>
          <a:p>
            <a:pPr lvl="1"/>
            <a:r>
              <a:rPr lang="en-US" dirty="0">
                <a:latin typeface="+mj-lt"/>
                <a:ea typeface="Cambria" panose="02040503050406030204" pitchFamily="18" charset="0"/>
              </a:rPr>
              <a:t>Olympic Gold Medalist Eric Liddell, </a:t>
            </a:r>
          </a:p>
          <a:p>
            <a:pPr lvl="1"/>
            <a:r>
              <a:rPr lang="en-US" dirty="0">
                <a:latin typeface="+mj-lt"/>
                <a:ea typeface="Cambria" panose="02040503050406030204" pitchFamily="18" charset="0"/>
              </a:rPr>
              <a:t>Twentieth-century missionary and martyr Jim Elliot, </a:t>
            </a:r>
          </a:p>
          <a:p>
            <a:pPr lvl="1"/>
            <a:r>
              <a:rPr lang="en-US" dirty="0">
                <a:latin typeface="+mj-lt"/>
                <a:ea typeface="Cambria" panose="02040503050406030204" pitchFamily="18" charset="0"/>
              </a:rPr>
              <a:t>International evangelists Billy Graham and Luis Palau. </a:t>
            </a:r>
          </a:p>
          <a:p>
            <a:r>
              <a:rPr lang="en-US" i="1" dirty="0">
                <a:latin typeface="Cambria" panose="02040503050406030204" pitchFamily="18" charset="0"/>
                <a:ea typeface="Cambria" panose="02040503050406030204" pitchFamily="18" charset="0"/>
              </a:rPr>
              <a:t>“Hudson Taylor was, ...one of the greatest missionaries of all time, and... one of the four or five most influential foreigners who came to China in the nineteenth century for any purpose...” —</a:t>
            </a:r>
            <a:r>
              <a:rPr lang="en-US" dirty="0">
                <a:latin typeface="+mj-lt"/>
                <a:ea typeface="Cambria" panose="02040503050406030204" pitchFamily="18" charset="0"/>
              </a:rPr>
              <a:t>Kenneth Scott Latourette</a:t>
            </a:r>
            <a:endParaRPr lang="en-US" sz="3200" dirty="0">
              <a:latin typeface="+mj-lt"/>
            </a:endParaRP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hlinkClick r:id="rId4"/>
              </a:rPr>
              <a:t>https://www.wikiwand.com/en/Hudson_Taylor</a:t>
            </a:r>
            <a:r>
              <a:rPr lang="en-US" sz="2000" dirty="0"/>
              <a:t> </a:t>
            </a: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74306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 calcmode="lin" valueType="num">
                                      <p:cBhvr>
                                        <p:cTn id="35"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8">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 calcmode="lin" valueType="num">
                                      <p:cBhvr>
                                        <p:cTn id="42"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5000" b="-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12032"/>
            <a:ext cx="9220200" cy="1054768"/>
          </a:xfrm>
        </p:spPr>
        <p:txBody>
          <a:bodyPr>
            <a:noAutofit/>
          </a:bodyPr>
          <a:lstStyle/>
          <a:p>
            <a:r>
              <a:rPr lang="en-US" sz="7200" b="1" dirty="0">
                <a:solidFill>
                  <a:schemeClr val="bg1"/>
                </a:solidFill>
                <a:effectLst>
                  <a:glow rad="228600">
                    <a:schemeClr val="accent2">
                      <a:satMod val="175000"/>
                      <a:alpha val="40000"/>
                    </a:schemeClr>
                  </a:glow>
                  <a:outerShdw blurRad="114300" dist="38100" dir="13500000" algn="br" rotWithShape="0">
                    <a:prstClr val="black"/>
                  </a:outerShdw>
                </a:effectLst>
              </a:rPr>
              <a:t>Jim Elliott</a:t>
            </a:r>
            <a:endParaRPr lang="en-US" sz="6000" dirty="0">
              <a:effectLst>
                <a:glow rad="228600">
                  <a:schemeClr val="accent2">
                    <a:satMod val="175000"/>
                    <a:alpha val="40000"/>
                  </a:schemeClr>
                </a:glow>
                <a:outerShdw blurRad="114300" dist="38100" dir="13500000" algn="br" rotWithShape="0">
                  <a:prstClr val="black"/>
                </a:outerShdw>
              </a:effectLst>
            </a:endParaRPr>
          </a:p>
        </p:txBody>
      </p:sp>
      <p:sp>
        <p:nvSpPr>
          <p:cNvPr id="11" name="TextBox 10">
            <a:extLst>
              <a:ext uri="{FF2B5EF4-FFF2-40B4-BE49-F238E27FC236}">
                <a16:creationId xmlns:a16="http://schemas.microsoft.com/office/drawing/2014/main" id="{AC890CDD-BDAF-4A70-933B-A709A8F2B279}"/>
              </a:ext>
            </a:extLst>
          </p:cNvPr>
          <p:cNvSpPr txBox="1"/>
          <p:nvPr/>
        </p:nvSpPr>
        <p:spPr>
          <a:xfrm>
            <a:off x="0" y="6565612"/>
            <a:ext cx="8991600"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5"/>
              </a:rPr>
              <a:t>https://servantsofgrace.org/suffering-sacrifice-and-the-death-of-jim-elliot/</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15731840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dirty="0">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9880866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*Class Discussion Time</a:t>
            </a:r>
          </a:p>
        </p:txBody>
      </p:sp>
      <p:sp>
        <p:nvSpPr>
          <p:cNvPr id="4" name="Content Placeholder 3"/>
          <p:cNvSpPr>
            <a:spLocks noGrp="1"/>
          </p:cNvSpPr>
          <p:nvPr>
            <p:ph idx="1"/>
          </p:nvPr>
        </p:nvSpPr>
        <p:spPr>
          <a:xfrm>
            <a:off x="31630" y="685800"/>
            <a:ext cx="8991600" cy="6172200"/>
          </a:xfrm>
        </p:spPr>
        <p:txBody>
          <a:bodyPr>
            <a:normAutofit lnSpcReduction="10000"/>
          </a:bodyPr>
          <a:lstStyle/>
          <a:p>
            <a:r>
              <a:rPr lang="en-US" sz="2400" dirty="0"/>
              <a:t>What do you think of Taylor’s policy of forbidding missionaries in his organization from </a:t>
            </a:r>
            <a:r>
              <a:rPr lang="en-US" sz="2400" b="1" i="1" dirty="0"/>
              <a:t>soliciting </a:t>
            </a:r>
            <a:r>
              <a:rPr lang="en-US" sz="2400" dirty="0"/>
              <a:t>financial support – that they needed to trust in God instead?</a:t>
            </a:r>
          </a:p>
          <a:p>
            <a:r>
              <a:rPr lang="en-US" sz="2400" dirty="0"/>
              <a:t>Hudson Taylor says: “</a:t>
            </a:r>
            <a:r>
              <a:rPr lang="en-US" sz="2400" i="1" dirty="0">
                <a:latin typeface="Cambria" panose="02040503050406030204" pitchFamily="18" charset="0"/>
                <a:ea typeface="Cambria" panose="02040503050406030204" pitchFamily="18" charset="0"/>
              </a:rPr>
              <a:t>Perhaps if there were more of that intense distress for souls that leads to tears, we should more frequently see the results we desire. Sometimes it may be that while we are complaining of the hardness of the hearts of those we are seeking to benefit, the hardness of our </a:t>
            </a:r>
            <a:r>
              <a:rPr lang="en-US" sz="2400" b="1" i="1" dirty="0">
                <a:latin typeface="Cambria" panose="02040503050406030204" pitchFamily="18" charset="0"/>
                <a:ea typeface="Cambria" panose="02040503050406030204" pitchFamily="18" charset="0"/>
              </a:rPr>
              <a:t>own</a:t>
            </a:r>
            <a:r>
              <a:rPr lang="en-US" sz="2400" i="1" dirty="0">
                <a:latin typeface="Cambria" panose="02040503050406030204" pitchFamily="18" charset="0"/>
                <a:ea typeface="Cambria" panose="02040503050406030204" pitchFamily="18" charset="0"/>
              </a:rPr>
              <a:t> hearts and our feeble apprehension of the solemn reality of eternal things may be the </a:t>
            </a:r>
            <a:r>
              <a:rPr lang="en-US" sz="2400" b="1" i="1" dirty="0">
                <a:latin typeface="Cambria" panose="02040503050406030204" pitchFamily="18" charset="0"/>
                <a:ea typeface="Cambria" panose="02040503050406030204" pitchFamily="18" charset="0"/>
              </a:rPr>
              <a:t>true</a:t>
            </a:r>
            <a:r>
              <a:rPr lang="en-US" sz="2400" i="1" dirty="0">
                <a:latin typeface="Cambria" panose="02040503050406030204" pitchFamily="18" charset="0"/>
                <a:ea typeface="Cambria" panose="02040503050406030204" pitchFamily="18" charset="0"/>
              </a:rPr>
              <a:t> cause of our want of success.” </a:t>
            </a:r>
            <a:r>
              <a:rPr lang="en-US" sz="2400" dirty="0"/>
              <a:t>Do the people you try to reach tend to be hard hearted and, if so, might this statement be applicable to you?</a:t>
            </a:r>
          </a:p>
          <a:p>
            <a:r>
              <a:rPr lang="en-US" sz="2400" dirty="0"/>
              <a:t>What do you think of Taylor’s claim that: “</a:t>
            </a:r>
            <a:r>
              <a:rPr lang="en-US" sz="2400" i="1" dirty="0">
                <a:latin typeface="Cambria" panose="02040503050406030204" pitchFamily="18" charset="0"/>
                <a:ea typeface="Cambria" panose="02040503050406030204" pitchFamily="18" charset="0"/>
              </a:rPr>
              <a:t>It will not do to say that you have no special call to go to China. With these facts before you, and with the command of the Lord Jesus to go and preach the gospel to every creature, you need rather to ascertain whether you have a special call to stay at home.”</a:t>
            </a:r>
            <a:r>
              <a:rPr lang="en-US" sz="2400" dirty="0"/>
              <a:t>?</a:t>
            </a:r>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218899030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 y="6463450"/>
            <a:ext cx="8915400"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Galli, Mark. 131 Christians Everyone Should Know</a:t>
            </a:r>
            <a:endParaRPr kumimoji="0" lang="en-US" sz="105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Title 1">
            <a:extLst>
              <a:ext uri="{FF2B5EF4-FFF2-40B4-BE49-F238E27FC236}">
                <a16:creationId xmlns:a16="http://schemas.microsoft.com/office/drawing/2014/main" id="{511753C4-1A20-47F4-AE75-CBDDFC0D1473}"/>
              </a:ext>
            </a:extLst>
          </p:cNvPr>
          <p:cNvSpPr>
            <a:spLocks noGrp="1"/>
          </p:cNvSpPr>
          <p:nvPr>
            <p:ph type="title"/>
          </p:nvPr>
        </p:nvSpPr>
        <p:spPr>
          <a:xfrm>
            <a:off x="152398" y="124475"/>
            <a:ext cx="8763002" cy="789926"/>
          </a:xfrm>
        </p:spPr>
        <p:txBody>
          <a:bodyPr>
            <a:noAutofit/>
          </a:bodyPr>
          <a:lstStyle/>
          <a:p>
            <a:r>
              <a:rPr lang="en-US" sz="5400" b="1" dirty="0"/>
              <a:t>Timeline</a:t>
            </a:r>
          </a:p>
        </p:txBody>
      </p:sp>
      <p:pic>
        <p:nvPicPr>
          <p:cNvPr id="6" name="Picture 5">
            <a:extLst>
              <a:ext uri="{FF2B5EF4-FFF2-40B4-BE49-F238E27FC236}">
                <a16:creationId xmlns:a16="http://schemas.microsoft.com/office/drawing/2014/main" id="{31134948-639E-41B0-8DC5-2475AE84AB5B}"/>
              </a:ext>
            </a:extLst>
          </p:cNvPr>
          <p:cNvPicPr>
            <a:picLocks noChangeAspect="1"/>
          </p:cNvPicPr>
          <p:nvPr/>
        </p:nvPicPr>
        <p:blipFill>
          <a:blip r:embed="rId2"/>
          <a:stretch>
            <a:fillRect/>
          </a:stretch>
        </p:blipFill>
        <p:spPr>
          <a:xfrm>
            <a:off x="0" y="1066800"/>
            <a:ext cx="9144000" cy="5130150"/>
          </a:xfrm>
          <a:prstGeom prst="rect">
            <a:avLst/>
          </a:prstGeom>
        </p:spPr>
      </p:pic>
    </p:spTree>
    <p:extLst>
      <p:ext uri="{BB962C8B-B14F-4D97-AF65-F5344CB8AC3E}">
        <p14:creationId xmlns:p14="http://schemas.microsoft.com/office/powerpoint/2010/main" val="17169682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15000"/>
            <a:lum/>
          </a:blip>
          <a:srcRect/>
          <a:stretch>
            <a:fillRect t="-25000" b="-7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3048000"/>
          </a:xfrm>
        </p:spPr>
        <p:txBody>
          <a:bodyPr>
            <a:noAutofit/>
          </a:bodyPr>
          <a:lstStyle/>
          <a:p>
            <a:r>
              <a:rPr lang="en-US" sz="3200" b="1" dirty="0"/>
              <a:t>“</a:t>
            </a:r>
            <a:r>
              <a:rPr lang="en-US" sz="3200" b="1" i="1" dirty="0">
                <a:latin typeface="Cambria" panose="02040503050406030204" pitchFamily="18" charset="0"/>
                <a:ea typeface="Cambria" panose="02040503050406030204" pitchFamily="18" charset="0"/>
              </a:rPr>
              <a:t>China is not to be won for Christ by quiet, ease-loving men and women…. The stamp of men and women we need is such as will put Jesus, China, [and] souls first and foremost in everything and at every time—even life itself must be secondary</a:t>
            </a:r>
            <a:r>
              <a:rPr lang="en-US" sz="3200" b="1" dirty="0"/>
              <a:t>.”</a:t>
            </a:r>
          </a:p>
        </p:txBody>
      </p:sp>
      <p:sp>
        <p:nvSpPr>
          <p:cNvPr id="8" name="Content Placeholder 7"/>
          <p:cNvSpPr>
            <a:spLocks noGrp="1"/>
          </p:cNvSpPr>
          <p:nvPr>
            <p:ph idx="1"/>
          </p:nvPr>
        </p:nvSpPr>
        <p:spPr>
          <a:xfrm>
            <a:off x="457200" y="3124200"/>
            <a:ext cx="8229600" cy="3352799"/>
          </a:xfrm>
        </p:spPr>
        <p:txBody>
          <a:bodyPr>
            <a:normAutofit fontScale="77500" lnSpcReduction="20000"/>
          </a:bodyPr>
          <a:lstStyle/>
          <a:p>
            <a:r>
              <a:rPr lang="en-US" sz="3200" dirty="0"/>
              <a:t>In September 1853, a little three-masted clipper slipped quietly out of Liverpool harbor with Hudson Taylor, a gaunt and wild-eyed 21-year-old missionary, aboard. </a:t>
            </a:r>
          </a:p>
          <a:p>
            <a:r>
              <a:rPr lang="en-US" sz="3200" dirty="0"/>
              <a:t>He was headed for a country that was just coming into the Christian West's consciousness; only a few dozen missionaries were stationed there at the time. </a:t>
            </a:r>
          </a:p>
          <a:p>
            <a:r>
              <a:rPr lang="en-US" sz="3200" dirty="0"/>
              <a:t>By the time Taylor died a half-century later, however, China was viewed as the most fertile and challenging of mission fields as thousands volunteered annually to serve there.</a:t>
            </a:r>
          </a:p>
        </p:txBody>
      </p:sp>
      <p:sp>
        <p:nvSpPr>
          <p:cNvPr id="5" name="TextBox 4"/>
          <p:cNvSpPr txBox="1"/>
          <p:nvPr/>
        </p:nvSpPr>
        <p:spPr>
          <a:xfrm>
            <a:off x="304800" y="6457890"/>
            <a:ext cx="870126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Galli, Mark. 131 Christians Everyone Should Know</a:t>
            </a: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555306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753C4-1A20-47F4-AE75-CBDDFC0D1473}"/>
              </a:ext>
            </a:extLst>
          </p:cNvPr>
          <p:cNvSpPr>
            <a:spLocks noGrp="1"/>
          </p:cNvSpPr>
          <p:nvPr>
            <p:ph type="title"/>
          </p:nvPr>
        </p:nvSpPr>
        <p:spPr>
          <a:xfrm>
            <a:off x="0" y="15044"/>
            <a:ext cx="9144000" cy="1204156"/>
          </a:xfrm>
        </p:spPr>
        <p:txBody>
          <a:bodyPr>
            <a:noAutofit/>
          </a:bodyPr>
          <a:lstStyle/>
          <a:p>
            <a:r>
              <a:rPr lang="en-US" sz="4800" b="1" dirty="0"/>
              <a:t>Hudson Taylor at the age of 21</a:t>
            </a:r>
          </a:p>
        </p:txBody>
      </p:sp>
      <p:sp>
        <p:nvSpPr>
          <p:cNvPr id="7" name="TextBox 6">
            <a:extLst>
              <a:ext uri="{FF2B5EF4-FFF2-40B4-BE49-F238E27FC236}">
                <a16:creationId xmlns:a16="http://schemas.microsoft.com/office/drawing/2014/main" id="{4EABDDA4-71AE-4BA1-A0B5-FCFC2FE7CC25}"/>
              </a:ext>
            </a:extLst>
          </p:cNvPr>
          <p:cNvSpPr txBox="1"/>
          <p:nvPr/>
        </p:nvSpPr>
        <p:spPr>
          <a:xfrm>
            <a:off x="38100" y="6488668"/>
            <a:ext cx="906780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hlinkClick r:id="rId2"/>
              </a:rPr>
              <a:t>https://www.wikiwand.com/en/Hudson_Taylor</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p>
        </p:txBody>
      </p:sp>
      <p:pic>
        <p:nvPicPr>
          <p:cNvPr id="11" name="Picture 10">
            <a:extLst>
              <a:ext uri="{FF2B5EF4-FFF2-40B4-BE49-F238E27FC236}">
                <a16:creationId xmlns:a16="http://schemas.microsoft.com/office/drawing/2014/main" id="{8F8E4814-01F8-468F-AA44-0B448656AA9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325696" y="1320831"/>
            <a:ext cx="4264007" cy="5105400"/>
          </a:xfrm>
          <a:prstGeom prst="rect">
            <a:avLst/>
          </a:prstGeom>
        </p:spPr>
      </p:pic>
    </p:spTree>
    <p:extLst>
      <p:ext uri="{BB962C8B-B14F-4D97-AF65-F5344CB8AC3E}">
        <p14:creationId xmlns:p14="http://schemas.microsoft.com/office/powerpoint/2010/main" val="32376883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5000" b="-7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981" y="0"/>
            <a:ext cx="9144000" cy="732408"/>
          </a:xfrm>
        </p:spPr>
        <p:txBody>
          <a:bodyPr>
            <a:noAutofit/>
          </a:bodyPr>
          <a:lstStyle/>
          <a:p>
            <a:r>
              <a:rPr lang="en-US" sz="4400" b="1" dirty="0"/>
              <a:t>Radical Missionary</a:t>
            </a:r>
            <a:endParaRPr lang="en-US" b="1" dirty="0"/>
          </a:p>
        </p:txBody>
      </p:sp>
      <p:sp>
        <p:nvSpPr>
          <p:cNvPr id="8" name="Content Placeholder 7"/>
          <p:cNvSpPr>
            <a:spLocks noGrp="1"/>
          </p:cNvSpPr>
          <p:nvPr>
            <p:ph idx="1"/>
          </p:nvPr>
        </p:nvSpPr>
        <p:spPr>
          <a:xfrm>
            <a:off x="457200" y="732409"/>
            <a:ext cx="8229600" cy="5668392"/>
          </a:xfrm>
        </p:spPr>
        <p:txBody>
          <a:bodyPr>
            <a:normAutofit fontScale="85000" lnSpcReduction="20000"/>
          </a:bodyPr>
          <a:lstStyle/>
          <a:p>
            <a:r>
              <a:rPr lang="en-US" sz="3200" dirty="0"/>
              <a:t>Taylor was born to James and Amelia Taylor, a Methodist couple fascinated with the Far East who had prayed for their newborn, “</a:t>
            </a:r>
            <a:r>
              <a:rPr lang="en-US" sz="3200" i="1" dirty="0">
                <a:latin typeface="Cambria" panose="02040503050406030204" pitchFamily="18" charset="0"/>
                <a:ea typeface="Cambria" panose="02040503050406030204" pitchFamily="18" charset="0"/>
              </a:rPr>
              <a:t>Grant that he may work for you in China.</a:t>
            </a:r>
            <a:r>
              <a:rPr lang="en-US" sz="3200" dirty="0"/>
              <a:t>”</a:t>
            </a:r>
            <a:r>
              <a:rPr lang="en-US" sz="3200" baseline="30000" dirty="0"/>
              <a:t> 1</a:t>
            </a:r>
            <a:r>
              <a:rPr lang="en-US" sz="3200" dirty="0"/>
              <a:t> </a:t>
            </a:r>
          </a:p>
          <a:p>
            <a:r>
              <a:rPr lang="en-US" sz="3200" dirty="0"/>
              <a:t>As a young man Taylor ran away from the Christian beliefs of his parents. At 15, after reading an evangelistic tract, he professed faith in Christ, and several years later, he committed himself to going to China as a missionary.</a:t>
            </a:r>
            <a:r>
              <a:rPr lang="en-US" sz="3200" baseline="30000" dirty="0"/>
              <a:t>2</a:t>
            </a:r>
            <a:endParaRPr lang="en-US" sz="3200" dirty="0"/>
          </a:p>
          <a:p>
            <a:r>
              <a:rPr lang="en-US" sz="3200" dirty="0"/>
              <a:t>He spent the next years in frantic preparation, learning the rudiments of medicine, studying Mandarin, and immersing himself ever deeper into the Bible and prayer.</a:t>
            </a:r>
            <a:r>
              <a:rPr lang="en-US" sz="3200" baseline="30000" dirty="0"/>
              <a:t> 1</a:t>
            </a:r>
            <a:r>
              <a:rPr lang="en-US" sz="3200" dirty="0"/>
              <a:t> </a:t>
            </a:r>
          </a:p>
          <a:p>
            <a:r>
              <a:rPr lang="en-US" sz="3200" dirty="0"/>
              <a:t>His ship arrived in Shanghai in March 1854 – one of five “treaty ports” China had opened to foreigners (in 1842)  following its first Opium War with England.</a:t>
            </a:r>
            <a:r>
              <a:rPr lang="en-US" sz="3200" baseline="30000" dirty="0"/>
              <a:t> 1</a:t>
            </a:r>
            <a:r>
              <a:rPr lang="en-US" sz="3200" dirty="0"/>
              <a:t> </a:t>
            </a:r>
          </a:p>
        </p:txBody>
      </p:sp>
      <p:sp>
        <p:nvSpPr>
          <p:cNvPr id="5" name="TextBox 4"/>
          <p:cNvSpPr txBox="1"/>
          <p:nvPr/>
        </p:nvSpPr>
        <p:spPr>
          <a:xfrm>
            <a:off x="304800" y="6287361"/>
            <a:ext cx="8701268"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30000" dirty="0"/>
              <a:t>1</a:t>
            </a:r>
            <a:r>
              <a:rPr lang="en-US" sz="1600" dirty="0"/>
              <a:t> Galli, Mark. 131 Christians Everyone Should Know</a:t>
            </a:r>
          </a:p>
          <a:p>
            <a:pPr lvl="0">
              <a:defRPr/>
            </a:pPr>
            <a:r>
              <a:rPr lang="en-US" sz="1600" baseline="30000" dirty="0"/>
              <a:t>2</a:t>
            </a:r>
            <a:r>
              <a:rPr lang="en-US" sz="1600" dirty="0"/>
              <a:t> </a:t>
            </a:r>
            <a:r>
              <a:rPr lang="en-US" sz="1600" dirty="0">
                <a:hlinkClick r:id="rId4"/>
              </a:rPr>
              <a:t>https://www.wholesomewords.org/missions/biotaylor6.pdf</a:t>
            </a:r>
            <a:r>
              <a:rPr lang="en-US" sz="1600" dirty="0"/>
              <a:t> </a:t>
            </a:r>
            <a:endParaRPr kumimoji="0" lang="en-US" sz="1600" b="0" i="0" u="none" strike="noStrike" kern="1200" cap="none" spc="0" normalizeH="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92819044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753C4-1A20-47F4-AE75-CBDDFC0D1473}"/>
              </a:ext>
            </a:extLst>
          </p:cNvPr>
          <p:cNvSpPr>
            <a:spLocks noGrp="1"/>
          </p:cNvSpPr>
          <p:nvPr>
            <p:ph type="title"/>
          </p:nvPr>
        </p:nvSpPr>
        <p:spPr>
          <a:xfrm>
            <a:off x="0" y="15044"/>
            <a:ext cx="9144000" cy="1204156"/>
          </a:xfrm>
        </p:spPr>
        <p:txBody>
          <a:bodyPr>
            <a:noAutofit/>
          </a:bodyPr>
          <a:lstStyle/>
          <a:p>
            <a:r>
              <a:rPr lang="en-US" sz="4800" b="1" dirty="0"/>
              <a:t>China in Hudson Taylor’s Day</a:t>
            </a:r>
          </a:p>
        </p:txBody>
      </p:sp>
      <p:sp>
        <p:nvSpPr>
          <p:cNvPr id="7" name="TextBox 6">
            <a:extLst>
              <a:ext uri="{FF2B5EF4-FFF2-40B4-BE49-F238E27FC236}">
                <a16:creationId xmlns:a16="http://schemas.microsoft.com/office/drawing/2014/main" id="{4EABDDA4-71AE-4BA1-A0B5-FCFC2FE7CC25}"/>
              </a:ext>
            </a:extLst>
          </p:cNvPr>
          <p:cNvSpPr txBox="1"/>
          <p:nvPr/>
        </p:nvSpPr>
        <p:spPr>
          <a:xfrm>
            <a:off x="38100" y="6488668"/>
            <a:ext cx="9067800" cy="30777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hlinkClick r:id="rId2"/>
              </a:rPr>
              <a:t>https://vukcdn.whatchristianswanttoknow.com/wp-content/uploads/2013/08/Top-24-Hudson-Taylor-Quotes.jpg</a:t>
            </a:r>
            <a:r>
              <a:rPr kumimoji="0" lang="en-US" sz="1400" b="0" i="0" u="none" strike="noStrike" kern="1200" cap="none" spc="0" normalizeH="0" baseline="0" noProof="0" dirty="0">
                <a:ln>
                  <a:noFill/>
                </a:ln>
                <a:solidFill>
                  <a:prstClr val="black"/>
                </a:solidFill>
                <a:effectLst/>
                <a:uLnTx/>
                <a:uFillTx/>
                <a:latin typeface="Calibri"/>
                <a:ea typeface="+mn-ea"/>
                <a:cs typeface="+mn-cs"/>
              </a:rPr>
              <a:t> </a:t>
            </a:r>
          </a:p>
        </p:txBody>
      </p:sp>
      <p:pic>
        <p:nvPicPr>
          <p:cNvPr id="11" name="Picture 10">
            <a:extLst>
              <a:ext uri="{FF2B5EF4-FFF2-40B4-BE49-F238E27FC236}">
                <a16:creationId xmlns:a16="http://schemas.microsoft.com/office/drawing/2014/main" id="{8F8E4814-01F8-468F-AA44-0B448656AA9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524000" y="1379888"/>
            <a:ext cx="5562600" cy="4728208"/>
          </a:xfrm>
          <a:prstGeom prst="rect">
            <a:avLst/>
          </a:prstGeom>
        </p:spPr>
      </p:pic>
    </p:spTree>
    <p:extLst>
      <p:ext uri="{BB962C8B-B14F-4D97-AF65-F5344CB8AC3E}">
        <p14:creationId xmlns:p14="http://schemas.microsoft.com/office/powerpoint/2010/main" val="52431699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25000" b="-7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981" y="0"/>
            <a:ext cx="9144000" cy="732408"/>
          </a:xfrm>
        </p:spPr>
        <p:txBody>
          <a:bodyPr>
            <a:noAutofit/>
          </a:bodyPr>
          <a:lstStyle/>
          <a:p>
            <a:r>
              <a:rPr lang="en-US" sz="4400" b="1" dirty="0"/>
              <a:t>Radical Missionary</a:t>
            </a:r>
            <a:endParaRPr lang="en-US" b="1" dirty="0"/>
          </a:p>
        </p:txBody>
      </p:sp>
      <p:sp>
        <p:nvSpPr>
          <p:cNvPr id="8" name="Content Placeholder 7"/>
          <p:cNvSpPr>
            <a:spLocks noGrp="1"/>
          </p:cNvSpPr>
          <p:nvPr>
            <p:ph idx="1"/>
          </p:nvPr>
        </p:nvSpPr>
        <p:spPr>
          <a:xfrm>
            <a:off x="457200" y="732408"/>
            <a:ext cx="8229600" cy="5744591"/>
          </a:xfrm>
        </p:spPr>
        <p:txBody>
          <a:bodyPr>
            <a:normAutofit lnSpcReduction="10000"/>
          </a:bodyPr>
          <a:lstStyle/>
          <a:p>
            <a:r>
              <a:rPr lang="en-US" sz="2600" dirty="0"/>
              <a:t>Almost immediately Taylor made a radical decision (as least for Protestant missionaries of the day): he decided to dress in Chinese clothes and grow a pigtail (as Chinese men did). </a:t>
            </a:r>
          </a:p>
          <a:p>
            <a:r>
              <a:rPr lang="en-US" sz="2600" dirty="0"/>
              <a:t>His fellow Protestants were either incredulous or critical. </a:t>
            </a:r>
          </a:p>
          <a:p>
            <a:r>
              <a:rPr lang="en-US" sz="2600" dirty="0"/>
              <a:t>Taylor, for his part, was not happy with most missionaries he saw: he believed they were “worldly” and spent too much time with English businessmen and diplomats who needed their services as translators. </a:t>
            </a:r>
          </a:p>
          <a:p>
            <a:r>
              <a:rPr lang="en-US" sz="2600" dirty="0"/>
              <a:t>Instead, Taylor wanted the Christian faith taken to the interior of China. So within months of arriving, and the native language still a challenge, Taylor, along with Joseph </a:t>
            </a:r>
            <a:r>
              <a:rPr lang="en-US" sz="2600" dirty="0" err="1"/>
              <a:t>Edkins</a:t>
            </a:r>
            <a:r>
              <a:rPr lang="en-US" sz="2600" dirty="0"/>
              <a:t>, set sail down the Huangpu River (a 70 mile long man-made river flowing through Shanghai) distributing Chinese Bibles and tracts. </a:t>
            </a:r>
          </a:p>
        </p:txBody>
      </p:sp>
      <p:sp>
        <p:nvSpPr>
          <p:cNvPr id="5" name="TextBox 4"/>
          <p:cNvSpPr txBox="1"/>
          <p:nvPr/>
        </p:nvSpPr>
        <p:spPr>
          <a:xfrm>
            <a:off x="304800" y="6457890"/>
            <a:ext cx="87012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Galli, Mark. 131 Christians Everyone Should Know</a:t>
            </a:r>
            <a:endParaRPr kumimoji="0" lang="en-US" sz="9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0230804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753C4-1A20-47F4-AE75-CBDDFC0D1473}"/>
              </a:ext>
            </a:extLst>
          </p:cNvPr>
          <p:cNvSpPr>
            <a:spLocks noGrp="1"/>
          </p:cNvSpPr>
          <p:nvPr>
            <p:ph type="title"/>
          </p:nvPr>
        </p:nvSpPr>
        <p:spPr>
          <a:xfrm>
            <a:off x="0" y="15044"/>
            <a:ext cx="9144000" cy="1204156"/>
          </a:xfrm>
        </p:spPr>
        <p:txBody>
          <a:bodyPr>
            <a:noAutofit/>
          </a:bodyPr>
          <a:lstStyle/>
          <a:p>
            <a:r>
              <a:rPr lang="en-US" sz="4800" b="1" dirty="0"/>
              <a:t>Hudson Taylor in Chinese Garb</a:t>
            </a:r>
          </a:p>
        </p:txBody>
      </p:sp>
      <p:sp>
        <p:nvSpPr>
          <p:cNvPr id="7" name="TextBox 6">
            <a:extLst>
              <a:ext uri="{FF2B5EF4-FFF2-40B4-BE49-F238E27FC236}">
                <a16:creationId xmlns:a16="http://schemas.microsoft.com/office/drawing/2014/main" id="{4EABDDA4-71AE-4BA1-A0B5-FCFC2FE7CC25}"/>
              </a:ext>
            </a:extLst>
          </p:cNvPr>
          <p:cNvSpPr txBox="1"/>
          <p:nvPr/>
        </p:nvSpPr>
        <p:spPr>
          <a:xfrm>
            <a:off x="38100" y="6488668"/>
            <a:ext cx="9067800" cy="30777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hlinkClick r:id="rId2"/>
              </a:rPr>
              <a:t>https://gregstier.org/blog-youth-ministry-what-a-dead-missionary-can-teach-us-about-radical-youth-ministry/</a:t>
            </a:r>
            <a:r>
              <a:rPr kumimoji="0" lang="en-US" sz="1400" b="0" i="0" u="none" strike="noStrike" kern="1200" cap="none" spc="0" normalizeH="0" baseline="0" noProof="0" dirty="0">
                <a:ln>
                  <a:noFill/>
                </a:ln>
                <a:solidFill>
                  <a:prstClr val="black"/>
                </a:solidFill>
                <a:effectLst/>
                <a:uLnTx/>
                <a:uFillTx/>
                <a:latin typeface="Calibri"/>
                <a:ea typeface="+mn-ea"/>
                <a:cs typeface="+mn-cs"/>
              </a:rPr>
              <a:t> </a:t>
            </a:r>
          </a:p>
        </p:txBody>
      </p:sp>
      <p:pic>
        <p:nvPicPr>
          <p:cNvPr id="11" name="Picture 10">
            <a:extLst>
              <a:ext uri="{FF2B5EF4-FFF2-40B4-BE49-F238E27FC236}">
                <a16:creationId xmlns:a16="http://schemas.microsoft.com/office/drawing/2014/main" id="{8F8E4814-01F8-468F-AA44-0B448656AA9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524000" y="1812534"/>
            <a:ext cx="5562600" cy="3862916"/>
          </a:xfrm>
          <a:prstGeom prst="rect">
            <a:avLst/>
          </a:prstGeom>
        </p:spPr>
      </p:pic>
    </p:spTree>
    <p:extLst>
      <p:ext uri="{BB962C8B-B14F-4D97-AF65-F5344CB8AC3E}">
        <p14:creationId xmlns:p14="http://schemas.microsoft.com/office/powerpoint/2010/main" val="40186088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4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403436</TotalTime>
  <Words>2363</Words>
  <Application>Microsoft Office PowerPoint</Application>
  <PresentationFormat>On-screen Show (4:3)</PresentationFormat>
  <Paragraphs>110</Paragraphs>
  <Slides>24</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24</vt:i4>
      </vt:variant>
    </vt:vector>
  </HeadingPairs>
  <TitlesOfParts>
    <vt:vector size="29" baseType="lpstr">
      <vt:lpstr>Arial</vt:lpstr>
      <vt:lpstr>Calibri</vt:lpstr>
      <vt:lpstr>Cambria</vt:lpstr>
      <vt:lpstr>Office Theme</vt:lpstr>
      <vt:lpstr>140_Office Theme</vt:lpstr>
      <vt:lpstr>PowerPoint Presentation</vt:lpstr>
      <vt:lpstr>Hudson Taylor</vt:lpstr>
      <vt:lpstr>Timeline</vt:lpstr>
      <vt:lpstr>“China is not to be won for Christ by quiet, ease-loving men and women…. The stamp of men and women we need is such as will put Jesus, China, [and] souls first and foremost in everything and at every time—even life itself must be secondary.”</vt:lpstr>
      <vt:lpstr>Hudson Taylor at the age of 21</vt:lpstr>
      <vt:lpstr>Radical Missionary</vt:lpstr>
      <vt:lpstr>China in Hudson Taylor’s Day</vt:lpstr>
      <vt:lpstr>Radical Missionary</vt:lpstr>
      <vt:lpstr>Hudson Taylor in Chinese Garb</vt:lpstr>
      <vt:lpstr>Radical Missionary</vt:lpstr>
      <vt:lpstr>Radical Missionary</vt:lpstr>
      <vt:lpstr>Radical Missionary</vt:lpstr>
      <vt:lpstr>Radical Missionary</vt:lpstr>
      <vt:lpstr>Strains in the Organization </vt:lpstr>
      <vt:lpstr>Strains in the Organization </vt:lpstr>
      <vt:lpstr>Strains in the Organization </vt:lpstr>
      <vt:lpstr>Strains in the Organization </vt:lpstr>
      <vt:lpstr>Supporters of Hudson Taylor</vt:lpstr>
      <vt:lpstr>Hudson Taylor Quotes</vt:lpstr>
      <vt:lpstr>Hudson Taylor Quotes</vt:lpstr>
      <vt:lpstr>Legacy</vt:lpstr>
      <vt:lpstr>Jim Elliott</vt:lpstr>
      <vt:lpstr>Class Discussion Time</vt:lpstr>
      <vt:lpstr>*Class Discussion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6531</cp:revision>
  <cp:lastPrinted>2021-08-15T14:07:52Z</cp:lastPrinted>
  <dcterms:created xsi:type="dcterms:W3CDTF">2018-06-08T00:19:32Z</dcterms:created>
  <dcterms:modified xsi:type="dcterms:W3CDTF">2021-08-15T14:22:17Z</dcterms:modified>
</cp:coreProperties>
</file>