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notesSlides/notesSlide2.xml" ContentType="application/vnd.openxmlformats-officedocument.presentationml.notesSlide+xml"/>
  <Override PartName="/ppt/theme/themeOverride27.xml" ContentType="application/vnd.openxmlformats-officedocument.themeOverride+xml"/>
  <Override PartName="/ppt/theme/themeOverride2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34"/>
  </p:notesMasterIdLst>
  <p:handoutMasterIdLst>
    <p:handoutMasterId r:id="rId35"/>
  </p:handoutMasterIdLst>
  <p:sldIdLst>
    <p:sldId id="4045" r:id="rId3"/>
    <p:sldId id="4063" r:id="rId4"/>
    <p:sldId id="4150" r:id="rId5"/>
    <p:sldId id="4151" r:id="rId6"/>
    <p:sldId id="4152" r:id="rId7"/>
    <p:sldId id="4153" r:id="rId8"/>
    <p:sldId id="4154" r:id="rId9"/>
    <p:sldId id="4166" r:id="rId10"/>
    <p:sldId id="4156" r:id="rId11"/>
    <p:sldId id="4157" r:id="rId12"/>
    <p:sldId id="4190" r:id="rId13"/>
    <p:sldId id="4158" r:id="rId14"/>
    <p:sldId id="4163" r:id="rId15"/>
    <p:sldId id="4178" r:id="rId16"/>
    <p:sldId id="4179" r:id="rId17"/>
    <p:sldId id="4167" r:id="rId18"/>
    <p:sldId id="4168" r:id="rId19"/>
    <p:sldId id="4169" r:id="rId20"/>
    <p:sldId id="4170" r:id="rId21"/>
    <p:sldId id="4171" r:id="rId22"/>
    <p:sldId id="4172" r:id="rId23"/>
    <p:sldId id="4173" r:id="rId24"/>
    <p:sldId id="4180" r:id="rId25"/>
    <p:sldId id="4181" r:id="rId26"/>
    <p:sldId id="4182" r:id="rId27"/>
    <p:sldId id="4183" r:id="rId28"/>
    <p:sldId id="4185" r:id="rId29"/>
    <p:sldId id="4184" r:id="rId30"/>
    <p:sldId id="4189" r:id="rId31"/>
    <p:sldId id="4186" r:id="rId32"/>
    <p:sldId id="4187" r:id="rId3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Connolly" initials="RC" lastIdx="1" clrIdx="0">
    <p:extLst>
      <p:ext uri="{19B8F6BF-5375-455C-9EA6-DF929625EA0E}">
        <p15:presenceInfo xmlns:p15="http://schemas.microsoft.com/office/powerpoint/2012/main" userId="daf3307a5d53de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5731F9"/>
    <a:srgbClr val="009900"/>
    <a:srgbClr val="336600"/>
    <a:srgbClr val="344BF6"/>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36" autoAdjust="0"/>
    <p:restoredTop sz="94660"/>
  </p:normalViewPr>
  <p:slideViewPr>
    <p:cSldViewPr>
      <p:cViewPr varScale="1">
        <p:scale>
          <a:sx n="162" d="100"/>
          <a:sy n="162" d="100"/>
        </p:scale>
        <p:origin x="552" y="88"/>
      </p:cViewPr>
      <p:guideLst>
        <p:guide orient="horz" pos="2160"/>
        <p:guide pos="2880"/>
      </p:guideLst>
    </p:cSldViewPr>
  </p:slideViewPr>
  <p:notesTextViewPr>
    <p:cViewPr>
      <p:scale>
        <a:sx n="3" d="2"/>
        <a:sy n="3" d="2"/>
      </p:scale>
      <p:origin x="0" y="0"/>
    </p:cViewPr>
  </p:notesTextViewPr>
  <p:sorterViewPr>
    <p:cViewPr>
      <p:scale>
        <a:sx n="100" d="100"/>
        <a:sy n="100" d="100"/>
      </p:scale>
      <p:origin x="0" y="-41672"/>
    </p:cViewPr>
  </p:sorterViewPr>
  <p:notesViewPr>
    <p:cSldViewPr>
      <p:cViewPr varScale="1">
        <p:scale>
          <a:sx n="119" d="100"/>
          <a:sy n="119" d="100"/>
        </p:scale>
        <p:origin x="4904" y="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8/26/2021</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8/26/2021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4132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5740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8/26/2021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8/26/2021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8/26/2021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8/26/2021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8/26/2021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8/26/2021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8/26/2021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8/26/2021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8/26/2021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9.xml"/><Relationship Id="rId4" Type="http://schemas.openxmlformats.org/officeDocument/2006/relationships/hyperlink" Target="https://www.thegospelcoalition.org/article/where-did-all-these-pentecostals-and-charismatics-come-fr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theunexpectedcosmology.com/counterfeit-pentecost-tongue-speak-is-a-hoax/" TargetMode="External"/><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0.xml"/><Relationship Id="rId4" Type="http://schemas.openxmlformats.org/officeDocument/2006/relationships/hyperlink" Target="https://www.thegospelcoalition.org/article/where-did-all-these-pentecostals-and-charismatics-come-fr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1.xml"/><Relationship Id="rId4" Type="http://schemas.openxmlformats.org/officeDocument/2006/relationships/hyperlink" Target="https://www.thegospelcoalition.org/article/where-did-all-these-pentecostals-and-charismatics-come-fr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2.xml"/><Relationship Id="rId4" Type="http://schemas.openxmlformats.org/officeDocument/2006/relationships/hyperlink" Target="https://www.thearda.com/timeline/movements/movement_42.as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3.xml"/><Relationship Id="rId4" Type="http://schemas.openxmlformats.org/officeDocument/2006/relationships/hyperlink" Target="https://www.thearda.com/timeline/movements/movement_42.asp"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4.xml"/><Relationship Id="rId4" Type="http://schemas.openxmlformats.org/officeDocument/2006/relationships/hyperlink" Target="https://www.gordonconwell.edu/blog/pentecostal-charismatic-christianit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5.xml"/><Relationship Id="rId4" Type="http://schemas.openxmlformats.org/officeDocument/2006/relationships/hyperlink" Target="https://www.gordonconwell.edu/blog/pentecostal-charismatic-christianit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6.xml"/><Relationship Id="rId4" Type="http://schemas.openxmlformats.org/officeDocument/2006/relationships/hyperlink" Target="https://www.gordonconwell.edu/blog/pentecostal-charismatic-christianity/"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7.xml"/><Relationship Id="rId4" Type="http://schemas.openxmlformats.org/officeDocument/2006/relationships/hyperlink" Target="https://www.gordonconwell.edu/blog/pentecostal-charismatic-christianity/"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www.learnreligions.com/what-is-universalism-700701"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hyperlink" Target="https://www.gordonconwell.edu/blog/pentecostal-charismatic-christianity/" TargetMode="External"/><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8.xml"/><Relationship Id="rId4" Type="http://schemas.openxmlformats.org/officeDocument/2006/relationships/hyperlink" Target="https://www.gordonconwell.edu/blog/pentecostal-charismatic-christianit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9.xml"/><Relationship Id="rId4" Type="http://schemas.openxmlformats.org/officeDocument/2006/relationships/hyperlink" Target="https://www.gordonconwell.edu/blog/pentecostal-charismatic-christianit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21.xml"/><Relationship Id="rId4" Type="http://schemas.openxmlformats.org/officeDocument/2006/relationships/hyperlink" Target="https://www.thegospelcoalition.org/article/what-you-should-know-about-the-prosperity-gospe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22.xml"/><Relationship Id="rId4" Type="http://schemas.openxmlformats.org/officeDocument/2006/relationships/hyperlink" Target="https://www.thegospelcoalition.org/article/what-you-should-know-about-the-prosperity-gospe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23.xml"/><Relationship Id="rId4" Type="http://schemas.openxmlformats.org/officeDocument/2006/relationships/hyperlink" Target="https://www.thegospelcoalition.org/article/what-you-should-know-about-the-prosperity-gospe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24.xml"/><Relationship Id="rId4" Type="http://schemas.openxmlformats.org/officeDocument/2006/relationships/hyperlink" Target="https://www.gotquestions.org/Third-Wave-movement.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25.xml"/><Relationship Id="rId4" Type="http://schemas.openxmlformats.org/officeDocument/2006/relationships/hyperlink" Target="https://www.gotquestions.org/Third-Wave-movement.html"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26.xml"/><Relationship Id="rId5" Type="http://schemas.openxmlformats.org/officeDocument/2006/relationships/hyperlink" Target="https://www.wikiwand.com/en/Walter_Rauschenbusch" TargetMode="Externa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hyperlink" Target="https://www.encyclopedia.com/environment/encyclopedias-almanacs-transcripts-and-maps/pentecostal-and-charismatic-christianity"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hemeOverride" Target="../theme/themeOverride27.xml"/><Relationship Id="rId4" Type="http://schemas.openxmlformats.org/officeDocument/2006/relationships/hyperlink" Target="https://www.weareteachers.com/moving-beyond-classroom-discussion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3.xml"/><Relationship Id="rId4" Type="http://schemas.openxmlformats.org/officeDocument/2006/relationships/hyperlink" Target="https://www.encyclopedia.com/environment/encyclopedias-almanacs-transcripts-and-maps/pentecostal-and-charismatic-christianit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4.xml"/><Relationship Id="rId4" Type="http://schemas.openxmlformats.org/officeDocument/2006/relationships/hyperlink" Target="https://www.encyclopedia.com/environment/encyclopedias-almanacs-transcripts-and-maps/pentecostal-and-charismatic-christianit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5.xml"/><Relationship Id="rId4" Type="http://schemas.openxmlformats.org/officeDocument/2006/relationships/hyperlink" Target="https://www.encyclopedia.com/environment/encyclopedias-almanacs-transcripts-and-maps/pentecostal-and-charismatic-christianit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6.xml"/><Relationship Id="rId4" Type="http://schemas.openxmlformats.org/officeDocument/2006/relationships/hyperlink" Target="https://www.thegospelcoalition.org/article/where-did-all-these-pentecostals-and-charismatics-come-fr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7.xml"/><Relationship Id="rId4" Type="http://schemas.openxmlformats.org/officeDocument/2006/relationships/hyperlink" Target="https://www.gordonconwell.edu/blog/pentecostal-charismatic-christianit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8.xml"/><Relationship Id="rId4" Type="http://schemas.openxmlformats.org/officeDocument/2006/relationships/hyperlink" Target="https://www.thegospelcoalition.org/article/where-did-all-these-pentecostals-and-charismatics-come-fr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0211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The Start: Topeka</a:t>
            </a:r>
          </a:p>
        </p:txBody>
      </p:sp>
      <p:sp>
        <p:nvSpPr>
          <p:cNvPr id="8" name="Content Placeholder 7"/>
          <p:cNvSpPr>
            <a:spLocks noGrp="1"/>
          </p:cNvSpPr>
          <p:nvPr>
            <p:ph idx="1"/>
          </p:nvPr>
        </p:nvSpPr>
        <p:spPr>
          <a:xfrm>
            <a:off x="457200" y="732409"/>
            <a:ext cx="8229600" cy="5668392"/>
          </a:xfrm>
        </p:spPr>
        <p:txBody>
          <a:bodyPr>
            <a:normAutofit fontScale="92500" lnSpcReduction="20000"/>
          </a:bodyPr>
          <a:lstStyle/>
          <a:p>
            <a:pPr algn="l"/>
            <a:r>
              <a:rPr lang="en-US" sz="3200" dirty="0">
                <a:effectLst/>
              </a:rPr>
              <a:t>A watch night service was announced for New Year’s Eve. </a:t>
            </a:r>
          </a:p>
          <a:p>
            <a:pPr algn="l"/>
            <a:r>
              <a:rPr lang="en-US" sz="3200" dirty="0">
                <a:effectLst/>
              </a:rPr>
              <a:t>Sometime in the wee hours of January 1, 1901, Parham placed his hands on Miss </a:t>
            </a:r>
            <a:r>
              <a:rPr lang="en-US" sz="3200" dirty="0" err="1">
                <a:effectLst/>
              </a:rPr>
              <a:t>Ozmen</a:t>
            </a:r>
            <a:r>
              <a:rPr lang="en-US" sz="3200" dirty="0">
                <a:effectLst/>
              </a:rPr>
              <a:t> at her request, praying that she would receive baptism by the Holy Spirit. </a:t>
            </a:r>
          </a:p>
          <a:p>
            <a:pPr algn="l"/>
            <a:r>
              <a:rPr lang="en-US" sz="3200" dirty="0">
                <a:effectLst/>
              </a:rPr>
              <a:t>Witnesses claim that Miss </a:t>
            </a:r>
            <a:r>
              <a:rPr lang="en-US" sz="3200" dirty="0" err="1">
                <a:effectLst/>
              </a:rPr>
              <a:t>Ozmen</a:t>
            </a:r>
            <a:r>
              <a:rPr lang="en-US" sz="3200" dirty="0">
                <a:effectLst/>
              </a:rPr>
              <a:t>, for the next three days, spoke and wrote only in Chinese. </a:t>
            </a:r>
          </a:p>
          <a:p>
            <a:pPr algn="l"/>
            <a:r>
              <a:rPr lang="en-US" sz="3200" dirty="0">
                <a:effectLst/>
              </a:rPr>
              <a:t>Parallel with the event reported in Acts 2 at the feast of Pentecost, the miraculous “tongue” reportedly spoken at Topeka was believed to be a known, extant human language foreign to the speaker. </a:t>
            </a:r>
          </a:p>
        </p:txBody>
      </p:sp>
      <p:sp>
        <p:nvSpPr>
          <p:cNvPr id="5" name="TextBox 4"/>
          <p:cNvSpPr txBox="1"/>
          <p:nvPr/>
        </p:nvSpPr>
        <p:spPr>
          <a:xfrm>
            <a:off x="304800" y="65194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https://www.thegospelcoalition.org/article/where-did-all-these-pentecostals-and-charismatics-come-from/</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7529638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8E4814-01F8-468F-AA44-0B448656AA9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639138" y="1600200"/>
            <a:ext cx="5262890" cy="4919246"/>
          </a:xfrm>
          <a:prstGeom prst="rect">
            <a:avLst/>
          </a:prstGeom>
        </p:spPr>
      </p:pic>
      <p:sp>
        <p:nvSpPr>
          <p:cNvPr id="4" name="TextBox 3">
            <a:extLst>
              <a:ext uri="{FF2B5EF4-FFF2-40B4-BE49-F238E27FC236}">
                <a16:creationId xmlns:a16="http://schemas.microsoft.com/office/drawing/2014/main" id="{23BEEB11-5D8E-4BEF-991A-78397A234EA6}"/>
              </a:ext>
            </a:extLst>
          </p:cNvPr>
          <p:cNvSpPr txBox="1"/>
          <p:nvPr/>
        </p:nvSpPr>
        <p:spPr>
          <a:xfrm>
            <a:off x="304800" y="65194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3"/>
              </a:rPr>
              <a:t>https://theunexpectedcosmology.com/counterfeit-pentecost-tongue-speak-is-a-hoax/</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0" y="0"/>
            <a:ext cx="9144000" cy="1447800"/>
          </a:xfrm>
          <a:solidFill>
            <a:schemeClr val="bg1"/>
          </a:solidFill>
        </p:spPr>
        <p:txBody>
          <a:bodyPr>
            <a:noAutofit/>
          </a:bodyPr>
          <a:lstStyle/>
          <a:p>
            <a:r>
              <a:rPr lang="en-US" sz="4800" b="1" dirty="0"/>
              <a:t>Agnus </a:t>
            </a:r>
            <a:r>
              <a:rPr lang="en-US" sz="4800" b="1" dirty="0" err="1"/>
              <a:t>Ozman’s</a:t>
            </a:r>
            <a:r>
              <a:rPr lang="en-US" sz="4800" b="1" dirty="0"/>
              <a:t> “Chinese” Handwriting</a:t>
            </a:r>
          </a:p>
        </p:txBody>
      </p:sp>
    </p:spTree>
    <p:extLst>
      <p:ext uri="{BB962C8B-B14F-4D97-AF65-F5344CB8AC3E}">
        <p14:creationId xmlns:p14="http://schemas.microsoft.com/office/powerpoint/2010/main" val="33126436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The Start: Topeka</a:t>
            </a:r>
          </a:p>
        </p:txBody>
      </p:sp>
      <p:sp>
        <p:nvSpPr>
          <p:cNvPr id="8" name="Content Placeholder 7"/>
          <p:cNvSpPr>
            <a:spLocks noGrp="1"/>
          </p:cNvSpPr>
          <p:nvPr>
            <p:ph idx="1"/>
          </p:nvPr>
        </p:nvSpPr>
        <p:spPr>
          <a:xfrm>
            <a:off x="457200" y="732409"/>
            <a:ext cx="8229600" cy="5668392"/>
          </a:xfrm>
        </p:spPr>
        <p:txBody>
          <a:bodyPr>
            <a:normAutofit fontScale="92500" lnSpcReduction="10000"/>
          </a:bodyPr>
          <a:lstStyle/>
          <a:p>
            <a:pPr algn="l"/>
            <a:r>
              <a:rPr lang="en-US" sz="3200" dirty="0">
                <a:effectLst/>
              </a:rPr>
              <a:t>Only </a:t>
            </a:r>
            <a:r>
              <a:rPr lang="en-US" sz="3200" b="1" i="1" dirty="0">
                <a:effectLst/>
              </a:rPr>
              <a:t>rarely</a:t>
            </a:r>
            <a:r>
              <a:rPr lang="en-US" sz="3200" dirty="0">
                <a:effectLst/>
              </a:rPr>
              <a:t> amid the subsequent spread of the movement did reports of such technically “Pentecostal” tongues arise. </a:t>
            </a:r>
          </a:p>
          <a:p>
            <a:pPr algn="l"/>
            <a:r>
              <a:rPr lang="en-US" sz="3200" dirty="0">
                <a:effectLst/>
              </a:rPr>
              <a:t>Famously, in the summer of 1960, Rabbi Jacob Rabinowitz discovered Irishman John Gruver speaking (unbeknownst to Gruver) Hebrew during an Assemblies of God worship service in Pasadena. </a:t>
            </a:r>
          </a:p>
          <a:p>
            <a:pPr algn="l"/>
            <a:r>
              <a:rPr lang="en-US" sz="3200" dirty="0">
                <a:effectLst/>
              </a:rPr>
              <a:t>But the </a:t>
            </a:r>
            <a:r>
              <a:rPr lang="en-US" sz="3200" b="1" i="1" dirty="0">
                <a:effectLst/>
              </a:rPr>
              <a:t>vast</a:t>
            </a:r>
            <a:r>
              <a:rPr lang="en-US" sz="3200" dirty="0">
                <a:effectLst/>
              </a:rPr>
              <a:t> bulk of Pentecostal tongues have been, ironically, </a:t>
            </a:r>
            <a:r>
              <a:rPr lang="en-US" sz="3200" b="1" i="1" dirty="0">
                <a:effectLst/>
              </a:rPr>
              <a:t>not</a:t>
            </a:r>
            <a:r>
              <a:rPr lang="en-US" sz="3200" dirty="0">
                <a:effectLst/>
              </a:rPr>
              <a:t> Pentecostal, but </a:t>
            </a:r>
            <a:r>
              <a:rPr lang="en-US" sz="3200" b="1" i="1" dirty="0">
                <a:effectLst/>
              </a:rPr>
              <a:t>unknown</a:t>
            </a:r>
            <a:r>
              <a:rPr lang="en-US" sz="3200" dirty="0">
                <a:effectLst/>
              </a:rPr>
              <a:t> tongues, which have been assumed to be “heavenly languages” – a concept for which there is little or no scriptural support.</a:t>
            </a:r>
          </a:p>
        </p:txBody>
      </p:sp>
      <p:sp>
        <p:nvSpPr>
          <p:cNvPr id="5" name="TextBox 4"/>
          <p:cNvSpPr txBox="1"/>
          <p:nvPr/>
        </p:nvSpPr>
        <p:spPr>
          <a:xfrm>
            <a:off x="304800" y="65194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https://www.thegospelcoalition.org/article/where-did-all-these-pentecostals-and-charismatics-come-from/</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3980410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Azusa Street</a:t>
            </a:r>
          </a:p>
        </p:txBody>
      </p:sp>
      <p:sp>
        <p:nvSpPr>
          <p:cNvPr id="8" name="Content Placeholder 7"/>
          <p:cNvSpPr>
            <a:spLocks noGrp="1"/>
          </p:cNvSpPr>
          <p:nvPr>
            <p:ph idx="1"/>
          </p:nvPr>
        </p:nvSpPr>
        <p:spPr>
          <a:xfrm>
            <a:off x="457200" y="732409"/>
            <a:ext cx="8229600" cy="5668392"/>
          </a:xfrm>
        </p:spPr>
        <p:txBody>
          <a:bodyPr>
            <a:normAutofit lnSpcReduction="10000"/>
          </a:bodyPr>
          <a:lstStyle/>
          <a:p>
            <a:r>
              <a:rPr lang="en-US" sz="2500" dirty="0"/>
              <a:t>The </a:t>
            </a:r>
            <a:r>
              <a:rPr lang="en-US" sz="2500" b="1" i="1" dirty="0"/>
              <a:t>second</a:t>
            </a:r>
            <a:r>
              <a:rPr lang="en-US" sz="2500" dirty="0"/>
              <a:t> pivotal event occurred when African American Holiness-turned-Pentecostal pastor </a:t>
            </a:r>
            <a:r>
              <a:rPr lang="en-US" sz="2500" b="1" i="1" dirty="0"/>
              <a:t>William J. Seymour </a:t>
            </a:r>
            <a:r>
              <a:rPr lang="en-US" sz="2500" dirty="0"/>
              <a:t>made his way to Azusa Street in Los Angeles to preach. </a:t>
            </a:r>
          </a:p>
          <a:p>
            <a:r>
              <a:rPr lang="en-US" sz="2500" dirty="0"/>
              <a:t>Seymour, a former student of Parham and son of a slave, witnessed the outbreak of a revival that would not abate for three years. </a:t>
            </a:r>
          </a:p>
          <a:p>
            <a:r>
              <a:rPr lang="en-US" sz="2500" dirty="0"/>
              <a:t>This multi-racial, multi-class eruption of miraculous gifts (</a:t>
            </a:r>
            <a:r>
              <a:rPr lang="en-US" sz="2500" i="1" dirty="0"/>
              <a:t>charismata</a:t>
            </a:r>
            <a:r>
              <a:rPr lang="en-US" sz="2500" dirty="0"/>
              <a:t>) pumped out Pentecostal evangelists, missionaries, and ministers.</a:t>
            </a:r>
          </a:p>
          <a:p>
            <a:r>
              <a:rPr lang="en-US" sz="2500" dirty="0"/>
              <a:t>The spiritual lineage of almost </a:t>
            </a:r>
            <a:r>
              <a:rPr lang="en-US" sz="2500" b="1" i="1" dirty="0"/>
              <a:t>all</a:t>
            </a:r>
            <a:r>
              <a:rPr lang="en-US" sz="2500" dirty="0"/>
              <a:t> early leaders among Pentecostals who soon dispersed throughout North America and beyond trace back to this extraordinary time in greater Los Angeles. </a:t>
            </a:r>
          </a:p>
          <a:p>
            <a:r>
              <a:rPr lang="en-US" sz="2500" dirty="0"/>
              <a:t>Thus </a:t>
            </a:r>
            <a:r>
              <a:rPr lang="en-US" sz="2500" b="1" i="1" dirty="0"/>
              <a:t>Azusa Street </a:t>
            </a:r>
            <a:r>
              <a:rPr lang="en-US" sz="2500" dirty="0"/>
              <a:t>became the </a:t>
            </a:r>
            <a:r>
              <a:rPr lang="en-US" sz="2500" b="1" i="1" dirty="0"/>
              <a:t>launching pad </a:t>
            </a:r>
            <a:r>
              <a:rPr lang="en-US" sz="2500" dirty="0"/>
              <a:t>of the movement that began at </a:t>
            </a:r>
            <a:r>
              <a:rPr lang="en-US" sz="2500" b="1" i="1" dirty="0"/>
              <a:t>Topeka.</a:t>
            </a:r>
            <a:endParaRPr lang="en-US" sz="2500" dirty="0"/>
          </a:p>
        </p:txBody>
      </p:sp>
      <p:sp>
        <p:nvSpPr>
          <p:cNvPr id="5" name="TextBox 4"/>
          <p:cNvSpPr txBox="1"/>
          <p:nvPr/>
        </p:nvSpPr>
        <p:spPr>
          <a:xfrm>
            <a:off x="304800" y="65194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https://www.thegospelcoalition.org/article/where-did-all-these-pentecostals-and-charismatics-come-from/</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706473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Azusa Street</a:t>
            </a:r>
          </a:p>
        </p:txBody>
      </p:sp>
      <p:sp>
        <p:nvSpPr>
          <p:cNvPr id="8" name="Content Placeholder 7"/>
          <p:cNvSpPr>
            <a:spLocks noGrp="1"/>
          </p:cNvSpPr>
          <p:nvPr>
            <p:ph idx="1"/>
          </p:nvPr>
        </p:nvSpPr>
        <p:spPr>
          <a:xfrm>
            <a:off x="457200" y="732409"/>
            <a:ext cx="8229600" cy="5668392"/>
          </a:xfrm>
        </p:spPr>
        <p:txBody>
          <a:bodyPr>
            <a:normAutofit fontScale="92500" lnSpcReduction="10000"/>
          </a:bodyPr>
          <a:lstStyle/>
          <a:p>
            <a:r>
              <a:rPr lang="en-US" sz="3200" dirty="0"/>
              <a:t>The movement advanced so rapidly that by 1914, Pentecostals could be found in most towns and in more than 50 countries around the world. </a:t>
            </a:r>
          </a:p>
          <a:p>
            <a:r>
              <a:rPr lang="en-US" sz="3200" dirty="0"/>
              <a:t>In addition to sending out countless missionaries, Seymour also spread Pentecostalism around the </a:t>
            </a:r>
            <a:r>
              <a:rPr lang="en-US" sz="3200" b="1" i="1" dirty="0"/>
              <a:t>world</a:t>
            </a:r>
            <a:r>
              <a:rPr lang="en-US" sz="3200" dirty="0"/>
              <a:t> through the publication of 405,000 copies of his </a:t>
            </a:r>
            <a:r>
              <a:rPr lang="en-US" sz="3200" b="1" i="1" dirty="0"/>
              <a:t>Apostolic Faith </a:t>
            </a:r>
            <a:r>
              <a:rPr lang="en-US" sz="3200" dirty="0"/>
              <a:t>newspaper. </a:t>
            </a:r>
          </a:p>
          <a:p>
            <a:r>
              <a:rPr lang="en-US" sz="3200" dirty="0"/>
              <a:t>The newspaper promoted Seymour’s vision and version of Pentecostalism by publishing his sermons, doctrinal teachings, teachings by other early leaders, and countless testimonies of spiritual renewal, evangelism, missions, divine healing and the spiritual gifts. </a:t>
            </a:r>
          </a:p>
          <a:p>
            <a:endParaRPr lang="en-US" sz="3200" dirty="0"/>
          </a:p>
        </p:txBody>
      </p:sp>
      <p:sp>
        <p:nvSpPr>
          <p:cNvPr id="5" name="TextBox 4"/>
          <p:cNvSpPr txBox="1"/>
          <p:nvPr/>
        </p:nvSpPr>
        <p:spPr>
          <a:xfrm>
            <a:off x="304800" y="65194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https://www.thearda.com/timeline/movements/movement_42.asp</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374158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Azusa Street</a:t>
            </a:r>
          </a:p>
        </p:txBody>
      </p:sp>
      <p:sp>
        <p:nvSpPr>
          <p:cNvPr id="8" name="Content Placeholder 7"/>
          <p:cNvSpPr>
            <a:spLocks noGrp="1"/>
          </p:cNvSpPr>
          <p:nvPr>
            <p:ph idx="1"/>
          </p:nvPr>
        </p:nvSpPr>
        <p:spPr>
          <a:xfrm>
            <a:off x="457200" y="732409"/>
            <a:ext cx="8229600" cy="5668392"/>
          </a:xfrm>
        </p:spPr>
        <p:txBody>
          <a:bodyPr>
            <a:normAutofit fontScale="92500" lnSpcReduction="10000"/>
          </a:bodyPr>
          <a:lstStyle/>
          <a:p>
            <a:r>
              <a:rPr lang="en-US" sz="3200" dirty="0"/>
              <a:t>Seymour’s Azusa Street Mission was sort of like a "Mecca" for Pentecostal travelers the world over who liked to kneel where the fire of the Holy Spirit fell. </a:t>
            </a:r>
          </a:p>
          <a:p>
            <a:r>
              <a:rPr lang="en-US" sz="3200" dirty="0"/>
              <a:t>Although Seymour and the Azusa Street Revival were the single most important catalysts in the origins of classical Pentecostalism in places like the United States, England, Norway, Sweden, Liberia, South Africa, India, China, and Japan, there were other leaders and centers in these countries and others who also helped originate and spread the movement around the world.</a:t>
            </a:r>
          </a:p>
          <a:p>
            <a:endParaRPr lang="en-US" sz="3200" dirty="0"/>
          </a:p>
          <a:p>
            <a:endParaRPr lang="en-US" sz="3200" dirty="0"/>
          </a:p>
        </p:txBody>
      </p:sp>
      <p:sp>
        <p:nvSpPr>
          <p:cNvPr id="5" name="TextBox 4"/>
          <p:cNvSpPr txBox="1"/>
          <p:nvPr/>
        </p:nvSpPr>
        <p:spPr>
          <a:xfrm>
            <a:off x="304800" y="65194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https://www.thearda.com/timeline/movements/movement_42.asp</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40390176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sz="4800" b="1" dirty="0"/>
              <a:t>Rapid Growth</a:t>
            </a:r>
          </a:p>
        </p:txBody>
      </p:sp>
      <p:sp>
        <p:nvSpPr>
          <p:cNvPr id="8" name="Content Placeholder 7"/>
          <p:cNvSpPr>
            <a:spLocks noGrp="1"/>
          </p:cNvSpPr>
          <p:nvPr>
            <p:ph idx="1"/>
          </p:nvPr>
        </p:nvSpPr>
        <p:spPr>
          <a:xfrm>
            <a:off x="457200" y="732409"/>
            <a:ext cx="8229600" cy="5668392"/>
          </a:xfrm>
        </p:spPr>
        <p:txBody>
          <a:bodyPr>
            <a:normAutofit/>
          </a:bodyPr>
          <a:lstStyle/>
          <a:p>
            <a:r>
              <a:rPr lang="en-US" sz="3200" dirty="0"/>
              <a:t>By 1970 the movement had grown to 58 million. </a:t>
            </a:r>
          </a:p>
          <a:p>
            <a:r>
              <a:rPr lang="en-US" sz="3200" dirty="0"/>
              <a:t>By 2020 it reached 635 million. </a:t>
            </a:r>
          </a:p>
          <a:p>
            <a:r>
              <a:rPr lang="en-US" sz="3200" dirty="0"/>
              <a:t>The Global South is home to 86% of all Pentecostals/ Charismatics in the world.</a:t>
            </a:r>
          </a:p>
          <a:p>
            <a:r>
              <a:rPr lang="en-US" sz="3200" dirty="0"/>
              <a:t>It is useful to divide the movement into three kinds or types: </a:t>
            </a:r>
          </a:p>
          <a:p>
            <a:pPr lvl="1"/>
            <a:r>
              <a:rPr lang="en-US" sz="2800" dirty="0"/>
              <a:t>Pentecostals</a:t>
            </a:r>
          </a:p>
          <a:p>
            <a:pPr lvl="1"/>
            <a:r>
              <a:rPr lang="en-US" sz="2800" dirty="0"/>
              <a:t>Charismatics</a:t>
            </a:r>
          </a:p>
          <a:p>
            <a:pPr lvl="1"/>
            <a:r>
              <a:rPr lang="en-US" sz="2800" dirty="0"/>
              <a:t>Independent Charismatics</a:t>
            </a:r>
          </a:p>
        </p:txBody>
      </p:sp>
      <p:sp>
        <p:nvSpPr>
          <p:cNvPr id="5" name="TextBox 4"/>
          <p:cNvSpPr txBox="1"/>
          <p:nvPr/>
        </p:nvSpPr>
        <p:spPr>
          <a:xfrm>
            <a:off x="304800" y="65194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https://www.gordonconwell.edu/blog/pentecostal-charismatic-christianity/</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936704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sz="4800" b="1" dirty="0"/>
              <a:t>Pentecostals</a:t>
            </a:r>
          </a:p>
        </p:txBody>
      </p:sp>
      <p:sp>
        <p:nvSpPr>
          <p:cNvPr id="8" name="Content Placeholder 7"/>
          <p:cNvSpPr>
            <a:spLocks noGrp="1"/>
          </p:cNvSpPr>
          <p:nvPr>
            <p:ph idx="1"/>
          </p:nvPr>
        </p:nvSpPr>
        <p:spPr>
          <a:xfrm>
            <a:off x="457200" y="732409"/>
            <a:ext cx="8229600" cy="5668392"/>
          </a:xfrm>
        </p:spPr>
        <p:txBody>
          <a:bodyPr>
            <a:normAutofit/>
          </a:bodyPr>
          <a:lstStyle/>
          <a:p>
            <a:r>
              <a:rPr lang="en-US" sz="3200" dirty="0"/>
              <a:t>Pentecostals are members of the explicitly Pentecostal </a:t>
            </a:r>
            <a:r>
              <a:rPr lang="en-US" sz="3200" b="1" i="1" dirty="0"/>
              <a:t>denominations</a:t>
            </a:r>
            <a:r>
              <a:rPr lang="en-US" sz="3200" dirty="0"/>
              <a:t>. </a:t>
            </a:r>
          </a:p>
          <a:p>
            <a:r>
              <a:rPr lang="en-US" sz="3200" dirty="0"/>
              <a:t>Pentecostal denominations that are part of Protestantism include the: </a:t>
            </a:r>
          </a:p>
          <a:p>
            <a:pPr lvl="1"/>
            <a:r>
              <a:rPr lang="en-US" sz="2800" dirty="0"/>
              <a:t>Assemblies of God </a:t>
            </a:r>
          </a:p>
          <a:p>
            <a:pPr lvl="1"/>
            <a:r>
              <a:rPr lang="en-US" sz="2800" dirty="0"/>
              <a:t>International Church of the Foursquare Gospel </a:t>
            </a:r>
          </a:p>
          <a:p>
            <a:pPr lvl="1"/>
            <a:r>
              <a:rPr lang="en-US" sz="2800" dirty="0"/>
              <a:t>Church of God of Prophecy. </a:t>
            </a:r>
          </a:p>
        </p:txBody>
      </p:sp>
      <p:sp>
        <p:nvSpPr>
          <p:cNvPr id="5" name="TextBox 4"/>
          <p:cNvSpPr txBox="1"/>
          <p:nvPr/>
        </p:nvSpPr>
        <p:spPr>
          <a:xfrm>
            <a:off x="304800" y="65194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https://www.gordonconwell.edu/blog/pentecostal-charismatic-christianity/</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5686258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sz="4800" b="1" dirty="0"/>
              <a:t>Charismatics</a:t>
            </a:r>
          </a:p>
        </p:txBody>
      </p:sp>
      <p:sp>
        <p:nvSpPr>
          <p:cNvPr id="8" name="Content Placeholder 7"/>
          <p:cNvSpPr>
            <a:spLocks noGrp="1"/>
          </p:cNvSpPr>
          <p:nvPr>
            <p:ph idx="1"/>
          </p:nvPr>
        </p:nvSpPr>
        <p:spPr>
          <a:xfrm>
            <a:off x="457200" y="732409"/>
            <a:ext cx="8229600" cy="5668392"/>
          </a:xfrm>
        </p:spPr>
        <p:txBody>
          <a:bodyPr>
            <a:normAutofit/>
          </a:bodyPr>
          <a:lstStyle/>
          <a:p>
            <a:r>
              <a:rPr lang="en-US" sz="3200" dirty="0"/>
              <a:t>Charismatics’ roots go back to early Pentecostalism, but rapid expansion since 1960 (later called the ‘Charismatic renewal’) has made this type larger than Classical Pentecostalism. </a:t>
            </a:r>
          </a:p>
          <a:p>
            <a:r>
              <a:rPr lang="en-US" sz="3200" dirty="0"/>
              <a:t>Charismatics remained </a:t>
            </a:r>
            <a:r>
              <a:rPr lang="en-US" sz="3200" b="1" i="1" dirty="0"/>
              <a:t>within</a:t>
            </a:r>
            <a:r>
              <a:rPr lang="en-US" sz="3200" dirty="0"/>
              <a:t>, and also formed organized renewal groups within, their historical non-Pentecostal denominations (Catholic, Orthodox or Protestant), instead of leaving to join Pentecostal denominations. </a:t>
            </a:r>
          </a:p>
        </p:txBody>
      </p:sp>
      <p:sp>
        <p:nvSpPr>
          <p:cNvPr id="5" name="TextBox 4"/>
          <p:cNvSpPr txBox="1"/>
          <p:nvPr/>
        </p:nvSpPr>
        <p:spPr>
          <a:xfrm>
            <a:off x="304800" y="65194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https://www.gordonconwell.edu/blog/pentecostal-charismatic-christianity/</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1435732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sz="4800" b="1" dirty="0"/>
              <a:t>Charismatics</a:t>
            </a:r>
          </a:p>
        </p:txBody>
      </p:sp>
      <p:sp>
        <p:nvSpPr>
          <p:cNvPr id="8" name="Content Placeholder 7"/>
          <p:cNvSpPr>
            <a:spLocks noGrp="1"/>
          </p:cNvSpPr>
          <p:nvPr>
            <p:ph idx="1"/>
          </p:nvPr>
        </p:nvSpPr>
        <p:spPr>
          <a:xfrm>
            <a:off x="457200" y="732409"/>
            <a:ext cx="8229600" cy="5668392"/>
          </a:xfrm>
        </p:spPr>
        <p:txBody>
          <a:bodyPr>
            <a:normAutofit fontScale="92500" lnSpcReduction="20000"/>
          </a:bodyPr>
          <a:lstStyle/>
          <a:p>
            <a:r>
              <a:rPr lang="en-US" sz="3200" dirty="0"/>
              <a:t>The largest Charismatic movement today is the </a:t>
            </a:r>
            <a:r>
              <a:rPr lang="en-US" sz="3200" b="1" i="1" dirty="0"/>
              <a:t>Catholic </a:t>
            </a:r>
            <a:r>
              <a:rPr lang="en-US" sz="3200" dirty="0"/>
              <a:t>Charismatic renewal, found in significant numbers mainly across Latin America. </a:t>
            </a:r>
          </a:p>
          <a:p>
            <a:r>
              <a:rPr lang="en-US" sz="3200" dirty="0"/>
              <a:t>The </a:t>
            </a:r>
            <a:r>
              <a:rPr lang="en-US" sz="3200" b="1" i="1" dirty="0"/>
              <a:t>largest</a:t>
            </a:r>
            <a:r>
              <a:rPr lang="en-US" sz="3200" dirty="0"/>
              <a:t> Catholic Charismatic </a:t>
            </a:r>
            <a:r>
              <a:rPr lang="en-US" sz="3200" b="1" i="1" dirty="0"/>
              <a:t>populations</a:t>
            </a:r>
            <a:r>
              <a:rPr lang="en-US" sz="3200" dirty="0"/>
              <a:t> are in: </a:t>
            </a:r>
          </a:p>
          <a:p>
            <a:pPr lvl="1"/>
            <a:r>
              <a:rPr lang="en-US" sz="2800" dirty="0"/>
              <a:t>Brazil (61 million) </a:t>
            </a:r>
          </a:p>
          <a:p>
            <a:pPr lvl="1"/>
            <a:r>
              <a:rPr lang="en-US" sz="2800" dirty="0"/>
              <a:t>the Philippines (26 million) </a:t>
            </a:r>
          </a:p>
          <a:p>
            <a:pPr lvl="1"/>
            <a:r>
              <a:rPr lang="en-US" sz="2800" dirty="0"/>
              <a:t>the United States (18 million) </a:t>
            </a:r>
          </a:p>
          <a:p>
            <a:r>
              <a:rPr lang="en-US" sz="3200" dirty="0"/>
              <a:t>The </a:t>
            </a:r>
            <a:r>
              <a:rPr lang="en-US" sz="3200" b="1" i="1" dirty="0"/>
              <a:t>highest concentrations</a:t>
            </a:r>
            <a:r>
              <a:rPr lang="en-US" sz="3200" dirty="0"/>
              <a:t> of Catholic charismatics are in </a:t>
            </a:r>
          </a:p>
          <a:p>
            <a:pPr lvl="1"/>
            <a:r>
              <a:rPr lang="en-US" sz="2800" dirty="0"/>
              <a:t>Guatemala (34% of the country), </a:t>
            </a:r>
          </a:p>
          <a:p>
            <a:pPr lvl="1"/>
            <a:r>
              <a:rPr lang="en-US" sz="2800" dirty="0"/>
              <a:t>Puerto Rico (31%) </a:t>
            </a:r>
          </a:p>
          <a:p>
            <a:pPr lvl="1"/>
            <a:r>
              <a:rPr lang="en-US" sz="2800" dirty="0"/>
              <a:t>Brazil (29%).</a:t>
            </a:r>
          </a:p>
        </p:txBody>
      </p:sp>
      <p:sp>
        <p:nvSpPr>
          <p:cNvPr id="5" name="TextBox 4"/>
          <p:cNvSpPr txBox="1"/>
          <p:nvPr/>
        </p:nvSpPr>
        <p:spPr>
          <a:xfrm>
            <a:off x="304800" y="65194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https://www.gordonconwell.edu/blog/pentecostal-charismatic-christianity/</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4793688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p:cTn id="49"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8">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8">
                                            <p:txEl>
                                              <p:pRg st="8" end="8"/>
                                            </p:txEl>
                                          </p:spTgt>
                                        </p:tgtEl>
                                        <p:attrNameLst>
                                          <p:attrName>style.visibility</p:attrName>
                                        </p:attrNameLst>
                                      </p:cBhvr>
                                      <p:to>
                                        <p:strVal val="visible"/>
                                      </p:to>
                                    </p:set>
                                    <p:anim calcmode="lin" valueType="num">
                                      <p:cBhvr>
                                        <p:cTn id="56" dur="500" fill="hold"/>
                                        <p:tgtEl>
                                          <p:spTgt spid="8">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8">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26549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Pentecostalism and the Charismatic Movement</a:t>
            </a:r>
            <a:b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b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https://www.learnreligions.com/what-is-universalism-700701</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1556745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8E4814-01F8-468F-AA44-0B448656AA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8819" y="1600200"/>
            <a:ext cx="8151781" cy="4116113"/>
          </a:xfrm>
          <a:prstGeom prst="rect">
            <a:avLst/>
          </a:prstGeom>
        </p:spPr>
      </p:pic>
      <p:sp>
        <p:nvSpPr>
          <p:cNvPr id="4" name="TextBox 3">
            <a:extLst>
              <a:ext uri="{FF2B5EF4-FFF2-40B4-BE49-F238E27FC236}">
                <a16:creationId xmlns:a16="http://schemas.microsoft.com/office/drawing/2014/main" id="{23BEEB11-5D8E-4BEF-991A-78397A234EA6}"/>
              </a:ext>
            </a:extLst>
          </p:cNvPr>
          <p:cNvSpPr txBox="1"/>
          <p:nvPr/>
        </p:nvSpPr>
        <p:spPr>
          <a:xfrm>
            <a:off x="304800" y="65194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3"/>
              </a:rPr>
              <a:t>https://www.gordonconwell.edu/blog/pentecostal-charismatic-christianity/</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37291" y="929444"/>
            <a:ext cx="9144000" cy="899356"/>
          </a:xfrm>
          <a:solidFill>
            <a:schemeClr val="bg1"/>
          </a:solidFill>
        </p:spPr>
        <p:txBody>
          <a:bodyPr>
            <a:noAutofit/>
          </a:bodyPr>
          <a:lstStyle/>
          <a:p>
            <a:r>
              <a:rPr lang="en-US" sz="4800" b="1" dirty="0"/>
              <a:t>Pentecostals/Charismatics 2020</a:t>
            </a:r>
          </a:p>
        </p:txBody>
      </p:sp>
    </p:spTree>
    <p:extLst>
      <p:ext uri="{BB962C8B-B14F-4D97-AF65-F5344CB8AC3E}">
        <p14:creationId xmlns:p14="http://schemas.microsoft.com/office/powerpoint/2010/main" val="35177765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sz="4800" b="1" dirty="0"/>
              <a:t>Independent Charismatics</a:t>
            </a:r>
          </a:p>
        </p:txBody>
      </p:sp>
      <p:sp>
        <p:nvSpPr>
          <p:cNvPr id="8" name="Content Placeholder 7"/>
          <p:cNvSpPr>
            <a:spLocks noGrp="1"/>
          </p:cNvSpPr>
          <p:nvPr>
            <p:ph idx="1"/>
          </p:nvPr>
        </p:nvSpPr>
        <p:spPr>
          <a:xfrm>
            <a:off x="457200" y="732409"/>
            <a:ext cx="8229600" cy="5668392"/>
          </a:xfrm>
        </p:spPr>
        <p:txBody>
          <a:bodyPr>
            <a:normAutofit fontScale="92500" lnSpcReduction="10000"/>
          </a:bodyPr>
          <a:lstStyle/>
          <a:p>
            <a:r>
              <a:rPr lang="en-US" sz="3200" dirty="0"/>
              <a:t>Thousands of other churches and movements </a:t>
            </a:r>
            <a:r>
              <a:rPr lang="en-US" sz="3200" b="1" i="1" dirty="0"/>
              <a:t>resemble</a:t>
            </a:r>
            <a:r>
              <a:rPr lang="en-US" sz="3200" dirty="0"/>
              <a:t> Pentecostals and Charismatics but do not fit their definitions. </a:t>
            </a:r>
          </a:p>
          <a:p>
            <a:r>
              <a:rPr lang="en-US" sz="3200" dirty="0"/>
              <a:t>These constitute a third Pentecostal/Charismatic type, called “Independent Charismatics”, that are largely found in the Independent Christian tradition – that is, </a:t>
            </a:r>
            <a:r>
              <a:rPr lang="en-US" sz="3200" b="1" i="1" dirty="0"/>
              <a:t>outside</a:t>
            </a:r>
            <a:r>
              <a:rPr lang="en-US" sz="3200" dirty="0"/>
              <a:t> of historic Catholic, Orthodox and Protestant churches. </a:t>
            </a:r>
          </a:p>
          <a:p>
            <a:r>
              <a:rPr lang="en-US" sz="3200" dirty="0"/>
              <a:t>Independent Charismatics are present mainly in the Global South, in denominations and church networks that originate from outside of Western Christianity. </a:t>
            </a:r>
          </a:p>
        </p:txBody>
      </p:sp>
      <p:sp>
        <p:nvSpPr>
          <p:cNvPr id="5" name="TextBox 4"/>
          <p:cNvSpPr txBox="1"/>
          <p:nvPr/>
        </p:nvSpPr>
        <p:spPr>
          <a:xfrm>
            <a:off x="304800" y="65194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https://www.gordonconwell.edu/blog/pentecostal-charismatic-christianity/</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1215981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sz="4800" b="1" dirty="0"/>
              <a:t>Independent Charismatics</a:t>
            </a:r>
          </a:p>
        </p:txBody>
      </p:sp>
      <p:sp>
        <p:nvSpPr>
          <p:cNvPr id="8" name="Content Placeholder 7"/>
          <p:cNvSpPr>
            <a:spLocks noGrp="1"/>
          </p:cNvSpPr>
          <p:nvPr>
            <p:ph idx="1"/>
          </p:nvPr>
        </p:nvSpPr>
        <p:spPr>
          <a:xfrm>
            <a:off x="457200" y="732409"/>
            <a:ext cx="8229600" cy="5668392"/>
          </a:xfrm>
        </p:spPr>
        <p:txBody>
          <a:bodyPr>
            <a:normAutofit lnSpcReduction="10000"/>
          </a:bodyPr>
          <a:lstStyle/>
          <a:p>
            <a:r>
              <a:rPr lang="en-US" sz="3200" dirty="0"/>
              <a:t>While found in many of the same countries as Pentecostals and Charismatics, Independent Charismatics are largest in:</a:t>
            </a:r>
          </a:p>
          <a:p>
            <a:pPr lvl="1"/>
            <a:r>
              <a:rPr lang="en-US" sz="2800" dirty="0"/>
              <a:t>The United States (33 million)</a:t>
            </a:r>
          </a:p>
          <a:p>
            <a:pPr lvl="1"/>
            <a:r>
              <a:rPr lang="en-US" sz="2800" dirty="0"/>
              <a:t>Nigeria (27 million) </a:t>
            </a:r>
          </a:p>
          <a:p>
            <a:pPr lvl="1"/>
            <a:r>
              <a:rPr lang="en-US" sz="2800" dirty="0"/>
              <a:t>China (24 million)</a:t>
            </a:r>
          </a:p>
          <a:p>
            <a:r>
              <a:rPr lang="en-US" sz="3200" dirty="0"/>
              <a:t>Over one third of the populations of Eswatini, South Africa and Zimbabwe are Independent Charismatics. </a:t>
            </a:r>
          </a:p>
          <a:p>
            <a:r>
              <a:rPr lang="en-US" sz="3200" dirty="0"/>
              <a:t>The Pentecostal/Charismatic movement represents some of the fastest-growing Christianity in the world in the 21st century. </a:t>
            </a:r>
          </a:p>
        </p:txBody>
      </p:sp>
      <p:sp>
        <p:nvSpPr>
          <p:cNvPr id="5" name="TextBox 4"/>
          <p:cNvSpPr txBox="1"/>
          <p:nvPr/>
        </p:nvSpPr>
        <p:spPr>
          <a:xfrm>
            <a:off x="304800" y="65194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https://www.gordonconwell.edu/blog/pentecostal-charismatic-christianity/</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41033317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sz="4800" b="1" dirty="0"/>
              <a:t>Oneness Pentecostals</a:t>
            </a:r>
          </a:p>
        </p:txBody>
      </p:sp>
      <p:sp>
        <p:nvSpPr>
          <p:cNvPr id="8" name="Content Placeholder 7"/>
          <p:cNvSpPr>
            <a:spLocks noGrp="1"/>
          </p:cNvSpPr>
          <p:nvPr>
            <p:ph idx="1"/>
          </p:nvPr>
        </p:nvSpPr>
        <p:spPr>
          <a:xfrm>
            <a:off x="457200" y="732409"/>
            <a:ext cx="8229600" cy="5668392"/>
          </a:xfrm>
        </p:spPr>
        <p:txBody>
          <a:bodyPr>
            <a:normAutofit fontScale="85000" lnSpcReduction="20000"/>
          </a:bodyPr>
          <a:lstStyle/>
          <a:p>
            <a:r>
              <a:rPr lang="en-US" sz="3200" dirty="0"/>
              <a:t>Debate began in 1913 regarding whether baptism should be “in the name of the Father, the Son, and the Holy Ghost” (as in the ‘Great Commission’ of Matthew 28), or simply “in the name of Jesus” (as in Acts, e.g. 2:38). </a:t>
            </a:r>
          </a:p>
          <a:p>
            <a:r>
              <a:rPr lang="en-US" sz="3200" dirty="0"/>
              <a:t>The formula for baptism in the book of Acts was given a theological rationale by </a:t>
            </a:r>
            <a:r>
              <a:rPr lang="en-US" sz="3200" b="1" i="1" dirty="0"/>
              <a:t>some</a:t>
            </a:r>
            <a:r>
              <a:rPr lang="en-US" sz="3200" dirty="0"/>
              <a:t> Pentecostals which stressed the oneness of God (hence the designation ‘Oneness Pentecostalism’), with Father, Son, and Spirit being seen as three “manifestations” of God.</a:t>
            </a:r>
          </a:p>
          <a:p>
            <a:r>
              <a:rPr lang="en-US" sz="3200" dirty="0"/>
              <a:t>Trinitarian Pentecostals have rightly rejected such teaching as heretical. </a:t>
            </a:r>
          </a:p>
          <a:p>
            <a:r>
              <a:rPr lang="en-US" sz="3200" dirty="0"/>
              <a:t>All the same, as many as a quarter of classical Pentecostals may belong to this strand, whose most important groupings include the United Pentecostal Church (USA) and the True Jesus Church (China). </a:t>
            </a:r>
          </a:p>
        </p:txBody>
      </p:sp>
      <p:sp>
        <p:nvSpPr>
          <p:cNvPr id="5" name="TextBox 4"/>
          <p:cNvSpPr txBox="1"/>
          <p:nvPr/>
        </p:nvSpPr>
        <p:spPr>
          <a:xfrm>
            <a:off x="304800" y="65194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Tim Grass. SCM Core Text: Modern Church History</a:t>
            </a:r>
          </a:p>
        </p:txBody>
      </p:sp>
    </p:spTree>
    <p:extLst>
      <p:ext uri="{BB962C8B-B14F-4D97-AF65-F5344CB8AC3E}">
        <p14:creationId xmlns:p14="http://schemas.microsoft.com/office/powerpoint/2010/main" val="24597867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Pentecostals and Prosperity</a:t>
            </a:r>
          </a:p>
        </p:txBody>
      </p:sp>
      <p:sp>
        <p:nvSpPr>
          <p:cNvPr id="8" name="Content Placeholder 7"/>
          <p:cNvSpPr>
            <a:spLocks noGrp="1"/>
          </p:cNvSpPr>
          <p:nvPr>
            <p:ph idx="1"/>
          </p:nvPr>
        </p:nvSpPr>
        <p:spPr>
          <a:xfrm>
            <a:off x="457200" y="732409"/>
            <a:ext cx="8229600" cy="5668392"/>
          </a:xfrm>
        </p:spPr>
        <p:txBody>
          <a:bodyPr>
            <a:normAutofit/>
          </a:bodyPr>
          <a:lstStyle/>
          <a:p>
            <a:r>
              <a:rPr lang="en-US" dirty="0"/>
              <a:t>The prosperity gospel (also known as the “health and wealth gospel” or by its most popular brand, the “Word of Faith” movement) is a perversion of the gospel of Jesus that claims that God rewards increases in faith with increases in health and/or wealth. </a:t>
            </a:r>
          </a:p>
          <a:p>
            <a:r>
              <a:rPr lang="en-US" dirty="0"/>
              <a:t>The prosperity gospel teaches that “health and wealth” are the automatic divine right of all Bible-believing Christians and may be procreated by faith as part of the package of salvation, since the Atonement of Christ includes not just the removal of sin, but also the removal of sickness and poverty.</a:t>
            </a:r>
          </a:p>
        </p:txBody>
      </p:sp>
      <p:sp>
        <p:nvSpPr>
          <p:cNvPr id="5" name="TextBox 4"/>
          <p:cNvSpPr txBox="1"/>
          <p:nvPr/>
        </p:nvSpPr>
        <p:spPr>
          <a:xfrm>
            <a:off x="304800" y="65194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https://www.thegospelcoalition.org/article/what-you-should-know-about-the-prosperity-gospel/</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838033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Pentecostals and Prosperity</a:t>
            </a:r>
          </a:p>
        </p:txBody>
      </p:sp>
      <p:sp>
        <p:nvSpPr>
          <p:cNvPr id="8" name="Content Placeholder 7"/>
          <p:cNvSpPr>
            <a:spLocks noGrp="1"/>
          </p:cNvSpPr>
          <p:nvPr>
            <p:ph idx="1"/>
          </p:nvPr>
        </p:nvSpPr>
        <p:spPr>
          <a:xfrm>
            <a:off x="457200" y="732409"/>
            <a:ext cx="8229600" cy="5668392"/>
          </a:xfrm>
        </p:spPr>
        <p:txBody>
          <a:bodyPr>
            <a:normAutofit/>
          </a:bodyPr>
          <a:lstStyle/>
          <a:p>
            <a:r>
              <a:rPr lang="en-US" dirty="0"/>
              <a:t>The prosperity gospel originated as an offshoot of Pentecostalism in post-World War II America. </a:t>
            </a:r>
          </a:p>
          <a:p>
            <a:r>
              <a:rPr lang="en-US" dirty="0"/>
              <a:t>While it started in local congregations and in tent revivals, the movement gained a larger following through the use of radio and television, and became firmly entrenched in the 1980s with the rise of “televangelism.”</a:t>
            </a:r>
          </a:p>
          <a:p>
            <a:r>
              <a:rPr lang="en-US" dirty="0"/>
              <a:t>The movement is largely connected to revivalist and charismatic churches. </a:t>
            </a:r>
          </a:p>
          <a:p>
            <a:r>
              <a:rPr lang="en-US" dirty="0"/>
              <a:t>This has made it easier for the movement to gain traction in Africa, South America, and other areas of the world where Pentecostalism is rapidly expanding.</a:t>
            </a:r>
          </a:p>
        </p:txBody>
      </p:sp>
      <p:sp>
        <p:nvSpPr>
          <p:cNvPr id="5" name="TextBox 4"/>
          <p:cNvSpPr txBox="1"/>
          <p:nvPr/>
        </p:nvSpPr>
        <p:spPr>
          <a:xfrm>
            <a:off x="304800" y="65194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https://www.thegospelcoalition.org/article/what-you-should-know-about-the-prosperity-gospel/</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5014028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Pentecostals and Prosperity</a:t>
            </a:r>
          </a:p>
        </p:txBody>
      </p:sp>
      <p:sp>
        <p:nvSpPr>
          <p:cNvPr id="8" name="Content Placeholder 7"/>
          <p:cNvSpPr>
            <a:spLocks noGrp="1"/>
          </p:cNvSpPr>
          <p:nvPr>
            <p:ph idx="1"/>
          </p:nvPr>
        </p:nvSpPr>
        <p:spPr>
          <a:xfrm>
            <a:off x="457200" y="732409"/>
            <a:ext cx="8229600" cy="5668392"/>
          </a:xfrm>
        </p:spPr>
        <p:txBody>
          <a:bodyPr>
            <a:normAutofit fontScale="92500" lnSpcReduction="10000"/>
          </a:bodyPr>
          <a:lstStyle/>
          <a:p>
            <a:r>
              <a:rPr lang="en-US" dirty="0"/>
              <a:t>The man who could be considered the father of modern prosperity gospel teaching is Oral Roberts. </a:t>
            </a:r>
          </a:p>
          <a:p>
            <a:r>
              <a:rPr lang="en-US" dirty="0"/>
              <a:t>The faith-healing evangelist became so influential that he started his own school, Oral Roberts University (ORU). </a:t>
            </a:r>
          </a:p>
          <a:p>
            <a:r>
              <a:rPr lang="en-US" dirty="0"/>
              <a:t>Kenneth Copeland, a student at ORU who served as a pilot and chauffeur for Oral Roberts, also became one of the most notorious (and wealthiest) of prosperity preachers. </a:t>
            </a:r>
          </a:p>
          <a:p>
            <a:r>
              <a:rPr lang="en-US" dirty="0"/>
              <a:t>These men paved the way for the televangelists who became famous in the 1980s, including Jim and Tammy Faye Bakker, Benny Hinn, Pat Robertson, and Robert Tilton.</a:t>
            </a:r>
          </a:p>
          <a:p>
            <a:r>
              <a:rPr lang="en-US" dirty="0"/>
              <a:t>Today, some of the best-known prosperity teachers are T. D. Jakes, Joel Osteen, and Paula White.</a:t>
            </a:r>
          </a:p>
        </p:txBody>
      </p:sp>
      <p:sp>
        <p:nvSpPr>
          <p:cNvPr id="5" name="TextBox 4"/>
          <p:cNvSpPr txBox="1"/>
          <p:nvPr/>
        </p:nvSpPr>
        <p:spPr>
          <a:xfrm>
            <a:off x="304800" y="65194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https://www.thegospelcoalition.org/article/what-you-should-know-about-the-prosperity-gospel/</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32360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The ‘Third Wave’ </a:t>
            </a:r>
          </a:p>
        </p:txBody>
      </p:sp>
      <p:sp>
        <p:nvSpPr>
          <p:cNvPr id="8" name="Content Placeholder 7"/>
          <p:cNvSpPr>
            <a:spLocks noGrp="1"/>
          </p:cNvSpPr>
          <p:nvPr>
            <p:ph idx="1"/>
          </p:nvPr>
        </p:nvSpPr>
        <p:spPr>
          <a:xfrm>
            <a:off x="457200" y="732409"/>
            <a:ext cx="8229600" cy="5668392"/>
          </a:xfrm>
        </p:spPr>
        <p:txBody>
          <a:bodyPr>
            <a:normAutofit fontScale="77500" lnSpcReduction="20000"/>
          </a:bodyPr>
          <a:lstStyle/>
          <a:p>
            <a:r>
              <a:rPr lang="en-US" sz="3200" dirty="0"/>
              <a:t>The Third Wave Movement is a Pentecostal or Charismatic movement that began in the 1980s. </a:t>
            </a:r>
          </a:p>
          <a:p>
            <a:r>
              <a:rPr lang="en-US" sz="3200" dirty="0"/>
              <a:t>The name “Third Wave” was coined by C. Peter Wagner, a professor at Fuller Theological Seminary. </a:t>
            </a:r>
          </a:p>
          <a:p>
            <a:r>
              <a:rPr lang="en-US" sz="3200" dirty="0"/>
              <a:t>He referred to the movement as the “Third Wave” because this was the third of three distinct Pentecostal/Charismatic movements in modern Christianity. </a:t>
            </a:r>
          </a:p>
          <a:p>
            <a:r>
              <a:rPr lang="en-US" sz="3200" dirty="0"/>
              <a:t>The </a:t>
            </a:r>
            <a:r>
              <a:rPr lang="en-US" sz="3200" b="1" i="1" dirty="0"/>
              <a:t>first wave </a:t>
            </a:r>
            <a:r>
              <a:rPr lang="en-US" sz="3200" dirty="0"/>
              <a:t>was the original Pentecostal Movement that began in the early 1900s with the teachings of Charles Parham followed by the Azusa Street Revival. </a:t>
            </a:r>
          </a:p>
          <a:p>
            <a:r>
              <a:rPr lang="en-US" sz="3200" dirty="0"/>
              <a:t>The </a:t>
            </a:r>
            <a:r>
              <a:rPr lang="en-US" sz="3200" b="1" i="1" dirty="0"/>
              <a:t>second wave </a:t>
            </a:r>
            <a:r>
              <a:rPr lang="en-US" sz="3200" dirty="0"/>
              <a:t>then came in the 1960s with the Charismatic movement. In the Charismatic movement, Pentecostal doctrines, teachings, and practices began to spread to non-Pentecostal churches and denominations. </a:t>
            </a:r>
          </a:p>
          <a:p>
            <a:r>
              <a:rPr lang="en-US" sz="3200" dirty="0"/>
              <a:t>This wave brought increased popularity to the “Word of Faith” or “Name It and Claim It” false teachings that are still popular today.</a:t>
            </a:r>
          </a:p>
        </p:txBody>
      </p:sp>
      <p:sp>
        <p:nvSpPr>
          <p:cNvPr id="5" name="TextBox 4"/>
          <p:cNvSpPr txBox="1"/>
          <p:nvPr/>
        </p:nvSpPr>
        <p:spPr>
          <a:xfrm>
            <a:off x="304800" y="65194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https://www.gotquestions.org/Third-Wave-movement.html</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6538701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 calcmode="lin" valueType="num">
                                      <p:cBhvr>
                                        <p:cTn id="42"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The ‘Third Wave’ </a:t>
            </a:r>
          </a:p>
        </p:txBody>
      </p:sp>
      <p:sp>
        <p:nvSpPr>
          <p:cNvPr id="8" name="Content Placeholder 7"/>
          <p:cNvSpPr>
            <a:spLocks noGrp="1"/>
          </p:cNvSpPr>
          <p:nvPr>
            <p:ph idx="1"/>
          </p:nvPr>
        </p:nvSpPr>
        <p:spPr>
          <a:xfrm>
            <a:off x="457200" y="732409"/>
            <a:ext cx="8229600" cy="5668392"/>
          </a:xfrm>
        </p:spPr>
        <p:txBody>
          <a:bodyPr>
            <a:normAutofit fontScale="85000" lnSpcReduction="10000"/>
          </a:bodyPr>
          <a:lstStyle/>
          <a:p>
            <a:r>
              <a:rPr lang="en-US" sz="3200" dirty="0"/>
              <a:t>Then, in the 1980s, another “movement of the Holy Spirit,” supposedly characterized by “signs and wonders,” began in the </a:t>
            </a:r>
            <a:r>
              <a:rPr lang="en-US" sz="3200" b="1" i="1" dirty="0"/>
              <a:t>Vineyard Church </a:t>
            </a:r>
            <a:r>
              <a:rPr lang="en-US" sz="3200" dirty="0"/>
              <a:t>with the teachings of John </a:t>
            </a:r>
            <a:r>
              <a:rPr lang="en-US" sz="3200" dirty="0" err="1"/>
              <a:t>Wimber</a:t>
            </a:r>
            <a:r>
              <a:rPr lang="en-US" sz="3200" dirty="0"/>
              <a:t>, Mike </a:t>
            </a:r>
            <a:r>
              <a:rPr lang="en-US" sz="3200" dirty="0" err="1"/>
              <a:t>Bickle</a:t>
            </a:r>
            <a:r>
              <a:rPr lang="en-US" sz="3200" dirty="0"/>
              <a:t>, C. Peter Wagner, Jack Deere, and others. </a:t>
            </a:r>
          </a:p>
          <a:p>
            <a:r>
              <a:rPr lang="en-US" sz="3200" dirty="0"/>
              <a:t>Professor Wagner characterized this Third Wave as being “a new moving of the Holy Spirit among evangelicals who, for one reason or another, have chosen not to identify with either the Pentecostals or Charismatics.” </a:t>
            </a:r>
          </a:p>
          <a:p>
            <a:r>
              <a:rPr lang="en-US" sz="3200" dirty="0"/>
              <a:t>Also known as the Neo-Charismatic Movement, this Third Wave of Pentecostal doctrine and excess became very popular and led to many aberrant teachings such as the Toronto Blessing and “laughing in the Spirit”.</a:t>
            </a:r>
          </a:p>
        </p:txBody>
      </p:sp>
      <p:sp>
        <p:nvSpPr>
          <p:cNvPr id="5" name="TextBox 4"/>
          <p:cNvSpPr txBox="1"/>
          <p:nvPr/>
        </p:nvSpPr>
        <p:spPr>
          <a:xfrm>
            <a:off x="304800" y="65194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https://www.gotquestions.org/Third-Wave-movement.html</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7021512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b="-1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10547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The Social Gospel</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https://www.wikiwand.com/en/Walter_Rauschenbusch</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4" name="TextBox 3">
            <a:extLst>
              <a:ext uri="{FF2B5EF4-FFF2-40B4-BE49-F238E27FC236}">
                <a16:creationId xmlns:a16="http://schemas.microsoft.com/office/drawing/2014/main" id="{FF75BC6A-69AD-4AC0-AE95-37154BD38BA7}"/>
              </a:ext>
            </a:extLst>
          </p:cNvPr>
          <p:cNvSpPr txBox="1"/>
          <p:nvPr/>
        </p:nvSpPr>
        <p:spPr>
          <a:xfrm>
            <a:off x="160249" y="6172200"/>
            <a:ext cx="8991600"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glow rad="228600">
                    <a:srgbClr val="C0504D">
                      <a:satMod val="175000"/>
                      <a:alpha val="40000"/>
                    </a:srgbClr>
                  </a:glow>
                  <a:outerShdw blurRad="114300" dist="38100" dir="13500000" algn="br" rotWithShape="0">
                    <a:prstClr val="black"/>
                  </a:outerShdw>
                </a:effectLst>
                <a:uLnTx/>
                <a:uFillTx/>
                <a:latin typeface="Calibri"/>
                <a:ea typeface="+mn-ea"/>
                <a:cs typeface="+mn-cs"/>
              </a:rPr>
              <a:t>Walter Rauschenbusch</a:t>
            </a:r>
          </a:p>
        </p:txBody>
      </p:sp>
    </p:spTree>
    <p:extLst>
      <p:ext uri="{BB962C8B-B14F-4D97-AF65-F5344CB8AC3E}">
        <p14:creationId xmlns:p14="http://schemas.microsoft.com/office/powerpoint/2010/main" val="35185367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Pentecostal/Charismatic Movement</a:t>
            </a:r>
          </a:p>
        </p:txBody>
      </p:sp>
      <p:sp>
        <p:nvSpPr>
          <p:cNvPr id="8" name="Content Placeholder 7"/>
          <p:cNvSpPr>
            <a:spLocks noGrp="1"/>
          </p:cNvSpPr>
          <p:nvPr>
            <p:ph idx="1"/>
          </p:nvPr>
        </p:nvSpPr>
        <p:spPr>
          <a:xfrm>
            <a:off x="457200" y="732409"/>
            <a:ext cx="8229600" cy="5668392"/>
          </a:xfrm>
        </p:spPr>
        <p:txBody>
          <a:bodyPr>
            <a:normAutofit lnSpcReduction="10000"/>
          </a:bodyPr>
          <a:lstStyle/>
          <a:p>
            <a:r>
              <a:rPr lang="en-US" sz="3600" dirty="0"/>
              <a:t>The Pentecostal/Charismatic Movements center on the emotional, mystical, and supernatural: miracles, signs, wonders, and “the gifts of the Spirit” (</a:t>
            </a:r>
            <a:r>
              <a:rPr lang="en-US" sz="3600" i="1" dirty="0"/>
              <a:t>charismata</a:t>
            </a:r>
            <a:r>
              <a:rPr lang="en-US" sz="3600" dirty="0"/>
              <a:t>), especially “speaking in tongues” (</a:t>
            </a:r>
            <a:r>
              <a:rPr lang="en-US" sz="3600" i="1" dirty="0"/>
              <a:t>glossolalia</a:t>
            </a:r>
            <a:r>
              <a:rPr lang="en-US" sz="3600" dirty="0"/>
              <a:t>), faith healing, and “casting out demons” (exorcism). </a:t>
            </a:r>
          </a:p>
          <a:p>
            <a:r>
              <a:rPr lang="en-US" sz="3600" dirty="0"/>
              <a:t>In these movements, supreme importance is attached to the subjective religious experience of being filled with or possessed by the Holy Spirit.</a:t>
            </a:r>
          </a:p>
        </p:txBody>
      </p:sp>
      <p:sp>
        <p:nvSpPr>
          <p:cNvPr id="5" name="TextBox 4"/>
          <p:cNvSpPr txBox="1"/>
          <p:nvPr/>
        </p:nvSpPr>
        <p:spPr>
          <a:xfrm>
            <a:off x="304800" y="6519446"/>
            <a:ext cx="87012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4"/>
              </a:rPr>
              <a:t>https://www.encyclopedia.com/environment/encyclopedias-almanacs-transcripts-and-maps/pentecostal-and-charismatic-christianity</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1521525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7390805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85000" lnSpcReduction="20000"/>
          </a:bodyPr>
          <a:lstStyle/>
          <a:p>
            <a:r>
              <a:rPr lang="en-US" sz="3200" dirty="0"/>
              <a:t>Do you think that it is problematic for the case of someone who wants to claim that the charismatic gifts were meant by God to be “</a:t>
            </a:r>
            <a:r>
              <a:rPr lang="en-US" sz="3200" b="1" i="1" dirty="0"/>
              <a:t>normative</a:t>
            </a:r>
            <a:r>
              <a:rPr lang="en-US" sz="3200" dirty="0"/>
              <a:t> in the life of the church and of each believer” – when throughout most of church history (with only occasional rare exceptions) the charismatic gifts were virtually non-existent?</a:t>
            </a:r>
          </a:p>
          <a:p>
            <a:r>
              <a:rPr lang="en-US" sz="3200" dirty="0"/>
              <a:t>Do you think it is problematic that the “gift of tongues” in the NT consists of men miraculously speaking human languages that they had never been taught and yet almost all tongues speaking in the charismatic movement is non-existent language (perhaps mere babbling)?</a:t>
            </a:r>
          </a:p>
          <a:p>
            <a:r>
              <a:rPr lang="en-US" sz="3200" dirty="0"/>
              <a:t>Do you believe that Oneness Pentecostals’ denial of the trinity makes them heretical?</a:t>
            </a:r>
          </a:p>
          <a:p>
            <a:r>
              <a:rPr lang="en-US" sz="3200" dirty="0"/>
              <a:t>What do you think of the health and wellness, “name it and claim it” theology of some charismatics?</a:t>
            </a:r>
          </a:p>
          <a:p>
            <a:r>
              <a:rPr lang="en-US" sz="3200" dirty="0"/>
              <a:t>What do you think of “third wave” charismatic practices such as “laughing in the spirit” or “being slain in the spirit”?</a:t>
            </a:r>
          </a:p>
        </p:txBody>
      </p:sp>
    </p:spTree>
    <p:extLst>
      <p:ext uri="{BB962C8B-B14F-4D97-AF65-F5344CB8AC3E}">
        <p14:creationId xmlns:p14="http://schemas.microsoft.com/office/powerpoint/2010/main" val="36275757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Pentecostal/Charismatic Movement</a:t>
            </a:r>
          </a:p>
        </p:txBody>
      </p:sp>
      <p:sp>
        <p:nvSpPr>
          <p:cNvPr id="8" name="Content Placeholder 7"/>
          <p:cNvSpPr>
            <a:spLocks noGrp="1"/>
          </p:cNvSpPr>
          <p:nvPr>
            <p:ph idx="1"/>
          </p:nvPr>
        </p:nvSpPr>
        <p:spPr>
          <a:xfrm>
            <a:off x="457200" y="732409"/>
            <a:ext cx="8229600" cy="5668392"/>
          </a:xfrm>
        </p:spPr>
        <p:txBody>
          <a:bodyPr>
            <a:normAutofit fontScale="92500" lnSpcReduction="10000"/>
          </a:bodyPr>
          <a:lstStyle/>
          <a:p>
            <a:r>
              <a:rPr lang="en-US" sz="3600" dirty="0"/>
              <a:t>The name </a:t>
            </a:r>
            <a:r>
              <a:rPr lang="en-US" sz="3600" b="1" i="1" dirty="0"/>
              <a:t>Pentecostal</a:t>
            </a:r>
            <a:r>
              <a:rPr lang="en-US" sz="3600" dirty="0"/>
              <a:t> derives from the account of the day of Pentecost as described in chapters 1 and 2 of the Acts of the Apostles, when the Holy Spirit descended upon the first Christians: “</a:t>
            </a:r>
            <a:r>
              <a:rPr lang="en-US" sz="3600" i="1" dirty="0">
                <a:solidFill>
                  <a:srgbClr val="0000FF"/>
                </a:solidFill>
                <a:latin typeface="Cambria" panose="02040503050406030204" pitchFamily="18" charset="0"/>
                <a:ea typeface="Cambria" panose="02040503050406030204" pitchFamily="18" charset="0"/>
              </a:rPr>
              <a:t>All of them were filled with the Holy Spirit, and they began to speak in other languages as the Spirit enabled them.</a:t>
            </a:r>
            <a:r>
              <a:rPr lang="en-US" sz="3600" dirty="0"/>
              <a:t>” (Act 2:4 NET) </a:t>
            </a:r>
          </a:p>
          <a:p>
            <a:r>
              <a:rPr lang="en-US" sz="3600" b="1" i="1" dirty="0"/>
              <a:t>Charismatic</a:t>
            </a:r>
            <a:r>
              <a:rPr lang="en-US" sz="3600" dirty="0"/>
              <a:t> derives from the Greek </a:t>
            </a:r>
            <a:r>
              <a:rPr lang="en-US" sz="3600" b="1" i="1" dirty="0"/>
              <a:t>charism</a:t>
            </a:r>
            <a:r>
              <a:rPr lang="en-US" sz="3600" dirty="0"/>
              <a:t>, meaning supernatural </a:t>
            </a:r>
            <a:r>
              <a:rPr lang="en-US" sz="3600" b="1" i="1" dirty="0"/>
              <a:t>gifts </a:t>
            </a:r>
            <a:r>
              <a:rPr lang="en-US" sz="3600" dirty="0"/>
              <a:t>of the Spirit, which are most often considered those listed in 1 Corinthians 12–14.</a:t>
            </a:r>
          </a:p>
        </p:txBody>
      </p:sp>
      <p:sp>
        <p:nvSpPr>
          <p:cNvPr id="5" name="TextBox 4"/>
          <p:cNvSpPr txBox="1"/>
          <p:nvPr/>
        </p:nvSpPr>
        <p:spPr>
          <a:xfrm>
            <a:off x="304800" y="6519446"/>
            <a:ext cx="87012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4"/>
              </a:rPr>
              <a:t>https://www.encyclopedia.com/environment/encyclopedias-almanacs-transcripts-and-maps/pentecostal-and-charismatic-christianity</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8139031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Biblical and Historical Basis Given</a:t>
            </a:r>
          </a:p>
        </p:txBody>
      </p:sp>
      <p:sp>
        <p:nvSpPr>
          <p:cNvPr id="8" name="Content Placeholder 7"/>
          <p:cNvSpPr>
            <a:spLocks noGrp="1"/>
          </p:cNvSpPr>
          <p:nvPr>
            <p:ph idx="1"/>
          </p:nvPr>
        </p:nvSpPr>
        <p:spPr>
          <a:xfrm>
            <a:off x="457200" y="732409"/>
            <a:ext cx="8229600" cy="5668392"/>
          </a:xfrm>
        </p:spPr>
        <p:txBody>
          <a:bodyPr>
            <a:normAutofit/>
          </a:bodyPr>
          <a:lstStyle/>
          <a:p>
            <a:r>
              <a:rPr lang="en-US" sz="3200" dirty="0"/>
              <a:t>Pentecostals trace the beginnings of their movement to the day of Pentecost described in </a:t>
            </a:r>
            <a:r>
              <a:rPr lang="en-US" sz="3200" i="1" dirty="0"/>
              <a:t>Acts</a:t>
            </a:r>
            <a:r>
              <a:rPr lang="en-US" sz="3200" dirty="0"/>
              <a:t>. </a:t>
            </a:r>
          </a:p>
          <a:p>
            <a:r>
              <a:rPr lang="en-US" sz="3200" dirty="0"/>
              <a:t>They believe that the experience of Spirit Baptism and the practice of the gifts of the Spirit that occurred on that day were meant to be </a:t>
            </a:r>
            <a:r>
              <a:rPr lang="en-US" sz="3200" b="1" i="1" dirty="0"/>
              <a:t>normative</a:t>
            </a:r>
            <a:r>
              <a:rPr lang="en-US" sz="3200" dirty="0"/>
              <a:t> in the life of the church and of each believer. </a:t>
            </a:r>
          </a:p>
        </p:txBody>
      </p:sp>
      <p:sp>
        <p:nvSpPr>
          <p:cNvPr id="5" name="TextBox 4"/>
          <p:cNvSpPr txBox="1"/>
          <p:nvPr/>
        </p:nvSpPr>
        <p:spPr>
          <a:xfrm>
            <a:off x="304800" y="6519446"/>
            <a:ext cx="87012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4"/>
              </a:rPr>
              <a:t>https://www.encyclopedia.com/environment/encyclopedias-almanacs-transcripts-and-maps/pentecostal-and-charismatic-christianity</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2763627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Biblical and Historical Basis Given</a:t>
            </a:r>
          </a:p>
        </p:txBody>
      </p:sp>
      <p:sp>
        <p:nvSpPr>
          <p:cNvPr id="8" name="Content Placeholder 7"/>
          <p:cNvSpPr>
            <a:spLocks noGrp="1"/>
          </p:cNvSpPr>
          <p:nvPr>
            <p:ph idx="1"/>
          </p:nvPr>
        </p:nvSpPr>
        <p:spPr>
          <a:xfrm>
            <a:off x="457200" y="732409"/>
            <a:ext cx="8229600" cy="5668392"/>
          </a:xfrm>
        </p:spPr>
        <p:txBody>
          <a:bodyPr>
            <a:normAutofit fontScale="92500" lnSpcReduction="10000"/>
          </a:bodyPr>
          <a:lstStyle/>
          <a:p>
            <a:r>
              <a:rPr lang="en-US" sz="3600" dirty="0"/>
              <a:t>They maintain that although the </a:t>
            </a:r>
            <a:r>
              <a:rPr lang="en-US" sz="3600" i="1" dirty="0"/>
              <a:t>charismata</a:t>
            </a:r>
            <a:r>
              <a:rPr lang="en-US" sz="3600" dirty="0"/>
              <a:t> </a:t>
            </a:r>
            <a:r>
              <a:rPr lang="en-US" sz="3600" b="1" i="1" dirty="0"/>
              <a:t>ceased</a:t>
            </a:r>
            <a:r>
              <a:rPr lang="en-US" sz="3600" dirty="0"/>
              <a:t> in the main body of the church soon after the apostolic age, one can trace an </a:t>
            </a:r>
            <a:r>
              <a:rPr lang="en-US" sz="3600" b="1" i="1" dirty="0"/>
              <a:t>intermittent</a:t>
            </a:r>
            <a:r>
              <a:rPr lang="en-US" sz="3600" dirty="0"/>
              <a:t> history of charismatic practices among sectarians like the Montanists, Anabaptists, Camisards, Shakers, </a:t>
            </a:r>
            <a:r>
              <a:rPr lang="en-US" sz="3600" dirty="0" err="1"/>
              <a:t>Irvingites</a:t>
            </a:r>
            <a:r>
              <a:rPr lang="en-US" sz="3600" dirty="0"/>
              <a:t>, Mormons, and various nineteenth-century Holiness groups. </a:t>
            </a:r>
          </a:p>
          <a:p>
            <a:r>
              <a:rPr lang="en-US" sz="3600" dirty="0"/>
              <a:t>The twentieth-century Pentecostal and charismatic movements, therefore, claim to be the </a:t>
            </a:r>
            <a:r>
              <a:rPr lang="en-US" sz="3600" b="1" i="1" dirty="0"/>
              <a:t>restoration</a:t>
            </a:r>
            <a:r>
              <a:rPr lang="en-US" sz="3600" dirty="0"/>
              <a:t> of the </a:t>
            </a:r>
            <a:r>
              <a:rPr lang="en-US" sz="3600" i="1" dirty="0"/>
              <a:t>charismata</a:t>
            </a:r>
            <a:r>
              <a:rPr lang="en-US" sz="3600" dirty="0"/>
              <a:t> to the church.</a:t>
            </a:r>
            <a:endParaRPr lang="en-US" sz="4800" dirty="0"/>
          </a:p>
        </p:txBody>
      </p:sp>
      <p:sp>
        <p:nvSpPr>
          <p:cNvPr id="5" name="TextBox 4"/>
          <p:cNvSpPr txBox="1"/>
          <p:nvPr/>
        </p:nvSpPr>
        <p:spPr>
          <a:xfrm>
            <a:off x="304800" y="6519446"/>
            <a:ext cx="87012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4"/>
              </a:rPr>
              <a:t>https://www.encyclopedia.com/environment/encyclopedias-almanacs-transcripts-and-maps/pentecostal-and-charismatic-christianity</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42116464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sz="4800" b="1" dirty="0"/>
              <a:t>Rapid Growth</a:t>
            </a:r>
          </a:p>
        </p:txBody>
      </p:sp>
      <p:sp>
        <p:nvSpPr>
          <p:cNvPr id="8" name="Content Placeholder 7"/>
          <p:cNvSpPr>
            <a:spLocks noGrp="1"/>
          </p:cNvSpPr>
          <p:nvPr>
            <p:ph idx="1"/>
          </p:nvPr>
        </p:nvSpPr>
        <p:spPr>
          <a:xfrm>
            <a:off x="457200" y="732409"/>
            <a:ext cx="8229600" cy="5668392"/>
          </a:xfrm>
        </p:spPr>
        <p:txBody>
          <a:bodyPr>
            <a:normAutofit fontScale="92500"/>
          </a:bodyPr>
          <a:lstStyle/>
          <a:p>
            <a:r>
              <a:rPr lang="en-US" sz="3600" dirty="0"/>
              <a:t>In the explosive growth and geographical extension of Pentecostal and charismatic groups, we are witnessing </a:t>
            </a:r>
            <a:r>
              <a:rPr lang="en-US" sz="3600" b="1" i="1" dirty="0"/>
              <a:t>one</a:t>
            </a:r>
            <a:r>
              <a:rPr lang="en-US" sz="3600" dirty="0"/>
              <a:t> of the most if not </a:t>
            </a:r>
            <a:r>
              <a:rPr lang="en-US" sz="3600" b="1" i="1" dirty="0"/>
              <a:t>the</a:t>
            </a:r>
            <a:r>
              <a:rPr lang="en-US" sz="3600" dirty="0"/>
              <a:t> most stunning episodes of Christian expansion ever. </a:t>
            </a:r>
          </a:p>
          <a:p>
            <a:r>
              <a:rPr lang="en-US" sz="3600" dirty="0"/>
              <a:t>In the not-too-distant future Pentecostals will likely make up the </a:t>
            </a:r>
            <a:r>
              <a:rPr lang="en-US" sz="3600" b="1" i="1" dirty="0"/>
              <a:t>majority</a:t>
            </a:r>
            <a:r>
              <a:rPr lang="en-US" sz="3600" dirty="0"/>
              <a:t> of Christians worldwide!</a:t>
            </a:r>
          </a:p>
          <a:p>
            <a:r>
              <a:rPr lang="en-US" sz="3600" dirty="0"/>
              <a:t>So, where in the world did all these Pentecostals and charismatics come from? </a:t>
            </a:r>
          </a:p>
        </p:txBody>
      </p:sp>
      <p:sp>
        <p:nvSpPr>
          <p:cNvPr id="5" name="TextBox 4"/>
          <p:cNvSpPr txBox="1"/>
          <p:nvPr/>
        </p:nvSpPr>
        <p:spPr>
          <a:xfrm>
            <a:off x="304800" y="65194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https://www.thegospelcoalition.org/article/where-did-all-these-pentecostals-and-charismatics-come-from/</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0008416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sz="4800" b="1" dirty="0"/>
              <a:t>History</a:t>
            </a:r>
          </a:p>
        </p:txBody>
      </p:sp>
      <p:sp>
        <p:nvSpPr>
          <p:cNvPr id="8" name="Content Placeholder 7"/>
          <p:cNvSpPr>
            <a:spLocks noGrp="1"/>
          </p:cNvSpPr>
          <p:nvPr>
            <p:ph idx="1"/>
          </p:nvPr>
        </p:nvSpPr>
        <p:spPr>
          <a:xfrm>
            <a:off x="457200" y="732409"/>
            <a:ext cx="8229600" cy="5668392"/>
          </a:xfrm>
        </p:spPr>
        <p:txBody>
          <a:bodyPr>
            <a:normAutofit/>
          </a:bodyPr>
          <a:lstStyle/>
          <a:p>
            <a:r>
              <a:rPr lang="en-US" sz="3200" dirty="0"/>
              <a:t>The modern Pentecostal/Charismatic movement began at the beginning of the 20th century by a series of revivals on four continents – Asia, Europe, Northern America and Latin America – almost simultaneously. </a:t>
            </a:r>
          </a:p>
          <a:p>
            <a:r>
              <a:rPr lang="en-US" sz="3200" dirty="0"/>
              <a:t>Today, Pentecostals/Charismatics are found in nearly every country of the world and span all Christian traditions and most denominations. </a:t>
            </a:r>
          </a:p>
          <a:p>
            <a:r>
              <a:rPr lang="en-US" sz="3200" dirty="0"/>
              <a:t>As such, they are considered a “movement” within World Christianity. </a:t>
            </a:r>
          </a:p>
        </p:txBody>
      </p:sp>
      <p:sp>
        <p:nvSpPr>
          <p:cNvPr id="5" name="TextBox 4"/>
          <p:cNvSpPr txBox="1"/>
          <p:nvPr/>
        </p:nvSpPr>
        <p:spPr>
          <a:xfrm>
            <a:off x="304800" y="65194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https://www.gordonconwell.edu/blog/pentecostal-charismatic-christianity/</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2468373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The Start: Topeka</a:t>
            </a:r>
          </a:p>
        </p:txBody>
      </p:sp>
      <p:sp>
        <p:nvSpPr>
          <p:cNvPr id="8" name="Content Placeholder 7"/>
          <p:cNvSpPr>
            <a:spLocks noGrp="1"/>
          </p:cNvSpPr>
          <p:nvPr>
            <p:ph idx="1"/>
          </p:nvPr>
        </p:nvSpPr>
        <p:spPr>
          <a:xfrm>
            <a:off x="457200" y="732409"/>
            <a:ext cx="8229600" cy="5668392"/>
          </a:xfrm>
        </p:spPr>
        <p:txBody>
          <a:bodyPr>
            <a:normAutofit lnSpcReduction="10000"/>
          </a:bodyPr>
          <a:lstStyle/>
          <a:p>
            <a:pPr algn="l"/>
            <a:r>
              <a:rPr lang="en-US" sz="3200" dirty="0">
                <a:effectLst/>
              </a:rPr>
              <a:t>In October 1900, 29-year-old Agnes </a:t>
            </a:r>
            <a:r>
              <a:rPr lang="en-US" sz="3200" dirty="0" err="1">
                <a:effectLst/>
              </a:rPr>
              <a:t>Ozmen</a:t>
            </a:r>
            <a:r>
              <a:rPr lang="en-US" sz="3200" dirty="0">
                <a:effectLst/>
              </a:rPr>
              <a:t> enrolled at the freshly founded Bethel Bible College in Topeka, Kansas. </a:t>
            </a:r>
          </a:p>
          <a:p>
            <a:pPr algn="l"/>
            <a:r>
              <a:rPr lang="en-US" sz="3200" dirty="0">
                <a:effectLst/>
              </a:rPr>
              <a:t>Former Methodist, now Holiness pastor Charles Fox Parham directed students to read the book of Acts with heightened alertness to every mention of the Spirit. </a:t>
            </a:r>
          </a:p>
          <a:p>
            <a:pPr algn="l"/>
            <a:r>
              <a:rPr lang="en-US" sz="3200" dirty="0">
                <a:effectLst/>
              </a:rPr>
              <a:t>Consensus emerged on two points: </a:t>
            </a:r>
          </a:p>
          <a:p>
            <a:pPr lvl="1"/>
            <a:r>
              <a:rPr lang="en-US" sz="2800" dirty="0">
                <a:effectLst/>
              </a:rPr>
              <a:t>Outward manifestations </a:t>
            </a:r>
            <a:r>
              <a:rPr lang="en-US" sz="2800" b="1" i="1" dirty="0">
                <a:effectLst/>
              </a:rPr>
              <a:t>always</a:t>
            </a:r>
            <a:r>
              <a:rPr lang="en-US" sz="2800" dirty="0">
                <a:effectLst/>
              </a:rPr>
              <a:t> accompany the Spirit’s activity, and </a:t>
            </a:r>
          </a:p>
          <a:p>
            <a:pPr lvl="1"/>
            <a:r>
              <a:rPr lang="en-US" sz="2800" dirty="0">
                <a:effectLst/>
              </a:rPr>
              <a:t>Speaking in tongues is the outward sign, the </a:t>
            </a:r>
            <a:r>
              <a:rPr lang="en-US" sz="2800" b="1" i="1" dirty="0">
                <a:effectLst/>
              </a:rPr>
              <a:t>proof</a:t>
            </a:r>
            <a:r>
              <a:rPr lang="en-US" sz="2800" dirty="0">
                <a:effectLst/>
              </a:rPr>
              <a:t> of baptism in the Holy Spirit.</a:t>
            </a:r>
          </a:p>
          <a:p>
            <a:pPr algn="l"/>
            <a:endParaRPr lang="en-US" sz="3200" dirty="0">
              <a:effectLst/>
            </a:endParaRPr>
          </a:p>
        </p:txBody>
      </p:sp>
      <p:sp>
        <p:nvSpPr>
          <p:cNvPr id="5" name="TextBox 4"/>
          <p:cNvSpPr txBox="1"/>
          <p:nvPr/>
        </p:nvSpPr>
        <p:spPr>
          <a:xfrm>
            <a:off x="304800" y="65194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https://www.thegospelcoalition.org/article/where-did-all-these-pentecostals-and-charismatics-come-from/</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5209628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413184</TotalTime>
  <Words>2754</Words>
  <Application>Microsoft Office PowerPoint</Application>
  <PresentationFormat>On-screen Show (4:3)</PresentationFormat>
  <Paragraphs>159</Paragraphs>
  <Slides>31</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31</vt:i4>
      </vt:variant>
    </vt:vector>
  </HeadingPairs>
  <TitlesOfParts>
    <vt:vector size="36" baseType="lpstr">
      <vt:lpstr>Arial</vt:lpstr>
      <vt:lpstr>Calibri</vt:lpstr>
      <vt:lpstr>Cambria</vt:lpstr>
      <vt:lpstr>Office Theme</vt:lpstr>
      <vt:lpstr>140_Office Theme</vt:lpstr>
      <vt:lpstr>PowerPoint Presentation</vt:lpstr>
      <vt:lpstr>Pentecostalism and the Charismatic Movement </vt:lpstr>
      <vt:lpstr>Pentecostal/Charismatic Movement</vt:lpstr>
      <vt:lpstr>Pentecostal/Charismatic Movement</vt:lpstr>
      <vt:lpstr>Biblical and Historical Basis Given</vt:lpstr>
      <vt:lpstr>Biblical and Historical Basis Given</vt:lpstr>
      <vt:lpstr>Rapid Growth</vt:lpstr>
      <vt:lpstr>History</vt:lpstr>
      <vt:lpstr>The Start: Topeka</vt:lpstr>
      <vt:lpstr>The Start: Topeka</vt:lpstr>
      <vt:lpstr>Agnus Ozman’s “Chinese” Handwriting</vt:lpstr>
      <vt:lpstr>The Start: Topeka</vt:lpstr>
      <vt:lpstr>Azusa Street</vt:lpstr>
      <vt:lpstr>Azusa Street</vt:lpstr>
      <vt:lpstr>Azusa Street</vt:lpstr>
      <vt:lpstr>Rapid Growth</vt:lpstr>
      <vt:lpstr>Pentecostals</vt:lpstr>
      <vt:lpstr>Charismatics</vt:lpstr>
      <vt:lpstr>Charismatics</vt:lpstr>
      <vt:lpstr>Pentecostals/Charismatics 2020</vt:lpstr>
      <vt:lpstr>Independent Charismatics</vt:lpstr>
      <vt:lpstr>Independent Charismatics</vt:lpstr>
      <vt:lpstr>Oneness Pentecostals</vt:lpstr>
      <vt:lpstr>Pentecostals and Prosperity</vt:lpstr>
      <vt:lpstr>Pentecostals and Prosperity</vt:lpstr>
      <vt:lpstr>Pentecostals and Prosperity</vt:lpstr>
      <vt:lpstr>The ‘Third Wave’ </vt:lpstr>
      <vt:lpstr>The ‘Third Wave’ </vt:lpstr>
      <vt:lpstr>The Social Gospel</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6604</cp:revision>
  <cp:lastPrinted>2021-08-29T14:13:04Z</cp:lastPrinted>
  <dcterms:created xsi:type="dcterms:W3CDTF">2018-06-08T00:19:32Z</dcterms:created>
  <dcterms:modified xsi:type="dcterms:W3CDTF">2021-08-29T14:21:18Z</dcterms:modified>
</cp:coreProperties>
</file>