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notesSlides/notesSlide2.xml" ContentType="application/vnd.openxmlformats-officedocument.presentationml.notesSl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notesSlides/notesSlide3.xml" ContentType="application/vnd.openxmlformats-officedocument.presentationml.notesSlide+xml"/>
  <Override PartName="/ppt/theme/themeOverride28.xml" ContentType="application/vnd.openxmlformats-officedocument.themeOverride+xml"/>
  <Override PartName="/ppt/theme/themeOverride2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568" r:id="rId2"/>
  </p:sldMasterIdLst>
  <p:notesMasterIdLst>
    <p:notesMasterId r:id="rId33"/>
  </p:notesMasterIdLst>
  <p:handoutMasterIdLst>
    <p:handoutMasterId r:id="rId34"/>
  </p:handoutMasterIdLst>
  <p:sldIdLst>
    <p:sldId id="4188" r:id="rId3"/>
    <p:sldId id="3486" r:id="rId4"/>
    <p:sldId id="3487" r:id="rId5"/>
    <p:sldId id="3488" r:id="rId6"/>
    <p:sldId id="3489" r:id="rId7"/>
    <p:sldId id="3490" r:id="rId8"/>
    <p:sldId id="3491" r:id="rId9"/>
    <p:sldId id="3492" r:id="rId10"/>
    <p:sldId id="4192" r:id="rId11"/>
    <p:sldId id="4193" r:id="rId12"/>
    <p:sldId id="4194" r:id="rId13"/>
    <p:sldId id="4201" r:id="rId14"/>
    <p:sldId id="4196" r:id="rId15"/>
    <p:sldId id="4202" r:id="rId16"/>
    <p:sldId id="4197" r:id="rId17"/>
    <p:sldId id="4203" r:id="rId18"/>
    <p:sldId id="4062" r:id="rId19"/>
    <p:sldId id="4199" r:id="rId20"/>
    <p:sldId id="4212" r:id="rId21"/>
    <p:sldId id="4204" r:id="rId22"/>
    <p:sldId id="4205" r:id="rId23"/>
    <p:sldId id="4206" r:id="rId24"/>
    <p:sldId id="4207" r:id="rId25"/>
    <p:sldId id="4209" r:id="rId26"/>
    <p:sldId id="4211" r:id="rId27"/>
    <p:sldId id="4208" r:id="rId28"/>
    <p:sldId id="4210" r:id="rId29"/>
    <p:sldId id="4213" r:id="rId30"/>
    <p:sldId id="4214" r:id="rId31"/>
    <p:sldId id="4215" r:id="rId3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Connolly" initials="RC" lastIdx="1" clrIdx="0">
    <p:extLst>
      <p:ext uri="{19B8F6BF-5375-455C-9EA6-DF929625EA0E}">
        <p15:presenceInfo xmlns:p15="http://schemas.microsoft.com/office/powerpoint/2012/main" userId="daf3307a5d53dee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5731F9"/>
    <a:srgbClr val="009900"/>
    <a:srgbClr val="336600"/>
    <a:srgbClr val="344BF6"/>
    <a:srgbClr val="008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36" autoAdjust="0"/>
    <p:restoredTop sz="94660"/>
  </p:normalViewPr>
  <p:slideViewPr>
    <p:cSldViewPr>
      <p:cViewPr varScale="1">
        <p:scale>
          <a:sx n="162" d="100"/>
          <a:sy n="162" d="100"/>
        </p:scale>
        <p:origin x="552" y="88"/>
      </p:cViewPr>
      <p:guideLst>
        <p:guide orient="horz" pos="2160"/>
        <p:guide pos="2880"/>
      </p:guideLst>
    </p:cSldViewPr>
  </p:slideViewPr>
  <p:notesTextViewPr>
    <p:cViewPr>
      <p:scale>
        <a:sx n="3" d="2"/>
        <a:sy n="3" d="2"/>
      </p:scale>
      <p:origin x="0" y="0"/>
    </p:cViewPr>
  </p:notesTextViewPr>
  <p:sorterViewPr>
    <p:cViewPr>
      <p:scale>
        <a:sx n="100" d="100"/>
        <a:sy n="100" d="100"/>
      </p:scale>
      <p:origin x="0" y="-41672"/>
    </p:cViewPr>
  </p:sorterViewPr>
  <p:notesViewPr>
    <p:cSldViewPr>
      <p:cViewPr varScale="1">
        <p:scale>
          <a:sx n="119" d="100"/>
          <a:sy n="119" d="100"/>
        </p:scale>
        <p:origin x="4904" y="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864"/>
          </a:xfrm>
          <a:prstGeom prst="rect">
            <a:avLst/>
          </a:prstGeom>
        </p:spPr>
        <p:txBody>
          <a:bodyPr vert="horz" lIns="93241" tIns="46621" rIns="93241" bIns="46621"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8864"/>
          </a:xfrm>
          <a:prstGeom prst="rect">
            <a:avLst/>
          </a:prstGeom>
        </p:spPr>
        <p:txBody>
          <a:bodyPr vert="horz" lIns="93241" tIns="46621" rIns="93241" bIns="46621" rtlCol="0"/>
          <a:lstStyle>
            <a:lvl1pPr algn="r">
              <a:defRPr sz="1200"/>
            </a:lvl1pPr>
          </a:lstStyle>
          <a:p>
            <a:fld id="{23B20E6D-5301-4921-965A-4165F13FB2F9}" type="datetimeFigureOut">
              <a:rPr lang="en-US" smtClean="0"/>
              <a:t>9/4/2021</a:t>
            </a:fld>
            <a:endParaRPr lang="en-US"/>
          </a:p>
        </p:txBody>
      </p:sp>
      <p:sp>
        <p:nvSpPr>
          <p:cNvPr id="4" name="Footer Placeholder 3"/>
          <p:cNvSpPr>
            <a:spLocks noGrp="1"/>
          </p:cNvSpPr>
          <p:nvPr>
            <p:ph type="ftr" sz="quarter" idx="2"/>
          </p:nvPr>
        </p:nvSpPr>
        <p:spPr>
          <a:xfrm>
            <a:off x="0" y="8918012"/>
            <a:ext cx="3077739" cy="468863"/>
          </a:xfrm>
          <a:prstGeom prst="rect">
            <a:avLst/>
          </a:prstGeom>
        </p:spPr>
        <p:txBody>
          <a:bodyPr vert="horz" lIns="93241" tIns="46621" rIns="93241" bIns="46621"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8012"/>
            <a:ext cx="3077739" cy="468863"/>
          </a:xfrm>
          <a:prstGeom prst="rect">
            <a:avLst/>
          </a:prstGeom>
        </p:spPr>
        <p:txBody>
          <a:bodyPr vert="horz" lIns="93241" tIns="46621" rIns="93241" bIns="46621" rtlCol="0" anchor="b"/>
          <a:lstStyle>
            <a:lvl1pPr algn="r">
              <a:defRPr sz="1200"/>
            </a:lvl1pPr>
          </a:lstStyle>
          <a:p>
            <a:fld id="{2F07797D-08FD-4963-A2E4-D0D9FD415FE4}" type="slidenum">
              <a:rPr lang="en-US" smtClean="0"/>
              <a:t>‹#›</a:t>
            </a:fld>
            <a:endParaRPr lang="en-US"/>
          </a:p>
        </p:txBody>
      </p:sp>
    </p:spTree>
    <p:extLst>
      <p:ext uri="{BB962C8B-B14F-4D97-AF65-F5344CB8AC3E}">
        <p14:creationId xmlns:p14="http://schemas.microsoft.com/office/powerpoint/2010/main" val="4004597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241" tIns="46621" rIns="93241" bIns="46621"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241" tIns="46621" rIns="93241" bIns="46621" rtlCol="0"/>
          <a:lstStyle>
            <a:lvl1pPr algn="r">
              <a:defRPr sz="1200"/>
            </a:lvl1pPr>
          </a:lstStyle>
          <a:p>
            <a:fld id="{CD1EC55D-DF11-4B6E-B8E2-8ED8B7CB6743}" type="datetimeFigureOut">
              <a:rPr lang="en-US" smtClean="0"/>
              <a:t>9/4/2021</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3241" tIns="46621" rIns="93241" bIns="46621" rtlCol="0" anchor="ctr"/>
          <a:lstStyle/>
          <a:p>
            <a:endParaRPr lang="en-US" dirty="0"/>
          </a:p>
        </p:txBody>
      </p:sp>
      <p:sp>
        <p:nvSpPr>
          <p:cNvPr id="5" name="Notes Placeholder 4"/>
          <p:cNvSpPr>
            <a:spLocks noGrp="1"/>
          </p:cNvSpPr>
          <p:nvPr>
            <p:ph type="body" sz="quarter" idx="3"/>
          </p:nvPr>
        </p:nvSpPr>
        <p:spPr>
          <a:xfrm>
            <a:off x="710248" y="4459526"/>
            <a:ext cx="5681980" cy="4224813"/>
          </a:xfrm>
          <a:prstGeom prst="rect">
            <a:avLst/>
          </a:prstGeom>
        </p:spPr>
        <p:txBody>
          <a:bodyPr vert="horz" lIns="93241" tIns="46621" rIns="93241" bIns="466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3241" tIns="46621" rIns="93241" bIns="4662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3241" tIns="46621" rIns="93241" bIns="46621"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86998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2388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4476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9/4/2021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608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8529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4210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9/4/2021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16799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9/4/2021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2885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9/4/2021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79701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9/4/2021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3294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9/4/2021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80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9/4/2021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9319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8856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5823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9/4/2021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9/4/2021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9/4/2021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9/4/2021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9/4/2021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9/4/2021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9/4/2021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6005581"/>
      </p:ext>
    </p:extLst>
  </p:cSld>
  <p:clrMap bg1="lt1" tx1="dk1" bg2="lt2" tx2="dk2" accent1="accent1" accent2="accent2" accent3="accent3" accent4="accent4" accent5="accent5" accent6="accent6" hlink="hlink" folHlink="folHlink"/>
  <p:sldLayoutIdLst>
    <p:sldLayoutId id="2147485569" r:id="rId1"/>
    <p:sldLayoutId id="2147485570" r:id="rId2"/>
    <p:sldLayoutId id="2147485571" r:id="rId3"/>
    <p:sldLayoutId id="2147485572" r:id="rId4"/>
    <p:sldLayoutId id="2147485573" r:id="rId5"/>
    <p:sldLayoutId id="2147485574" r:id="rId6"/>
    <p:sldLayoutId id="2147485575" r:id="rId7"/>
    <p:sldLayoutId id="2147485576" r:id="rId8"/>
    <p:sldLayoutId id="2147485577" r:id="rId9"/>
    <p:sldLayoutId id="2147485578" r:id="rId10"/>
    <p:sldLayoutId id="21474855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9.xml"/><Relationship Id="rId4" Type="http://schemas.openxmlformats.org/officeDocument/2006/relationships/hyperlink" Target="https://tifwe.org/three-fallacies-of-the-social-gospe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0.xml"/><Relationship Id="rId4" Type="http://schemas.openxmlformats.org/officeDocument/2006/relationships/hyperlink" Target="https://tifwe.org/three-fallacies-of-the-social-gospel/"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1.xml"/><Relationship Id="rId4" Type="http://schemas.openxmlformats.org/officeDocument/2006/relationships/hyperlink" Target="https://tifwe.org/three-fallacies-of-the-social-gospe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2.xml"/><Relationship Id="rId4" Type="http://schemas.openxmlformats.org/officeDocument/2006/relationships/hyperlink" Target="https://tifwe.org/three-fallacies-of-the-social-gospe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3.xml"/><Relationship Id="rId4" Type="http://schemas.openxmlformats.org/officeDocument/2006/relationships/hyperlink" Target="https://tifwe.org/three-fallacies-of-the-social-gospe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4.xml"/><Relationship Id="rId4" Type="http://schemas.openxmlformats.org/officeDocument/2006/relationships/hyperlink" Target="https://tifwe.org/three-fallacies-of-the-social-gospe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5.xml"/><Relationship Id="rId4" Type="http://schemas.openxmlformats.org/officeDocument/2006/relationships/hyperlink" Target="https://tifwe.org/three-fallacies-of-the-social-gospel/"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themeOverride" Target="../theme/themeOverride16.xml"/><Relationship Id="rId5" Type="http://schemas.openxmlformats.org/officeDocument/2006/relationships/hyperlink" Target="http://www.anarresproject.org/we-need-a-theology-of-liberation-in-the-united-states/" TargetMode="Externa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3.xml"/><Relationship Id="rId1" Type="http://schemas.openxmlformats.org/officeDocument/2006/relationships/themeOverride" Target="../theme/themeOverride17.xml"/><Relationship Id="rId4" Type="http://schemas.openxmlformats.org/officeDocument/2006/relationships/hyperlink" Target="https://www.wikiwand.com/en/Liberation_theology"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3.xml"/><Relationship Id="rId1" Type="http://schemas.openxmlformats.org/officeDocument/2006/relationships/themeOverride" Target="../theme/themeOverride18.xml"/><Relationship Id="rId4" Type="http://schemas.openxmlformats.org/officeDocument/2006/relationships/hyperlink" Target="https://tifwe.org/faith-economics-liberation-theology/"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7.xml"/><Relationship Id="rId1" Type="http://schemas.openxmlformats.org/officeDocument/2006/relationships/themeOverride" Target="../theme/themeOverride1.xml"/><Relationship Id="rId5" Type="http://schemas.openxmlformats.org/officeDocument/2006/relationships/hyperlink" Target="https://www.wikiwand.com/en/Walter_Rauschenbusch" TargetMode="Externa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3.xml"/><Relationship Id="rId1" Type="http://schemas.openxmlformats.org/officeDocument/2006/relationships/themeOverride" Target="../theme/themeOverride19.xml"/><Relationship Id="rId4" Type="http://schemas.openxmlformats.org/officeDocument/2006/relationships/hyperlink" Target="https://tifwe.org/faith-economics-liberation-theology/"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3.xml"/><Relationship Id="rId1" Type="http://schemas.openxmlformats.org/officeDocument/2006/relationships/themeOverride" Target="../theme/themeOverride20.xml"/><Relationship Id="rId4" Type="http://schemas.openxmlformats.org/officeDocument/2006/relationships/hyperlink" Target="https://tifwe.org/faith-economics-liberation-theology/"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3.xml"/><Relationship Id="rId1" Type="http://schemas.openxmlformats.org/officeDocument/2006/relationships/themeOverride" Target="../theme/themeOverride21.xml"/><Relationship Id="rId4" Type="http://schemas.openxmlformats.org/officeDocument/2006/relationships/hyperlink" Target="https://tifwe.org/faith-economics-liberation-theology/"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3.xml"/><Relationship Id="rId1" Type="http://schemas.openxmlformats.org/officeDocument/2006/relationships/themeOverride" Target="../theme/themeOverride22.xml"/><Relationship Id="rId4" Type="http://schemas.openxmlformats.org/officeDocument/2006/relationships/hyperlink" Target="https://tifwe.org/faith-economics-liberation-theology/"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3.xml"/><Relationship Id="rId1" Type="http://schemas.openxmlformats.org/officeDocument/2006/relationships/themeOverride" Target="../theme/themeOverride23.xml"/><Relationship Id="rId4" Type="http://schemas.openxmlformats.org/officeDocument/2006/relationships/hyperlink" Target="https://tifwe.org/faith-economics-liberation-theology/"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3.xml"/><Relationship Id="rId1" Type="http://schemas.openxmlformats.org/officeDocument/2006/relationships/themeOverride" Target="../theme/themeOverride24.xml"/><Relationship Id="rId4" Type="http://schemas.openxmlformats.org/officeDocument/2006/relationships/hyperlink" Target="https://tifwe.org/faith-economics-liberation-theology/"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3.xml"/><Relationship Id="rId1" Type="http://schemas.openxmlformats.org/officeDocument/2006/relationships/themeOverride" Target="../theme/themeOverride25.xml"/><Relationship Id="rId4" Type="http://schemas.openxmlformats.org/officeDocument/2006/relationships/hyperlink" Target="https://tifwe.org/faith-economics-liberation-theology/"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3.xml"/><Relationship Id="rId1" Type="http://schemas.openxmlformats.org/officeDocument/2006/relationships/themeOverride" Target="../theme/themeOverride26.xml"/><Relationship Id="rId4" Type="http://schemas.openxmlformats.org/officeDocument/2006/relationships/hyperlink" Target="https://tifwe.org/faith-economics-liberation-theology/"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7.xml"/><Relationship Id="rId1" Type="http://schemas.openxmlformats.org/officeDocument/2006/relationships/themeOverride" Target="../theme/themeOverride27.xml"/><Relationship Id="rId5" Type="http://schemas.openxmlformats.org/officeDocument/2006/relationships/hyperlink" Target="https://www.britannica.com/story/feminism-from-ancient-rome-to-the-womens-march" TargetMode="External"/><Relationship Id="rId4" Type="http://schemas.openxmlformats.org/officeDocument/2006/relationships/image" Target="../media/image4.jpg"/></Relationships>
</file>

<file path=ppt/slides/_rels/slide2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6.xml"/><Relationship Id="rId1" Type="http://schemas.openxmlformats.org/officeDocument/2006/relationships/themeOverride" Target="../theme/themeOverride28.xml"/><Relationship Id="rId4" Type="http://schemas.openxmlformats.org/officeDocument/2006/relationships/hyperlink" Target="https://www.weareteachers.com/moving-beyond-classroom-discussion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8.xml"/><Relationship Id="rId4" Type="http://schemas.openxmlformats.org/officeDocument/2006/relationships/hyperlink" Target="https://tifwe.org/three-fallacies-of-the-social-gospe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41459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sz="4000" b="1" dirty="0"/>
              <a:t>Man is not so Bad, and God is not so Mad </a:t>
            </a:r>
          </a:p>
        </p:txBody>
      </p:sp>
      <p:sp>
        <p:nvSpPr>
          <p:cNvPr id="8" name="Content Placeholder 7"/>
          <p:cNvSpPr>
            <a:spLocks noGrp="1"/>
          </p:cNvSpPr>
          <p:nvPr>
            <p:ph idx="1"/>
          </p:nvPr>
        </p:nvSpPr>
        <p:spPr>
          <a:xfrm>
            <a:off x="457200" y="838200"/>
            <a:ext cx="8229600" cy="5638799"/>
          </a:xfrm>
        </p:spPr>
        <p:txBody>
          <a:bodyPr>
            <a:normAutofit lnSpcReduction="10000"/>
          </a:bodyPr>
          <a:lstStyle/>
          <a:p>
            <a:r>
              <a:rPr lang="en-US" dirty="0"/>
              <a:t>In his book, </a:t>
            </a:r>
            <a:r>
              <a:rPr lang="en-US" i="1" dirty="0"/>
              <a:t>The Kingdom of God in America</a:t>
            </a:r>
            <a:r>
              <a:rPr lang="en-US" dirty="0"/>
              <a:t>, Richard Niebuhr described the message of the liberal Social Gospel as:</a:t>
            </a:r>
          </a:p>
          <a:p>
            <a:pPr lvl="1"/>
            <a:r>
              <a:rPr lang="en-US" i="1" dirty="0">
                <a:latin typeface="Cambria" panose="02040503050406030204" pitchFamily="18" charset="0"/>
                <a:ea typeface="Cambria" panose="02040503050406030204" pitchFamily="18" charset="0"/>
              </a:rPr>
              <a:t>A God without wrath brought men without sin into a kingdom without judgment through the ministrations of a Christ without a cross.</a:t>
            </a:r>
          </a:p>
          <a:p>
            <a:r>
              <a:rPr lang="en-US" dirty="0"/>
              <a:t>Rauschenbusch and his followers tended to blame sin on </a:t>
            </a:r>
            <a:r>
              <a:rPr lang="en-US" b="1" i="1" dirty="0"/>
              <a:t>societal structures </a:t>
            </a:r>
            <a:r>
              <a:rPr lang="en-US" dirty="0"/>
              <a:t>rather than </a:t>
            </a:r>
            <a:r>
              <a:rPr lang="en-US" b="1" i="1" dirty="0"/>
              <a:t>human nature</a:t>
            </a:r>
            <a:r>
              <a:rPr lang="en-US" dirty="0"/>
              <a:t>. </a:t>
            </a:r>
          </a:p>
          <a:p>
            <a:r>
              <a:rPr lang="en-US" dirty="0"/>
              <a:t>They believed individuals could not leave a life of sin until they were freed from the social and economic situation that drove them into sin in the first place. </a:t>
            </a:r>
          </a:p>
          <a:p>
            <a:r>
              <a:rPr lang="en-US" dirty="0"/>
              <a:t>This view plainly contradicts the Biblical concept of original sin and individual responsibility.</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https://tifwe.org/three-fallacies-of-the-social-gospel/</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489427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 calcmode="lin" valueType="num">
                                      <p:cBhvr>
                                        <p:cTn id="35"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sz="4000" b="1" dirty="0"/>
              <a:t>Cultural Restoration </a:t>
            </a:r>
            <a:r>
              <a:rPr lang="en-US" sz="4000" b="1" i="1" dirty="0"/>
              <a:t>is</a:t>
            </a:r>
            <a:r>
              <a:rPr lang="en-US" sz="4000" b="1" dirty="0"/>
              <a:t> the Gospel</a:t>
            </a:r>
          </a:p>
        </p:txBody>
      </p:sp>
      <p:sp>
        <p:nvSpPr>
          <p:cNvPr id="8" name="Content Placeholder 7"/>
          <p:cNvSpPr>
            <a:spLocks noGrp="1"/>
          </p:cNvSpPr>
          <p:nvPr>
            <p:ph idx="1"/>
          </p:nvPr>
        </p:nvSpPr>
        <p:spPr>
          <a:xfrm>
            <a:off x="457200" y="838200"/>
            <a:ext cx="8229600" cy="5638799"/>
          </a:xfrm>
        </p:spPr>
        <p:txBody>
          <a:bodyPr>
            <a:normAutofit lnSpcReduction="10000"/>
          </a:bodyPr>
          <a:lstStyle/>
          <a:p>
            <a:r>
              <a:rPr lang="en-US" dirty="0"/>
              <a:t>Social Gospel adherents believed the Gospel was centered on cultural involvement: if people transformed culture, only then would Christ be revealed. </a:t>
            </a:r>
          </a:p>
          <a:p>
            <a:r>
              <a:rPr lang="en-US" dirty="0"/>
              <a:t>But this understanding of the Gospel is too narrow.</a:t>
            </a:r>
          </a:p>
          <a:p>
            <a:r>
              <a:rPr lang="en-US" dirty="0"/>
              <a:t>Christians are absolutely called to engage culture—that is the heart of the Cultural Mandate—but the Gospel is larger than that. </a:t>
            </a:r>
          </a:p>
          <a:p>
            <a:r>
              <a:rPr lang="en-US" dirty="0"/>
              <a:t>It is the story of God’s creation, fall, redemption, and the final restoration. </a:t>
            </a:r>
          </a:p>
          <a:p>
            <a:r>
              <a:rPr lang="en-US" dirty="0"/>
              <a:t>Social Gospel adherents tended to over-emphasize cultural restoration and minimize Christ as the agent of cultural transformation.</a:t>
            </a:r>
          </a:p>
          <a:p>
            <a:endParaRPr lang="en-US" dirty="0"/>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https://tifwe.org/three-fallacies-of-the-social-gospel/</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461585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 calcmode="lin" valueType="num">
                                      <p:cBhvr>
                                        <p:cTn id="35"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sz="3200" b="1" dirty="0"/>
              <a:t>Social Salvation is Superior to Individual Salvation</a:t>
            </a:r>
          </a:p>
        </p:txBody>
      </p:sp>
      <p:sp>
        <p:nvSpPr>
          <p:cNvPr id="8" name="Content Placeholder 7"/>
          <p:cNvSpPr>
            <a:spLocks noGrp="1"/>
          </p:cNvSpPr>
          <p:nvPr>
            <p:ph idx="1"/>
          </p:nvPr>
        </p:nvSpPr>
        <p:spPr>
          <a:xfrm>
            <a:off x="457200" y="838200"/>
            <a:ext cx="8229600" cy="5638799"/>
          </a:xfrm>
        </p:spPr>
        <p:txBody>
          <a:bodyPr>
            <a:normAutofit fontScale="92500" lnSpcReduction="20000"/>
          </a:bodyPr>
          <a:lstStyle/>
          <a:p>
            <a:r>
              <a:rPr lang="en-US" dirty="0"/>
              <a:t>The Bible teaches that redemption is a matter strictly between each individual and God, but progressives in the Social Gospel Movement believed that redemption could </a:t>
            </a:r>
            <a:r>
              <a:rPr lang="en-US" b="1" i="1" dirty="0"/>
              <a:t>only</a:t>
            </a:r>
            <a:r>
              <a:rPr lang="en-US" dirty="0"/>
              <a:t> be achieved </a:t>
            </a:r>
            <a:r>
              <a:rPr lang="en-US" b="1" i="1" dirty="0"/>
              <a:t>collectively</a:t>
            </a:r>
            <a:r>
              <a:rPr lang="en-US" dirty="0"/>
              <a:t>, by means of unified, social and political activism.</a:t>
            </a:r>
          </a:p>
          <a:p>
            <a:r>
              <a:rPr lang="en-US" dirty="0"/>
              <a:t>Though Rauschenbusch saw individual salvation as important, he always considered it </a:t>
            </a:r>
            <a:r>
              <a:rPr lang="en-US" b="1" i="1" dirty="0"/>
              <a:t>secondary</a:t>
            </a:r>
            <a:r>
              <a:rPr lang="en-US" dirty="0"/>
              <a:t> to social reform. </a:t>
            </a:r>
          </a:p>
          <a:p>
            <a:r>
              <a:rPr lang="en-US" dirty="0"/>
              <a:t>In reality, it is </a:t>
            </a:r>
            <a:r>
              <a:rPr lang="en-US" b="1" i="1" dirty="0"/>
              <a:t>individual</a:t>
            </a:r>
            <a:r>
              <a:rPr lang="en-US" dirty="0"/>
              <a:t> salvation that needs to be kept central.</a:t>
            </a:r>
          </a:p>
          <a:p>
            <a:r>
              <a:rPr lang="en-US" sz="2800" dirty="0"/>
              <a:t>Though the Social Gospel movement has since fizzled, similar theology has appeared in Emerging Church circles today. </a:t>
            </a:r>
          </a:p>
          <a:p>
            <a:r>
              <a:rPr lang="en-US" sz="2800" dirty="0"/>
              <a:t>Pastor Rick Warren has rightly referred to the Social Gospel supported by many of the mainline churches in our day as “Marxism in Christian clothing.” </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https://tifwe.org/three-fallacies-of-the-social-gospel/</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42303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 calcmode="lin" valueType="num">
                                      <p:cBhvr>
                                        <p:cTn id="35"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sz="4000" b="1" dirty="0"/>
              <a:t>So What Does It All Mean?</a:t>
            </a:r>
          </a:p>
        </p:txBody>
      </p:sp>
      <p:sp>
        <p:nvSpPr>
          <p:cNvPr id="8" name="Content Placeholder 7"/>
          <p:cNvSpPr>
            <a:spLocks noGrp="1"/>
          </p:cNvSpPr>
          <p:nvPr>
            <p:ph idx="1"/>
          </p:nvPr>
        </p:nvSpPr>
        <p:spPr>
          <a:xfrm>
            <a:off x="457200" y="838200"/>
            <a:ext cx="8229600" cy="5638799"/>
          </a:xfrm>
        </p:spPr>
        <p:txBody>
          <a:bodyPr>
            <a:normAutofit lnSpcReduction="10000"/>
          </a:bodyPr>
          <a:lstStyle/>
          <a:p>
            <a:r>
              <a:rPr lang="en-US" sz="3200" dirty="0"/>
              <a:t>As you work towards developing a biblical perspective on work, it’s important to keep in mind these fallacies of the Social Gospel movement. </a:t>
            </a:r>
          </a:p>
          <a:p>
            <a:r>
              <a:rPr lang="en-US" sz="3200" dirty="0"/>
              <a:t>As we labor on behalf of the Kingdom, it’s easy for Social Gospel ideas to shape how we think about certain aspects of faith and vocation:</a:t>
            </a:r>
          </a:p>
          <a:p>
            <a:pPr lvl="1"/>
            <a:r>
              <a:rPr lang="en-US" sz="2800" dirty="0"/>
              <a:t>Like the Social Gospel, it’s easy to start treating cultural transformation as an end in and of itself.</a:t>
            </a:r>
          </a:p>
          <a:p>
            <a:pPr lvl="1"/>
            <a:r>
              <a:rPr lang="en-US" sz="2800" dirty="0"/>
              <a:t>If cultural restoration becomes our gospel, we begin to think that the Kingdom is built by us.</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https://tifwe.org/three-fallacies-of-the-social-gospel/</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099042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sz="4000" b="1" dirty="0"/>
              <a:t>So What Does It All Mean?</a:t>
            </a:r>
          </a:p>
        </p:txBody>
      </p:sp>
      <p:sp>
        <p:nvSpPr>
          <p:cNvPr id="8" name="Content Placeholder 7"/>
          <p:cNvSpPr>
            <a:spLocks noGrp="1"/>
          </p:cNvSpPr>
          <p:nvPr>
            <p:ph idx="1"/>
          </p:nvPr>
        </p:nvSpPr>
        <p:spPr>
          <a:xfrm>
            <a:off x="457200" y="838200"/>
            <a:ext cx="8229600" cy="5638799"/>
          </a:xfrm>
        </p:spPr>
        <p:txBody>
          <a:bodyPr>
            <a:normAutofit fontScale="92500"/>
          </a:bodyPr>
          <a:lstStyle/>
          <a:p>
            <a:r>
              <a:rPr lang="en-US" sz="3200" dirty="0"/>
              <a:t>The Social Gospel rightly recognizes that cultural transformation is important. However, it’s not the end goal. </a:t>
            </a:r>
          </a:p>
          <a:p>
            <a:r>
              <a:rPr lang="en-US" sz="3200" dirty="0"/>
              <a:t>Everything we do, all the transformation we work towards, should point to the </a:t>
            </a:r>
            <a:r>
              <a:rPr lang="en-US" sz="3200" b="1" i="1" dirty="0"/>
              <a:t>glory of God</a:t>
            </a:r>
            <a:r>
              <a:rPr lang="en-US" sz="3200" dirty="0"/>
              <a:t>. </a:t>
            </a:r>
          </a:p>
          <a:p>
            <a:r>
              <a:rPr lang="en-US" sz="3200" dirty="0"/>
              <a:t>Our cultural involvements are the reflection of the deeper reality of our relationship with God.</a:t>
            </a:r>
          </a:p>
          <a:p>
            <a:r>
              <a:rPr lang="en-US" sz="3200" dirty="0"/>
              <a:t>This more nuanced view of cultural transformation strikes a balance between outward work and inner salvation.</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https://tifwe.org/three-fallacies-of-the-social-gospel/</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395457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sz="4000" b="1" dirty="0"/>
              <a:t>So What Does It All Mean?</a:t>
            </a:r>
          </a:p>
        </p:txBody>
      </p:sp>
      <p:sp>
        <p:nvSpPr>
          <p:cNvPr id="8" name="Content Placeholder 7"/>
          <p:cNvSpPr>
            <a:spLocks noGrp="1"/>
          </p:cNvSpPr>
          <p:nvPr>
            <p:ph idx="1"/>
          </p:nvPr>
        </p:nvSpPr>
        <p:spPr>
          <a:xfrm>
            <a:off x="457200" y="838200"/>
            <a:ext cx="8229600" cy="5638799"/>
          </a:xfrm>
        </p:spPr>
        <p:txBody>
          <a:bodyPr>
            <a:normAutofit/>
          </a:bodyPr>
          <a:lstStyle/>
          <a:p>
            <a:r>
              <a:rPr lang="en-US" sz="3200" dirty="0"/>
              <a:t>Another common yet subtle idea implied from Social Gospel teachings is that God’s Kingdom is built by </a:t>
            </a:r>
            <a:r>
              <a:rPr lang="en-US" sz="3200" b="1" i="1" dirty="0"/>
              <a:t>us</a:t>
            </a:r>
            <a:r>
              <a:rPr lang="en-US" sz="3200" dirty="0"/>
              <a:t>, but it’s not! </a:t>
            </a:r>
          </a:p>
          <a:p>
            <a:r>
              <a:rPr lang="en-US" sz="3200" dirty="0"/>
              <a:t>Every part of the Kingdom, from its establishment to its construction and eventual consummation is carried out by </a:t>
            </a:r>
            <a:r>
              <a:rPr lang="en-US" sz="3200" b="1" i="1" dirty="0"/>
              <a:t>Christ</a:t>
            </a:r>
            <a:r>
              <a:rPr lang="en-US" sz="3200" dirty="0"/>
              <a:t>. </a:t>
            </a:r>
          </a:p>
          <a:p>
            <a:r>
              <a:rPr lang="en-US" sz="3200" dirty="0"/>
              <a:t>He uses us as his </a:t>
            </a:r>
            <a:r>
              <a:rPr lang="en-US" sz="3200" b="1" i="1" dirty="0"/>
              <a:t>tools</a:t>
            </a:r>
            <a:r>
              <a:rPr lang="en-US" sz="3200" dirty="0"/>
              <a:t> in this endeavor. It’s a subtle distinction. </a:t>
            </a:r>
            <a:r>
              <a:rPr lang="en-US" sz="3200" b="1" i="1" dirty="0"/>
              <a:t>We</a:t>
            </a:r>
            <a:r>
              <a:rPr lang="en-US" sz="3200" dirty="0"/>
              <a:t> aren’t building the Kingdom. </a:t>
            </a:r>
            <a:r>
              <a:rPr lang="en-US" sz="3200" b="1" i="1" dirty="0"/>
              <a:t>God</a:t>
            </a:r>
            <a:r>
              <a:rPr lang="en-US" sz="3200" dirty="0"/>
              <a:t> is building it and </a:t>
            </a:r>
            <a:r>
              <a:rPr lang="en-US" sz="3200" b="1" i="1" dirty="0"/>
              <a:t>using</a:t>
            </a:r>
            <a:r>
              <a:rPr lang="en-US" sz="3200" dirty="0"/>
              <a:t> us.</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https://tifwe.org/three-fallacies-of-the-social-gospel/</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1606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sz="4000" b="1" dirty="0"/>
              <a:t>So What Does It All Mean?</a:t>
            </a:r>
          </a:p>
        </p:txBody>
      </p:sp>
      <p:sp>
        <p:nvSpPr>
          <p:cNvPr id="8" name="Content Placeholder 7"/>
          <p:cNvSpPr>
            <a:spLocks noGrp="1"/>
          </p:cNvSpPr>
          <p:nvPr>
            <p:ph idx="1"/>
          </p:nvPr>
        </p:nvSpPr>
        <p:spPr>
          <a:xfrm>
            <a:off x="457200" y="838200"/>
            <a:ext cx="8229600" cy="5638799"/>
          </a:xfrm>
        </p:spPr>
        <p:txBody>
          <a:bodyPr>
            <a:normAutofit lnSpcReduction="10000"/>
          </a:bodyPr>
          <a:lstStyle/>
          <a:p>
            <a:r>
              <a:rPr lang="en-US" sz="3200" dirty="0"/>
              <a:t>Through the person and work of Jesus Christ, God fully accomplishes salvation for us, rescuing us from judgment for sin into fellowship with him, and then restores the creation in which we can enjoy our new life together with him forever.</a:t>
            </a:r>
          </a:p>
          <a:p>
            <a:r>
              <a:rPr lang="en-US" sz="3200" dirty="0"/>
              <a:t>In order for us to have a correct, biblical perspective on work, we need to understand that Christ drives the process, on both the individual and societal levels. He “accomplishes our salvation,” and uses us to restore His creation.</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https://tifwe.org/three-fallacies-of-the-social-gospel/</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026936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12032"/>
            <a:ext cx="9220200" cy="1130968"/>
          </a:xfrm>
        </p:spPr>
        <p:txBody>
          <a:bodyPr>
            <a:noAutofit/>
          </a:bodyPr>
          <a:lstStyle/>
          <a:p>
            <a:r>
              <a:rPr lang="en-US" sz="7200" b="1" dirty="0">
                <a:solidFill>
                  <a:schemeClr val="bg1"/>
                </a:solidFill>
                <a:effectLst>
                  <a:glow rad="228600">
                    <a:schemeClr val="accent2">
                      <a:satMod val="175000"/>
                      <a:alpha val="40000"/>
                    </a:schemeClr>
                  </a:glow>
                  <a:outerShdw blurRad="114300" dist="38100" dir="13500000" algn="br" rotWithShape="0">
                    <a:prstClr val="black"/>
                  </a:outerShdw>
                </a:effectLst>
              </a:rPr>
              <a:t>Liberation Theology</a:t>
            </a:r>
            <a:endParaRPr lang="en-US" sz="6000" dirty="0">
              <a:effectLst>
                <a:glow rad="228600">
                  <a:schemeClr val="accent2">
                    <a:satMod val="175000"/>
                    <a:alpha val="40000"/>
                  </a:schemeClr>
                </a:glow>
                <a:outerShdw blurRad="114300" dist="38100" dir="13500000" algn="br" rotWithShape="0">
                  <a:prstClr val="black"/>
                </a:outerShdw>
              </a:effectLst>
            </a:endParaRPr>
          </a:p>
        </p:txBody>
      </p:sp>
      <p:sp>
        <p:nvSpPr>
          <p:cNvPr id="11" name="TextBox 10">
            <a:extLst>
              <a:ext uri="{FF2B5EF4-FFF2-40B4-BE49-F238E27FC236}">
                <a16:creationId xmlns:a16="http://schemas.microsoft.com/office/drawing/2014/main" id="{AC890CDD-BDAF-4A70-933B-A709A8F2B279}"/>
              </a:ext>
            </a:extLst>
          </p:cNvPr>
          <p:cNvSpPr txBox="1"/>
          <p:nvPr/>
        </p:nvSpPr>
        <p:spPr>
          <a:xfrm>
            <a:off x="0" y="6565612"/>
            <a:ext cx="8991600"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5"/>
              </a:rPr>
              <a:t>http://www.anarresproject.org/we-need-a-theology-of-liberation-in-the-united-states/</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13535132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sz="4000" b="1" dirty="0"/>
              <a:t>Liberation Theology</a:t>
            </a:r>
          </a:p>
        </p:txBody>
      </p:sp>
      <p:sp>
        <p:nvSpPr>
          <p:cNvPr id="8" name="Content Placeholder 7"/>
          <p:cNvSpPr>
            <a:spLocks noGrp="1"/>
          </p:cNvSpPr>
          <p:nvPr>
            <p:ph idx="1"/>
          </p:nvPr>
        </p:nvSpPr>
        <p:spPr>
          <a:xfrm>
            <a:off x="457200" y="838200"/>
            <a:ext cx="8229600" cy="5638799"/>
          </a:xfrm>
        </p:spPr>
        <p:txBody>
          <a:bodyPr>
            <a:normAutofit fontScale="85000" lnSpcReduction="20000"/>
          </a:bodyPr>
          <a:lstStyle/>
          <a:p>
            <a:r>
              <a:rPr lang="en-US" sz="3200" dirty="0"/>
              <a:t>Liberation theology is a so-called Christian theological approach emphasizing the “liberation of the oppressed”. </a:t>
            </a:r>
          </a:p>
          <a:p>
            <a:r>
              <a:rPr lang="en-US" sz="3200" dirty="0"/>
              <a:t>In certain contexts, it emphasizes socio-economic analyses, with “social concern for the poor and political liberation for oppressed peoples.” </a:t>
            </a:r>
          </a:p>
          <a:p>
            <a:r>
              <a:rPr lang="en-US" sz="3200" dirty="0"/>
              <a:t>In other contexts, it addresses other forms of inequality, such as race or caste.</a:t>
            </a:r>
          </a:p>
          <a:p>
            <a:r>
              <a:rPr lang="en-US" sz="3200" dirty="0"/>
              <a:t>Liberation theology is best known in the Latin American context, especially within Catholicism in the 1960s after the Second Vatican Council.</a:t>
            </a:r>
          </a:p>
          <a:p>
            <a:r>
              <a:rPr lang="en-US" sz="3200" dirty="0"/>
              <a:t>Theologies of liberation have also developed in other parts of the world such as black theology in the United States and South Africa, Palestinian liberation theology, etc.</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https://www.wikiwand.com/en/Liberation_theology</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0509206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sz="4000" b="1" dirty="0"/>
              <a:t>Liberation Theology</a:t>
            </a:r>
          </a:p>
        </p:txBody>
      </p:sp>
      <p:sp>
        <p:nvSpPr>
          <p:cNvPr id="8" name="Content Placeholder 7"/>
          <p:cNvSpPr>
            <a:spLocks noGrp="1"/>
          </p:cNvSpPr>
          <p:nvPr>
            <p:ph idx="1"/>
          </p:nvPr>
        </p:nvSpPr>
        <p:spPr>
          <a:xfrm>
            <a:off x="457200" y="838200"/>
            <a:ext cx="8229600" cy="5638799"/>
          </a:xfrm>
        </p:spPr>
        <p:txBody>
          <a:bodyPr>
            <a:normAutofit/>
          </a:bodyPr>
          <a:lstStyle/>
          <a:p>
            <a:r>
              <a:rPr lang="en-US" dirty="0"/>
              <a:t>A liberal theologian writing for the New York Times once described Liberation Theology as “the Sunday school Jesus who healed the sick or took care of the poor people.” She says:</a:t>
            </a:r>
          </a:p>
          <a:p>
            <a:pPr lvl="1"/>
            <a:r>
              <a:rPr lang="en-US" i="1" dirty="0">
                <a:latin typeface="Cambria" panose="02040503050406030204" pitchFamily="18" charset="0"/>
                <a:ea typeface="Cambria" panose="02040503050406030204" pitchFamily="18" charset="0"/>
              </a:rPr>
              <a:t>Liberation Theology is what your Sunday school teacher taught you if you grew up in a church. It isn’t something people should be afraid of, </a:t>
            </a:r>
            <a:r>
              <a:rPr lang="en-US" b="1" i="1" dirty="0">
                <a:latin typeface="Cambria" panose="02040503050406030204" pitchFamily="18" charset="0"/>
                <a:ea typeface="Cambria" panose="02040503050406030204" pitchFamily="18" charset="0"/>
              </a:rPr>
              <a:t>unless</a:t>
            </a:r>
            <a:r>
              <a:rPr lang="en-US" i="1" dirty="0">
                <a:latin typeface="Cambria" panose="02040503050406030204" pitchFamily="18" charset="0"/>
                <a:ea typeface="Cambria" panose="02040503050406030204" pitchFamily="18" charset="0"/>
              </a:rPr>
              <a:t> they’re invested in poor people </a:t>
            </a:r>
            <a:r>
              <a:rPr lang="en-US" b="1" i="1" dirty="0">
                <a:latin typeface="Cambria" panose="02040503050406030204" pitchFamily="18" charset="0"/>
                <a:ea typeface="Cambria" panose="02040503050406030204" pitchFamily="18" charset="0"/>
              </a:rPr>
              <a:t>not</a:t>
            </a:r>
            <a:r>
              <a:rPr lang="en-US" i="1" dirty="0">
                <a:latin typeface="Cambria" panose="02040503050406030204" pitchFamily="18" charset="0"/>
                <a:ea typeface="Cambria" panose="02040503050406030204" pitchFamily="18" charset="0"/>
              </a:rPr>
              <a:t> getting fed or sick people </a:t>
            </a:r>
            <a:r>
              <a:rPr lang="en-US" b="1" i="1" dirty="0">
                <a:latin typeface="Cambria" panose="02040503050406030204" pitchFamily="18" charset="0"/>
                <a:ea typeface="Cambria" panose="02040503050406030204" pitchFamily="18" charset="0"/>
              </a:rPr>
              <a:t>not</a:t>
            </a:r>
            <a:r>
              <a:rPr lang="en-US" i="1" dirty="0">
                <a:latin typeface="Cambria" panose="02040503050406030204" pitchFamily="18" charset="0"/>
                <a:ea typeface="Cambria" panose="02040503050406030204" pitchFamily="18" charset="0"/>
              </a:rPr>
              <a:t> getting healed.</a:t>
            </a:r>
          </a:p>
          <a:p>
            <a:r>
              <a:rPr lang="en-US" dirty="0"/>
              <a:t>But this is a very oversimplified and inaccurate description of Liberation Theology that is intended to instill guilt in anyone who dares to oppose the view.</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https://tifwe.org/faith-economics-liberation-theology/</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164654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b="-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12032"/>
            <a:ext cx="9220200" cy="1054768"/>
          </a:xfrm>
        </p:spPr>
        <p:txBody>
          <a:bodyPr>
            <a:noAutofit/>
          </a:bodyPr>
          <a:lstStyle/>
          <a:p>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The Social Gospel</a:t>
            </a:r>
            <a:endParaRPr lang="en-US" sz="4800" dirty="0">
              <a:effectLst>
                <a:glow rad="228600">
                  <a:schemeClr val="accent2">
                    <a:satMod val="175000"/>
                    <a:alpha val="40000"/>
                  </a:schemeClr>
                </a:glow>
                <a:outerShdw blurRad="114300" dist="38100" dir="13500000" algn="br" rotWithShape="0">
                  <a:prstClr val="black"/>
                </a:outerShdw>
              </a:effectLst>
            </a:endParaRPr>
          </a:p>
        </p:txBody>
      </p:sp>
      <p:sp>
        <p:nvSpPr>
          <p:cNvPr id="11" name="TextBox 10">
            <a:extLst>
              <a:ext uri="{FF2B5EF4-FFF2-40B4-BE49-F238E27FC236}">
                <a16:creationId xmlns:a16="http://schemas.microsoft.com/office/drawing/2014/main" id="{AC890CDD-BDAF-4A70-933B-A709A8F2B279}"/>
              </a:ext>
            </a:extLst>
          </p:cNvPr>
          <p:cNvSpPr txBox="1"/>
          <p:nvPr/>
        </p:nvSpPr>
        <p:spPr>
          <a:xfrm>
            <a:off x="0" y="6565612"/>
            <a:ext cx="8991600"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5"/>
              </a:rPr>
              <a:t>https://www.wikiwand.com/en/Walter_Rauschenbusch</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4" name="TextBox 3">
            <a:extLst>
              <a:ext uri="{FF2B5EF4-FFF2-40B4-BE49-F238E27FC236}">
                <a16:creationId xmlns:a16="http://schemas.microsoft.com/office/drawing/2014/main" id="{FF75BC6A-69AD-4AC0-AE95-37154BD38BA7}"/>
              </a:ext>
            </a:extLst>
          </p:cNvPr>
          <p:cNvSpPr txBox="1"/>
          <p:nvPr/>
        </p:nvSpPr>
        <p:spPr>
          <a:xfrm>
            <a:off x="160249" y="6172200"/>
            <a:ext cx="8991600" cy="523220"/>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glow rad="228600">
                    <a:srgbClr val="C0504D">
                      <a:satMod val="175000"/>
                      <a:alpha val="40000"/>
                    </a:srgbClr>
                  </a:glow>
                  <a:outerShdw blurRad="114300" dist="38100" dir="13500000" algn="br" rotWithShape="0">
                    <a:prstClr val="black"/>
                  </a:outerShdw>
                </a:effectLst>
                <a:uLnTx/>
                <a:uFillTx/>
                <a:latin typeface="Calibri"/>
                <a:ea typeface="+mn-ea"/>
                <a:cs typeface="+mn-cs"/>
              </a:rPr>
              <a:t>Walter Rauschenbusch</a:t>
            </a:r>
          </a:p>
        </p:txBody>
      </p:sp>
    </p:spTree>
    <p:extLst>
      <p:ext uri="{BB962C8B-B14F-4D97-AF65-F5344CB8AC3E}">
        <p14:creationId xmlns:p14="http://schemas.microsoft.com/office/powerpoint/2010/main" val="23057792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sz="4000" b="1" dirty="0"/>
              <a:t>Liberation Theology</a:t>
            </a:r>
          </a:p>
        </p:txBody>
      </p:sp>
      <p:sp>
        <p:nvSpPr>
          <p:cNvPr id="8" name="Content Placeholder 7"/>
          <p:cNvSpPr>
            <a:spLocks noGrp="1"/>
          </p:cNvSpPr>
          <p:nvPr>
            <p:ph idx="1"/>
          </p:nvPr>
        </p:nvSpPr>
        <p:spPr>
          <a:xfrm>
            <a:off x="457200" y="838200"/>
            <a:ext cx="8229600" cy="5638799"/>
          </a:xfrm>
        </p:spPr>
        <p:txBody>
          <a:bodyPr>
            <a:normAutofit/>
          </a:bodyPr>
          <a:lstStyle/>
          <a:p>
            <a:r>
              <a:rPr lang="en-US" dirty="0"/>
              <a:t>Liberation theology interprets the teachings of Jesus Christ in terms of liberation from unjust economic, political, and social structures in anticipation of ultimate salvation. </a:t>
            </a:r>
          </a:p>
          <a:p>
            <a:r>
              <a:rPr lang="en-US" dirty="0"/>
              <a:t>It can be described as a radical, Marxist attempt to promote the Social Gospel. </a:t>
            </a:r>
          </a:p>
          <a:p>
            <a:r>
              <a:rPr lang="en-US" dirty="0"/>
              <a:t>Liberation theology emerged as a reaction against poverty and social injustice. </a:t>
            </a:r>
          </a:p>
          <a:p>
            <a:r>
              <a:rPr lang="en-US" dirty="0"/>
              <a:t>Though on the surface it </a:t>
            </a:r>
            <a:r>
              <a:rPr lang="en-US" b="1" i="1" dirty="0"/>
              <a:t>appears</a:t>
            </a:r>
            <a:r>
              <a:rPr lang="en-US" dirty="0"/>
              <a:t> to be rooted in a deep concern for the poor, Liberation Theology is </a:t>
            </a:r>
            <a:r>
              <a:rPr lang="en-US" b="1" i="1" dirty="0"/>
              <a:t>far</a:t>
            </a:r>
            <a:r>
              <a:rPr lang="en-US" dirty="0"/>
              <a:t> from biblical. As G.K. Chesterton said, “</a:t>
            </a:r>
            <a:r>
              <a:rPr lang="en-US" i="1" dirty="0">
                <a:latin typeface="Cambria" panose="02040503050406030204" pitchFamily="18" charset="0"/>
                <a:ea typeface="Cambria" panose="02040503050406030204" pitchFamily="18" charset="0"/>
              </a:rPr>
              <a:t>Heresy is truth gone mad</a:t>
            </a:r>
            <a:r>
              <a:rPr lang="en-US" dirty="0"/>
              <a:t>.”</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https://tifwe.org/faith-economics-liberation-theology/</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07855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sz="3600" b="1" dirty="0"/>
              <a:t>Liberation Theology Loses the Person of Christ. </a:t>
            </a:r>
          </a:p>
        </p:txBody>
      </p:sp>
      <p:sp>
        <p:nvSpPr>
          <p:cNvPr id="8" name="Content Placeholder 7"/>
          <p:cNvSpPr>
            <a:spLocks noGrp="1"/>
          </p:cNvSpPr>
          <p:nvPr>
            <p:ph idx="1"/>
          </p:nvPr>
        </p:nvSpPr>
        <p:spPr>
          <a:xfrm>
            <a:off x="457200" y="838200"/>
            <a:ext cx="8229600" cy="5638799"/>
          </a:xfrm>
        </p:spPr>
        <p:txBody>
          <a:bodyPr>
            <a:normAutofit/>
          </a:bodyPr>
          <a:lstStyle/>
          <a:p>
            <a:r>
              <a:rPr lang="en-US" sz="3200" dirty="0"/>
              <a:t>Liberation theology is like putting a Marxist face on the person of Christ’s head and saying, “</a:t>
            </a:r>
            <a:r>
              <a:rPr lang="en-US" sz="3200" i="1" dirty="0">
                <a:latin typeface="Cambria" panose="02040503050406030204" pitchFamily="18" charset="0"/>
                <a:ea typeface="Cambria" panose="02040503050406030204" pitchFamily="18" charset="0"/>
              </a:rPr>
              <a:t>this is who Christ really is</a:t>
            </a:r>
            <a:r>
              <a:rPr lang="en-US" sz="3200" dirty="0"/>
              <a:t>.”</a:t>
            </a:r>
          </a:p>
          <a:p>
            <a:r>
              <a:rPr lang="en-US" sz="3200" dirty="0"/>
              <a:t>Church leaders who advocate Liberation Theology will speak of Jesus as though he is “</a:t>
            </a:r>
            <a:r>
              <a:rPr lang="en-US" sz="3200" i="1" dirty="0">
                <a:latin typeface="Cambria" panose="02040503050406030204" pitchFamily="18" charset="0"/>
                <a:ea typeface="Cambria" panose="02040503050406030204" pitchFamily="18" charset="0"/>
              </a:rPr>
              <a:t>an armed political leader that would fight and take up the arms, to defend the oppressed.</a:t>
            </a:r>
            <a:r>
              <a:rPr lang="en-US" sz="3200" dirty="0"/>
              <a:t>” </a:t>
            </a:r>
          </a:p>
          <a:p>
            <a:r>
              <a:rPr lang="en-US" sz="3200" dirty="0"/>
              <a:t>This does not fit with the biblical image of a Jesus that came to lay down his life for us.</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https://tifwe.org/faith-economics-liberation-theology/</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828180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sz="3600" b="1" dirty="0"/>
              <a:t>Liberation Theology Loses the Person of Christ. </a:t>
            </a:r>
          </a:p>
        </p:txBody>
      </p:sp>
      <p:sp>
        <p:nvSpPr>
          <p:cNvPr id="8" name="Content Placeholder 7"/>
          <p:cNvSpPr>
            <a:spLocks noGrp="1"/>
          </p:cNvSpPr>
          <p:nvPr>
            <p:ph idx="1"/>
          </p:nvPr>
        </p:nvSpPr>
        <p:spPr>
          <a:xfrm>
            <a:off x="457200" y="838200"/>
            <a:ext cx="8229600" cy="5638799"/>
          </a:xfrm>
        </p:spPr>
        <p:txBody>
          <a:bodyPr>
            <a:normAutofit/>
          </a:bodyPr>
          <a:lstStyle/>
          <a:p>
            <a:r>
              <a:rPr lang="en-US" sz="3200" dirty="0"/>
              <a:t>Jesus was not a revolutionary dressed in guerrilla fatigues carrying a rifle. </a:t>
            </a:r>
          </a:p>
          <a:p>
            <a:r>
              <a:rPr lang="en-US" sz="3200" dirty="0"/>
              <a:t>This picture of Christ is entirely incorrect and reflects the Church’s emphasis on “doing” more than “learning” biblical principles.</a:t>
            </a:r>
          </a:p>
          <a:p>
            <a:r>
              <a:rPr lang="en-US" sz="3200" dirty="0"/>
              <a:t>While we must recognize that action is important and that “Faith without works is dead” (James 2:17), our actions must be informed by a faith rooted in a proper biblical worldview.</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https://tifwe.org/faith-economics-liberation-theology/</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908122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sz="3600" b="1" dirty="0"/>
              <a:t>Rooted in a Very Materialistic Worldview</a:t>
            </a:r>
          </a:p>
        </p:txBody>
      </p:sp>
      <p:sp>
        <p:nvSpPr>
          <p:cNvPr id="8" name="Content Placeholder 7"/>
          <p:cNvSpPr>
            <a:spLocks noGrp="1"/>
          </p:cNvSpPr>
          <p:nvPr>
            <p:ph idx="1"/>
          </p:nvPr>
        </p:nvSpPr>
        <p:spPr>
          <a:xfrm>
            <a:off x="457200" y="838200"/>
            <a:ext cx="8229600" cy="5638799"/>
          </a:xfrm>
        </p:spPr>
        <p:txBody>
          <a:bodyPr>
            <a:normAutofit/>
          </a:bodyPr>
          <a:lstStyle/>
          <a:p>
            <a:r>
              <a:rPr lang="en-US" sz="3200" dirty="0"/>
              <a:t>The founder of liberation theology, theologian and priest Gustavo Gutiérrez, coined the phrase “</a:t>
            </a:r>
            <a:r>
              <a:rPr lang="en-US" sz="3200" i="1" dirty="0">
                <a:latin typeface="Cambria" panose="02040503050406030204" pitchFamily="18" charset="0"/>
                <a:ea typeface="Cambria" panose="02040503050406030204" pitchFamily="18" charset="0"/>
              </a:rPr>
              <a:t>preferential option for the poor.</a:t>
            </a:r>
            <a:r>
              <a:rPr lang="en-US" sz="3200" dirty="0"/>
              <a:t>” </a:t>
            </a:r>
          </a:p>
          <a:p>
            <a:r>
              <a:rPr lang="en-US" sz="3200" dirty="0"/>
              <a:t>This expression says that God gives preference to the well-being of the poor in the Bible. </a:t>
            </a:r>
          </a:p>
          <a:p>
            <a:r>
              <a:rPr lang="en-US" sz="3200" dirty="0"/>
              <a:t>But when this concept is mixed with Marxist ideology in terms of wealth redistribution, it becomes a form of heresy.</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https://tifwe.org/faith-economics-liberation-theology/</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395791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sz="3600" b="1" dirty="0"/>
              <a:t>Rooted in a Very Materialistic Worldview</a:t>
            </a:r>
          </a:p>
        </p:txBody>
      </p:sp>
      <p:sp>
        <p:nvSpPr>
          <p:cNvPr id="8" name="Content Placeholder 7"/>
          <p:cNvSpPr>
            <a:spLocks noGrp="1"/>
          </p:cNvSpPr>
          <p:nvPr>
            <p:ph idx="1"/>
          </p:nvPr>
        </p:nvSpPr>
        <p:spPr>
          <a:xfrm>
            <a:off x="457200" y="838200"/>
            <a:ext cx="8229600" cy="5638799"/>
          </a:xfrm>
        </p:spPr>
        <p:txBody>
          <a:bodyPr>
            <a:normAutofit fontScale="92500" lnSpcReduction="10000"/>
          </a:bodyPr>
          <a:lstStyle/>
          <a:p>
            <a:r>
              <a:rPr lang="en-US" sz="3200" dirty="0"/>
              <a:t>Christ cares about the poor, but the poor for the Christian is more than just the materially poor. It’s the morally poor, the spiritually poor.</a:t>
            </a:r>
          </a:p>
          <a:p>
            <a:pPr lvl="1"/>
            <a:r>
              <a:rPr lang="en-US" sz="2800" i="1" dirty="0">
                <a:solidFill>
                  <a:srgbClr val="0000FF"/>
                </a:solidFill>
                <a:latin typeface="Cambria" panose="02040503050406030204" pitchFamily="18" charset="0"/>
                <a:ea typeface="Cambria" panose="02040503050406030204" pitchFamily="18" charset="0"/>
              </a:rPr>
              <a:t>Blessed are the </a:t>
            </a:r>
            <a:r>
              <a:rPr lang="en-US" sz="2800" b="1" i="1" dirty="0">
                <a:solidFill>
                  <a:srgbClr val="0000FF"/>
                </a:solidFill>
                <a:latin typeface="Cambria" panose="02040503050406030204" pitchFamily="18" charset="0"/>
                <a:ea typeface="Cambria" panose="02040503050406030204" pitchFamily="18" charset="0"/>
              </a:rPr>
              <a:t>poor in spirit</a:t>
            </a:r>
            <a:r>
              <a:rPr lang="en-US" sz="2800" i="1" dirty="0">
                <a:solidFill>
                  <a:srgbClr val="0000FF"/>
                </a:solidFill>
                <a:latin typeface="Cambria" panose="02040503050406030204" pitchFamily="18" charset="0"/>
                <a:ea typeface="Cambria" panose="02040503050406030204" pitchFamily="18" charset="0"/>
              </a:rPr>
              <a:t>, for theirs is the kingdom of heaven </a:t>
            </a:r>
            <a:r>
              <a:rPr lang="en-US" sz="2800" dirty="0"/>
              <a:t>(Mat 5:3 )</a:t>
            </a:r>
          </a:p>
          <a:p>
            <a:pPr lvl="1"/>
            <a:r>
              <a:rPr lang="en-US" sz="2800" i="1" dirty="0">
                <a:solidFill>
                  <a:srgbClr val="0000FF"/>
                </a:solidFill>
                <a:latin typeface="Cambria" panose="02040503050406030204" pitchFamily="18" charset="0"/>
                <a:ea typeface="Cambria" panose="02040503050406030204" pitchFamily="18" charset="0"/>
              </a:rPr>
              <a:t>the blind receive their sight and the lame walk, lepers are cleansed and the deaf hear, and the dead are raised up, and </a:t>
            </a:r>
            <a:r>
              <a:rPr lang="en-US" sz="2800" b="1" i="1" dirty="0">
                <a:solidFill>
                  <a:srgbClr val="0000FF"/>
                </a:solidFill>
                <a:latin typeface="Cambria" panose="02040503050406030204" pitchFamily="18" charset="0"/>
                <a:ea typeface="Cambria" panose="02040503050406030204" pitchFamily="18" charset="0"/>
              </a:rPr>
              <a:t>the poor have good news preached to them</a:t>
            </a:r>
            <a:r>
              <a:rPr lang="en-US" sz="2800" i="1" dirty="0">
                <a:solidFill>
                  <a:srgbClr val="0000FF"/>
                </a:solidFill>
                <a:latin typeface="Cambria" panose="02040503050406030204" pitchFamily="18" charset="0"/>
                <a:ea typeface="Cambria" panose="02040503050406030204" pitchFamily="18" charset="0"/>
              </a:rPr>
              <a:t>. </a:t>
            </a:r>
            <a:r>
              <a:rPr lang="en-US" sz="2800" dirty="0"/>
              <a:t>(Mat 11:5)</a:t>
            </a:r>
          </a:p>
          <a:p>
            <a:pPr lvl="1"/>
            <a:r>
              <a:rPr lang="en-US" sz="2800" i="1" dirty="0">
                <a:solidFill>
                  <a:srgbClr val="0000FF"/>
                </a:solidFill>
                <a:latin typeface="Cambria" panose="02040503050406030204" pitchFamily="18" charset="0"/>
                <a:ea typeface="Cambria" panose="02040503050406030204" pitchFamily="18" charset="0"/>
              </a:rPr>
              <a:t>The Spirit of the Lord is upon me, because he has anointed me to </a:t>
            </a:r>
            <a:r>
              <a:rPr lang="en-US" sz="2800" b="1" i="1" dirty="0">
                <a:solidFill>
                  <a:srgbClr val="0000FF"/>
                </a:solidFill>
                <a:latin typeface="Cambria" panose="02040503050406030204" pitchFamily="18" charset="0"/>
                <a:ea typeface="Cambria" panose="02040503050406030204" pitchFamily="18" charset="0"/>
              </a:rPr>
              <a:t>proclaim good news to the poor</a:t>
            </a:r>
            <a:r>
              <a:rPr lang="en-US" sz="2800" i="1" dirty="0">
                <a:solidFill>
                  <a:srgbClr val="0000FF"/>
                </a:solidFill>
                <a:latin typeface="Cambria" panose="02040503050406030204" pitchFamily="18" charset="0"/>
                <a:ea typeface="Cambria" panose="02040503050406030204" pitchFamily="18" charset="0"/>
              </a:rPr>
              <a:t>. </a:t>
            </a:r>
            <a:r>
              <a:rPr lang="en-US" sz="2800" dirty="0"/>
              <a:t>(Luke 4:18)</a:t>
            </a:r>
          </a:p>
          <a:p>
            <a:pPr lvl="1"/>
            <a:r>
              <a:rPr lang="en-US" sz="2800" i="1" dirty="0">
                <a:solidFill>
                  <a:srgbClr val="0000FF"/>
                </a:solidFill>
                <a:latin typeface="Cambria" panose="02040503050406030204" pitchFamily="18" charset="0"/>
                <a:ea typeface="Cambria" panose="02040503050406030204" pitchFamily="18" charset="0"/>
              </a:rPr>
              <a:t>For you always have the poor with you, but you will not always have me. </a:t>
            </a:r>
            <a:r>
              <a:rPr lang="en-US" sz="2800" dirty="0"/>
              <a:t>(Mat 26:11 )</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https://tifwe.org/faith-economics-liberation-theology/</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795321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sz="3600" b="1" dirty="0"/>
              <a:t>Rooted in a Very Materialistic Worldview</a:t>
            </a:r>
          </a:p>
        </p:txBody>
      </p:sp>
      <p:sp>
        <p:nvSpPr>
          <p:cNvPr id="8" name="Content Placeholder 7"/>
          <p:cNvSpPr>
            <a:spLocks noGrp="1"/>
          </p:cNvSpPr>
          <p:nvPr>
            <p:ph idx="1"/>
          </p:nvPr>
        </p:nvSpPr>
        <p:spPr>
          <a:xfrm>
            <a:off x="457200" y="838200"/>
            <a:ext cx="8229600" cy="5638799"/>
          </a:xfrm>
        </p:spPr>
        <p:txBody>
          <a:bodyPr>
            <a:normAutofit/>
          </a:bodyPr>
          <a:lstStyle/>
          <a:p>
            <a:r>
              <a:rPr lang="en-US" sz="3200" dirty="0"/>
              <a:t>When approaching the problem of poverty, we need to remember we are all spiritually poor and in need of salvation. </a:t>
            </a:r>
          </a:p>
          <a:p>
            <a:r>
              <a:rPr lang="en-US" sz="3200" dirty="0"/>
              <a:t>We also need to remember that we are not responsible for bringing about the Kingdom alone, that’s God’s job. He is merely using us as instruments through our work.</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https://tifwe.org/faith-economics-liberation-theology/</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430147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3600" b="1" dirty="0"/>
              <a:t>Re-emerging in the Evangelical World Today</a:t>
            </a:r>
          </a:p>
        </p:txBody>
      </p:sp>
      <p:sp>
        <p:nvSpPr>
          <p:cNvPr id="8" name="Content Placeholder 7"/>
          <p:cNvSpPr>
            <a:spLocks noGrp="1"/>
          </p:cNvSpPr>
          <p:nvPr>
            <p:ph idx="1"/>
          </p:nvPr>
        </p:nvSpPr>
        <p:spPr>
          <a:xfrm>
            <a:off x="457200" y="838200"/>
            <a:ext cx="8229600" cy="5638799"/>
          </a:xfrm>
        </p:spPr>
        <p:txBody>
          <a:bodyPr>
            <a:normAutofit fontScale="92500" lnSpcReduction="10000"/>
          </a:bodyPr>
          <a:lstStyle/>
          <a:p>
            <a:r>
              <a:rPr lang="en-US" sz="3200" dirty="0"/>
              <a:t>Unfortunately today we see some evangelical protestants falling for various forms of liberation theology.</a:t>
            </a:r>
          </a:p>
          <a:p>
            <a:r>
              <a:rPr lang="en-US" sz="3200" dirty="0"/>
              <a:t>There are three reasons why this is happening:</a:t>
            </a:r>
          </a:p>
          <a:p>
            <a:pPr lvl="1"/>
            <a:r>
              <a:rPr lang="en-US" sz="2800" dirty="0"/>
              <a:t>Protestant churches are seeking cultural relevance.</a:t>
            </a:r>
          </a:p>
          <a:p>
            <a:pPr lvl="1"/>
            <a:r>
              <a:rPr lang="en-US" sz="2800" dirty="0"/>
              <a:t>Some evangelical churches lack the doctrinal fortitude to condemn Liberation Theology and root it out.</a:t>
            </a:r>
          </a:p>
          <a:p>
            <a:pPr lvl="1"/>
            <a:r>
              <a:rPr lang="en-US" sz="2800" dirty="0"/>
              <a:t>Protestants are not learning from past mistakes made by the Catholic Church decades ago in Latin America.</a:t>
            </a:r>
          </a:p>
          <a:p>
            <a:r>
              <a:rPr lang="en-US" sz="3200" dirty="0"/>
              <a:t>Evangelicals should instead play a significant role in standing for biblical doctrine and sound economic principles. </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https://tifwe.org/faith-economics-liberation-theology/</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6793911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 calcmode="lin" valueType="num">
                                      <p:cBhvr>
                                        <p:cTn id="35"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8">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 calcmode="lin" valueType="num">
                                      <p:cBhvr>
                                        <p:cTn id="42"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5974" y="0"/>
            <a:ext cx="9144000" cy="732408"/>
          </a:xfrm>
        </p:spPr>
        <p:txBody>
          <a:bodyPr>
            <a:noAutofit/>
          </a:bodyPr>
          <a:lstStyle/>
          <a:p>
            <a:r>
              <a:rPr lang="en-US" sz="3600" b="1" dirty="0"/>
              <a:t>Re-emerging in the Evangelical World Today</a:t>
            </a:r>
          </a:p>
        </p:txBody>
      </p:sp>
      <p:sp>
        <p:nvSpPr>
          <p:cNvPr id="8" name="Content Placeholder 7"/>
          <p:cNvSpPr>
            <a:spLocks noGrp="1"/>
          </p:cNvSpPr>
          <p:nvPr>
            <p:ph idx="1"/>
          </p:nvPr>
        </p:nvSpPr>
        <p:spPr>
          <a:xfrm>
            <a:off x="457200" y="838200"/>
            <a:ext cx="8229600" cy="5638799"/>
          </a:xfrm>
        </p:spPr>
        <p:txBody>
          <a:bodyPr>
            <a:normAutofit fontScale="92500" lnSpcReduction="20000"/>
          </a:bodyPr>
          <a:lstStyle/>
          <a:p>
            <a:r>
              <a:rPr lang="en-US" sz="3200" dirty="0"/>
              <a:t>Three major factors extinguished Liberation Theology in Latin America in the late 1980’s:</a:t>
            </a:r>
          </a:p>
          <a:p>
            <a:pPr lvl="1"/>
            <a:r>
              <a:rPr lang="en-US" sz="2800" dirty="0"/>
              <a:t>Theological opposition of the Catholic Church hierarchy.</a:t>
            </a:r>
          </a:p>
          <a:p>
            <a:pPr lvl="1"/>
            <a:r>
              <a:rPr lang="en-US" sz="2800" dirty="0"/>
              <a:t>Defeat of Latin American Marxists leaders.</a:t>
            </a:r>
          </a:p>
          <a:p>
            <a:pPr lvl="1"/>
            <a:r>
              <a:rPr lang="en-US" sz="2800" dirty="0"/>
              <a:t>The Latin American free market economic boom that proved to be a more efficient means of fighting poverty than armed struggle.</a:t>
            </a:r>
          </a:p>
          <a:p>
            <a:r>
              <a:rPr lang="en-US" sz="3200" dirty="0"/>
              <a:t>Let’s not stumble over the same stone twice.</a:t>
            </a:r>
          </a:p>
          <a:p>
            <a:r>
              <a:rPr lang="en-US" sz="3200" dirty="0"/>
              <a:t>The lessons of the Liberation Theology movement that swept Latin American teach us that true liberation will not be found in a social movement or economic structure, but in the liberation from spiritual poverty that comes from Christ alone. </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https://tifwe.org/faith-economics-liberation-theology/</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051718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12032"/>
            <a:ext cx="9220200" cy="1054768"/>
          </a:xfrm>
        </p:spPr>
        <p:txBody>
          <a:bodyPr>
            <a:noAutofit/>
          </a:bodyPr>
          <a:lstStyle/>
          <a:p>
            <a:r>
              <a:rPr lang="en-US" sz="8000" b="1" dirty="0">
                <a:solidFill>
                  <a:schemeClr val="bg1"/>
                </a:solidFill>
                <a:effectLst>
                  <a:glow rad="228600">
                    <a:schemeClr val="accent2">
                      <a:satMod val="175000"/>
                      <a:alpha val="40000"/>
                    </a:schemeClr>
                  </a:glow>
                  <a:outerShdw blurRad="114300" dist="38100" dir="13500000" algn="br" rotWithShape="0">
                    <a:prstClr val="black"/>
                  </a:outerShdw>
                </a:effectLst>
              </a:rPr>
              <a:t>Feminism</a:t>
            </a:r>
            <a:endParaRPr lang="en-US" sz="6600" dirty="0">
              <a:effectLst>
                <a:glow rad="228600">
                  <a:schemeClr val="accent2">
                    <a:satMod val="175000"/>
                    <a:alpha val="40000"/>
                  </a:schemeClr>
                </a:glow>
                <a:outerShdw blurRad="114300" dist="38100" dir="13500000" algn="br" rotWithShape="0">
                  <a:prstClr val="black"/>
                </a:outerShdw>
              </a:effectLst>
            </a:endParaRPr>
          </a:p>
        </p:txBody>
      </p:sp>
      <p:sp>
        <p:nvSpPr>
          <p:cNvPr id="11" name="TextBox 10">
            <a:extLst>
              <a:ext uri="{FF2B5EF4-FFF2-40B4-BE49-F238E27FC236}">
                <a16:creationId xmlns:a16="http://schemas.microsoft.com/office/drawing/2014/main" id="{AC890CDD-BDAF-4A70-933B-A709A8F2B279}"/>
              </a:ext>
            </a:extLst>
          </p:cNvPr>
          <p:cNvSpPr txBox="1"/>
          <p:nvPr/>
        </p:nvSpPr>
        <p:spPr>
          <a:xfrm>
            <a:off x="0" y="6565612"/>
            <a:ext cx="8991600"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5"/>
              </a:rPr>
              <a:t>https://www.britannica.com/story/feminism-from-ancient-rome-to-the-womens-march</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14599839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dirty="0">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0082510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b="1" dirty="0"/>
              <a:t>The Social Gospel</a:t>
            </a:r>
          </a:p>
        </p:txBody>
      </p:sp>
      <p:sp>
        <p:nvSpPr>
          <p:cNvPr id="8" name="Content Placeholder 7"/>
          <p:cNvSpPr>
            <a:spLocks noGrp="1"/>
          </p:cNvSpPr>
          <p:nvPr>
            <p:ph idx="1"/>
          </p:nvPr>
        </p:nvSpPr>
        <p:spPr>
          <a:xfrm>
            <a:off x="457200" y="838200"/>
            <a:ext cx="8229600" cy="5638799"/>
          </a:xfrm>
        </p:spPr>
        <p:txBody>
          <a:bodyPr>
            <a:normAutofit fontScale="92500" lnSpcReduction="20000"/>
          </a:bodyPr>
          <a:lstStyle/>
          <a:p>
            <a:r>
              <a:rPr lang="en-US" dirty="0"/>
              <a:t>A major movement for social justice in the United States was called the </a:t>
            </a:r>
            <a:r>
              <a:rPr lang="en-US" b="1" i="1" dirty="0"/>
              <a:t>Social Gospel</a:t>
            </a:r>
            <a:r>
              <a:rPr lang="en-US" dirty="0"/>
              <a:t>, a movement that was pushed primarily by liberal Protestant pastors and theological professors. </a:t>
            </a:r>
          </a:p>
          <a:p>
            <a:r>
              <a:rPr lang="en-US" dirty="0"/>
              <a:t>They formed no outstanding organization but chose to work through established denominations and political agencies. </a:t>
            </a:r>
          </a:p>
          <a:p>
            <a:r>
              <a:rPr lang="en-US" dirty="0"/>
              <a:t>The crux of the Social Gospel was the belief that God’s saving work included </a:t>
            </a:r>
            <a:r>
              <a:rPr lang="en-US" b="1" i="1" dirty="0"/>
              <a:t>corporate structures </a:t>
            </a:r>
            <a:r>
              <a:rPr lang="en-US" dirty="0"/>
              <a:t>as well as </a:t>
            </a:r>
            <a:r>
              <a:rPr lang="en-US" b="1" i="1" dirty="0"/>
              <a:t>personal lives</a:t>
            </a:r>
            <a:r>
              <a:rPr lang="en-US" dirty="0"/>
              <a:t>. </a:t>
            </a:r>
          </a:p>
          <a:p>
            <a:r>
              <a:rPr lang="en-US" dirty="0"/>
              <a:t>Before the Civil War, revivals and reforms went hand in hand. </a:t>
            </a:r>
          </a:p>
          <a:p>
            <a:r>
              <a:rPr lang="en-US" dirty="0"/>
              <a:t>Charles Finney, for example, encouraged his converts to move from the personal regeneration experience to the social mission of the antislavery crusade. </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7781250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*Class Discussion Time</a:t>
            </a:r>
          </a:p>
        </p:txBody>
      </p:sp>
      <p:sp>
        <p:nvSpPr>
          <p:cNvPr id="4" name="Content Placeholder 3"/>
          <p:cNvSpPr>
            <a:spLocks noGrp="1"/>
          </p:cNvSpPr>
          <p:nvPr>
            <p:ph idx="1"/>
          </p:nvPr>
        </p:nvSpPr>
        <p:spPr>
          <a:xfrm>
            <a:off x="31630" y="685800"/>
            <a:ext cx="8991600" cy="6172200"/>
          </a:xfrm>
        </p:spPr>
        <p:txBody>
          <a:bodyPr>
            <a:normAutofit fontScale="77500" lnSpcReduction="20000"/>
          </a:bodyPr>
          <a:lstStyle/>
          <a:p>
            <a:r>
              <a:rPr lang="en-US" sz="3200" dirty="0"/>
              <a:t>Washington Gladden, the father of the Social Gospel was alarmed by a “widening breach” (economically) between employers and employees in his congregation. Is a disparity in wages and/or standard of living between church members </a:t>
            </a:r>
            <a:r>
              <a:rPr lang="en-US" sz="3200" b="1" i="1" dirty="0"/>
              <a:t>or</a:t>
            </a:r>
            <a:r>
              <a:rPr lang="en-US" sz="3200" dirty="0"/>
              <a:t> members of society something that should cause us to be alarmed?</a:t>
            </a:r>
          </a:p>
          <a:p>
            <a:r>
              <a:rPr lang="en-US" sz="3200" dirty="0"/>
              <a:t>According to the preachers of the Social Gospel, capitalism is the prime example of sin in society. Do you agree? Why or why not?</a:t>
            </a:r>
          </a:p>
          <a:p>
            <a:r>
              <a:rPr lang="en-US" sz="3200" dirty="0"/>
              <a:t>The Social Gospel called for many benefits that we assume to be required rights in our day: occupational safety, old age security, minimum wage, and the rights of arbitration. In a perfect world, should these things be required by the government?</a:t>
            </a:r>
          </a:p>
          <a:p>
            <a:r>
              <a:rPr lang="en-US" sz="3200" dirty="0"/>
              <a:t>Advocates of the Social Gospel believed that individuals could not leave a life of sin until they were freed from the social and economic situation that drove them into sin in the first place. Is this a biblical outlook?</a:t>
            </a:r>
          </a:p>
          <a:p>
            <a:r>
              <a:rPr lang="en-US" sz="3200" dirty="0"/>
              <a:t>Do you see any philosophical connections between Liberation Theology and modern day Critical Theory? If so what are they?</a:t>
            </a:r>
          </a:p>
          <a:p>
            <a:endParaRPr lang="en-US" sz="3200" dirty="0"/>
          </a:p>
          <a:p>
            <a:endParaRPr lang="en-US" sz="3200" dirty="0"/>
          </a:p>
          <a:p>
            <a:endParaRPr lang="en-US" sz="3200" dirty="0"/>
          </a:p>
        </p:txBody>
      </p:sp>
    </p:spTree>
    <p:extLst>
      <p:ext uri="{BB962C8B-B14F-4D97-AF65-F5344CB8AC3E}">
        <p14:creationId xmlns:p14="http://schemas.microsoft.com/office/powerpoint/2010/main" val="217064638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b="1" dirty="0"/>
              <a:t>The Social Gospel</a:t>
            </a:r>
          </a:p>
        </p:txBody>
      </p:sp>
      <p:sp>
        <p:nvSpPr>
          <p:cNvPr id="8" name="Content Placeholder 7"/>
          <p:cNvSpPr>
            <a:spLocks noGrp="1"/>
          </p:cNvSpPr>
          <p:nvPr>
            <p:ph idx="1"/>
          </p:nvPr>
        </p:nvSpPr>
        <p:spPr>
          <a:xfrm>
            <a:off x="457200" y="838200"/>
            <a:ext cx="8229600" cy="5638799"/>
          </a:xfrm>
        </p:spPr>
        <p:txBody>
          <a:bodyPr>
            <a:normAutofit fontScale="85000" lnSpcReduction="20000"/>
          </a:bodyPr>
          <a:lstStyle/>
          <a:p>
            <a:r>
              <a:rPr lang="en-US" dirty="0"/>
              <a:t>The </a:t>
            </a:r>
            <a:r>
              <a:rPr lang="en-US" b="1" i="1" dirty="0"/>
              <a:t>father</a:t>
            </a:r>
            <a:r>
              <a:rPr lang="en-US" dirty="0"/>
              <a:t> of the Social Gospel was </a:t>
            </a:r>
            <a:r>
              <a:rPr lang="en-US" b="1" i="1" dirty="0"/>
              <a:t>Washington Gladden </a:t>
            </a:r>
            <a:r>
              <a:rPr lang="en-US" dirty="0"/>
              <a:t>(1836 – 1918), who published the first of his many books on the Social gospel in 1876. </a:t>
            </a:r>
          </a:p>
          <a:p>
            <a:r>
              <a:rPr lang="en-US" dirty="0"/>
              <a:t>A transplanted New Englander, he spent his most influential years at the First Congregational Church of Columbus, Ohio. </a:t>
            </a:r>
          </a:p>
          <a:p>
            <a:r>
              <a:rPr lang="en-US" dirty="0"/>
              <a:t>In his congregation were both employers and employees, so during times of industrial strife Gladden witnessed with alarm “</a:t>
            </a:r>
            <a:r>
              <a:rPr lang="en-US" i="1" dirty="0">
                <a:latin typeface="Cambria" panose="02040503050406030204" pitchFamily="18" charset="0"/>
                <a:ea typeface="Cambria" panose="02040503050406030204" pitchFamily="18" charset="0"/>
              </a:rPr>
              <a:t>the widening of the breach between these classes</a:t>
            </a:r>
            <a:r>
              <a:rPr lang="en-US" dirty="0"/>
              <a:t>.” </a:t>
            </a:r>
          </a:p>
          <a:p>
            <a:r>
              <a:rPr lang="en-US" dirty="0"/>
              <a:t>In a number of evening addresses he focused on the labor problem and expressed his conviction that the teachings of Jesus contained the principles for the right ordering of society. </a:t>
            </a:r>
          </a:p>
          <a:p>
            <a:r>
              <a:rPr lang="en-US" dirty="0"/>
              <a:t>Gladden was no socialist. He held to private property and private enterprise. </a:t>
            </a:r>
          </a:p>
          <a:p>
            <a:r>
              <a:rPr lang="en-US" dirty="0"/>
              <a:t>Yet he believed many industries could be run better </a:t>
            </a:r>
            <a:r>
              <a:rPr lang="en-US" b="1" i="1" dirty="0"/>
              <a:t>cooperatively</a:t>
            </a:r>
            <a:r>
              <a:rPr lang="en-US" dirty="0"/>
              <a:t> and that railroads, mines, and public service industries of the cities should be operated by the </a:t>
            </a:r>
            <a:r>
              <a:rPr lang="en-US" b="1" i="1" dirty="0"/>
              <a:t>government</a:t>
            </a:r>
            <a:r>
              <a:rPr lang="en-US" dirty="0"/>
              <a:t>. </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213306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b="1" dirty="0"/>
              <a:t>The Social Gospel</a:t>
            </a:r>
          </a:p>
        </p:txBody>
      </p:sp>
      <p:sp>
        <p:nvSpPr>
          <p:cNvPr id="8" name="Content Placeholder 7"/>
          <p:cNvSpPr>
            <a:spLocks noGrp="1"/>
          </p:cNvSpPr>
          <p:nvPr>
            <p:ph idx="1"/>
          </p:nvPr>
        </p:nvSpPr>
        <p:spPr>
          <a:xfrm>
            <a:off x="457200" y="838200"/>
            <a:ext cx="8229600" cy="5638799"/>
          </a:xfrm>
        </p:spPr>
        <p:txBody>
          <a:bodyPr>
            <a:normAutofit lnSpcReduction="10000"/>
          </a:bodyPr>
          <a:lstStyle/>
          <a:p>
            <a:r>
              <a:rPr lang="en-US" dirty="0"/>
              <a:t>In terms of </a:t>
            </a:r>
            <a:r>
              <a:rPr lang="en-US" b="1" i="1" dirty="0"/>
              <a:t>lasting</a:t>
            </a:r>
            <a:r>
              <a:rPr lang="en-US" dirty="0"/>
              <a:t> influence, the </a:t>
            </a:r>
            <a:r>
              <a:rPr lang="en-US" b="1" i="1" dirty="0"/>
              <a:t>outstanding</a:t>
            </a:r>
            <a:r>
              <a:rPr lang="en-US" dirty="0"/>
              <a:t> prophet of the Social Gospel was </a:t>
            </a:r>
            <a:r>
              <a:rPr lang="en-US" b="1" i="1" dirty="0"/>
              <a:t>Walter Rauschenbusch </a:t>
            </a:r>
            <a:r>
              <a:rPr lang="en-US" dirty="0"/>
              <a:t>(1861– 1918). </a:t>
            </a:r>
          </a:p>
          <a:p>
            <a:r>
              <a:rPr lang="en-US" dirty="0"/>
              <a:t>As a young German Baptist pastor in a tenement section of New York City called </a:t>
            </a:r>
            <a:r>
              <a:rPr lang="en-US" i="1" dirty="0"/>
              <a:t>Hell’s Kitchen</a:t>
            </a:r>
            <a:r>
              <a:rPr lang="en-US" dirty="0"/>
              <a:t>, he struggled with the Christian response to urban problems. </a:t>
            </a:r>
          </a:p>
          <a:p>
            <a:r>
              <a:rPr lang="en-US" dirty="0"/>
              <a:t>His three major works that made him nationally prominent during his years as professor of church history at Rochester Theological Seminary were: </a:t>
            </a:r>
          </a:p>
          <a:p>
            <a:pPr lvl="1"/>
            <a:r>
              <a:rPr lang="en-US" i="1" dirty="0"/>
              <a:t>Christianity and the Social Crisis </a:t>
            </a:r>
            <a:r>
              <a:rPr lang="en-US" dirty="0"/>
              <a:t>(1907)</a:t>
            </a:r>
          </a:p>
          <a:p>
            <a:pPr lvl="1"/>
            <a:r>
              <a:rPr lang="en-US" i="1" dirty="0"/>
              <a:t>Christianizing the Social Order </a:t>
            </a:r>
            <a:r>
              <a:rPr lang="en-US" dirty="0"/>
              <a:t>(1912)</a:t>
            </a:r>
          </a:p>
          <a:p>
            <a:pPr lvl="1"/>
            <a:r>
              <a:rPr lang="en-US" i="1" dirty="0"/>
              <a:t>A Theology for the Social Gospel </a:t>
            </a:r>
            <a:r>
              <a:rPr lang="en-US" dirty="0"/>
              <a:t>(1917)</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345358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b="1" dirty="0"/>
              <a:t>The Social Gospel</a:t>
            </a:r>
          </a:p>
        </p:txBody>
      </p:sp>
      <p:sp>
        <p:nvSpPr>
          <p:cNvPr id="8" name="Content Placeholder 7"/>
          <p:cNvSpPr>
            <a:spLocks noGrp="1"/>
          </p:cNvSpPr>
          <p:nvPr>
            <p:ph idx="1"/>
          </p:nvPr>
        </p:nvSpPr>
        <p:spPr>
          <a:xfrm>
            <a:off x="457200" y="838200"/>
            <a:ext cx="8229600" cy="5638799"/>
          </a:xfrm>
        </p:spPr>
        <p:txBody>
          <a:bodyPr>
            <a:normAutofit fontScale="92500" lnSpcReduction="10000"/>
          </a:bodyPr>
          <a:lstStyle/>
          <a:p>
            <a:r>
              <a:rPr lang="en-US" dirty="0"/>
              <a:t>Avoiding the comforting doctrine of human progress, Rauschenbusch anchored his appeal to social responsibility in the concept of the “kingdom of God”. </a:t>
            </a:r>
          </a:p>
          <a:p>
            <a:r>
              <a:rPr lang="en-US" dirty="0"/>
              <a:t>“</a:t>
            </a:r>
            <a:r>
              <a:rPr lang="en-US" i="1" dirty="0">
                <a:latin typeface="Cambria" panose="02040503050406030204" pitchFamily="18" charset="0"/>
                <a:ea typeface="Cambria" panose="02040503050406030204" pitchFamily="18" charset="0"/>
              </a:rPr>
              <a:t>The social gospel</a:t>
            </a:r>
            <a:r>
              <a:rPr lang="en-US" dirty="0"/>
              <a:t>,” he wrote, “</a:t>
            </a:r>
            <a:r>
              <a:rPr lang="en-US" i="1" dirty="0">
                <a:latin typeface="Cambria" panose="02040503050406030204" pitchFamily="18" charset="0"/>
                <a:ea typeface="Cambria" panose="02040503050406030204" pitchFamily="18" charset="0"/>
              </a:rPr>
              <a:t>is the old message of salvation, but </a:t>
            </a:r>
            <a:r>
              <a:rPr lang="en-US" b="1" i="1" dirty="0">
                <a:latin typeface="Cambria" panose="02040503050406030204" pitchFamily="18" charset="0"/>
                <a:ea typeface="Cambria" panose="02040503050406030204" pitchFamily="18" charset="0"/>
              </a:rPr>
              <a:t>enlarged and intensified</a:t>
            </a:r>
            <a:r>
              <a:rPr lang="en-US" i="1" dirty="0">
                <a:latin typeface="Cambria" panose="02040503050406030204" pitchFamily="18" charset="0"/>
                <a:ea typeface="Cambria" panose="02040503050406030204" pitchFamily="18" charset="0"/>
              </a:rPr>
              <a:t>. The </a:t>
            </a:r>
            <a:r>
              <a:rPr lang="en-US" b="1" i="1" dirty="0">
                <a:latin typeface="Cambria" panose="02040503050406030204" pitchFamily="18" charset="0"/>
                <a:ea typeface="Cambria" panose="02040503050406030204" pitchFamily="18" charset="0"/>
              </a:rPr>
              <a:t>individualistic gospel </a:t>
            </a:r>
            <a:r>
              <a:rPr lang="en-US" i="1" dirty="0">
                <a:latin typeface="Cambria" panose="02040503050406030204" pitchFamily="18" charset="0"/>
                <a:ea typeface="Cambria" panose="02040503050406030204" pitchFamily="18" charset="0"/>
              </a:rPr>
              <a:t>has taught us to see the sinfulness of every human heart and has inspired us with faith in the willingness and power of God to save every soul that comes to him. But it has not given us an adequate understanding of the </a:t>
            </a:r>
            <a:r>
              <a:rPr lang="en-US" b="1" i="1" dirty="0">
                <a:latin typeface="Cambria" panose="02040503050406030204" pitchFamily="18" charset="0"/>
                <a:ea typeface="Cambria" panose="02040503050406030204" pitchFamily="18" charset="0"/>
              </a:rPr>
              <a:t>sinfulness of the social order</a:t>
            </a:r>
            <a:r>
              <a:rPr lang="en-US" i="1" dirty="0">
                <a:latin typeface="Cambria" panose="02040503050406030204" pitchFamily="18" charset="0"/>
                <a:ea typeface="Cambria" panose="02040503050406030204" pitchFamily="18" charset="0"/>
              </a:rPr>
              <a:t> and its share in the sins of all individuals within it . . . . The social gospel seeks to bring men under repentance for their </a:t>
            </a:r>
            <a:r>
              <a:rPr lang="en-US" b="1" i="1" dirty="0">
                <a:latin typeface="Cambria" panose="02040503050406030204" pitchFamily="18" charset="0"/>
                <a:ea typeface="Cambria" panose="02040503050406030204" pitchFamily="18" charset="0"/>
              </a:rPr>
              <a:t>collective sins </a:t>
            </a:r>
            <a:r>
              <a:rPr lang="en-US" i="1" dirty="0">
                <a:latin typeface="Cambria" panose="02040503050406030204" pitchFamily="18" charset="0"/>
                <a:ea typeface="Cambria" panose="02040503050406030204" pitchFamily="18" charset="0"/>
              </a:rPr>
              <a:t>and to create a more sensitive and more modern conscience.</a:t>
            </a:r>
            <a:r>
              <a:rPr lang="en-US" dirty="0"/>
              <a:t>”</a:t>
            </a:r>
            <a:r>
              <a:rPr lang="en-US" i="1" dirty="0">
                <a:latin typeface="Cambria" panose="02040503050406030204" pitchFamily="18" charset="0"/>
                <a:ea typeface="Cambria" panose="02040503050406030204" pitchFamily="18" charset="0"/>
              </a:rPr>
              <a:t> </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1779536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b="1" dirty="0"/>
              <a:t>The Social Gospel</a:t>
            </a:r>
          </a:p>
        </p:txBody>
      </p:sp>
      <p:sp>
        <p:nvSpPr>
          <p:cNvPr id="8" name="Content Placeholder 7"/>
          <p:cNvSpPr>
            <a:spLocks noGrp="1"/>
          </p:cNvSpPr>
          <p:nvPr>
            <p:ph idx="1"/>
          </p:nvPr>
        </p:nvSpPr>
        <p:spPr>
          <a:xfrm>
            <a:off x="457200" y="838200"/>
            <a:ext cx="8229600" cy="5638799"/>
          </a:xfrm>
        </p:spPr>
        <p:txBody>
          <a:bodyPr>
            <a:normAutofit fontScale="92500"/>
          </a:bodyPr>
          <a:lstStyle/>
          <a:p>
            <a:r>
              <a:rPr lang="en-US" dirty="0"/>
              <a:t>The prime example of </a:t>
            </a:r>
            <a:r>
              <a:rPr lang="en-US" b="1" i="1" dirty="0"/>
              <a:t>sin in society</a:t>
            </a:r>
            <a:r>
              <a:rPr lang="en-US" dirty="0"/>
              <a:t>, according to the preachers of the Social Gospel, was the </a:t>
            </a:r>
            <a:r>
              <a:rPr lang="en-US" b="1" i="1" dirty="0"/>
              <a:t>capitalist system</a:t>
            </a:r>
            <a:r>
              <a:rPr lang="en-US" dirty="0"/>
              <a:t>. </a:t>
            </a:r>
          </a:p>
          <a:p>
            <a:r>
              <a:rPr lang="en-US" dirty="0"/>
              <a:t>Man’s </a:t>
            </a:r>
            <a:r>
              <a:rPr lang="en-US" b="1" i="1" dirty="0"/>
              <a:t>salvation</a:t>
            </a:r>
            <a:r>
              <a:rPr lang="en-US" dirty="0"/>
              <a:t>, they said, was </a:t>
            </a:r>
            <a:r>
              <a:rPr lang="en-US" b="1" i="1" dirty="0"/>
              <a:t>impossible</a:t>
            </a:r>
            <a:r>
              <a:rPr lang="en-US" dirty="0"/>
              <a:t> as long as that system remained unchanged. </a:t>
            </a:r>
          </a:p>
          <a:p>
            <a:r>
              <a:rPr lang="en-US" dirty="0"/>
              <a:t>Social Gospelers differed among themselves over </a:t>
            </a:r>
            <a:r>
              <a:rPr lang="en-US" b="1" i="1" dirty="0"/>
              <a:t>how much</a:t>
            </a:r>
            <a:r>
              <a:rPr lang="en-US" dirty="0"/>
              <a:t> change was necessary for the regeneration of the American system, but they agreed the kingdom of God could not come without it. </a:t>
            </a:r>
          </a:p>
          <a:p>
            <a:r>
              <a:rPr lang="en-US" dirty="0"/>
              <a:t>How far did the Social Gospel penetrate the denominations? </a:t>
            </a:r>
          </a:p>
          <a:p>
            <a:r>
              <a:rPr lang="en-US" dirty="0"/>
              <a:t>Many theological seminaries reshaped their curricula to address social concerns. </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11452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b="1" dirty="0"/>
              <a:t>The Social Gospel</a:t>
            </a:r>
          </a:p>
        </p:txBody>
      </p:sp>
      <p:sp>
        <p:nvSpPr>
          <p:cNvPr id="8" name="Content Placeholder 7"/>
          <p:cNvSpPr>
            <a:spLocks noGrp="1"/>
          </p:cNvSpPr>
          <p:nvPr>
            <p:ph idx="1"/>
          </p:nvPr>
        </p:nvSpPr>
        <p:spPr>
          <a:xfrm>
            <a:off x="457200" y="838200"/>
            <a:ext cx="8229600" cy="5638799"/>
          </a:xfrm>
        </p:spPr>
        <p:txBody>
          <a:bodyPr>
            <a:normAutofit fontScale="92500" lnSpcReduction="20000"/>
          </a:bodyPr>
          <a:lstStyle/>
          <a:p>
            <a:r>
              <a:rPr lang="en-US" dirty="0"/>
              <a:t>The primary sign of change, however, came in 1908 with the formation of the </a:t>
            </a:r>
            <a:r>
              <a:rPr lang="en-US" i="1" dirty="0"/>
              <a:t>Federal Council of Churches</a:t>
            </a:r>
            <a:r>
              <a:rPr lang="en-US" dirty="0"/>
              <a:t>. </a:t>
            </a:r>
          </a:p>
          <a:p>
            <a:r>
              <a:rPr lang="en-US" dirty="0"/>
              <a:t>Almost the first act of the Council was the adoption of a “Social Creed of the Churches.” </a:t>
            </a:r>
          </a:p>
          <a:p>
            <a:r>
              <a:rPr lang="en-US" dirty="0"/>
              <a:t>It called for many benefits later American workers considered basics: occupational safety, old age security, minimum wage, and the rights of arbitration. </a:t>
            </a:r>
          </a:p>
          <a:p>
            <a:r>
              <a:rPr lang="en-US" dirty="0"/>
              <a:t>Throughout its history the church had tried to improve man’s life on earth even as it prepared him for the world to come. </a:t>
            </a:r>
          </a:p>
          <a:p>
            <a:r>
              <a:rPr lang="en-US" dirty="0"/>
              <a:t>While it is possible to concentrate on the next life so much that Christians can appear insensitive to the pain of this present world, a </a:t>
            </a:r>
            <a:r>
              <a:rPr lang="en-US" b="1" i="1" dirty="0"/>
              <a:t>big danger </a:t>
            </a:r>
            <a:r>
              <a:rPr lang="en-US" dirty="0"/>
              <a:t>that Christian movements for social concerns face is </a:t>
            </a:r>
            <a:r>
              <a:rPr lang="en-US" b="1" i="1" dirty="0"/>
              <a:t>reducing the gospel </a:t>
            </a:r>
            <a:r>
              <a:rPr lang="en-US" dirty="0"/>
              <a:t>to mere social activism. </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188186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1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p:spPr>
        <p:txBody>
          <a:bodyPr>
            <a:noAutofit/>
          </a:bodyPr>
          <a:lstStyle/>
          <a:p>
            <a:r>
              <a:rPr lang="en-US" b="1" dirty="0"/>
              <a:t>Three Fallacies of the Social Gospel</a:t>
            </a:r>
          </a:p>
        </p:txBody>
      </p:sp>
      <p:sp>
        <p:nvSpPr>
          <p:cNvPr id="8" name="Content Placeholder 7"/>
          <p:cNvSpPr>
            <a:spLocks noGrp="1"/>
          </p:cNvSpPr>
          <p:nvPr>
            <p:ph idx="1"/>
          </p:nvPr>
        </p:nvSpPr>
        <p:spPr>
          <a:xfrm>
            <a:off x="457200" y="838200"/>
            <a:ext cx="8229600" cy="5638799"/>
          </a:xfrm>
        </p:spPr>
        <p:txBody>
          <a:bodyPr>
            <a:normAutofit/>
          </a:bodyPr>
          <a:lstStyle/>
          <a:p>
            <a:r>
              <a:rPr lang="en-US" sz="3600" dirty="0"/>
              <a:t>Similar to the way Marxism twisted Scripture, the Social Gospel Movement was guilty of three major theological fallacies:</a:t>
            </a:r>
          </a:p>
          <a:p>
            <a:pPr lvl="1"/>
            <a:r>
              <a:rPr lang="en-US" sz="3200" dirty="0"/>
              <a:t>Man is not so bad, and God is not so mad. </a:t>
            </a:r>
          </a:p>
          <a:p>
            <a:pPr lvl="1"/>
            <a:r>
              <a:rPr lang="en-US" sz="3200" dirty="0"/>
              <a:t>Cultural restoration </a:t>
            </a:r>
            <a:r>
              <a:rPr lang="en-US" sz="3200" b="1" i="1" dirty="0"/>
              <a:t>is</a:t>
            </a:r>
            <a:r>
              <a:rPr lang="en-US" sz="3200" dirty="0"/>
              <a:t> the Gospel. </a:t>
            </a:r>
          </a:p>
          <a:p>
            <a:pPr lvl="1"/>
            <a:r>
              <a:rPr lang="en-US" sz="3200" b="1" i="1" dirty="0"/>
              <a:t>Social</a:t>
            </a:r>
            <a:r>
              <a:rPr lang="en-US" sz="3200" dirty="0"/>
              <a:t> salvation is </a:t>
            </a:r>
            <a:r>
              <a:rPr lang="en-US" sz="3200" b="1" i="1" dirty="0"/>
              <a:t>superior</a:t>
            </a:r>
            <a:r>
              <a:rPr lang="en-US" sz="3200" dirty="0"/>
              <a:t> to </a:t>
            </a:r>
            <a:r>
              <a:rPr lang="en-US" sz="3200" b="1" i="1" dirty="0"/>
              <a:t>individual</a:t>
            </a:r>
            <a:r>
              <a:rPr lang="en-US" sz="3200" dirty="0"/>
              <a:t> salvation.</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4"/>
              </a:rPr>
              <a:t>https://tifwe.org/three-fallacies-of-the-social-gospel/</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endParaRPr kumimoji="0" lang="en-US" sz="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080698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4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418986</TotalTime>
  <Words>2923</Words>
  <Application>Microsoft Office PowerPoint</Application>
  <PresentationFormat>On-screen Show (4:3)</PresentationFormat>
  <Paragraphs>168</Paragraphs>
  <Slides>30</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30</vt:i4>
      </vt:variant>
    </vt:vector>
  </HeadingPairs>
  <TitlesOfParts>
    <vt:vector size="35" baseType="lpstr">
      <vt:lpstr>Arial</vt:lpstr>
      <vt:lpstr>Calibri</vt:lpstr>
      <vt:lpstr>Cambria</vt:lpstr>
      <vt:lpstr>Office Theme</vt:lpstr>
      <vt:lpstr>140_Office Theme</vt:lpstr>
      <vt:lpstr>PowerPoint Presentation</vt:lpstr>
      <vt:lpstr>The Social Gospel</vt:lpstr>
      <vt:lpstr>The Social Gospel</vt:lpstr>
      <vt:lpstr>The Social Gospel</vt:lpstr>
      <vt:lpstr>The Social Gospel</vt:lpstr>
      <vt:lpstr>The Social Gospel</vt:lpstr>
      <vt:lpstr>The Social Gospel</vt:lpstr>
      <vt:lpstr>The Social Gospel</vt:lpstr>
      <vt:lpstr>Three Fallacies of the Social Gospel</vt:lpstr>
      <vt:lpstr>Man is not so Bad, and God is not so Mad </vt:lpstr>
      <vt:lpstr>Cultural Restoration is the Gospel</vt:lpstr>
      <vt:lpstr>Social Salvation is Superior to Individual Salvation</vt:lpstr>
      <vt:lpstr>So What Does It All Mean?</vt:lpstr>
      <vt:lpstr>So What Does It All Mean?</vt:lpstr>
      <vt:lpstr>So What Does It All Mean?</vt:lpstr>
      <vt:lpstr>So What Does It All Mean?</vt:lpstr>
      <vt:lpstr>Liberation Theology</vt:lpstr>
      <vt:lpstr>Liberation Theology</vt:lpstr>
      <vt:lpstr>Liberation Theology</vt:lpstr>
      <vt:lpstr>Liberation Theology</vt:lpstr>
      <vt:lpstr>Liberation Theology Loses the Person of Christ. </vt:lpstr>
      <vt:lpstr>Liberation Theology Loses the Person of Christ. </vt:lpstr>
      <vt:lpstr>Rooted in a Very Materialistic Worldview</vt:lpstr>
      <vt:lpstr>Rooted in a Very Materialistic Worldview</vt:lpstr>
      <vt:lpstr>Rooted in a Very Materialistic Worldview</vt:lpstr>
      <vt:lpstr>Re-emerging in the Evangelical World Today</vt:lpstr>
      <vt:lpstr>Re-emerging in the Evangelical World Today</vt:lpstr>
      <vt:lpstr>Feminism</vt:lpstr>
      <vt:lpstr>Class Discussion Time</vt:lpstr>
      <vt:lpstr>*Class Discussion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6646</cp:revision>
  <cp:lastPrinted>2021-09-05T14:17:46Z</cp:lastPrinted>
  <dcterms:created xsi:type="dcterms:W3CDTF">2018-06-08T00:19:32Z</dcterms:created>
  <dcterms:modified xsi:type="dcterms:W3CDTF">2021-09-05T14:32:05Z</dcterms:modified>
</cp:coreProperties>
</file>