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notesSlides/notesSlide2.xml" ContentType="application/vnd.openxmlformats-officedocument.presentationml.notesSl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notesSlides/notesSlide3.xml" ContentType="application/vnd.openxmlformats-officedocument.presentationml.notesSl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notesSlides/notesSlide4.xml" ContentType="application/vnd.openxmlformats-officedocument.presentationml.notesSlide+xml"/>
  <Override PartName="/ppt/theme/themeOverride27.xml" ContentType="application/vnd.openxmlformats-officedocument.themeOverride+xml"/>
  <Override PartName="/ppt/theme/themeOverride2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33"/>
  </p:notesMasterIdLst>
  <p:handoutMasterIdLst>
    <p:handoutMasterId r:id="rId34"/>
  </p:handoutMasterIdLst>
  <p:sldIdLst>
    <p:sldId id="4264" r:id="rId3"/>
    <p:sldId id="4265" r:id="rId4"/>
    <p:sldId id="4311" r:id="rId5"/>
    <p:sldId id="4312" r:id="rId6"/>
    <p:sldId id="4313" r:id="rId7"/>
    <p:sldId id="4314" r:id="rId8"/>
    <p:sldId id="4315" r:id="rId9"/>
    <p:sldId id="4306" r:id="rId10"/>
    <p:sldId id="4299" r:id="rId11"/>
    <p:sldId id="4300" r:id="rId12"/>
    <p:sldId id="4301" r:id="rId13"/>
    <p:sldId id="4308" r:id="rId14"/>
    <p:sldId id="4329" r:id="rId15"/>
    <p:sldId id="4302" r:id="rId16"/>
    <p:sldId id="4307" r:id="rId17"/>
    <p:sldId id="4303" r:id="rId18"/>
    <p:sldId id="4309" r:id="rId19"/>
    <p:sldId id="4304" r:id="rId20"/>
    <p:sldId id="4327" r:id="rId21"/>
    <p:sldId id="4316" r:id="rId22"/>
    <p:sldId id="4319" r:id="rId23"/>
    <p:sldId id="4320" r:id="rId24"/>
    <p:sldId id="4321" r:id="rId25"/>
    <p:sldId id="4322" r:id="rId26"/>
    <p:sldId id="4324" r:id="rId27"/>
    <p:sldId id="4323" r:id="rId28"/>
    <p:sldId id="4325" r:id="rId29"/>
    <p:sldId id="4328" r:id="rId30"/>
    <p:sldId id="4330" r:id="rId31"/>
    <p:sldId id="4331"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Connolly" initials="RC" lastIdx="1" clrIdx="0">
    <p:extLst>
      <p:ext uri="{19B8F6BF-5375-455C-9EA6-DF929625EA0E}">
        <p15:presenceInfo xmlns:p15="http://schemas.microsoft.com/office/powerpoint/2012/main" userId="daf3307a5d53de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731F9"/>
    <a:srgbClr val="009900"/>
    <a:srgbClr val="336600"/>
    <a:srgbClr val="344BF6"/>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36" autoAdjust="0"/>
    <p:restoredTop sz="94660"/>
  </p:normalViewPr>
  <p:slideViewPr>
    <p:cSldViewPr>
      <p:cViewPr varScale="1">
        <p:scale>
          <a:sx n="162" d="100"/>
          <a:sy n="162" d="100"/>
        </p:scale>
        <p:origin x="552" y="88"/>
      </p:cViewPr>
      <p:guideLst>
        <p:guide orient="horz" pos="2160"/>
        <p:guide pos="2880"/>
      </p:guideLst>
    </p:cSldViewPr>
  </p:slideViewPr>
  <p:notesTextViewPr>
    <p:cViewPr>
      <p:scale>
        <a:sx n="3" d="2"/>
        <a:sy n="3" d="2"/>
      </p:scale>
      <p:origin x="0" y="0"/>
    </p:cViewPr>
  </p:notesTextViewPr>
  <p:sorterViewPr>
    <p:cViewPr>
      <p:scale>
        <a:sx n="100" d="100"/>
        <a:sy n="100" d="100"/>
      </p:scale>
      <p:origin x="0" y="-41672"/>
    </p:cViewPr>
  </p:sorterViewPr>
  <p:notesViewPr>
    <p:cSldViewPr>
      <p:cViewPr varScale="1">
        <p:scale>
          <a:sx n="119" d="100"/>
          <a:sy n="119" d="100"/>
        </p:scale>
        <p:origin x="4904" y="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9/14/2021</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9/14/2021</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338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30565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21029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8028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9/14/2021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9/14/2021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9/14/2021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9/14/2021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9/14/2021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9/14/2021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9/14/2021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9/14/2021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9/14/2021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9/14/2021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9.xml"/><Relationship Id="rId4" Type="http://schemas.openxmlformats.org/officeDocument/2006/relationships/hyperlink" Target="https://www.history.com/topics/russia/communism-timeline?li_source=LI&amp;li_medium=m2m-rcw-history"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0.xml"/><Relationship Id="rId4" Type="http://schemas.openxmlformats.org/officeDocument/2006/relationships/hyperlink" Target="https://www.history.com/topics/russia/communism-timeline?li_source=LI&amp;li_medium=m2m-rcw-history"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1.xml"/><Relationship Id="rId4" Type="http://schemas.openxmlformats.org/officeDocument/2006/relationships/hyperlink" Target="https://www.history.com/topics/russia/communism-timeline?li_source=LI&amp;li_medium=m2m-rcw-history"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forgottennations.files.wordpress.com/2015/05/map-soviet-warsaw-624.png" TargetMode="External"/><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2.xml"/><Relationship Id="rId4" Type="http://schemas.openxmlformats.org/officeDocument/2006/relationships/hyperlink" Target="https://www.history.com/topics/russia/communism-timeline?li_source=LI&amp;li_medium=m2m-rcw-history"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3.xml"/><Relationship Id="rId4" Type="http://schemas.openxmlformats.org/officeDocument/2006/relationships/hyperlink" Target="https://www.history.com/topics/russia/communism-timeline?li_source=LI&amp;li_medium=m2m-rcw-history"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4.xml"/><Relationship Id="rId4" Type="http://schemas.openxmlformats.org/officeDocument/2006/relationships/hyperlink" Target="https://www.history.com/topics/russia/communism-timeline?li_source=LI&amp;li_medium=m2m-rcw-history"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5.xml"/><Relationship Id="rId4" Type="http://schemas.openxmlformats.org/officeDocument/2006/relationships/hyperlink" Target="https://www.history.com/topics/russia/communism-timeline?li_source=LI&amp;li_medium=m2m-rcw-history"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6.xml"/><Relationship Id="rId4" Type="http://schemas.openxmlformats.org/officeDocument/2006/relationships/hyperlink" Target="https://www.history.com/topics/russia/communism-timeline?li_source=LI&amp;li_medium=m2m-rcw-history"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themeOverride" Target="../theme/themeOverride17.xml"/><Relationship Id="rId5" Type="http://schemas.openxmlformats.org/officeDocument/2006/relationships/hyperlink" Target="https://www.churchmilitant.com/news/article/marxism-and-the-catholic-church" TargetMode="Externa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hyperlink" Target="https://shepherdsadvantageinc.com/?p=4014"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18.xml"/><Relationship Id="rId4" Type="http://schemas.openxmlformats.org/officeDocument/2006/relationships/hyperlink" Target="https://www.prageru.com/video/who-is-karl-marx"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19.xml"/><Relationship Id="rId4" Type="http://schemas.openxmlformats.org/officeDocument/2006/relationships/hyperlink" Target="https://www.prageru.com/video/who-is-karl-marx"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20.xml"/><Relationship Id="rId4" Type="http://schemas.openxmlformats.org/officeDocument/2006/relationships/hyperlink" Target="https://www.prageru.com/video/who-is-karl-marx"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21.xml"/><Relationship Id="rId4" Type="http://schemas.openxmlformats.org/officeDocument/2006/relationships/hyperlink" Target="https://www.prageru.com/video/who-is-karl-marx"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22.xml"/><Relationship Id="rId4" Type="http://schemas.openxmlformats.org/officeDocument/2006/relationships/hyperlink" Target="https://www.prageru.com/video/who-is-karl-marx"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23.xml"/><Relationship Id="rId4" Type="http://schemas.openxmlformats.org/officeDocument/2006/relationships/hyperlink" Target="https://www.prageru.com/video/who-is-karl-marx"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24.xml"/><Relationship Id="rId4" Type="http://schemas.openxmlformats.org/officeDocument/2006/relationships/hyperlink" Target="https://www.prageru.com/video/who-is-karl-marx"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25.xml"/><Relationship Id="rId4" Type="http://schemas.openxmlformats.org/officeDocument/2006/relationships/hyperlink" Target="https://www.prageru.com/video/who-is-karl-marx"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7.xml"/><Relationship Id="rId1" Type="http://schemas.openxmlformats.org/officeDocument/2006/relationships/themeOverride" Target="../theme/themeOverride26.xml"/><Relationship Id="rId5" Type="http://schemas.openxmlformats.org/officeDocument/2006/relationships/hyperlink" Target="https://www.facebook.com/americancivilwarhistoryhomepage/" TargetMode="External"/><Relationship Id="rId4" Type="http://schemas.openxmlformats.org/officeDocument/2006/relationships/image" Target="../media/image6.jpg"/></Relationships>
</file>

<file path=ppt/slides/_rels/slide2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6.xml"/><Relationship Id="rId1" Type="http://schemas.openxmlformats.org/officeDocument/2006/relationships/themeOverride" Target="../theme/themeOverride27.xml"/><Relationship Id="rId4" Type="http://schemas.openxmlformats.org/officeDocument/2006/relationships/hyperlink" Target="https://www.weareteachers.com/moving-beyond-classroom-discussion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hyperlink" Target="https://larryalextaunton.com/2020/07/karl-marx-vs-charles-spurgeon-an-epic-struggle-for-the-souls-of-men-in-19th-century-london/"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 Id="rId4" Type="http://schemas.openxmlformats.org/officeDocument/2006/relationships/hyperlink" Target="https://larryalextaunton.com/2020/07/karl-marx-vs-charles-spurgeon-an-epic-struggle-for-the-souls-of-men-in-19th-century-londo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 Id="rId4" Type="http://schemas.openxmlformats.org/officeDocument/2006/relationships/hyperlink" Target="https://larryalextaunton.com/2020/07/karl-marx-vs-charles-spurgeon-an-epic-struggle-for-the-souls-of-men-in-19th-century-londo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 Id="rId4" Type="http://schemas.openxmlformats.org/officeDocument/2006/relationships/hyperlink" Target="https://larryalextaunton.com/2020/07/karl-marx-vs-charles-spurgeon-an-epic-struggle-for-the-souls-of-men-in-19th-century-londo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 Id="rId4" Type="http://schemas.openxmlformats.org/officeDocument/2006/relationships/hyperlink" Target="https://larryalextaunton.com/2020/07/karl-marx-vs-charles-spurgeon-an-epic-struggle-for-the-souls-of-men-in-19th-century-london/"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7.xml"/><Relationship Id="rId5" Type="http://schemas.openxmlformats.org/officeDocument/2006/relationships/hyperlink" Target="https://www.churchmilitant.com/news/article/marxism-and-the-catholic-church" TargetMode="Externa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8.xml"/><Relationship Id="rId4" Type="http://schemas.openxmlformats.org/officeDocument/2006/relationships/hyperlink" Target="https://www.history.com/topics/russia/communism-timeline?li_source=LI&amp;li_medium=m2m-rcw-histo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7095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3200" b="1" dirty="0"/>
              <a:t>Soviet Union Emerges From October Revolution</a:t>
            </a:r>
          </a:p>
        </p:txBody>
      </p:sp>
      <p:sp>
        <p:nvSpPr>
          <p:cNvPr id="8" name="Content Placeholder 7"/>
          <p:cNvSpPr>
            <a:spLocks noGrp="1"/>
          </p:cNvSpPr>
          <p:nvPr>
            <p:ph idx="1"/>
          </p:nvPr>
        </p:nvSpPr>
        <p:spPr>
          <a:xfrm>
            <a:off x="457200" y="838200"/>
            <a:ext cx="8229600" cy="5638799"/>
          </a:xfrm>
        </p:spPr>
        <p:txBody>
          <a:bodyPr>
            <a:normAutofit fontScale="92500" lnSpcReduction="10000"/>
          </a:bodyPr>
          <a:lstStyle/>
          <a:p>
            <a:r>
              <a:rPr lang="en-US" b="1" dirty="0"/>
              <a:t>February 21, 1848</a:t>
            </a:r>
            <a:r>
              <a:rPr lang="en-US" dirty="0"/>
              <a:t>: German economist and philosopher </a:t>
            </a:r>
            <a:r>
              <a:rPr lang="en-US" b="1" i="1" dirty="0"/>
              <a:t>Karl Marx and Friedrich Engels </a:t>
            </a:r>
            <a:r>
              <a:rPr lang="en-US" dirty="0"/>
              <a:t>published </a:t>
            </a:r>
            <a:r>
              <a:rPr lang="en-US" i="1" dirty="0"/>
              <a:t>The Communist Manifesto</a:t>
            </a:r>
            <a:r>
              <a:rPr lang="en-US" dirty="0"/>
              <a:t>, calling for a working-class revolt against capitalism. Its motto, “</a:t>
            </a:r>
            <a:r>
              <a:rPr lang="en-US" i="1" dirty="0">
                <a:latin typeface="Cambria" panose="02040503050406030204" pitchFamily="18" charset="0"/>
                <a:ea typeface="Cambria" panose="02040503050406030204" pitchFamily="18" charset="0"/>
              </a:rPr>
              <a:t>Workers of the world, unite!</a:t>
            </a:r>
            <a:r>
              <a:rPr lang="en-US" dirty="0"/>
              <a:t>” quickly became a rallying cry.</a:t>
            </a:r>
          </a:p>
          <a:p>
            <a:r>
              <a:rPr lang="en-US" b="1" dirty="0"/>
              <a:t>November 7, 1917</a:t>
            </a:r>
            <a:r>
              <a:rPr lang="en-US" dirty="0"/>
              <a:t>: With </a:t>
            </a:r>
            <a:r>
              <a:rPr lang="en-US" b="1" i="1" dirty="0"/>
              <a:t>Vladimir Lenin</a:t>
            </a:r>
            <a:r>
              <a:rPr lang="en-US" dirty="0"/>
              <a:t> at the helm, the Bolsheviks, who were Marxists, seized power during Russia’s </a:t>
            </a:r>
            <a:r>
              <a:rPr lang="en-US" b="1" i="1" dirty="0"/>
              <a:t>October Revolution</a:t>
            </a:r>
            <a:r>
              <a:rPr lang="en-US" dirty="0"/>
              <a:t> and became the first communist government. Later that month, the leftist Socialist Revolutionaries defeated the Bolsheviks in an </a:t>
            </a:r>
            <a:r>
              <a:rPr lang="en-US" b="1" i="1" dirty="0"/>
              <a:t>election</a:t>
            </a:r>
            <a:r>
              <a:rPr lang="en-US" dirty="0"/>
              <a:t>, but, despite his promises of “bread, land and peace,” Lenin used </a:t>
            </a:r>
            <a:r>
              <a:rPr lang="en-US" b="1" i="1" dirty="0"/>
              <a:t>military force </a:t>
            </a:r>
            <a:r>
              <a:rPr lang="en-US" dirty="0"/>
              <a:t>to stay in power. It was during this period that the Red Terror (executions of the Czar’s officials), prisoner-of-war labor camps and other police state tactics were established.</a:t>
            </a:r>
          </a:p>
        </p:txBody>
      </p:sp>
      <p:sp>
        <p:nvSpPr>
          <p:cNvPr id="4" name="TextBox 3">
            <a:extLst>
              <a:ext uri="{FF2B5EF4-FFF2-40B4-BE49-F238E27FC236}">
                <a16:creationId xmlns:a16="http://schemas.microsoft.com/office/drawing/2014/main" id="{49FA06EE-FE8F-4C8E-AF1C-C96DCDEFB2E4}"/>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https://www.history.com/topics/russia/communism-timeline?li_source=LI&amp;li_medium=m2m-rcw-history</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15707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3600" b="1" dirty="0"/>
              <a:t>Communism Takes Hold in China and Beyond</a:t>
            </a:r>
          </a:p>
        </p:txBody>
      </p:sp>
      <p:sp>
        <p:nvSpPr>
          <p:cNvPr id="8" name="Content Placeholder 7"/>
          <p:cNvSpPr>
            <a:spLocks noGrp="1"/>
          </p:cNvSpPr>
          <p:nvPr>
            <p:ph idx="1"/>
          </p:nvPr>
        </p:nvSpPr>
        <p:spPr>
          <a:xfrm>
            <a:off x="457200" y="838200"/>
            <a:ext cx="8229600" cy="5638799"/>
          </a:xfrm>
        </p:spPr>
        <p:txBody>
          <a:bodyPr>
            <a:normAutofit/>
          </a:bodyPr>
          <a:lstStyle/>
          <a:p>
            <a:r>
              <a:rPr lang="en-US" b="1" dirty="0"/>
              <a:t>July 1, 1921</a:t>
            </a:r>
            <a:r>
              <a:rPr lang="en-US" dirty="0"/>
              <a:t>: Inspired by the Russian Revolution, the Communist Party of China was formed.</a:t>
            </a:r>
          </a:p>
          <a:p>
            <a:r>
              <a:rPr lang="en-US" b="1" dirty="0"/>
              <a:t>January 21, 1924</a:t>
            </a:r>
            <a:r>
              <a:rPr lang="en-US" dirty="0"/>
              <a:t>: Lenin died at age 54 of a stroke, and </a:t>
            </a:r>
            <a:r>
              <a:rPr lang="en-US" b="1" i="1" dirty="0"/>
              <a:t>Joseph Stalin</a:t>
            </a:r>
            <a:r>
              <a:rPr lang="en-US" dirty="0"/>
              <a:t>, who had served as Lenin’s general secretary, eventually took over official rule of the Soviet Union until his death in 1953 from a brain hemorrhage. He industrialized the country through a state-controlled economy, but it led to famine. Under his regime, detractors were deported or imprisoned in labor camps, and, as part of the Great Purge, a </a:t>
            </a:r>
            <a:r>
              <a:rPr lang="en-US" b="1" i="1" dirty="0"/>
              <a:t>million people </a:t>
            </a:r>
            <a:r>
              <a:rPr lang="en-US" dirty="0"/>
              <a:t>were executed under Stalin’s orders.</a:t>
            </a:r>
          </a:p>
        </p:txBody>
      </p:sp>
      <p:sp>
        <p:nvSpPr>
          <p:cNvPr id="4" name="TextBox 3">
            <a:extLst>
              <a:ext uri="{FF2B5EF4-FFF2-40B4-BE49-F238E27FC236}">
                <a16:creationId xmlns:a16="http://schemas.microsoft.com/office/drawing/2014/main" id="{49FA06EE-FE8F-4C8E-AF1C-C96DCDEFB2E4}"/>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https://www.history.com/topics/russia/communism-timeline?li_source=LI&amp;li_medium=m2m-rcw-history</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17333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3600" b="1" dirty="0"/>
              <a:t>Communism Takes Hold in China and Beyond</a:t>
            </a:r>
          </a:p>
        </p:txBody>
      </p:sp>
      <p:sp>
        <p:nvSpPr>
          <p:cNvPr id="8" name="Content Placeholder 7"/>
          <p:cNvSpPr>
            <a:spLocks noGrp="1"/>
          </p:cNvSpPr>
          <p:nvPr>
            <p:ph idx="1"/>
          </p:nvPr>
        </p:nvSpPr>
        <p:spPr>
          <a:xfrm>
            <a:off x="457200" y="838200"/>
            <a:ext cx="8229600" cy="5638799"/>
          </a:xfrm>
        </p:spPr>
        <p:txBody>
          <a:bodyPr>
            <a:normAutofit/>
          </a:bodyPr>
          <a:lstStyle/>
          <a:p>
            <a:r>
              <a:rPr lang="en-US" b="1" dirty="0"/>
              <a:t>1940 to 1979:</a:t>
            </a:r>
            <a:r>
              <a:rPr lang="en-US" dirty="0"/>
              <a:t> Communism was established by force or otherwise in Estonia, Latvia, Lithuania, Yugoslavia, Poland, North Korea, Albania, Bulgaria, Romania, Czechoslovakia, East Germany, Hungary, China, Tibet, North Vietnam, Guinea, Cuba, Yemen, Kenya, Sudan, Congo, Burma, Angola, Benin, Cape Verde, Laos, Kampuchea, Madagascar, Mozambique, South Vietnam, Somalia, Seychelles, Afghanistan, Grenada, Nicaragua and others. </a:t>
            </a:r>
          </a:p>
          <a:p>
            <a:endParaRPr lang="en-US" dirty="0"/>
          </a:p>
        </p:txBody>
      </p:sp>
      <p:sp>
        <p:nvSpPr>
          <p:cNvPr id="4" name="TextBox 3">
            <a:extLst>
              <a:ext uri="{FF2B5EF4-FFF2-40B4-BE49-F238E27FC236}">
                <a16:creationId xmlns:a16="http://schemas.microsoft.com/office/drawing/2014/main" id="{49FA06EE-FE8F-4C8E-AF1C-C96DCDEFB2E4}"/>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https://www.history.com/topics/russia/communism-timeline?li_source=LI&amp;li_medium=m2m-rcw-history</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35119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F8E4814-01F8-468F-AA44-0B448656AA9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1000" y="838200"/>
            <a:ext cx="8340302" cy="5029200"/>
          </a:xfrm>
          <a:prstGeom prst="rect">
            <a:avLst/>
          </a:prstGeom>
        </p:spPr>
      </p:pic>
      <p:sp>
        <p:nvSpPr>
          <p:cNvPr id="4" name="TextBox 3">
            <a:extLst>
              <a:ext uri="{FF2B5EF4-FFF2-40B4-BE49-F238E27FC236}">
                <a16:creationId xmlns:a16="http://schemas.microsoft.com/office/drawing/2014/main" id="{23BEEB11-5D8E-4BEF-991A-78397A234EA6}"/>
              </a:ext>
            </a:extLst>
          </p:cNvPr>
          <p:cNvSpPr txBox="1"/>
          <p:nvPr/>
        </p:nvSpPr>
        <p:spPr>
          <a:xfrm>
            <a:off x="304800" y="65194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3"/>
              </a:rPr>
              <a:t>https://forgottennations.files.wordpress.com/2015/05/map-soviet-warsaw-624.png</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2" name="Title 1">
            <a:extLst>
              <a:ext uri="{FF2B5EF4-FFF2-40B4-BE49-F238E27FC236}">
                <a16:creationId xmlns:a16="http://schemas.microsoft.com/office/drawing/2014/main" id="{511753C4-1A20-47F4-AE75-CBDDFC0D1473}"/>
              </a:ext>
            </a:extLst>
          </p:cNvPr>
          <p:cNvSpPr>
            <a:spLocks noGrp="1"/>
          </p:cNvSpPr>
          <p:nvPr>
            <p:ph type="title"/>
          </p:nvPr>
        </p:nvSpPr>
        <p:spPr>
          <a:xfrm>
            <a:off x="0" y="3924"/>
            <a:ext cx="9144000" cy="899356"/>
          </a:xfrm>
          <a:solidFill>
            <a:schemeClr val="bg1"/>
          </a:solidFill>
        </p:spPr>
        <p:txBody>
          <a:bodyPr>
            <a:noAutofit/>
          </a:bodyPr>
          <a:lstStyle/>
          <a:p>
            <a:r>
              <a:rPr lang="en-US" sz="6000" b="1" dirty="0"/>
              <a:t>The Soviet Union</a:t>
            </a:r>
          </a:p>
        </p:txBody>
      </p:sp>
    </p:spTree>
    <p:extLst>
      <p:ext uri="{BB962C8B-B14F-4D97-AF65-F5344CB8AC3E}">
        <p14:creationId xmlns:p14="http://schemas.microsoft.com/office/powerpoint/2010/main" val="29042164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Cold War Begins</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b="1" dirty="0"/>
              <a:t>May 9, 1945</a:t>
            </a:r>
            <a:r>
              <a:rPr lang="en-US" dirty="0"/>
              <a:t>: The U.S.S.R. declared victory over Nazi Germany in World War II. With Japan’s defeat, Korea became divided into the communist North (which the Soviets occupied) and the South (which had been occupied by the United States).</a:t>
            </a:r>
          </a:p>
          <a:p>
            <a:r>
              <a:rPr lang="en-US" b="1" dirty="0"/>
              <a:t>March 5, 1946</a:t>
            </a:r>
            <a:r>
              <a:rPr lang="en-US" dirty="0"/>
              <a:t>: Great Britain Prime Minister Winston Churchill made his famous “Iron Curtain” speech in Missouri, alerting Americans to the division between the Soviet Union and the Western allies.</a:t>
            </a:r>
          </a:p>
          <a:p>
            <a:r>
              <a:rPr lang="en-US" b="1" dirty="0"/>
              <a:t>March 12, 1947</a:t>
            </a:r>
            <a:r>
              <a:rPr lang="en-US" dirty="0"/>
              <a:t>: President Harry S. Truman addressed Congress in what would come to be known as the </a:t>
            </a:r>
            <a:r>
              <a:rPr lang="en-US" b="1" i="1" dirty="0"/>
              <a:t>Truman Doctrine</a:t>
            </a:r>
            <a:r>
              <a:rPr lang="en-US" dirty="0"/>
              <a:t>, calling for the containment of communism, and later, leading to U.S. entry into wars in Korea and Vietnam to provide defense from communist takeovers. The doctrine became the basis for America’s Cold War policy.</a:t>
            </a:r>
          </a:p>
        </p:txBody>
      </p:sp>
      <p:sp>
        <p:nvSpPr>
          <p:cNvPr id="4" name="TextBox 3">
            <a:extLst>
              <a:ext uri="{FF2B5EF4-FFF2-40B4-BE49-F238E27FC236}">
                <a16:creationId xmlns:a16="http://schemas.microsoft.com/office/drawing/2014/main" id="{49FA06EE-FE8F-4C8E-AF1C-C96DCDEFB2E4}"/>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https://www.history.com/topics/russia/communism-timeline?li_source=LI&amp;li_medium=m2m-rcw-history</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719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Cold War Begins</a:t>
            </a:r>
          </a:p>
        </p:txBody>
      </p:sp>
      <p:sp>
        <p:nvSpPr>
          <p:cNvPr id="8" name="Content Placeholder 7"/>
          <p:cNvSpPr>
            <a:spLocks noGrp="1"/>
          </p:cNvSpPr>
          <p:nvPr>
            <p:ph idx="1"/>
          </p:nvPr>
        </p:nvSpPr>
        <p:spPr>
          <a:xfrm>
            <a:off x="457200" y="838200"/>
            <a:ext cx="8229600" cy="5638799"/>
          </a:xfrm>
        </p:spPr>
        <p:txBody>
          <a:bodyPr>
            <a:normAutofit/>
          </a:bodyPr>
          <a:lstStyle/>
          <a:p>
            <a:r>
              <a:rPr lang="en-US" b="1" dirty="0"/>
              <a:t>October 1, 1949</a:t>
            </a:r>
            <a:r>
              <a:rPr lang="en-US" dirty="0"/>
              <a:t>: Following a civil war, China’s Communist Party leader, Mao Zedong declared his creation of the </a:t>
            </a:r>
            <a:r>
              <a:rPr lang="en-US" b="1" i="1" dirty="0"/>
              <a:t>People’s Republic of China</a:t>
            </a:r>
            <a:r>
              <a:rPr lang="en-US" dirty="0"/>
              <a:t>, leading the United States to end diplomatic ties with the PRC for decades.</a:t>
            </a:r>
          </a:p>
          <a:p>
            <a:r>
              <a:rPr lang="en-US" b="1" dirty="0"/>
              <a:t>July 5, 1950</a:t>
            </a:r>
            <a:r>
              <a:rPr lang="en-US" dirty="0"/>
              <a:t>: Leading United Nations forces, the first U.S. troops engaged in the Korean War, after communist North Korea invaded South Korea with the intent of creating a unified communist state. The war lasted until July 27, 1953, with North Korea, China and the United Nations signing an armistice agreement. </a:t>
            </a:r>
          </a:p>
        </p:txBody>
      </p:sp>
      <p:sp>
        <p:nvSpPr>
          <p:cNvPr id="4" name="TextBox 3">
            <a:extLst>
              <a:ext uri="{FF2B5EF4-FFF2-40B4-BE49-F238E27FC236}">
                <a16:creationId xmlns:a16="http://schemas.microsoft.com/office/drawing/2014/main" id="{49FA06EE-FE8F-4C8E-AF1C-C96DCDEFB2E4}"/>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https://www.history.com/topics/russia/communism-timeline?li_source=LI&amp;li_medium=m2m-rcw-history</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573290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Communists Win in Cuba, Vietnam</a:t>
            </a:r>
          </a:p>
        </p:txBody>
      </p:sp>
      <p:sp>
        <p:nvSpPr>
          <p:cNvPr id="8" name="Content Placeholder 7"/>
          <p:cNvSpPr>
            <a:spLocks noGrp="1"/>
          </p:cNvSpPr>
          <p:nvPr>
            <p:ph idx="1"/>
          </p:nvPr>
        </p:nvSpPr>
        <p:spPr>
          <a:xfrm>
            <a:off x="457200" y="838200"/>
            <a:ext cx="8229600" cy="5638799"/>
          </a:xfrm>
        </p:spPr>
        <p:txBody>
          <a:bodyPr>
            <a:normAutofit/>
          </a:bodyPr>
          <a:lstStyle/>
          <a:p>
            <a:r>
              <a:rPr lang="en-US" b="1" dirty="0"/>
              <a:t>April 25, 1976</a:t>
            </a:r>
            <a:r>
              <a:rPr lang="en-US" dirty="0"/>
              <a:t>: Following the fall of Saigon at the end of the Vietnam War, South Vietnam’s capital was seized by communist forces. A few months later, in July, the nation was reunified as the Socialist Republic of Vietnam under communist rule.</a:t>
            </a:r>
          </a:p>
          <a:p>
            <a:r>
              <a:rPr lang="en-US" b="1" dirty="0"/>
              <a:t>October 25, 1983</a:t>
            </a:r>
            <a:r>
              <a:rPr lang="en-US" dirty="0"/>
              <a:t>: The United States invaded Grenada under orders of President Ronald Reagan to secure the safety of American nationals under the country’s communist regime, led by Prime Minister Maurice Bishop. The pro-Marxist government was overthrown in about a week.</a:t>
            </a:r>
          </a:p>
        </p:txBody>
      </p:sp>
      <p:sp>
        <p:nvSpPr>
          <p:cNvPr id="4" name="TextBox 3">
            <a:extLst>
              <a:ext uri="{FF2B5EF4-FFF2-40B4-BE49-F238E27FC236}">
                <a16:creationId xmlns:a16="http://schemas.microsoft.com/office/drawing/2014/main" id="{49FA06EE-FE8F-4C8E-AF1C-C96DCDEFB2E4}"/>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https://www.history.com/topics/russia/communism-timeline?li_source=LI&amp;li_medium=m2m-rcw-history</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66408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Communists Win in Cuba, Vietnam</a:t>
            </a:r>
          </a:p>
        </p:txBody>
      </p:sp>
      <p:sp>
        <p:nvSpPr>
          <p:cNvPr id="8" name="Content Placeholder 7"/>
          <p:cNvSpPr>
            <a:spLocks noGrp="1"/>
          </p:cNvSpPr>
          <p:nvPr>
            <p:ph idx="1"/>
          </p:nvPr>
        </p:nvSpPr>
        <p:spPr>
          <a:xfrm>
            <a:off x="457200" y="838200"/>
            <a:ext cx="8229600" cy="5638799"/>
          </a:xfrm>
        </p:spPr>
        <p:txBody>
          <a:bodyPr>
            <a:normAutofit/>
          </a:bodyPr>
          <a:lstStyle/>
          <a:p>
            <a:r>
              <a:rPr lang="en-US" b="1" dirty="0"/>
              <a:t>June 4, 1989</a:t>
            </a:r>
            <a:r>
              <a:rPr lang="en-US" dirty="0"/>
              <a:t>: After weeks of protests, the Communist Chinese government sent in its military to fire on demonstrators calling for democracy in Beijing’s Tiananmen Square. The bloody violence ended in hundreds to thousands of deaths (no official death toll was ever released). </a:t>
            </a:r>
          </a:p>
        </p:txBody>
      </p:sp>
      <p:sp>
        <p:nvSpPr>
          <p:cNvPr id="4" name="TextBox 3">
            <a:extLst>
              <a:ext uri="{FF2B5EF4-FFF2-40B4-BE49-F238E27FC236}">
                <a16:creationId xmlns:a16="http://schemas.microsoft.com/office/drawing/2014/main" id="{49FA06EE-FE8F-4C8E-AF1C-C96DCDEFB2E4}"/>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https://www.history.com/topics/russia/communism-timeline?li_source=LI&amp;li_medium=m2m-rcw-history</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428963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000" b="1" dirty="0"/>
              <a:t>Berlin Wall Falls, Soviet Union Dissolves</a:t>
            </a:r>
          </a:p>
        </p:txBody>
      </p:sp>
      <p:sp>
        <p:nvSpPr>
          <p:cNvPr id="8" name="Content Placeholder 7"/>
          <p:cNvSpPr>
            <a:spLocks noGrp="1"/>
          </p:cNvSpPr>
          <p:nvPr>
            <p:ph idx="1"/>
          </p:nvPr>
        </p:nvSpPr>
        <p:spPr>
          <a:xfrm>
            <a:off x="457200" y="838200"/>
            <a:ext cx="8229600" cy="5638799"/>
          </a:xfrm>
        </p:spPr>
        <p:txBody>
          <a:bodyPr>
            <a:normAutofit fontScale="92500" lnSpcReduction="10000"/>
          </a:bodyPr>
          <a:lstStyle/>
          <a:p>
            <a:r>
              <a:rPr lang="en-US" b="1" dirty="0"/>
              <a:t>November 9, 1989</a:t>
            </a:r>
            <a:r>
              <a:rPr lang="en-US" dirty="0"/>
              <a:t>: The Berlin Wall—that separated communist East Berlin from democratic West Berlin for nearly 30 years—fell. The years 1989-90 saw the collapse of communist regimes in Czechoslovakia, Hungary, Bulgaria, Poland, Romania, Benin, Mozambique, Nicaragua and Yemen.</a:t>
            </a:r>
          </a:p>
          <a:p>
            <a:r>
              <a:rPr lang="en-US" b="1" dirty="0"/>
              <a:t>December 25, 1991</a:t>
            </a:r>
            <a:r>
              <a:rPr lang="en-US" dirty="0"/>
              <a:t>: With the resignation of Mikhail Gorbachev, the Soviet Union was dissolved. New Russian President Boris Yeltsin banned the Communist Party. Communism soon ended in Afghanistan, Albania, Angola, Congo, Kenya, Yugoslavia and other nations. China, Cuba, Laos, Vietnam remained under communist rule. North Korea remained </a:t>
            </a:r>
            <a:r>
              <a:rPr lang="en-US" b="1" i="1" dirty="0"/>
              <a:t>nominally</a:t>
            </a:r>
            <a:r>
              <a:rPr lang="en-US" dirty="0"/>
              <a:t> communist, although the North Korean government doesn't call itself communist. </a:t>
            </a:r>
          </a:p>
        </p:txBody>
      </p:sp>
      <p:sp>
        <p:nvSpPr>
          <p:cNvPr id="4" name="TextBox 3">
            <a:extLst>
              <a:ext uri="{FF2B5EF4-FFF2-40B4-BE49-F238E27FC236}">
                <a16:creationId xmlns:a16="http://schemas.microsoft.com/office/drawing/2014/main" id="{49FA06EE-FE8F-4C8E-AF1C-C96DCDEFB2E4}"/>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https://www.history.com/topics/russia/communism-timeline?li_source=LI&amp;li_medium=m2m-rcw-history</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347035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32"/>
            <a:ext cx="9220200" cy="1130968"/>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Is Communism a Good Idea?</a:t>
            </a:r>
            <a:endParaRPr lang="en-US" sz="4800" dirty="0">
              <a:effectLst>
                <a:glow rad="228600">
                  <a:schemeClr val="accent2">
                    <a:satMod val="175000"/>
                    <a:alpha val="40000"/>
                  </a:schemeClr>
                </a:glow>
                <a:outerShdw blurRad="114300" dist="38100" dir="13500000" algn="br" rotWithShape="0">
                  <a:prstClr val="black"/>
                </a:outerShdw>
              </a:effectLst>
            </a:endParaRPr>
          </a:p>
        </p:txBody>
      </p:sp>
      <p:sp>
        <p:nvSpPr>
          <p:cNvPr id="11" name="TextBox 10">
            <a:extLst>
              <a:ext uri="{FF2B5EF4-FFF2-40B4-BE49-F238E27FC236}">
                <a16:creationId xmlns:a16="http://schemas.microsoft.com/office/drawing/2014/main" id="{AC890CDD-BDAF-4A70-933B-A709A8F2B279}"/>
              </a:ext>
            </a:extLst>
          </p:cNvPr>
          <p:cNvSpPr txBox="1"/>
          <p:nvPr/>
        </p:nvSpPr>
        <p:spPr>
          <a:xfrm>
            <a:off x="0" y="6565612"/>
            <a:ext cx="899160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https://www.churchmilitant.com/news/article/marxism-and-the-catholic-church</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22992837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14000" r="-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32"/>
            <a:ext cx="9220200" cy="1664368"/>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Two Men, Same City, Different Outcomes</a:t>
            </a:r>
            <a:endParaRPr lang="en-US" sz="4800" dirty="0">
              <a:effectLst>
                <a:glow rad="228600">
                  <a:schemeClr val="accent2">
                    <a:satMod val="175000"/>
                    <a:alpha val="40000"/>
                  </a:schemeClr>
                </a:glow>
                <a:outerShdw blurRad="114300" dist="38100" dir="13500000" algn="br" rotWithShape="0">
                  <a:prstClr val="black"/>
                </a:outerShdw>
              </a:effectLst>
            </a:endParaRPr>
          </a:p>
        </p:txBody>
      </p:sp>
      <p:sp>
        <p:nvSpPr>
          <p:cNvPr id="11" name="TextBox 10">
            <a:extLst>
              <a:ext uri="{FF2B5EF4-FFF2-40B4-BE49-F238E27FC236}">
                <a16:creationId xmlns:a16="http://schemas.microsoft.com/office/drawing/2014/main" id="{AC890CDD-BDAF-4A70-933B-A709A8F2B279}"/>
              </a:ext>
            </a:extLst>
          </p:cNvPr>
          <p:cNvSpPr txBox="1"/>
          <p:nvPr/>
        </p:nvSpPr>
        <p:spPr>
          <a:xfrm>
            <a:off x="0" y="6468133"/>
            <a:ext cx="89916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a:ea typeface="+mn-ea"/>
                <a:cs typeface="+mn-cs"/>
                <a:hlinkClick r:id="rId5"/>
              </a:rPr>
              <a:t>https://shepherdsadvantageinc.com/?p=4014</a:t>
            </a:r>
            <a:r>
              <a:rPr kumimoji="0" lang="en-US"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40412079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800" b="1" dirty="0"/>
              <a:t>Is Communism a Good Idea?</a:t>
            </a:r>
          </a:p>
        </p:txBody>
      </p:sp>
      <p:sp>
        <p:nvSpPr>
          <p:cNvPr id="8" name="Content Placeholder 7"/>
          <p:cNvSpPr>
            <a:spLocks noGrp="1"/>
          </p:cNvSpPr>
          <p:nvPr>
            <p:ph idx="1"/>
          </p:nvPr>
        </p:nvSpPr>
        <p:spPr>
          <a:xfrm>
            <a:off x="457200" y="838200"/>
            <a:ext cx="8229600" cy="5638799"/>
          </a:xfrm>
        </p:spPr>
        <p:txBody>
          <a:bodyPr>
            <a:normAutofit/>
          </a:bodyPr>
          <a:lstStyle/>
          <a:p>
            <a:r>
              <a:rPr lang="en-US" dirty="0"/>
              <a:t>Ideas have consequences. Sometimes good. Sometimes bad. And sometimes catastrophic – like the ideas of Karl Marx.   </a:t>
            </a:r>
          </a:p>
          <a:p>
            <a:r>
              <a:rPr lang="en-US" dirty="0"/>
              <a:t>It was on Marx’s ideas that Lenin and Stalin built the Soviet Union, Mao built communist China, and innumerable other tyrants, from the </a:t>
            </a:r>
            <a:r>
              <a:rPr lang="en-US" dirty="0" err="1"/>
              <a:t>Kims</a:t>
            </a:r>
            <a:r>
              <a:rPr lang="en-US" dirty="0"/>
              <a:t> in North Korea to the </a:t>
            </a:r>
            <a:r>
              <a:rPr lang="en-US" dirty="0" err="1"/>
              <a:t>Castros</a:t>
            </a:r>
            <a:r>
              <a:rPr lang="en-US" dirty="0"/>
              <a:t> in Cuba, built their communist regimes. </a:t>
            </a:r>
          </a:p>
          <a:p>
            <a:r>
              <a:rPr lang="en-US" dirty="0"/>
              <a:t>Ultimately, those regimes and movements calling themselves “Marxist” have </a:t>
            </a:r>
            <a:r>
              <a:rPr lang="en-US" b="1" i="1" dirty="0"/>
              <a:t>murdered</a:t>
            </a:r>
            <a:r>
              <a:rPr lang="en-US" dirty="0"/>
              <a:t> about </a:t>
            </a:r>
            <a:r>
              <a:rPr lang="en-US" b="1" i="1" dirty="0"/>
              <a:t>100 million</a:t>
            </a:r>
            <a:r>
              <a:rPr lang="en-US" dirty="0"/>
              <a:t> people and </a:t>
            </a:r>
            <a:r>
              <a:rPr lang="en-US" b="1" i="1" dirty="0"/>
              <a:t>enslaved </a:t>
            </a:r>
            <a:r>
              <a:rPr lang="en-US" dirty="0"/>
              <a:t>more than a </a:t>
            </a:r>
            <a:r>
              <a:rPr lang="en-US" b="1" i="1" dirty="0"/>
              <a:t>billion</a:t>
            </a:r>
            <a:r>
              <a:rPr lang="en-US" dirty="0"/>
              <a:t>.</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4"/>
              </a:rPr>
              <a:t>https://www.prageru.com/video/who-is-karl-marx</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681014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800" b="1" dirty="0"/>
              <a:t>Is Communism a Good Idea?</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dirty="0"/>
              <a:t>Marx believed that workers, specifically those who did manual labor, were </a:t>
            </a:r>
            <a:r>
              <a:rPr lang="en-US" b="1" i="1" dirty="0"/>
              <a:t>exploited</a:t>
            </a:r>
            <a:r>
              <a:rPr lang="en-US" dirty="0"/>
              <a:t> by capitalists – the people who owned, as Marx put it, “</a:t>
            </a:r>
            <a:r>
              <a:rPr lang="en-US" i="1" dirty="0">
                <a:latin typeface="Cambria" panose="02040503050406030204" pitchFamily="18" charset="0"/>
                <a:ea typeface="Cambria" panose="02040503050406030204" pitchFamily="18" charset="0"/>
              </a:rPr>
              <a:t>the means of production</a:t>
            </a:r>
            <a:r>
              <a:rPr lang="en-US" dirty="0"/>
              <a:t>” (specifically, factories) – but who did very little physical labor themselves.</a:t>
            </a:r>
          </a:p>
          <a:p>
            <a:r>
              <a:rPr lang="en-US" dirty="0"/>
              <a:t>Only a workers’ revolution, Marx wrote in </a:t>
            </a:r>
            <a:r>
              <a:rPr lang="en-US" i="1" dirty="0"/>
              <a:t>Das Kapital</a:t>
            </a:r>
            <a:r>
              <a:rPr lang="en-US" dirty="0"/>
              <a:t>, could correct this injustice.</a:t>
            </a:r>
          </a:p>
          <a:p>
            <a:r>
              <a:rPr lang="en-US" dirty="0"/>
              <a:t>What would that revolution look like?</a:t>
            </a:r>
          </a:p>
          <a:p>
            <a:r>
              <a:rPr lang="en-US" dirty="0"/>
              <a:t>Marx and his collaborator, Friedrich Engels, spelled it out point-by-point in </a:t>
            </a:r>
            <a:r>
              <a:rPr lang="en-US" i="1" dirty="0"/>
              <a:t>The Communist Manifesto</a:t>
            </a:r>
            <a:r>
              <a:rPr lang="en-US" dirty="0"/>
              <a:t>. </a:t>
            </a:r>
          </a:p>
          <a:p>
            <a:r>
              <a:rPr lang="en-US" dirty="0"/>
              <a:t>It included the “</a:t>
            </a:r>
            <a:r>
              <a:rPr lang="en-US" i="1" dirty="0">
                <a:latin typeface="Cambria" panose="02040503050406030204" pitchFamily="18" charset="0"/>
                <a:ea typeface="Cambria" panose="02040503050406030204" pitchFamily="18" charset="0"/>
              </a:rPr>
              <a:t>abolition of property and inheritance</a:t>
            </a:r>
            <a:r>
              <a:rPr lang="en-US" dirty="0"/>
              <a:t>” and the “</a:t>
            </a:r>
            <a:r>
              <a:rPr lang="en-US" i="1" dirty="0">
                <a:latin typeface="Cambria" panose="02040503050406030204" pitchFamily="18" charset="0"/>
                <a:ea typeface="Cambria" panose="02040503050406030204" pitchFamily="18" charset="0"/>
              </a:rPr>
              <a:t>centralization of credit, communication, and transport in the hands of the state.</a:t>
            </a:r>
            <a:r>
              <a:rPr lang="en-US" dirty="0"/>
              <a:t>” And a lot more along the same lines.</a:t>
            </a:r>
          </a:p>
          <a:p>
            <a:r>
              <a:rPr lang="en-US" dirty="0"/>
              <a:t>In other words, the state owns and controls pretty much everything.</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4"/>
              </a:rPr>
              <a:t>https://www.prageru.com/video/who-is-karl-marx</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5253709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800" b="1" dirty="0"/>
              <a:t>Is Communism a Good Idea?</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dirty="0"/>
              <a:t>This notion of total state ownership was widely discussed and debated in European intellectual circles during Marx’s lifetime, but nothing much came of it until Vladimir Lenin took power in Russia in 1917.</a:t>
            </a:r>
          </a:p>
          <a:p>
            <a:r>
              <a:rPr lang="en-US" dirty="0"/>
              <a:t>This changed everything. Despite its repeated economic failures, Lenin’s Russia, which became known as the Soviet Union, became the model for dictators around the world.</a:t>
            </a:r>
          </a:p>
          <a:p>
            <a:r>
              <a:rPr lang="en-US" dirty="0"/>
              <a:t>Wherever Marx’s ideas were practiced, life got worse – not by a little; but by a lot.  </a:t>
            </a:r>
          </a:p>
          <a:p>
            <a:r>
              <a:rPr lang="en-US" dirty="0"/>
              <a:t>There is not a single exception to this rule. Not the Soviet Union, not Eastern Europe, not China, not North Korea, not Vietnam, not Cuba, not Venezuela, not Bolivia, not Zimbabwe. </a:t>
            </a:r>
          </a:p>
          <a:p>
            <a:r>
              <a:rPr lang="en-US" dirty="0"/>
              <a:t>Wherever Marxism goes, economic collapse, terror and famine follow.</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4"/>
              </a:rPr>
              <a:t>https://www.prageru.com/video/who-is-karl-marx</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21830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800" b="1" dirty="0"/>
              <a:t>Is Communism a Good Idea?</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dirty="0"/>
              <a:t>So, if cataclysmic failure – meaning terrible human suffering – is the inevitable legacy of Marxism, why do so many people – and now, especially, young people – defend it?</a:t>
            </a:r>
          </a:p>
          <a:p>
            <a:r>
              <a:rPr lang="en-US" dirty="0"/>
              <a:t>The most common answer Marxism’s advocates offer is that “they” – whoever “they” are: Lenin, Stalin, Chavez – never really practiced Marxism. They all somehow got it wrong.</a:t>
            </a:r>
          </a:p>
          <a:p>
            <a:r>
              <a:rPr lang="en-US" dirty="0"/>
              <a:t>Marxism, we are told, is, at its essence, about sharing what we have: “</a:t>
            </a:r>
            <a:r>
              <a:rPr lang="en-US" i="1" dirty="0">
                <a:latin typeface="Cambria" panose="02040503050406030204" pitchFamily="18" charset="0"/>
                <a:ea typeface="Cambria" panose="02040503050406030204" pitchFamily="18" charset="0"/>
              </a:rPr>
              <a:t>From each according to his ability, to each according to his needs</a:t>
            </a:r>
            <a:r>
              <a:rPr lang="en-US" dirty="0"/>
              <a:t>,” as Marx put it.</a:t>
            </a:r>
          </a:p>
          <a:p>
            <a:r>
              <a:rPr lang="en-US" dirty="0"/>
              <a:t>Maybe that sounds good to you. But what does it mean? Who determines </a:t>
            </a:r>
            <a:r>
              <a:rPr lang="en-US" b="1" i="1" dirty="0"/>
              <a:t>ability</a:t>
            </a:r>
            <a:r>
              <a:rPr lang="en-US" dirty="0"/>
              <a:t>? Who determines </a:t>
            </a:r>
            <a:r>
              <a:rPr lang="en-US" b="1" i="1" dirty="0"/>
              <a:t>need</a:t>
            </a:r>
            <a:r>
              <a:rPr lang="en-US" dirty="0"/>
              <a:t>?</a:t>
            </a:r>
          </a:p>
          <a:p>
            <a:r>
              <a:rPr lang="en-US" dirty="0"/>
              <a:t>The answer is </a:t>
            </a:r>
            <a:r>
              <a:rPr lang="en-US" b="1" i="1" dirty="0"/>
              <a:t>The State</a:t>
            </a:r>
            <a:r>
              <a:rPr lang="en-US" dirty="0"/>
              <a:t>. The ruling elite. Under Marxism, that’s who has </a:t>
            </a:r>
            <a:r>
              <a:rPr lang="en-US" b="1" i="1" dirty="0"/>
              <a:t>all</a:t>
            </a:r>
            <a:r>
              <a:rPr lang="en-US" dirty="0"/>
              <a:t> of the power.</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4"/>
              </a:rPr>
              <a:t>https://www.prageru.com/video/who-is-karl-marx</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67090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800" b="1" dirty="0"/>
              <a:t>Is Communism a Good Idea?</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dirty="0"/>
              <a:t>That’s why the truth is this: Marxist dictators like Lenin, Mao and Pol Pot really </a:t>
            </a:r>
            <a:r>
              <a:rPr lang="en-US" b="1" i="1" dirty="0"/>
              <a:t>did</a:t>
            </a:r>
            <a:r>
              <a:rPr lang="en-US" b="1" dirty="0"/>
              <a:t> </a:t>
            </a:r>
            <a:r>
              <a:rPr lang="en-US" dirty="0"/>
              <a:t>get Marxism right. </a:t>
            </a:r>
          </a:p>
          <a:p>
            <a:r>
              <a:rPr lang="en-US" dirty="0"/>
              <a:t>They wanted </a:t>
            </a:r>
            <a:r>
              <a:rPr lang="en-US" b="1" i="1" dirty="0"/>
              <a:t>absolute power</a:t>
            </a:r>
            <a:r>
              <a:rPr lang="en-US" dirty="0"/>
              <a:t>, and Marxism gave them the way to get it.</a:t>
            </a:r>
          </a:p>
          <a:p>
            <a:r>
              <a:rPr lang="en-US" dirty="0"/>
              <a:t>Karl Marx never had to face the consequences of his theories. </a:t>
            </a:r>
          </a:p>
          <a:p>
            <a:r>
              <a:rPr lang="en-US" dirty="0"/>
              <a:t>He lived most of his adult life breathing the free air of London, England, living off the generosity of his collaborator and patron Engels, who, as it happens, inherited </a:t>
            </a:r>
            <a:r>
              <a:rPr lang="en-US" b="1" i="1" dirty="0"/>
              <a:t>his</a:t>
            </a:r>
            <a:r>
              <a:rPr lang="en-US" dirty="0"/>
              <a:t> money from his wealthy merchant father.</a:t>
            </a:r>
          </a:p>
          <a:p>
            <a:r>
              <a:rPr lang="en-US" dirty="0"/>
              <a:t>Marx spent his days in the Reading Room of the British Museum, researching and writing. </a:t>
            </a:r>
          </a:p>
          <a:p>
            <a:r>
              <a:rPr lang="en-US" dirty="0"/>
              <a:t>Although he was obsessed with the term “scientific,” he was never able to marshal data to prove his theories. There’s a good reason for this: There </a:t>
            </a:r>
            <a:r>
              <a:rPr lang="en-US" b="1" i="1" dirty="0"/>
              <a:t>was</a:t>
            </a:r>
            <a:r>
              <a:rPr lang="en-US" b="1" dirty="0"/>
              <a:t> </a:t>
            </a:r>
            <a:r>
              <a:rPr lang="en-US" dirty="0"/>
              <a:t>no data to prove his theories.</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4"/>
              </a:rPr>
              <a:t>https://www.prageru.com/video/who-is-karl-marx</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45395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800" b="1" dirty="0"/>
              <a:t>Is Communism a Good Idea?</a:t>
            </a:r>
          </a:p>
        </p:txBody>
      </p:sp>
      <p:sp>
        <p:nvSpPr>
          <p:cNvPr id="8" name="Content Placeholder 7"/>
          <p:cNvSpPr>
            <a:spLocks noGrp="1"/>
          </p:cNvSpPr>
          <p:nvPr>
            <p:ph idx="1"/>
          </p:nvPr>
        </p:nvSpPr>
        <p:spPr>
          <a:xfrm>
            <a:off x="457200" y="838200"/>
            <a:ext cx="8229600" cy="5638799"/>
          </a:xfrm>
        </p:spPr>
        <p:txBody>
          <a:bodyPr>
            <a:normAutofit/>
          </a:bodyPr>
          <a:lstStyle/>
          <a:p>
            <a:r>
              <a:rPr lang="en-US" dirty="0"/>
              <a:t>For all of his time in the library, Marx couldn’t find any evidence to suggest that capitalism – the free exchange of goods and services through privately-owned business – was a passing phase. </a:t>
            </a:r>
          </a:p>
          <a:p>
            <a:r>
              <a:rPr lang="en-US" dirty="0"/>
              <a:t>Throughout the industrial age, working conditions constantly </a:t>
            </a:r>
            <a:r>
              <a:rPr lang="en-US" b="1" i="1" dirty="0"/>
              <a:t>improved</a:t>
            </a:r>
            <a:r>
              <a:rPr lang="en-US" dirty="0"/>
              <a:t> and </a:t>
            </a:r>
            <a:r>
              <a:rPr lang="en-US" b="1" i="1" dirty="0"/>
              <a:t>wealth expanded</a:t>
            </a:r>
            <a:r>
              <a:rPr lang="en-US" dirty="0"/>
              <a:t>. </a:t>
            </a:r>
          </a:p>
          <a:p>
            <a:r>
              <a:rPr lang="en-US" dirty="0"/>
              <a:t>Marx had to rely on outdated reports to make his case. And even then, he had to manipulate the data to get it to conform to his predetermined theories.</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4"/>
              </a:rPr>
              <a:t>https://www.prageru.com/video/who-is-karl-marx</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005942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800" b="1" dirty="0"/>
              <a:t>Is Communism a Good Idea?</a:t>
            </a:r>
          </a:p>
        </p:txBody>
      </p:sp>
      <p:sp>
        <p:nvSpPr>
          <p:cNvPr id="8" name="Content Placeholder 7"/>
          <p:cNvSpPr>
            <a:spLocks noGrp="1"/>
          </p:cNvSpPr>
          <p:nvPr>
            <p:ph idx="1"/>
          </p:nvPr>
        </p:nvSpPr>
        <p:spPr>
          <a:xfrm>
            <a:off x="457200" y="838200"/>
            <a:ext cx="8229600" cy="5638799"/>
          </a:xfrm>
        </p:spPr>
        <p:txBody>
          <a:bodyPr>
            <a:normAutofit/>
          </a:bodyPr>
          <a:lstStyle/>
          <a:p>
            <a:r>
              <a:rPr lang="en-US" dirty="0"/>
              <a:t>But Marx really had no interest in proving his theories. He knew that they could be put into practice only by </a:t>
            </a:r>
            <a:r>
              <a:rPr lang="en-US" b="1" i="1" dirty="0"/>
              <a:t>brute force</a:t>
            </a:r>
            <a:r>
              <a:rPr lang="en-US" dirty="0"/>
              <a:t>.</a:t>
            </a:r>
          </a:p>
          <a:p>
            <a:r>
              <a:rPr lang="en-US" dirty="0"/>
              <a:t>He said so himself. “</a:t>
            </a:r>
            <a:r>
              <a:rPr lang="en-US" i="1" dirty="0">
                <a:latin typeface="Cambria" panose="02040503050406030204" pitchFamily="18" charset="0"/>
                <a:ea typeface="Cambria" panose="02040503050406030204" pitchFamily="18" charset="0"/>
              </a:rPr>
              <a:t>Of course, in the beginning, [communism] cannot be effected except by means of despotic inroads,</a:t>
            </a:r>
            <a:r>
              <a:rPr lang="en-US" dirty="0"/>
              <a:t>” he wrote. His ends could “</a:t>
            </a:r>
            <a:r>
              <a:rPr lang="en-US" i="1" dirty="0">
                <a:latin typeface="Cambria" panose="02040503050406030204" pitchFamily="18" charset="0"/>
                <a:ea typeface="Cambria" panose="02040503050406030204" pitchFamily="18" charset="0"/>
              </a:rPr>
              <a:t>be attained only by the </a:t>
            </a:r>
            <a:r>
              <a:rPr lang="en-US" b="1" i="1" dirty="0">
                <a:latin typeface="Cambria" panose="02040503050406030204" pitchFamily="18" charset="0"/>
                <a:ea typeface="Cambria" panose="02040503050406030204" pitchFamily="18" charset="0"/>
              </a:rPr>
              <a:t>forcible overthrow </a:t>
            </a:r>
            <a:r>
              <a:rPr lang="en-US" i="1" dirty="0">
                <a:latin typeface="Cambria" panose="02040503050406030204" pitchFamily="18" charset="0"/>
                <a:ea typeface="Cambria" panose="02040503050406030204" pitchFamily="18" charset="0"/>
              </a:rPr>
              <a:t>of all existing social conditions.</a:t>
            </a:r>
            <a:r>
              <a:rPr lang="en-US" dirty="0"/>
              <a:t>”</a:t>
            </a:r>
          </a:p>
          <a:p>
            <a:r>
              <a:rPr lang="en-US" b="1" i="1" dirty="0"/>
              <a:t>All</a:t>
            </a:r>
            <a:r>
              <a:rPr lang="en-US" dirty="0"/>
              <a:t> existing social conditions. That’s religion, family, personal possessions, freedom, and democracy. They all had to go in order to achieve Marx’s vision of an earthly “paradise.”</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4"/>
              </a:rPr>
              <a:t>https://www.prageru.com/video/who-is-karl-marx</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69627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000" r="-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800" b="1" dirty="0"/>
              <a:t>Is Communism a Good Idea?</a:t>
            </a:r>
          </a:p>
        </p:txBody>
      </p:sp>
      <p:sp>
        <p:nvSpPr>
          <p:cNvPr id="8" name="Content Placeholder 7"/>
          <p:cNvSpPr>
            <a:spLocks noGrp="1"/>
          </p:cNvSpPr>
          <p:nvPr>
            <p:ph idx="1"/>
          </p:nvPr>
        </p:nvSpPr>
        <p:spPr>
          <a:xfrm>
            <a:off x="457200" y="838200"/>
            <a:ext cx="8229600" cy="5638799"/>
          </a:xfrm>
        </p:spPr>
        <p:txBody>
          <a:bodyPr>
            <a:normAutofit fontScale="92500" lnSpcReduction="10000"/>
          </a:bodyPr>
          <a:lstStyle/>
          <a:p>
            <a:r>
              <a:rPr lang="en-US" dirty="0"/>
              <a:t>But since few people give up their liberties and property voluntarily, creating a Marxist state has always required guns, prisons, and summary executions. </a:t>
            </a:r>
          </a:p>
          <a:p>
            <a:r>
              <a:rPr lang="en-US" dirty="0"/>
              <a:t>Marx’s many disciples, from Lenin on, never considered this a problem. Some, like revolutionary poster-boy Che Guevara, considered it a bonus.</a:t>
            </a:r>
          </a:p>
          <a:p>
            <a:r>
              <a:rPr lang="en-US" dirty="0"/>
              <a:t>“</a:t>
            </a:r>
            <a:r>
              <a:rPr lang="en-US" i="1" dirty="0">
                <a:latin typeface="Cambria" panose="02040503050406030204" pitchFamily="18" charset="0"/>
                <a:ea typeface="Cambria" panose="02040503050406030204" pitchFamily="18" charset="0"/>
              </a:rPr>
              <a:t>I don’t need proof to execute a man,</a:t>
            </a:r>
            <a:r>
              <a:rPr lang="en-US" dirty="0"/>
              <a:t>” Che is said to have boasted. “</a:t>
            </a:r>
            <a:r>
              <a:rPr lang="en-US" i="1" dirty="0">
                <a:latin typeface="Cambria" panose="02040503050406030204" pitchFamily="18" charset="0"/>
                <a:ea typeface="Cambria" panose="02040503050406030204" pitchFamily="18" charset="0"/>
              </a:rPr>
              <a:t>I only need proof that it’s </a:t>
            </a:r>
            <a:r>
              <a:rPr lang="en-US" b="1" i="1" dirty="0">
                <a:latin typeface="Cambria" panose="02040503050406030204" pitchFamily="18" charset="0"/>
                <a:ea typeface="Cambria" panose="02040503050406030204" pitchFamily="18" charset="0"/>
              </a:rPr>
              <a:t>necessary</a:t>
            </a:r>
            <a:r>
              <a:rPr lang="en-US" i="1" dirty="0">
                <a:latin typeface="Cambria" panose="02040503050406030204" pitchFamily="18" charset="0"/>
                <a:ea typeface="Cambria" panose="02040503050406030204" pitchFamily="18" charset="0"/>
              </a:rPr>
              <a:t> to execute him!</a:t>
            </a:r>
            <a:r>
              <a:rPr lang="en-US" dirty="0"/>
              <a:t>”</a:t>
            </a:r>
          </a:p>
          <a:p>
            <a:r>
              <a:rPr lang="en-US" dirty="0"/>
              <a:t>If you’re still a fan of Marxism after all the death, suffering, and destruction it’s caused, that’s your right. </a:t>
            </a:r>
          </a:p>
          <a:p>
            <a:r>
              <a:rPr lang="en-US" dirty="0"/>
              <a:t>But own up to it. Don’t hide behind the “</a:t>
            </a:r>
            <a:r>
              <a:rPr lang="en-US" i="1" dirty="0">
                <a:latin typeface="Cambria" panose="02040503050406030204" pitchFamily="18" charset="0"/>
                <a:ea typeface="Cambria" panose="02040503050406030204" pitchFamily="18" charset="0"/>
              </a:rPr>
              <a:t>it’s never really been tried</a:t>
            </a:r>
            <a:r>
              <a:rPr lang="en-US" dirty="0"/>
              <a:t>” line.</a:t>
            </a:r>
          </a:p>
          <a:p>
            <a:r>
              <a:rPr lang="en-US" dirty="0"/>
              <a:t>It has.</a:t>
            </a:r>
          </a:p>
          <a:p>
            <a:endParaRPr lang="en-US" dirty="0"/>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4"/>
              </a:rPr>
              <a:t>https://www.prageru.com/video/who-is-karl-marx</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7002992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11000" b="-11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32"/>
            <a:ext cx="9220200" cy="1130968"/>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The Civil War</a:t>
            </a:r>
            <a:endParaRPr lang="en-US" sz="4800" dirty="0">
              <a:effectLst>
                <a:glow rad="228600">
                  <a:schemeClr val="accent2">
                    <a:satMod val="175000"/>
                    <a:alpha val="40000"/>
                  </a:schemeClr>
                </a:glow>
                <a:outerShdw blurRad="114300" dist="38100" dir="13500000" algn="br" rotWithShape="0">
                  <a:prstClr val="black"/>
                </a:outerShdw>
              </a:effectLst>
            </a:endParaRPr>
          </a:p>
        </p:txBody>
      </p:sp>
      <p:sp>
        <p:nvSpPr>
          <p:cNvPr id="11" name="TextBox 10">
            <a:extLst>
              <a:ext uri="{FF2B5EF4-FFF2-40B4-BE49-F238E27FC236}">
                <a16:creationId xmlns:a16="http://schemas.microsoft.com/office/drawing/2014/main" id="{AC890CDD-BDAF-4A70-933B-A709A8F2B279}"/>
              </a:ext>
            </a:extLst>
          </p:cNvPr>
          <p:cNvSpPr txBox="1"/>
          <p:nvPr/>
        </p:nvSpPr>
        <p:spPr>
          <a:xfrm>
            <a:off x="0" y="6565612"/>
            <a:ext cx="8991600"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5"/>
              </a:rPr>
              <a:t>https://www.facebook.com/americancivilwarhistoryhomepage/</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9227443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4668972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14000" r="-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000" b="1" dirty="0"/>
              <a:t>Two Men, Same City, Different Outcomes</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sz="3200" dirty="0"/>
              <a:t>We begin today’s lesson on Communism by drawing a </a:t>
            </a:r>
            <a:r>
              <a:rPr lang="en-US" sz="3200" b="1" i="1" dirty="0"/>
              <a:t>contrast</a:t>
            </a:r>
            <a:r>
              <a:rPr lang="en-US" sz="3200" dirty="0"/>
              <a:t> between two famous men, whose notable graves can both be seen today in the city of London:</a:t>
            </a:r>
          </a:p>
          <a:p>
            <a:pPr lvl="1"/>
            <a:r>
              <a:rPr lang="en-US" b="1" i="1" dirty="0"/>
              <a:t>Karl Marx </a:t>
            </a:r>
            <a:r>
              <a:rPr lang="en-US" dirty="0"/>
              <a:t>whose body lies in North London at Highgate Cemetery. Though Prussian, Marx lived in London the last thirty-four years of his life. There he refined his radical secular ideology and produced </a:t>
            </a:r>
            <a:r>
              <a:rPr lang="en-US" i="1" dirty="0"/>
              <a:t>Das Kapital</a:t>
            </a:r>
            <a:r>
              <a:rPr lang="en-US" dirty="0"/>
              <a:t>, setting loose upon the world ideas that have wrecked half of it and now threaten to wreck the other half.</a:t>
            </a:r>
          </a:p>
          <a:p>
            <a:pPr lvl="1"/>
            <a:r>
              <a:rPr lang="en-US" b="1" i="1" dirty="0"/>
              <a:t>Charles Spurgeon </a:t>
            </a:r>
            <a:r>
              <a:rPr lang="en-US" dirty="0"/>
              <a:t>whose body lies in South London at West Norwood Cemetery. Known as the “Prince of Preachers,” Spurgeon pastored what was allegedly the largest church congregation in the world and often preached openly against many of Marx’s ideas.</a:t>
            </a:r>
          </a:p>
          <a:p>
            <a:pPr marL="0" indent="0">
              <a:buNone/>
            </a:pPr>
            <a:endParaRPr lang="en-US" dirty="0"/>
          </a:p>
          <a:p>
            <a:pPr lvl="1"/>
            <a:endParaRPr lang="en-US" dirty="0"/>
          </a:p>
        </p:txBody>
      </p:sp>
      <p:sp>
        <p:nvSpPr>
          <p:cNvPr id="4" name="TextBox 3">
            <a:extLst>
              <a:ext uri="{FF2B5EF4-FFF2-40B4-BE49-F238E27FC236}">
                <a16:creationId xmlns:a16="http://schemas.microsoft.com/office/drawing/2014/main" id="{49FA06EE-FE8F-4C8E-AF1C-C96DCDEFB2E4}"/>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https://larryalextaunton.com/2020/07/karl-marx-vs-charles-spurgeon-an-epic-struggle-for-the-souls-of-men-in-19th-century-london/</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184218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lnSpcReduction="10000"/>
          </a:bodyPr>
          <a:lstStyle/>
          <a:p>
            <a:r>
              <a:rPr lang="en-US" sz="3200" dirty="0"/>
              <a:t>There are many today who say that a pastor should never talk about political ideas from the pulpit. Spurgeon, the “Prince of Preachers” apparently had no qualms about doing so. What do you think? Is it ever appropriate for a pastor to mention, critique or endorse political ideas from the pulpit? Why or why not?</a:t>
            </a:r>
          </a:p>
          <a:p>
            <a:r>
              <a:rPr lang="en-US" sz="3200" dirty="0"/>
              <a:t>I have tried to show that communism is a horrible form of government to be avoided at all costs. Do you agree or disagree? Why or why not?</a:t>
            </a:r>
          </a:p>
          <a:p>
            <a:r>
              <a:rPr lang="en-US" sz="3200" dirty="0"/>
              <a:t>Why do you think so many young people today view communism positively in spite of its abysmal track record?</a:t>
            </a:r>
          </a:p>
          <a:p>
            <a:endParaRPr lang="en-US" sz="3200" dirty="0"/>
          </a:p>
          <a:p>
            <a:endParaRPr lang="en-US" sz="3200" dirty="0"/>
          </a:p>
        </p:txBody>
      </p:sp>
    </p:spTree>
    <p:extLst>
      <p:ext uri="{BB962C8B-B14F-4D97-AF65-F5344CB8AC3E}">
        <p14:creationId xmlns:p14="http://schemas.microsoft.com/office/powerpoint/2010/main" val="35866366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14000" r="-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000" b="1" dirty="0"/>
              <a:t>Two Men, Same City, Different Outcomes</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sz="3200" dirty="0"/>
              <a:t>It is extraordinary to think that both Karl Marx (1818-1883) and Charles Spurgeon (1834-1892) lived and worked in the same city at the same time. </a:t>
            </a:r>
          </a:p>
          <a:p>
            <a:r>
              <a:rPr lang="en-US" sz="3200" dirty="0"/>
              <a:t>Both were, in a sense, evangelists contending for the souls of men with their competing visions of humanity. </a:t>
            </a:r>
          </a:p>
          <a:p>
            <a:r>
              <a:rPr lang="en-US" sz="3200" dirty="0"/>
              <a:t>Moreover, each was at the height of his powers at the same time as the other. </a:t>
            </a:r>
          </a:p>
          <a:p>
            <a:r>
              <a:rPr lang="en-US" sz="3200" dirty="0"/>
              <a:t>While Marx was preaching “salvation” through bloody revolution, Spurgeon, on the other side of the city, was preaching salvation through the blood and grace of Jesus Christ.</a:t>
            </a:r>
            <a:endParaRPr lang="en-US" dirty="0"/>
          </a:p>
          <a:p>
            <a:pPr lvl="1"/>
            <a:endParaRPr lang="en-US" dirty="0"/>
          </a:p>
        </p:txBody>
      </p:sp>
      <p:sp>
        <p:nvSpPr>
          <p:cNvPr id="4" name="TextBox 3">
            <a:extLst>
              <a:ext uri="{FF2B5EF4-FFF2-40B4-BE49-F238E27FC236}">
                <a16:creationId xmlns:a16="http://schemas.microsoft.com/office/drawing/2014/main" id="{0B8791F7-159C-47A2-8CE2-06976ED6B545}"/>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https://larryalextaunton.com/2020/07/karl-marx-vs-charles-spurgeon-an-epic-struggle-for-the-souls-of-men-in-19th-century-london/</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209684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14000" r="-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000" b="1" dirty="0"/>
              <a:t>Two Men, Same City, Different Outcomes</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dirty="0"/>
              <a:t>The London of Marx and Spurgeon was the center of world governance and epoch-defining ideas. </a:t>
            </a:r>
          </a:p>
          <a:p>
            <a:r>
              <a:rPr lang="en-US" dirty="0"/>
              <a:t>With Queen Victoria’s missionaries to civilize it and her ministers, armies, and navy to rule it, the British Empire was at its zenith so that the sun literally never set upon it. </a:t>
            </a:r>
          </a:p>
          <a:p>
            <a:r>
              <a:rPr lang="en-US" dirty="0"/>
              <a:t>Whether it was David Livingstone searching for the source of the Nile or Charles Darwin penning </a:t>
            </a:r>
            <a:r>
              <a:rPr lang="en-US" i="1" dirty="0"/>
              <a:t>On The Origin of Species by Means of Natural Selection</a:t>
            </a:r>
            <a:r>
              <a:rPr lang="en-US" dirty="0"/>
              <a:t>, Britain was at the forefront of all that was considered progress.</a:t>
            </a:r>
          </a:p>
          <a:p>
            <a:r>
              <a:rPr lang="en-US" dirty="0"/>
              <a:t>An air of revolution lingered over the Britain of this era like some ominous storm gathering on the horizon, threatening to engulf this peaceful kingdom as it had intermittently done on the continent since the French Revolution in 1789.</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https://larryalextaunton.com/2020/07/karl-marx-vs-charles-spurgeon-an-epic-struggle-for-the-souls-of-men-in-19th-century-london/</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75564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14000" r="-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000" b="1" dirty="0"/>
              <a:t>Two Men, Same City, Different Outcomes</a:t>
            </a:r>
          </a:p>
        </p:txBody>
      </p:sp>
      <p:sp>
        <p:nvSpPr>
          <p:cNvPr id="8" name="Content Placeholder 7"/>
          <p:cNvSpPr>
            <a:spLocks noGrp="1"/>
          </p:cNvSpPr>
          <p:nvPr>
            <p:ph idx="1"/>
          </p:nvPr>
        </p:nvSpPr>
        <p:spPr>
          <a:xfrm>
            <a:off x="457200" y="838200"/>
            <a:ext cx="8229600" cy="5638799"/>
          </a:xfrm>
        </p:spPr>
        <p:txBody>
          <a:bodyPr>
            <a:normAutofit fontScale="92500" lnSpcReduction="10000"/>
          </a:bodyPr>
          <a:lstStyle/>
          <a:p>
            <a:r>
              <a:rPr lang="en-US" dirty="0"/>
              <a:t>England was in the throes of the Industrial Revolution. </a:t>
            </a:r>
          </a:p>
          <a:p>
            <a:r>
              <a:rPr lang="en-US" dirty="0"/>
              <a:t>The urban poor crowded the slums and populated the novels of Charles Dickens. </a:t>
            </a:r>
          </a:p>
          <a:p>
            <a:r>
              <a:rPr lang="en-US" dirty="0"/>
              <a:t>Child labor laws were in their infancy. Black factory smoke choked the air and coal dust filled lungs.</a:t>
            </a:r>
          </a:p>
          <a:p>
            <a:r>
              <a:rPr lang="en-US" dirty="0"/>
              <a:t>It was into this combustible atmosphere that Karl Marx stepped. The man with a beard so wild that it might have landed him on a Kansas album cover were he born a century later, had revolution on his mind when he moved from Paris to London in 1849. </a:t>
            </a:r>
          </a:p>
          <a:p>
            <a:r>
              <a:rPr lang="en-US" dirty="0"/>
              <a:t>Of course, revolution had </a:t>
            </a:r>
            <a:r>
              <a:rPr lang="en-US" b="1" i="1" dirty="0"/>
              <a:t>always</a:t>
            </a:r>
            <a:r>
              <a:rPr lang="en-US" dirty="0"/>
              <a:t> been on his mind. Marx had sought the overthrow of governments throughout Europe, and in the ensuing turmoil of 1848, he was forced to flee the continent.</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https://larryalextaunton.com/2020/07/karl-marx-vs-charles-spurgeon-an-epic-struggle-for-the-souls-of-men-in-19th-century-london/</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206200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14000" r="-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4000" b="1" dirty="0"/>
              <a:t>Two Men, Same City, Different Outcomes</a:t>
            </a:r>
          </a:p>
        </p:txBody>
      </p:sp>
      <p:sp>
        <p:nvSpPr>
          <p:cNvPr id="8" name="Content Placeholder 7"/>
          <p:cNvSpPr>
            <a:spLocks noGrp="1"/>
          </p:cNvSpPr>
          <p:nvPr>
            <p:ph idx="1"/>
          </p:nvPr>
        </p:nvSpPr>
        <p:spPr>
          <a:xfrm>
            <a:off x="457200" y="838200"/>
            <a:ext cx="8229600" cy="5638799"/>
          </a:xfrm>
        </p:spPr>
        <p:txBody>
          <a:bodyPr>
            <a:normAutofit fontScale="92500"/>
          </a:bodyPr>
          <a:lstStyle/>
          <a:p>
            <a:r>
              <a:rPr lang="en-US" dirty="0"/>
              <a:t>Spurgeon combated Marx and his ideas just as the Apostle John had once opposed Cerinthus and Augustine had used his formidable intellect to confront Pelagius.</a:t>
            </a:r>
          </a:p>
          <a:p>
            <a:r>
              <a:rPr lang="en-US" dirty="0"/>
              <a:t>In a sermon on Psalm 118 in June 1878, Spurgeon made a tentative prediction to his congregation:</a:t>
            </a:r>
          </a:p>
          <a:p>
            <a:pPr lvl="1"/>
            <a:r>
              <a:rPr lang="en-US" sz="2500" i="1" dirty="0">
                <a:latin typeface="Cambria" panose="02040503050406030204" pitchFamily="18" charset="0"/>
                <a:ea typeface="Cambria" panose="02040503050406030204" pitchFamily="18" charset="0"/>
              </a:rPr>
              <a:t>German rationalism which has ripened into </a:t>
            </a:r>
            <a:r>
              <a:rPr lang="en-US" sz="2500" b="1" i="1" dirty="0">
                <a:latin typeface="Cambria" panose="02040503050406030204" pitchFamily="18" charset="0"/>
                <a:ea typeface="Cambria" panose="02040503050406030204" pitchFamily="18" charset="0"/>
              </a:rPr>
              <a:t>Socialism</a:t>
            </a:r>
            <a:r>
              <a:rPr lang="en-US" sz="2500" i="1" dirty="0">
                <a:latin typeface="Cambria" panose="02040503050406030204" pitchFamily="18" charset="0"/>
                <a:ea typeface="Cambria" panose="02040503050406030204" pitchFamily="18" charset="0"/>
              </a:rPr>
              <a:t> may yet pollute the mass of mankind and lead them to overturn the foundations of society. I say not that it will be so, but I should not wonder if it came to pass, for deadly principles are abroad and certain ministers are spreading them.</a:t>
            </a:r>
          </a:p>
          <a:p>
            <a:r>
              <a:rPr lang="en-US" dirty="0"/>
              <a:t>It is very likely that the preaching of Spurgeon, and others like him, prevented the violent Revolution in Britain that Marx sought. </a:t>
            </a:r>
          </a:p>
        </p:txBody>
      </p:sp>
      <p:sp>
        <p:nvSpPr>
          <p:cNvPr id="6" name="TextBox 5">
            <a:extLst>
              <a:ext uri="{FF2B5EF4-FFF2-40B4-BE49-F238E27FC236}">
                <a16:creationId xmlns:a16="http://schemas.microsoft.com/office/drawing/2014/main" id="{9D6E88AC-9318-43F6-A930-B6FAEB7FFE02}"/>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https://larryalextaunton.com/2020/07/karl-marx-vs-charles-spurgeon-an-epic-struggle-for-the-souls-of-men-in-19th-century-london/</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51410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32"/>
            <a:ext cx="9220200" cy="1588168"/>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A Brief History of Communism</a:t>
            </a:r>
            <a:endParaRPr lang="en-US" sz="4800" dirty="0">
              <a:effectLst>
                <a:glow rad="228600">
                  <a:schemeClr val="accent2">
                    <a:satMod val="175000"/>
                    <a:alpha val="40000"/>
                  </a:schemeClr>
                </a:glow>
                <a:outerShdw blurRad="114300" dist="38100" dir="13500000" algn="br" rotWithShape="0">
                  <a:prstClr val="black"/>
                </a:outerShdw>
              </a:effectLst>
            </a:endParaRPr>
          </a:p>
        </p:txBody>
      </p:sp>
      <p:sp>
        <p:nvSpPr>
          <p:cNvPr id="11" name="TextBox 10">
            <a:extLst>
              <a:ext uri="{FF2B5EF4-FFF2-40B4-BE49-F238E27FC236}">
                <a16:creationId xmlns:a16="http://schemas.microsoft.com/office/drawing/2014/main" id="{AC890CDD-BDAF-4A70-933B-A709A8F2B279}"/>
              </a:ext>
            </a:extLst>
          </p:cNvPr>
          <p:cNvSpPr txBox="1"/>
          <p:nvPr/>
        </p:nvSpPr>
        <p:spPr>
          <a:xfrm>
            <a:off x="0" y="6565612"/>
            <a:ext cx="899160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https://www.churchmilitant.com/news/article/marxism-and-the-catholic-church</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19568860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b="1" dirty="0"/>
              <a:t>A Brief History of Communism</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pPr marL="0" indent="0">
              <a:buNone/>
            </a:pPr>
            <a:r>
              <a:rPr lang="en-US" dirty="0"/>
              <a:t>Since its start a century ago, Communism, a political and economic ideology that calls for a classless, government-controlled society in which everything is shared equally, has seen a series of surges—and declines. </a:t>
            </a:r>
          </a:p>
          <a:p>
            <a:pPr marL="0" indent="0">
              <a:buNone/>
            </a:pPr>
            <a:r>
              <a:rPr lang="en-US" dirty="0"/>
              <a:t>What started in 1917 Russia, became a global revolution, taking root in countries as far flung as China and Korea to Kenya and Sudan to Cuba and Nicaragua.</a:t>
            </a:r>
          </a:p>
          <a:p>
            <a:pPr marL="0" indent="0">
              <a:buNone/>
            </a:pPr>
            <a:r>
              <a:rPr lang="en-US" dirty="0"/>
              <a:t>Communism launched from Lenin’s October Revolution and spread to China with Mao Zedong’s rise to power and to Cuba, with Fidel Castro’s takeover. </a:t>
            </a:r>
          </a:p>
          <a:p>
            <a:pPr marL="0" indent="0">
              <a:buNone/>
            </a:pPr>
            <a:r>
              <a:rPr lang="en-US" dirty="0"/>
              <a:t>It was the ideology behind one side of the Cold War and saw a symbolic decline with the fall of the Berlin Wall. </a:t>
            </a:r>
          </a:p>
          <a:p>
            <a:pPr marL="0" indent="0">
              <a:buNone/>
            </a:pPr>
            <a:r>
              <a:rPr lang="en-US" dirty="0"/>
              <a:t>Today just a handful of countries remain under communist rule. Following is a timeline of notable events that shaped Communism’s arc in history.</a:t>
            </a:r>
          </a:p>
          <a:p>
            <a:pPr lvl="1"/>
            <a:endParaRPr lang="en-US" dirty="0"/>
          </a:p>
        </p:txBody>
      </p:sp>
      <p:sp>
        <p:nvSpPr>
          <p:cNvPr id="4" name="TextBox 3">
            <a:extLst>
              <a:ext uri="{FF2B5EF4-FFF2-40B4-BE49-F238E27FC236}">
                <a16:creationId xmlns:a16="http://schemas.microsoft.com/office/drawing/2014/main" id="{49FA06EE-FE8F-4C8E-AF1C-C96DCDEFB2E4}"/>
              </a:ext>
            </a:extLst>
          </p:cNvPr>
          <p:cNvSpPr txBox="1"/>
          <p:nvPr/>
        </p:nvSpPr>
        <p:spPr>
          <a:xfrm>
            <a:off x="304800" y="6457890"/>
            <a:ext cx="870126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4"/>
              </a:rPr>
              <a:t>https://www.history.com/topics/russia/communism-timeline?li_source=LI&amp;li_medium=m2m-rcw-history</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endParaRPr kumimoji="0" lang="en-US" sz="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282369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429927</TotalTime>
  <Words>3335</Words>
  <Application>Microsoft Office PowerPoint</Application>
  <PresentationFormat>On-screen Show (4:3)</PresentationFormat>
  <Paragraphs>141</Paragraphs>
  <Slides>30</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30</vt:i4>
      </vt:variant>
    </vt:vector>
  </HeadingPairs>
  <TitlesOfParts>
    <vt:vector size="35" baseType="lpstr">
      <vt:lpstr>Arial</vt:lpstr>
      <vt:lpstr>Calibri</vt:lpstr>
      <vt:lpstr>Cambria</vt:lpstr>
      <vt:lpstr>Office Theme</vt:lpstr>
      <vt:lpstr>140_Office Theme</vt:lpstr>
      <vt:lpstr>PowerPoint Presentation</vt:lpstr>
      <vt:lpstr>Two Men, Same City, Different Outcomes</vt:lpstr>
      <vt:lpstr>Two Men, Same City, Different Outcomes</vt:lpstr>
      <vt:lpstr>Two Men, Same City, Different Outcomes</vt:lpstr>
      <vt:lpstr>Two Men, Same City, Different Outcomes</vt:lpstr>
      <vt:lpstr>Two Men, Same City, Different Outcomes</vt:lpstr>
      <vt:lpstr>Two Men, Same City, Different Outcomes</vt:lpstr>
      <vt:lpstr>A Brief History of Communism</vt:lpstr>
      <vt:lpstr>A Brief History of Communism</vt:lpstr>
      <vt:lpstr>Soviet Union Emerges From October Revolution</vt:lpstr>
      <vt:lpstr>Communism Takes Hold in China and Beyond</vt:lpstr>
      <vt:lpstr>Communism Takes Hold in China and Beyond</vt:lpstr>
      <vt:lpstr>The Soviet Union</vt:lpstr>
      <vt:lpstr>Cold War Begins</vt:lpstr>
      <vt:lpstr>Cold War Begins</vt:lpstr>
      <vt:lpstr>Communists Win in Cuba, Vietnam</vt:lpstr>
      <vt:lpstr>Communists Win in Cuba, Vietnam</vt:lpstr>
      <vt:lpstr>Berlin Wall Falls, Soviet Union Dissolves</vt:lpstr>
      <vt:lpstr>Is Communism a Good Idea?</vt:lpstr>
      <vt:lpstr>Is Communism a Good Idea?</vt:lpstr>
      <vt:lpstr>Is Communism a Good Idea?</vt:lpstr>
      <vt:lpstr>Is Communism a Good Idea?</vt:lpstr>
      <vt:lpstr>Is Communism a Good Idea?</vt:lpstr>
      <vt:lpstr>Is Communism a Good Idea?</vt:lpstr>
      <vt:lpstr>Is Communism a Good Idea?</vt:lpstr>
      <vt:lpstr>Is Communism a Good Idea?</vt:lpstr>
      <vt:lpstr>Is Communism a Good Idea?</vt:lpstr>
      <vt:lpstr>The Civil War</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6719</cp:revision>
  <cp:lastPrinted>2021-09-19T14:16:44Z</cp:lastPrinted>
  <dcterms:created xsi:type="dcterms:W3CDTF">2018-06-08T00:19:32Z</dcterms:created>
  <dcterms:modified xsi:type="dcterms:W3CDTF">2021-09-19T14:34:28Z</dcterms:modified>
</cp:coreProperties>
</file>