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20" r:id="rId2"/>
    <p:sldMasterId id="2147484032" r:id="rId3"/>
    <p:sldMasterId id="2147484044" r:id="rId4"/>
    <p:sldMasterId id="2147484056" r:id="rId5"/>
    <p:sldMasterId id="2147484068" r:id="rId6"/>
  </p:sldMasterIdLst>
  <p:notesMasterIdLst>
    <p:notesMasterId r:id="rId35"/>
  </p:notesMasterIdLst>
  <p:sldIdLst>
    <p:sldId id="655" r:id="rId7"/>
    <p:sldId id="656" r:id="rId8"/>
    <p:sldId id="657" r:id="rId9"/>
    <p:sldId id="658" r:id="rId10"/>
    <p:sldId id="659" r:id="rId11"/>
    <p:sldId id="660" r:id="rId12"/>
    <p:sldId id="646" r:id="rId13"/>
    <p:sldId id="647" r:id="rId14"/>
    <p:sldId id="648" r:id="rId15"/>
    <p:sldId id="650" r:id="rId16"/>
    <p:sldId id="649" r:id="rId17"/>
    <p:sldId id="674" r:id="rId18"/>
    <p:sldId id="675" r:id="rId19"/>
    <p:sldId id="676" r:id="rId20"/>
    <p:sldId id="677" r:id="rId21"/>
    <p:sldId id="651" r:id="rId22"/>
    <p:sldId id="652" r:id="rId23"/>
    <p:sldId id="654" r:id="rId24"/>
    <p:sldId id="653" r:id="rId25"/>
    <p:sldId id="664" r:id="rId26"/>
    <p:sldId id="672" r:id="rId27"/>
    <p:sldId id="663" r:id="rId28"/>
    <p:sldId id="673" r:id="rId29"/>
    <p:sldId id="665" r:id="rId30"/>
    <p:sldId id="667" r:id="rId31"/>
    <p:sldId id="666" r:id="rId32"/>
    <p:sldId id="668" r:id="rId33"/>
    <p:sldId id="66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10/13/2018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027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7424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8062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9206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1436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60356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2981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53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5302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16277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63205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878698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98676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999536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63827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789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32881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6720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9123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61651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680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48047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948066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09780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885743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07389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51368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608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18178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85117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94807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10621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37217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71172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5780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11028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287283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275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29541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65481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67361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3685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83829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27853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48560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24367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59899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949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4591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44415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39306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30045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746193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95446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712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4659663"/>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913948"/>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8677578"/>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43846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10/13/2018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200284"/>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6.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2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50.xml"/><Relationship Id="rId1" Type="http://schemas.openxmlformats.org/officeDocument/2006/relationships/themeOverride" Target="../theme/themeOverride22.xml"/><Relationship Id="rId4" Type="http://schemas.openxmlformats.org/officeDocument/2006/relationships/hyperlink" Target="http://www.forerunner.com/churchfathers/X0026_06._EPISTLE_OF_BARNA.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www.christianity.com/church/church-history/timeline/1-300/epistle-of-diognetus-quote-11629595.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7842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fontScale="85000" lnSpcReduction="20000"/>
          </a:bodyPr>
          <a:lstStyle/>
          <a:p>
            <a:pPr marL="0" indent="0">
              <a:buNone/>
            </a:pPr>
            <a:r>
              <a:rPr lang="en-US" sz="3100" b="1" i="1" dirty="0">
                <a:latin typeface="Cambria" panose="02040503050406030204" pitchFamily="18" charset="0"/>
                <a:ea typeface="Cambria" panose="02040503050406030204" pitchFamily="18" charset="0"/>
              </a:rPr>
              <a:t>CHAPTER II -- THE VANITY OF IDOLS.</a:t>
            </a:r>
          </a:p>
          <a:p>
            <a:pPr marL="0" indent="0">
              <a:buNone/>
            </a:pPr>
            <a:endParaRPr lang="en-US" sz="2400" b="1" i="1" dirty="0">
              <a:latin typeface="Cambria" panose="02040503050406030204" pitchFamily="18" charset="0"/>
              <a:ea typeface="Cambria" panose="02040503050406030204" pitchFamily="18" charset="0"/>
            </a:endParaRPr>
          </a:p>
          <a:p>
            <a:pPr marL="400050" indent="-400050">
              <a:buNone/>
            </a:pPr>
            <a:r>
              <a:rPr lang="en-US" sz="2600" b="1" i="1" dirty="0">
                <a:latin typeface="Cambria" panose="02040503050406030204" pitchFamily="18" charset="0"/>
                <a:ea typeface="Cambria" panose="02040503050406030204" pitchFamily="18" charset="0"/>
              </a:rPr>
              <a:t>2:1 Come then, clear </a:t>
            </a:r>
            <a:r>
              <a:rPr lang="en-US" sz="2600" b="1" i="1" dirty="0" smtClean="0">
                <a:latin typeface="Cambria" panose="02040503050406030204" pitchFamily="18" charset="0"/>
                <a:ea typeface="Cambria" panose="02040503050406030204" pitchFamily="18" charset="0"/>
              </a:rPr>
              <a:t>yourself of </a:t>
            </a:r>
            <a:r>
              <a:rPr lang="en-US" sz="2600" b="1" i="1" dirty="0">
                <a:latin typeface="Cambria" panose="02040503050406030204" pitchFamily="18" charset="0"/>
                <a:ea typeface="Cambria" panose="02040503050406030204" pitchFamily="18" charset="0"/>
              </a:rPr>
              <a:t>all the prepossessions which occupy your mind, and throw off the habit which </a:t>
            </a:r>
            <a:r>
              <a:rPr lang="en-US" sz="2600" b="1" i="1" dirty="0" smtClean="0">
                <a:latin typeface="Cambria" panose="02040503050406030204" pitchFamily="18" charset="0"/>
                <a:ea typeface="Cambria" panose="02040503050406030204" pitchFamily="18" charset="0"/>
              </a:rPr>
              <a:t>leads </a:t>
            </a:r>
            <a:r>
              <a:rPr lang="en-US" sz="2600" b="1" i="1" dirty="0">
                <a:latin typeface="Cambria" panose="02040503050406030204" pitchFamily="18" charset="0"/>
                <a:ea typeface="Cambria" panose="02040503050406030204" pitchFamily="18" charset="0"/>
              </a:rPr>
              <a:t>you astray, and become a new man, as it were, from the beginning, as one who would listen to a new story, even as you yourself did confess. See not only with your eyes, but with your intellect also, of what substance or of what form they chance to be whom you call and regard as gods.</a:t>
            </a:r>
          </a:p>
          <a:p>
            <a:pPr marL="400050" indent="-400050">
              <a:buNone/>
            </a:pPr>
            <a:endParaRPr lang="en-US" sz="2400" dirty="0" smtClean="0"/>
          </a:p>
          <a:p>
            <a:pPr marL="461963" indent="-461963">
              <a:buNone/>
            </a:pPr>
            <a:r>
              <a:rPr lang="en-US" sz="2600" b="1" i="1" dirty="0">
                <a:latin typeface="Cambria" panose="02040503050406030204" pitchFamily="18" charset="0"/>
                <a:ea typeface="Cambria" panose="02040503050406030204" pitchFamily="18" charset="0"/>
              </a:rPr>
              <a:t>2:2 Is not one of them stone, like that which we tread under foot, and another bronze, no better than the vessels which are forged for our use, and another wood, which has already become rotten, and another silver, which needs a man to guard it lest it be stolen, and another iron, which is corroded with rust, and another earthenware, not a whit more comely than that which is supplied for the most dishonorable service?</a:t>
            </a:r>
            <a:br>
              <a:rPr lang="en-US" sz="2600" b="1" i="1" dirty="0">
                <a:latin typeface="Cambria" panose="02040503050406030204" pitchFamily="18" charset="0"/>
                <a:ea typeface="Cambria" panose="02040503050406030204" pitchFamily="18" charset="0"/>
              </a:rPr>
            </a:br>
            <a:endParaRPr lang="en-US" sz="26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Lightfoot &amp; Harmer, 1891 translation – with old English words updated to modern English</a:t>
            </a:r>
            <a:endParaRPr lang="en-US" sz="1600" dirty="0">
              <a:solidFill>
                <a:prstClr val="black"/>
              </a:solidFill>
            </a:endParaRPr>
          </a:p>
        </p:txBody>
      </p:sp>
    </p:spTree>
    <p:extLst>
      <p:ext uri="{BB962C8B-B14F-4D97-AF65-F5344CB8AC3E}">
        <p14:creationId xmlns:p14="http://schemas.microsoft.com/office/powerpoint/2010/main" val="28958078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 calcmode="lin" valueType="num">
                                      <p:cBhvr>
                                        <p:cTn id="14"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56232"/>
            <a:ext cx="8229600" cy="5638800"/>
          </a:xfrm>
        </p:spPr>
        <p:txBody>
          <a:bodyPr>
            <a:normAutofit fontScale="77500" lnSpcReduction="20000"/>
          </a:bodyPr>
          <a:lstStyle/>
          <a:p>
            <a:pPr marL="568325" indent="-568325">
              <a:buNone/>
            </a:pPr>
            <a:r>
              <a:rPr lang="en-US" sz="3500" b="1" i="1" dirty="0" smtClean="0">
                <a:latin typeface="Cambria" panose="02040503050406030204" pitchFamily="18" charset="0"/>
                <a:ea typeface="Cambria" panose="02040503050406030204" pitchFamily="18" charset="0"/>
              </a:rPr>
              <a:t>2:3 </a:t>
            </a:r>
            <a:r>
              <a:rPr lang="en-US" sz="3500" b="1" i="1" dirty="0">
                <a:latin typeface="Cambria" panose="02040503050406030204" pitchFamily="18" charset="0"/>
                <a:ea typeface="Cambria" panose="02040503050406030204" pitchFamily="18" charset="0"/>
              </a:rPr>
              <a:t>Are not all these of perishable matter? Are </a:t>
            </a:r>
            <a:r>
              <a:rPr lang="en-US" sz="3500" b="1" i="1" dirty="0" smtClean="0">
                <a:latin typeface="Cambria" panose="02040503050406030204" pitchFamily="18" charset="0"/>
                <a:ea typeface="Cambria" panose="02040503050406030204" pitchFamily="18" charset="0"/>
              </a:rPr>
              <a:t>they not </a:t>
            </a:r>
            <a:r>
              <a:rPr lang="en-US" sz="3500" b="1" i="1" dirty="0">
                <a:latin typeface="Cambria" panose="02040503050406030204" pitchFamily="18" charset="0"/>
                <a:ea typeface="Cambria" panose="02040503050406030204" pitchFamily="18" charset="0"/>
              </a:rPr>
              <a:t>forged by iron and fire? Did not the sculptor </a:t>
            </a:r>
            <a:r>
              <a:rPr lang="en-US" sz="3500" b="1" i="1" dirty="0" smtClean="0">
                <a:latin typeface="Cambria" panose="02040503050406030204" pitchFamily="18" charset="0"/>
                <a:ea typeface="Cambria" panose="02040503050406030204" pitchFamily="18" charset="0"/>
              </a:rPr>
              <a:t>make one</a:t>
            </a:r>
            <a:r>
              <a:rPr lang="en-US" sz="3500" b="1" i="1" dirty="0">
                <a:latin typeface="Cambria" panose="02040503050406030204" pitchFamily="18" charset="0"/>
                <a:ea typeface="Cambria" panose="02040503050406030204" pitchFamily="18" charset="0"/>
              </a:rPr>
              <a:t>, and the brass-founder another, and </a:t>
            </a:r>
            <a:r>
              <a:rPr lang="en-US" sz="3500" b="1" i="1" dirty="0" smtClean="0">
                <a:latin typeface="Cambria" panose="02040503050406030204" pitchFamily="18" charset="0"/>
                <a:ea typeface="Cambria" panose="02040503050406030204" pitchFamily="18" charset="0"/>
              </a:rPr>
              <a:t>the silversmith </a:t>
            </a:r>
            <a:r>
              <a:rPr lang="en-US" sz="3500" b="1" i="1" dirty="0">
                <a:latin typeface="Cambria" panose="02040503050406030204" pitchFamily="18" charset="0"/>
                <a:ea typeface="Cambria" panose="02040503050406030204" pitchFamily="18" charset="0"/>
              </a:rPr>
              <a:t>another, and the potter another? </a:t>
            </a:r>
            <a:r>
              <a:rPr lang="en-US" sz="3500" b="1" i="1" dirty="0" smtClean="0">
                <a:latin typeface="Cambria" panose="02040503050406030204" pitchFamily="18" charset="0"/>
                <a:ea typeface="Cambria" panose="02040503050406030204" pitchFamily="18" charset="0"/>
              </a:rPr>
              <a:t>…</a:t>
            </a:r>
          </a:p>
          <a:p>
            <a:pPr marL="568325" indent="-568325">
              <a:buNone/>
            </a:pPr>
            <a:r>
              <a:rPr lang="en-US" sz="3500" b="1" i="1" dirty="0" smtClean="0">
                <a:latin typeface="Cambria" panose="02040503050406030204" pitchFamily="18" charset="0"/>
                <a:ea typeface="Cambria" panose="02040503050406030204" pitchFamily="18" charset="0"/>
              </a:rPr>
              <a:t>2:4 </a:t>
            </a:r>
            <a:r>
              <a:rPr lang="en-US" sz="3500" b="1" i="1" dirty="0">
                <a:latin typeface="Cambria" panose="02040503050406030204" pitchFamily="18" charset="0"/>
                <a:ea typeface="Cambria" panose="02040503050406030204" pitchFamily="18" charset="0"/>
              </a:rPr>
              <a:t>Could not these things which are now </a:t>
            </a:r>
            <a:r>
              <a:rPr lang="en-US" sz="3500" b="1" i="1" dirty="0" smtClean="0">
                <a:latin typeface="Cambria" panose="02040503050406030204" pitchFamily="18" charset="0"/>
                <a:ea typeface="Cambria" panose="02040503050406030204" pitchFamily="18" charset="0"/>
              </a:rPr>
              <a:t>worshipped by </a:t>
            </a:r>
            <a:r>
              <a:rPr lang="en-US" sz="3500" b="1" i="1" dirty="0">
                <a:latin typeface="Cambria" panose="02040503050406030204" pitchFamily="18" charset="0"/>
                <a:ea typeface="Cambria" panose="02040503050406030204" pitchFamily="18" charset="0"/>
              </a:rPr>
              <a:t>you, by human hands again be made vessels like </a:t>
            </a:r>
            <a:r>
              <a:rPr lang="en-US" sz="3500" b="1" i="1" dirty="0" smtClean="0">
                <a:latin typeface="Cambria" panose="02040503050406030204" pitchFamily="18" charset="0"/>
                <a:ea typeface="Cambria" panose="02040503050406030204" pitchFamily="18" charset="0"/>
              </a:rPr>
              <a:t>the rest</a:t>
            </a:r>
            <a:r>
              <a:rPr lang="en-US" sz="3500" b="1" i="1" dirty="0">
                <a:latin typeface="Cambria" panose="02040503050406030204" pitchFamily="18" charset="0"/>
                <a:ea typeface="Cambria" panose="02040503050406030204" pitchFamily="18" charset="0"/>
              </a:rPr>
              <a:t>? Are not they all deaf and blind, are they </a:t>
            </a:r>
            <a:r>
              <a:rPr lang="en-US" sz="3500" b="1" i="1" dirty="0" smtClean="0">
                <a:latin typeface="Cambria" panose="02040503050406030204" pitchFamily="18" charset="0"/>
                <a:ea typeface="Cambria" panose="02040503050406030204" pitchFamily="18" charset="0"/>
              </a:rPr>
              <a:t>not soul-less</a:t>
            </a:r>
            <a:r>
              <a:rPr lang="en-US" sz="3500" b="1" i="1" dirty="0">
                <a:latin typeface="Cambria" panose="02040503050406030204" pitchFamily="18" charset="0"/>
                <a:ea typeface="Cambria" panose="02040503050406030204" pitchFamily="18" charset="0"/>
              </a:rPr>
              <a:t>, senseless, motionless? Do they not all </a:t>
            </a:r>
            <a:r>
              <a:rPr lang="en-US" sz="3500" b="1" i="1" dirty="0" smtClean="0">
                <a:latin typeface="Cambria" panose="02040503050406030204" pitchFamily="18" charset="0"/>
                <a:ea typeface="Cambria" panose="02040503050406030204" pitchFamily="18" charset="0"/>
              </a:rPr>
              <a:t>rot and </a:t>
            </a:r>
            <a:r>
              <a:rPr lang="en-US" sz="3500" b="1" i="1" dirty="0">
                <a:latin typeface="Cambria" panose="02040503050406030204" pitchFamily="18" charset="0"/>
                <a:ea typeface="Cambria" panose="02040503050406030204" pitchFamily="18" charset="0"/>
              </a:rPr>
              <a:t>decay</a:t>
            </a:r>
            <a:r>
              <a:rPr lang="en-US" sz="3500" b="1" i="1" dirty="0" smtClean="0">
                <a:latin typeface="Cambria" panose="02040503050406030204" pitchFamily="18" charset="0"/>
                <a:ea typeface="Cambria" panose="02040503050406030204" pitchFamily="18" charset="0"/>
              </a:rPr>
              <a:t>?</a:t>
            </a:r>
          </a:p>
          <a:p>
            <a:pPr marL="568325" indent="-568325">
              <a:buNone/>
            </a:pPr>
            <a:r>
              <a:rPr lang="en-US" sz="3500" b="1" i="1" dirty="0" smtClean="0">
                <a:latin typeface="Cambria" panose="02040503050406030204" pitchFamily="18" charset="0"/>
                <a:ea typeface="Cambria" panose="02040503050406030204" pitchFamily="18" charset="0"/>
              </a:rPr>
              <a:t>2:5 </a:t>
            </a:r>
            <a:r>
              <a:rPr lang="en-US" sz="3500" b="1" i="1" dirty="0">
                <a:latin typeface="Cambria" panose="02040503050406030204" pitchFamily="18" charset="0"/>
                <a:ea typeface="Cambria" panose="02040503050406030204" pitchFamily="18" charset="0"/>
              </a:rPr>
              <a:t>These things </a:t>
            </a:r>
            <a:r>
              <a:rPr lang="en-US" sz="3500" b="1" i="1" dirty="0" smtClean="0">
                <a:latin typeface="Cambria" panose="02040503050406030204" pitchFamily="18" charset="0"/>
                <a:ea typeface="Cambria" panose="02040503050406030204" pitchFamily="18" charset="0"/>
              </a:rPr>
              <a:t>you </a:t>
            </a:r>
            <a:r>
              <a:rPr lang="en-US" sz="3500" b="1" i="1" dirty="0">
                <a:latin typeface="Cambria" panose="02040503050406030204" pitchFamily="18" charset="0"/>
                <a:ea typeface="Cambria" panose="02040503050406030204" pitchFamily="18" charset="0"/>
              </a:rPr>
              <a:t>call gods, to these </a:t>
            </a:r>
            <a:r>
              <a:rPr lang="en-US" sz="3500" b="1" i="1" dirty="0" smtClean="0">
                <a:latin typeface="Cambria" panose="02040503050406030204" pitchFamily="18" charset="0"/>
                <a:ea typeface="Cambria" panose="02040503050406030204" pitchFamily="18" charset="0"/>
              </a:rPr>
              <a:t>you are slaves</a:t>
            </a:r>
            <a:r>
              <a:rPr lang="en-US" sz="3500" b="1" i="1" dirty="0">
                <a:latin typeface="Cambria" panose="02040503050406030204" pitchFamily="18" charset="0"/>
                <a:ea typeface="Cambria" panose="02040503050406030204" pitchFamily="18" charset="0"/>
              </a:rPr>
              <a:t>, these </a:t>
            </a:r>
            <a:r>
              <a:rPr lang="en-US" sz="3500" b="1" i="1" dirty="0" smtClean="0">
                <a:latin typeface="Cambria" panose="02040503050406030204" pitchFamily="18" charset="0"/>
                <a:ea typeface="Cambria" panose="02040503050406030204" pitchFamily="18" charset="0"/>
              </a:rPr>
              <a:t>you </a:t>
            </a:r>
            <a:r>
              <a:rPr lang="en-US" sz="3500" b="1" i="1" dirty="0">
                <a:latin typeface="Cambria" panose="02040503050406030204" pitchFamily="18" charset="0"/>
                <a:ea typeface="Cambria" panose="02040503050406030204" pitchFamily="18" charset="0"/>
              </a:rPr>
              <a:t>worship; and </a:t>
            </a:r>
            <a:r>
              <a:rPr lang="en-US" sz="3500" b="1" i="1" dirty="0" smtClean="0">
                <a:latin typeface="Cambria" panose="02040503050406030204" pitchFamily="18" charset="0"/>
                <a:ea typeface="Cambria" panose="02040503050406030204" pitchFamily="18" charset="0"/>
              </a:rPr>
              <a:t>you </a:t>
            </a:r>
            <a:r>
              <a:rPr lang="en-US" sz="3500" b="1" i="1" dirty="0">
                <a:latin typeface="Cambria" panose="02040503050406030204" pitchFamily="18" charset="0"/>
                <a:ea typeface="Cambria" panose="02040503050406030204" pitchFamily="18" charset="0"/>
              </a:rPr>
              <a:t>end by </a:t>
            </a:r>
            <a:r>
              <a:rPr lang="en-US" sz="3500" b="1" i="1" dirty="0" smtClean="0">
                <a:latin typeface="Cambria" panose="02040503050406030204" pitchFamily="18" charset="0"/>
                <a:ea typeface="Cambria" panose="02040503050406030204" pitchFamily="18" charset="0"/>
              </a:rPr>
              <a:t>becoming altogether </a:t>
            </a:r>
            <a:r>
              <a:rPr lang="en-US" sz="3500" b="1" i="1" dirty="0">
                <a:latin typeface="Cambria" panose="02040503050406030204" pitchFamily="18" charset="0"/>
                <a:ea typeface="Cambria" panose="02040503050406030204" pitchFamily="18" charset="0"/>
              </a:rPr>
              <a:t>like </a:t>
            </a:r>
            <a:r>
              <a:rPr lang="en-US" sz="3500" b="1" i="1" dirty="0" smtClean="0">
                <a:latin typeface="Cambria" panose="02040503050406030204" pitchFamily="18" charset="0"/>
                <a:ea typeface="Cambria" panose="02040503050406030204" pitchFamily="18" charset="0"/>
              </a:rPr>
              <a:t>them.</a:t>
            </a:r>
          </a:p>
          <a:p>
            <a:pPr marL="568325" indent="-568325">
              <a:buNone/>
            </a:pPr>
            <a:r>
              <a:rPr lang="en-US" sz="3500" b="1" i="1" dirty="0" smtClean="0">
                <a:latin typeface="Cambria" panose="02040503050406030204" pitchFamily="18" charset="0"/>
                <a:ea typeface="Cambria" panose="02040503050406030204" pitchFamily="18" charset="0"/>
              </a:rPr>
              <a:t>2:6 </a:t>
            </a:r>
            <a:r>
              <a:rPr lang="en-US" sz="3500" b="1" i="1" dirty="0">
                <a:latin typeface="Cambria" panose="02040503050406030204" pitchFamily="18" charset="0"/>
                <a:ea typeface="Cambria" panose="02040503050406030204" pitchFamily="18" charset="0"/>
              </a:rPr>
              <a:t>Therefore </a:t>
            </a:r>
            <a:r>
              <a:rPr lang="en-US" sz="3500" b="1" i="1" dirty="0" smtClean="0">
                <a:latin typeface="Cambria" panose="02040503050406030204" pitchFamily="18" charset="0"/>
                <a:ea typeface="Cambria" panose="02040503050406030204" pitchFamily="18" charset="0"/>
              </a:rPr>
              <a:t>you </a:t>
            </a:r>
            <a:r>
              <a:rPr lang="en-US" sz="3500" b="1" i="1" dirty="0">
                <a:latin typeface="Cambria" panose="02040503050406030204" pitchFamily="18" charset="0"/>
                <a:ea typeface="Cambria" panose="02040503050406030204" pitchFamily="18" charset="0"/>
              </a:rPr>
              <a:t>hate the Christians, because </a:t>
            </a:r>
            <a:r>
              <a:rPr lang="en-US" sz="3500" b="1" i="1" dirty="0" smtClean="0">
                <a:latin typeface="Cambria" panose="02040503050406030204" pitchFamily="18" charset="0"/>
                <a:ea typeface="Cambria" panose="02040503050406030204" pitchFamily="18" charset="0"/>
              </a:rPr>
              <a:t>they do </a:t>
            </a:r>
            <a:r>
              <a:rPr lang="en-US" sz="3500" b="1" i="1" dirty="0">
                <a:latin typeface="Cambria" panose="02040503050406030204" pitchFamily="18" charset="0"/>
                <a:ea typeface="Cambria" panose="02040503050406030204" pitchFamily="18" charset="0"/>
              </a:rPr>
              <a:t>not consider these to be gods.</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Lightfoot &amp; Harmer, 1891 translation – with old English words updated to modern English</a:t>
            </a:r>
            <a:endParaRPr lang="en-US" sz="1600" dirty="0">
              <a:solidFill>
                <a:prstClr val="black"/>
              </a:solidFill>
            </a:endParaRPr>
          </a:p>
        </p:txBody>
      </p:sp>
    </p:spTree>
    <p:extLst>
      <p:ext uri="{BB962C8B-B14F-4D97-AF65-F5344CB8AC3E}">
        <p14:creationId xmlns:p14="http://schemas.microsoft.com/office/powerpoint/2010/main" val="192689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marL="0" indent="0">
              <a:buNone/>
            </a:pPr>
            <a:r>
              <a:rPr lang="en-US" sz="3100" b="1" i="1" dirty="0">
                <a:latin typeface="Cambria" panose="02040503050406030204" pitchFamily="18" charset="0"/>
                <a:ea typeface="Cambria" panose="02040503050406030204" pitchFamily="18" charset="0"/>
              </a:rPr>
              <a:t>CHAPTER III -- SUPERSTITIONS OF THE JEWS</a:t>
            </a:r>
            <a:r>
              <a:rPr lang="en-US" sz="3100" b="1" i="1" dirty="0" smtClean="0">
                <a:latin typeface="Cambria" panose="02040503050406030204" pitchFamily="18" charset="0"/>
                <a:ea typeface="Cambria" panose="02040503050406030204" pitchFamily="18" charset="0"/>
              </a:rPr>
              <a:t>.</a:t>
            </a:r>
            <a:endParaRPr lang="en-US" sz="3100" b="1" i="1" dirty="0">
              <a:latin typeface="Cambria" panose="02040503050406030204" pitchFamily="18" charset="0"/>
              <a:ea typeface="Cambria" panose="02040503050406030204" pitchFamily="18" charset="0"/>
            </a:endParaRPr>
          </a:p>
          <a:p>
            <a:pPr marL="0" indent="0">
              <a:buNone/>
            </a:pPr>
            <a:endParaRPr lang="en-US" sz="2400" b="1" i="1" dirty="0">
              <a:latin typeface="Cambria" panose="02040503050406030204" pitchFamily="18" charset="0"/>
              <a:ea typeface="Cambria" panose="02040503050406030204" pitchFamily="18" charset="0"/>
            </a:endParaRPr>
          </a:p>
          <a:p>
            <a:pPr marL="400050" indent="-400050">
              <a:buNone/>
            </a:pPr>
            <a:r>
              <a:rPr lang="en-US" sz="2600" b="1" i="1" dirty="0" smtClean="0">
                <a:latin typeface="Cambria" panose="02040503050406030204" pitchFamily="18" charset="0"/>
                <a:ea typeface="Cambria" panose="02040503050406030204" pitchFamily="18" charset="0"/>
              </a:rPr>
              <a:t>3:1 </a:t>
            </a:r>
            <a:r>
              <a:rPr lang="en-US" sz="2600" b="1" i="1" dirty="0">
                <a:latin typeface="Cambria" panose="02040503050406030204" pitchFamily="18" charset="0"/>
                <a:ea typeface="Cambria" panose="02040503050406030204" pitchFamily="18" charset="0"/>
              </a:rPr>
              <a:t>In the next place, I </a:t>
            </a:r>
            <a:r>
              <a:rPr lang="en-US" sz="2600" b="1" i="1" dirty="0" smtClean="0">
                <a:latin typeface="Cambria" panose="02040503050406030204" pitchFamily="18" charset="0"/>
                <a:ea typeface="Cambria" panose="02040503050406030204" pitchFamily="18" charset="0"/>
              </a:rPr>
              <a:t>suspect </a:t>
            </a:r>
            <a:r>
              <a:rPr lang="en-US" sz="2600" b="1" i="1" dirty="0">
                <a:latin typeface="Cambria" panose="02040503050406030204" pitchFamily="18" charset="0"/>
                <a:ea typeface="Cambria" panose="02040503050406030204" pitchFamily="18" charset="0"/>
              </a:rPr>
              <a:t>that </a:t>
            </a:r>
            <a:r>
              <a:rPr lang="en-US" sz="2600" b="1" i="1" dirty="0" smtClean="0">
                <a:latin typeface="Cambria" panose="02040503050406030204" pitchFamily="18" charset="0"/>
                <a:ea typeface="Cambria" panose="02040503050406030204" pitchFamily="18" charset="0"/>
              </a:rPr>
              <a:t>you are anxious </a:t>
            </a:r>
            <a:r>
              <a:rPr lang="en-US" sz="2600" b="1" i="1" dirty="0">
                <a:latin typeface="Cambria" panose="02040503050406030204" pitchFamily="18" charset="0"/>
                <a:ea typeface="Cambria" panose="02040503050406030204" pitchFamily="18" charset="0"/>
              </a:rPr>
              <a:t>to hear about </a:t>
            </a:r>
            <a:r>
              <a:rPr lang="en-US" sz="2600" b="1" i="1" dirty="0" smtClean="0">
                <a:latin typeface="Cambria" panose="02040503050406030204" pitchFamily="18" charset="0"/>
                <a:ea typeface="Cambria" panose="02040503050406030204" pitchFamily="18" charset="0"/>
              </a:rPr>
              <a:t>[Christians] not practicing their religion </a:t>
            </a:r>
            <a:r>
              <a:rPr lang="en-US" sz="2600" b="1" i="1" dirty="0">
                <a:latin typeface="Cambria" panose="02040503050406030204" pitchFamily="18" charset="0"/>
                <a:ea typeface="Cambria" panose="02040503050406030204" pitchFamily="18" charset="0"/>
              </a:rPr>
              <a:t>in the same way as the Jews.</a:t>
            </a:r>
          </a:p>
          <a:p>
            <a:pPr marL="400050" indent="-400050">
              <a:buNone/>
            </a:pPr>
            <a:r>
              <a:rPr lang="en-US" sz="2600" b="1" i="1" dirty="0">
                <a:latin typeface="Cambria" panose="02040503050406030204" pitchFamily="18" charset="0"/>
                <a:ea typeface="Cambria" panose="02040503050406030204" pitchFamily="18" charset="0"/>
              </a:rPr>
              <a:t>3:2 The Jews then, so far as they abstain from </a:t>
            </a:r>
            <a:r>
              <a:rPr lang="en-US" sz="2600" b="1" i="1" dirty="0" smtClean="0">
                <a:latin typeface="Cambria" panose="02040503050406030204" pitchFamily="18" charset="0"/>
                <a:ea typeface="Cambria" panose="02040503050406030204" pitchFamily="18" charset="0"/>
              </a:rPr>
              <a:t>the mode </a:t>
            </a:r>
            <a:r>
              <a:rPr lang="en-US" sz="2600" b="1" i="1" dirty="0">
                <a:latin typeface="Cambria" panose="02040503050406030204" pitchFamily="18" charset="0"/>
                <a:ea typeface="Cambria" panose="02040503050406030204" pitchFamily="18" charset="0"/>
              </a:rPr>
              <a:t>of worship described above, do well in </a:t>
            </a:r>
            <a:r>
              <a:rPr lang="en-US" sz="2600" b="1" i="1" dirty="0" smtClean="0">
                <a:latin typeface="Cambria" panose="02040503050406030204" pitchFamily="18" charset="0"/>
                <a:ea typeface="Cambria" panose="02040503050406030204" pitchFamily="18" charset="0"/>
              </a:rPr>
              <a:t>claiming to </a:t>
            </a:r>
            <a:r>
              <a:rPr lang="en-US" sz="2600" b="1" i="1" dirty="0">
                <a:latin typeface="Cambria" panose="02040503050406030204" pitchFamily="18" charset="0"/>
                <a:ea typeface="Cambria" panose="02040503050406030204" pitchFamily="18" charset="0"/>
              </a:rPr>
              <a:t>reverence one God of the universe and to regard </a:t>
            </a:r>
            <a:r>
              <a:rPr lang="en-US" sz="2600" b="1" i="1" dirty="0" smtClean="0">
                <a:latin typeface="Cambria" panose="02040503050406030204" pitchFamily="18" charset="0"/>
                <a:ea typeface="Cambria" panose="02040503050406030204" pitchFamily="18" charset="0"/>
              </a:rPr>
              <a:t>Him as </a:t>
            </a:r>
            <a:r>
              <a:rPr lang="en-US" sz="2600" b="1" i="1" dirty="0">
                <a:latin typeface="Cambria" panose="02040503050406030204" pitchFamily="18" charset="0"/>
                <a:ea typeface="Cambria" panose="02040503050406030204" pitchFamily="18" charset="0"/>
              </a:rPr>
              <a:t>Master; but so far as they offer Him this </a:t>
            </a:r>
            <a:r>
              <a:rPr lang="en-US" sz="2600" b="1" i="1" dirty="0" smtClean="0">
                <a:latin typeface="Cambria" panose="02040503050406030204" pitchFamily="18" charset="0"/>
                <a:ea typeface="Cambria" panose="02040503050406030204" pitchFamily="18" charset="0"/>
              </a:rPr>
              <a:t>worship in </a:t>
            </a:r>
            <a:r>
              <a:rPr lang="en-US" sz="2600" b="1" i="1" dirty="0">
                <a:latin typeface="Cambria" panose="02040503050406030204" pitchFamily="18" charset="0"/>
                <a:ea typeface="Cambria" panose="02040503050406030204" pitchFamily="18" charset="0"/>
              </a:rPr>
              <a:t>methods similar to those already mentioned, </a:t>
            </a:r>
            <a:r>
              <a:rPr lang="en-US" sz="2600" b="1" i="1" dirty="0" smtClean="0">
                <a:latin typeface="Cambria" panose="02040503050406030204" pitchFamily="18" charset="0"/>
                <a:ea typeface="Cambria" panose="02040503050406030204" pitchFamily="18" charset="0"/>
              </a:rPr>
              <a:t>they are </a:t>
            </a:r>
            <a:r>
              <a:rPr lang="en-US" sz="2600" b="1" i="1" dirty="0">
                <a:latin typeface="Cambria" panose="02040503050406030204" pitchFamily="18" charset="0"/>
                <a:ea typeface="Cambria" panose="02040503050406030204" pitchFamily="18" charset="0"/>
              </a:rPr>
              <a:t>altogether at fault.</a:t>
            </a:r>
          </a:p>
          <a:p>
            <a:pPr marL="400050" indent="-400050">
              <a:buNone/>
            </a:pPr>
            <a:r>
              <a:rPr lang="en-US" sz="2600" b="1" i="1" dirty="0">
                <a:latin typeface="Cambria" panose="02040503050406030204" pitchFamily="18" charset="0"/>
                <a:ea typeface="Cambria" panose="02040503050406030204" pitchFamily="18" charset="0"/>
              </a:rPr>
              <a:t>3:3 For whereas the Greeks, by offering these </a:t>
            </a:r>
            <a:r>
              <a:rPr lang="en-US" sz="2600" b="1" i="1" dirty="0" smtClean="0">
                <a:latin typeface="Cambria" panose="02040503050406030204" pitchFamily="18" charset="0"/>
                <a:ea typeface="Cambria" panose="02040503050406030204" pitchFamily="18" charset="0"/>
              </a:rPr>
              <a:t>things to </a:t>
            </a:r>
            <a:r>
              <a:rPr lang="en-US" sz="2600" b="1" i="1" dirty="0">
                <a:latin typeface="Cambria" panose="02040503050406030204" pitchFamily="18" charset="0"/>
                <a:ea typeface="Cambria" panose="02040503050406030204" pitchFamily="18" charset="0"/>
              </a:rPr>
              <a:t>senseless and deaf images, make an exhibition </a:t>
            </a:r>
            <a:r>
              <a:rPr lang="en-US" sz="2600" b="1" i="1" dirty="0" smtClean="0">
                <a:latin typeface="Cambria" panose="02040503050406030204" pitchFamily="18" charset="0"/>
                <a:ea typeface="Cambria" panose="02040503050406030204" pitchFamily="18" charset="0"/>
              </a:rPr>
              <a:t>of stupidity</a:t>
            </a:r>
            <a:r>
              <a:rPr lang="en-US" sz="2600" b="1" i="1" dirty="0">
                <a:latin typeface="Cambria" panose="02040503050406030204" pitchFamily="18" charset="0"/>
                <a:ea typeface="Cambria" panose="02040503050406030204" pitchFamily="18" charset="0"/>
              </a:rPr>
              <a:t>, the Jews considering that they </a:t>
            </a:r>
            <a:r>
              <a:rPr lang="en-US" sz="2600" b="1" i="1" dirty="0" smtClean="0">
                <a:latin typeface="Cambria" panose="02040503050406030204" pitchFamily="18" charset="0"/>
                <a:ea typeface="Cambria" panose="02040503050406030204" pitchFamily="18" charset="0"/>
              </a:rPr>
              <a:t>are presenting </a:t>
            </a:r>
            <a:r>
              <a:rPr lang="en-US" sz="2600" b="1" i="1" dirty="0">
                <a:latin typeface="Cambria" panose="02040503050406030204" pitchFamily="18" charset="0"/>
                <a:ea typeface="Cambria" panose="02040503050406030204" pitchFamily="18" charset="0"/>
              </a:rPr>
              <a:t>them to God, as if He were in need of them</a:t>
            </a:r>
            <a:r>
              <a:rPr lang="en-US" sz="2600" b="1" i="1" dirty="0" smtClean="0">
                <a:latin typeface="Cambria" panose="02040503050406030204" pitchFamily="18" charset="0"/>
                <a:ea typeface="Cambria" panose="02040503050406030204" pitchFamily="18" charset="0"/>
              </a:rPr>
              <a:t>, ought </a:t>
            </a:r>
            <a:r>
              <a:rPr lang="en-US" sz="2600" b="1" i="1" dirty="0">
                <a:latin typeface="Cambria" panose="02040503050406030204" pitchFamily="18" charset="0"/>
                <a:ea typeface="Cambria" panose="02040503050406030204" pitchFamily="18" charset="0"/>
              </a:rPr>
              <a:t>in all reason to count it folly and </a:t>
            </a:r>
            <a:r>
              <a:rPr lang="en-US" sz="2600" b="1" i="1" dirty="0" smtClean="0">
                <a:latin typeface="Cambria" panose="02040503050406030204" pitchFamily="18" charset="0"/>
                <a:ea typeface="Cambria" panose="02040503050406030204" pitchFamily="18" charset="0"/>
              </a:rPr>
              <a:t>not religious </a:t>
            </a:r>
            <a:r>
              <a:rPr lang="en-US" sz="2600" b="1" i="1" dirty="0">
                <a:latin typeface="Cambria" panose="02040503050406030204" pitchFamily="18" charset="0"/>
                <a:ea typeface="Cambria" panose="02040503050406030204" pitchFamily="18" charset="0"/>
              </a:rPr>
              <a:t>worship</a:t>
            </a:r>
            <a:r>
              <a:rPr lang="en-US" sz="2600" b="1" i="1" dirty="0" smtClean="0">
                <a:latin typeface="Cambria" panose="02040503050406030204" pitchFamily="18" charset="0"/>
                <a:ea typeface="Cambria" panose="02040503050406030204" pitchFamily="18" charset="0"/>
              </a:rPr>
              <a:t>.</a:t>
            </a:r>
            <a:r>
              <a:rPr lang="en-US" sz="2600" b="1" i="1" dirty="0">
                <a:latin typeface="Cambria" panose="02040503050406030204" pitchFamily="18" charset="0"/>
                <a:ea typeface="Cambria" panose="02040503050406030204" pitchFamily="18" charset="0"/>
              </a:rPr>
              <a:t/>
            </a:r>
            <a:br>
              <a:rPr lang="en-US" sz="2600" b="1" i="1" dirty="0">
                <a:latin typeface="Cambria" panose="02040503050406030204" pitchFamily="18" charset="0"/>
                <a:ea typeface="Cambria" panose="02040503050406030204" pitchFamily="18" charset="0"/>
              </a:rPr>
            </a:br>
            <a:endParaRPr lang="en-US" sz="26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2491508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a:bodyPr>
          <a:lstStyle/>
          <a:p>
            <a:pPr marL="400050" indent="-400050">
              <a:buNone/>
            </a:pPr>
            <a:r>
              <a:rPr lang="en-US" sz="2600" b="1" i="1" dirty="0" smtClean="0">
                <a:latin typeface="Cambria" panose="02040503050406030204" pitchFamily="18" charset="0"/>
                <a:ea typeface="Cambria" panose="02040503050406030204" pitchFamily="18" charset="0"/>
              </a:rPr>
              <a:t>3:4 </a:t>
            </a:r>
            <a:r>
              <a:rPr lang="en-US" sz="2600" b="1" i="1" dirty="0">
                <a:latin typeface="Cambria" panose="02040503050406030204" pitchFamily="18" charset="0"/>
                <a:ea typeface="Cambria" panose="02040503050406030204" pitchFamily="18" charset="0"/>
              </a:rPr>
              <a:t>For He that made the heaven and the earth </a:t>
            </a:r>
            <a:r>
              <a:rPr lang="en-US" sz="2600" b="1" i="1" dirty="0" smtClean="0">
                <a:latin typeface="Cambria" panose="02040503050406030204" pitchFamily="18" charset="0"/>
                <a:ea typeface="Cambria" panose="02040503050406030204" pitchFamily="18" charset="0"/>
              </a:rPr>
              <a:t>and all </a:t>
            </a:r>
            <a:r>
              <a:rPr lang="en-US" sz="2600" b="1" i="1" dirty="0">
                <a:latin typeface="Cambria" panose="02040503050406030204" pitchFamily="18" charset="0"/>
                <a:ea typeface="Cambria" panose="02040503050406030204" pitchFamily="18" charset="0"/>
              </a:rPr>
              <a:t>things that are therein, and </a:t>
            </a:r>
            <a:r>
              <a:rPr lang="en-US" sz="2600" b="1" i="1" dirty="0" smtClean="0">
                <a:latin typeface="Cambria" panose="02040503050406030204" pitchFamily="18" charset="0"/>
                <a:ea typeface="Cambria" panose="02040503050406030204" pitchFamily="18" charset="0"/>
              </a:rPr>
              <a:t>furnished </a:t>
            </a:r>
            <a:r>
              <a:rPr lang="en-US" sz="2600" b="1" i="1" dirty="0">
                <a:latin typeface="Cambria" panose="02040503050406030204" pitchFamily="18" charset="0"/>
                <a:ea typeface="Cambria" panose="02040503050406030204" pitchFamily="18" charset="0"/>
              </a:rPr>
              <a:t>us </a:t>
            </a:r>
            <a:r>
              <a:rPr lang="en-US" sz="2600" b="1" i="1" dirty="0" smtClean="0">
                <a:latin typeface="Cambria" panose="02040503050406030204" pitchFamily="18" charset="0"/>
                <a:ea typeface="Cambria" panose="02040503050406030204" pitchFamily="18" charset="0"/>
              </a:rPr>
              <a:t>all with </a:t>
            </a:r>
            <a:r>
              <a:rPr lang="en-US" sz="2600" b="1" i="1" dirty="0">
                <a:latin typeface="Cambria" panose="02040503050406030204" pitchFamily="18" charset="0"/>
                <a:ea typeface="Cambria" panose="02040503050406030204" pitchFamily="18" charset="0"/>
              </a:rPr>
              <a:t>what we need, cannot Himself need any of </a:t>
            </a:r>
            <a:r>
              <a:rPr lang="en-US" sz="2600" b="1" i="1" dirty="0" smtClean="0">
                <a:latin typeface="Cambria" panose="02040503050406030204" pitchFamily="18" charset="0"/>
                <a:ea typeface="Cambria" panose="02040503050406030204" pitchFamily="18" charset="0"/>
              </a:rPr>
              <a:t>these things </a:t>
            </a:r>
            <a:r>
              <a:rPr lang="en-US" sz="2600" b="1" i="1" dirty="0">
                <a:latin typeface="Cambria" panose="02040503050406030204" pitchFamily="18" charset="0"/>
                <a:ea typeface="Cambria" panose="02040503050406030204" pitchFamily="18" charset="0"/>
              </a:rPr>
              <a:t>which He Himself </a:t>
            </a:r>
            <a:r>
              <a:rPr lang="en-US" sz="2600" b="1" i="1" dirty="0" smtClean="0">
                <a:latin typeface="Cambria" panose="02040503050406030204" pitchFamily="18" charset="0"/>
                <a:ea typeface="Cambria" panose="02040503050406030204" pitchFamily="18" charset="0"/>
              </a:rPr>
              <a:t>supplied </a:t>
            </a:r>
            <a:r>
              <a:rPr lang="en-US" sz="2600" b="1" i="1" dirty="0">
                <a:latin typeface="Cambria" panose="02040503050406030204" pitchFamily="18" charset="0"/>
                <a:ea typeface="Cambria" panose="02040503050406030204" pitchFamily="18" charset="0"/>
              </a:rPr>
              <a:t>to them that </a:t>
            </a:r>
            <a:r>
              <a:rPr lang="en-US" sz="2600" b="1" i="1" dirty="0" smtClean="0">
                <a:latin typeface="Cambria" panose="02040503050406030204" pitchFamily="18" charset="0"/>
                <a:ea typeface="Cambria" panose="02040503050406030204" pitchFamily="18" charset="0"/>
              </a:rPr>
              <a:t>imagine they </a:t>
            </a:r>
            <a:r>
              <a:rPr lang="en-US" sz="2600" b="1" i="1" dirty="0">
                <a:latin typeface="Cambria" panose="02040503050406030204" pitchFamily="18" charset="0"/>
                <a:ea typeface="Cambria" panose="02040503050406030204" pitchFamily="18" charset="0"/>
              </a:rPr>
              <a:t>are giving them to Him.</a:t>
            </a:r>
          </a:p>
          <a:p>
            <a:pPr marL="400050" indent="-400050">
              <a:buNone/>
            </a:pPr>
            <a:r>
              <a:rPr lang="en-US" sz="2600" b="1" i="1" dirty="0">
                <a:latin typeface="Cambria" panose="02040503050406030204" pitchFamily="18" charset="0"/>
                <a:ea typeface="Cambria" panose="02040503050406030204" pitchFamily="18" charset="0"/>
              </a:rPr>
              <a:t>3:5 But those who think to perform sacrifices to </a:t>
            </a:r>
            <a:r>
              <a:rPr lang="en-US" sz="2600" b="1" i="1" dirty="0" smtClean="0">
                <a:latin typeface="Cambria" panose="02040503050406030204" pitchFamily="18" charset="0"/>
                <a:ea typeface="Cambria" panose="02040503050406030204" pitchFamily="18" charset="0"/>
              </a:rPr>
              <a:t>Him with </a:t>
            </a:r>
            <a:r>
              <a:rPr lang="en-US" sz="2600" b="1" i="1" dirty="0">
                <a:latin typeface="Cambria" panose="02040503050406030204" pitchFamily="18" charset="0"/>
                <a:ea typeface="Cambria" panose="02040503050406030204" pitchFamily="18" charset="0"/>
              </a:rPr>
              <a:t>blood and fat and whole burnt offerings, and </a:t>
            </a:r>
            <a:r>
              <a:rPr lang="en-US" sz="2600" b="1" i="1" dirty="0" smtClean="0">
                <a:latin typeface="Cambria" panose="02040503050406030204" pitchFamily="18" charset="0"/>
                <a:ea typeface="Cambria" panose="02040503050406030204" pitchFamily="18" charset="0"/>
              </a:rPr>
              <a:t>to honor </a:t>
            </a:r>
            <a:r>
              <a:rPr lang="en-US" sz="2600" b="1" i="1" dirty="0">
                <a:latin typeface="Cambria" panose="02040503050406030204" pitchFamily="18" charset="0"/>
                <a:ea typeface="Cambria" panose="02040503050406030204" pitchFamily="18" charset="0"/>
              </a:rPr>
              <a:t>Him with such </a:t>
            </a:r>
            <a:r>
              <a:rPr lang="en-US" sz="2600" b="1" i="1" dirty="0" smtClean="0">
                <a:latin typeface="Cambria" panose="02040503050406030204" pitchFamily="18" charset="0"/>
                <a:ea typeface="Cambria" panose="02040503050406030204" pitchFamily="18" charset="0"/>
              </a:rPr>
              <a:t>honors, </a:t>
            </a:r>
            <a:r>
              <a:rPr lang="en-US" sz="2600" b="1" i="1" dirty="0">
                <a:latin typeface="Cambria" panose="02040503050406030204" pitchFamily="18" charset="0"/>
                <a:ea typeface="Cambria" panose="02040503050406030204" pitchFamily="18" charset="0"/>
              </a:rPr>
              <a:t>seem to me in no </a:t>
            </a:r>
            <a:r>
              <a:rPr lang="en-US" sz="2600" b="1" i="1" dirty="0" smtClean="0">
                <a:latin typeface="Cambria" panose="02040503050406030204" pitchFamily="18" charset="0"/>
                <a:ea typeface="Cambria" panose="02040503050406030204" pitchFamily="18" charset="0"/>
              </a:rPr>
              <a:t>way different </a:t>
            </a:r>
            <a:r>
              <a:rPr lang="en-US" sz="2600" b="1" i="1" dirty="0">
                <a:latin typeface="Cambria" panose="02040503050406030204" pitchFamily="18" charset="0"/>
                <a:ea typeface="Cambria" panose="02040503050406030204" pitchFamily="18" charset="0"/>
              </a:rPr>
              <a:t>from those who show the same respect </a:t>
            </a:r>
            <a:r>
              <a:rPr lang="en-US" sz="2600" b="1" i="1" dirty="0" smtClean="0">
                <a:latin typeface="Cambria" panose="02040503050406030204" pitchFamily="18" charset="0"/>
                <a:ea typeface="Cambria" panose="02040503050406030204" pitchFamily="18" charset="0"/>
              </a:rPr>
              <a:t>towards deaf images…</a:t>
            </a:r>
            <a:endParaRPr lang="en-US" sz="26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22678225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a:bodyPr>
          <a:lstStyle/>
          <a:p>
            <a:pPr marL="568325" indent="-568325">
              <a:buNone/>
            </a:pPr>
            <a:r>
              <a:rPr lang="en-US" sz="2600" b="1" i="1" dirty="0" smtClean="0">
                <a:latin typeface="Cambria" panose="02040503050406030204" pitchFamily="18" charset="0"/>
                <a:ea typeface="Cambria" panose="02040503050406030204" pitchFamily="18" charset="0"/>
              </a:rPr>
              <a:t>4:1 </a:t>
            </a:r>
            <a:r>
              <a:rPr lang="en-US" sz="2600" b="1" i="1" dirty="0">
                <a:latin typeface="Cambria" panose="02040503050406030204" pitchFamily="18" charset="0"/>
                <a:ea typeface="Cambria" panose="02040503050406030204" pitchFamily="18" charset="0"/>
              </a:rPr>
              <a:t>But again their scruples concerning meats, </a:t>
            </a:r>
            <a:r>
              <a:rPr lang="en-US" sz="2600" b="1" i="1" dirty="0" smtClean="0">
                <a:latin typeface="Cambria" panose="02040503050406030204" pitchFamily="18" charset="0"/>
                <a:ea typeface="Cambria" panose="02040503050406030204" pitchFamily="18" charset="0"/>
              </a:rPr>
              <a:t>and their </a:t>
            </a:r>
            <a:r>
              <a:rPr lang="en-US" sz="2600" b="1" i="1" dirty="0">
                <a:latin typeface="Cambria" panose="02040503050406030204" pitchFamily="18" charset="0"/>
                <a:ea typeface="Cambria" panose="02040503050406030204" pitchFamily="18" charset="0"/>
              </a:rPr>
              <a:t>superstition relating to the </a:t>
            </a:r>
            <a:r>
              <a:rPr lang="en-US" sz="2600" b="1" i="1" dirty="0" smtClean="0">
                <a:latin typeface="Cambria" panose="02040503050406030204" pitchFamily="18" charset="0"/>
                <a:ea typeface="Cambria" panose="02040503050406030204" pitchFamily="18" charset="0"/>
              </a:rPr>
              <a:t>Sabbath </a:t>
            </a:r>
            <a:r>
              <a:rPr lang="en-US" sz="2600" b="1" i="1" dirty="0">
                <a:latin typeface="Cambria" panose="02040503050406030204" pitchFamily="18" charset="0"/>
                <a:ea typeface="Cambria" panose="02040503050406030204" pitchFamily="18" charset="0"/>
              </a:rPr>
              <a:t>and </a:t>
            </a:r>
            <a:r>
              <a:rPr lang="en-US" sz="2600" b="1" i="1" dirty="0" smtClean="0">
                <a:latin typeface="Cambria" panose="02040503050406030204" pitchFamily="18" charset="0"/>
                <a:ea typeface="Cambria" panose="02040503050406030204" pitchFamily="18" charset="0"/>
              </a:rPr>
              <a:t>the vanity </a:t>
            </a:r>
            <a:r>
              <a:rPr lang="en-US" sz="2600" b="1" i="1" dirty="0">
                <a:latin typeface="Cambria" panose="02040503050406030204" pitchFamily="18" charset="0"/>
                <a:ea typeface="Cambria" panose="02040503050406030204" pitchFamily="18" charset="0"/>
              </a:rPr>
              <a:t>of their circumcision and the </a:t>
            </a:r>
            <a:r>
              <a:rPr lang="en-US" sz="2600" b="1" i="1" dirty="0" smtClean="0">
                <a:latin typeface="Cambria" panose="02040503050406030204" pitchFamily="18" charset="0"/>
                <a:ea typeface="Cambria" panose="02040503050406030204" pitchFamily="18" charset="0"/>
              </a:rPr>
              <a:t>pretense of their </a:t>
            </a:r>
            <a:r>
              <a:rPr lang="en-US" sz="2600" b="1" i="1" dirty="0">
                <a:latin typeface="Cambria" panose="02040503050406030204" pitchFamily="18" charset="0"/>
                <a:ea typeface="Cambria" panose="02040503050406030204" pitchFamily="18" charset="0"/>
              </a:rPr>
              <a:t>fasting and new moons, I do [not] suppose </a:t>
            </a:r>
            <a:r>
              <a:rPr lang="en-US" sz="2600" b="1" i="1" dirty="0" smtClean="0">
                <a:latin typeface="Cambria" panose="02040503050406030204" pitchFamily="18" charset="0"/>
                <a:ea typeface="Cambria" panose="02040503050406030204" pitchFamily="18" charset="0"/>
              </a:rPr>
              <a:t>you need </a:t>
            </a:r>
            <a:r>
              <a:rPr lang="en-US" sz="2600" b="1" i="1" dirty="0">
                <a:latin typeface="Cambria" panose="02040503050406030204" pitchFamily="18" charset="0"/>
                <a:ea typeface="Cambria" panose="02040503050406030204" pitchFamily="18" charset="0"/>
              </a:rPr>
              <a:t>to learn from me, are ridiculous and unworthy </a:t>
            </a:r>
            <a:r>
              <a:rPr lang="en-US" sz="2600" b="1" i="1" dirty="0" smtClean="0">
                <a:latin typeface="Cambria" panose="02040503050406030204" pitchFamily="18" charset="0"/>
                <a:ea typeface="Cambria" panose="02040503050406030204" pitchFamily="18" charset="0"/>
              </a:rPr>
              <a:t>of any </a:t>
            </a:r>
            <a:r>
              <a:rPr lang="en-US" sz="2600" b="1" i="1" dirty="0">
                <a:latin typeface="Cambria" panose="02040503050406030204" pitchFamily="18" charset="0"/>
                <a:ea typeface="Cambria" panose="02040503050406030204" pitchFamily="18" charset="0"/>
              </a:rPr>
              <a:t>consideration.</a:t>
            </a:r>
          </a:p>
          <a:p>
            <a:pPr marL="568325" indent="-568325">
              <a:buNone/>
            </a:pPr>
            <a:r>
              <a:rPr lang="en-US" sz="2600" b="1" i="1" dirty="0">
                <a:latin typeface="Cambria" panose="02040503050406030204" pitchFamily="18" charset="0"/>
                <a:ea typeface="Cambria" panose="02040503050406030204" pitchFamily="18" charset="0"/>
              </a:rPr>
              <a:t>4:2 For of the things created by God for </a:t>
            </a:r>
            <a:r>
              <a:rPr lang="en-US" sz="2600" b="1" i="1" dirty="0" smtClean="0">
                <a:latin typeface="Cambria" panose="02040503050406030204" pitchFamily="18" charset="0"/>
                <a:ea typeface="Cambria" panose="02040503050406030204" pitchFamily="18" charset="0"/>
              </a:rPr>
              <a:t>man’s use – to </a:t>
            </a:r>
            <a:r>
              <a:rPr lang="en-US" sz="2600" b="1" i="1" dirty="0">
                <a:latin typeface="Cambria" panose="02040503050406030204" pitchFamily="18" charset="0"/>
                <a:ea typeface="Cambria" panose="02040503050406030204" pitchFamily="18" charset="0"/>
              </a:rPr>
              <a:t>receive some as created well, but to </a:t>
            </a:r>
            <a:r>
              <a:rPr lang="en-US" sz="2600" b="1" i="1" dirty="0" smtClean="0">
                <a:latin typeface="Cambria" panose="02040503050406030204" pitchFamily="18" charset="0"/>
                <a:ea typeface="Cambria" panose="02040503050406030204" pitchFamily="18" charset="0"/>
              </a:rPr>
              <a:t>decline others </a:t>
            </a:r>
            <a:r>
              <a:rPr lang="en-US" sz="2600" b="1" i="1" dirty="0">
                <a:latin typeface="Cambria" panose="02040503050406030204" pitchFamily="18" charset="0"/>
                <a:ea typeface="Cambria" panose="02040503050406030204" pitchFamily="18" charset="0"/>
              </a:rPr>
              <a:t>as useless and </a:t>
            </a:r>
            <a:r>
              <a:rPr lang="en-US" sz="2600" b="1" i="1" dirty="0" smtClean="0">
                <a:latin typeface="Cambria" panose="02040503050406030204" pitchFamily="18" charset="0"/>
                <a:ea typeface="Cambria" panose="02040503050406030204" pitchFamily="18" charset="0"/>
              </a:rPr>
              <a:t>superfluous – is </a:t>
            </a:r>
            <a:r>
              <a:rPr lang="en-US" sz="2600" b="1" i="1" dirty="0">
                <a:latin typeface="Cambria" panose="02040503050406030204" pitchFamily="18" charset="0"/>
                <a:ea typeface="Cambria" panose="02040503050406030204" pitchFamily="18" charset="0"/>
              </a:rPr>
              <a:t>not </a:t>
            </a:r>
            <a:r>
              <a:rPr lang="en-US" sz="2600" b="1" i="1" dirty="0" smtClean="0">
                <a:latin typeface="Cambria" panose="02040503050406030204" pitchFamily="18" charset="0"/>
                <a:ea typeface="Cambria" panose="02040503050406030204" pitchFamily="18" charset="0"/>
              </a:rPr>
              <a:t>this impious</a:t>
            </a:r>
            <a:r>
              <a:rPr lang="en-US" sz="2600" b="1" i="1" dirty="0">
                <a:latin typeface="Cambria" panose="02040503050406030204" pitchFamily="18" charset="0"/>
                <a:ea typeface="Cambria" panose="02040503050406030204" pitchFamily="18" charset="0"/>
              </a:rPr>
              <a:t>?</a:t>
            </a:r>
          </a:p>
          <a:p>
            <a:pPr marL="568325" indent="-568325">
              <a:buNone/>
            </a:pPr>
            <a:r>
              <a:rPr lang="en-US" sz="2600" b="1" i="1" dirty="0">
                <a:latin typeface="Cambria" panose="02040503050406030204" pitchFamily="18" charset="0"/>
                <a:ea typeface="Cambria" panose="02040503050406030204" pitchFamily="18" charset="0"/>
              </a:rPr>
              <a:t>4:3 And again to lie against God, as if He forbad </a:t>
            </a:r>
            <a:r>
              <a:rPr lang="en-US" sz="2600" b="1" i="1" dirty="0" smtClean="0">
                <a:latin typeface="Cambria" panose="02040503050406030204" pitchFamily="18" charset="0"/>
                <a:ea typeface="Cambria" panose="02040503050406030204" pitchFamily="18" charset="0"/>
              </a:rPr>
              <a:t>us to </a:t>
            </a:r>
            <a:r>
              <a:rPr lang="en-US" sz="2600" b="1" i="1" dirty="0">
                <a:latin typeface="Cambria" panose="02040503050406030204" pitchFamily="18" charset="0"/>
                <a:ea typeface="Cambria" panose="02040503050406030204" pitchFamily="18" charset="0"/>
              </a:rPr>
              <a:t>do any good thing on the </a:t>
            </a:r>
            <a:r>
              <a:rPr lang="en-US" sz="2600" b="1" i="1" dirty="0" smtClean="0">
                <a:latin typeface="Cambria" panose="02040503050406030204" pitchFamily="18" charset="0"/>
                <a:ea typeface="Cambria" panose="02040503050406030204" pitchFamily="18" charset="0"/>
              </a:rPr>
              <a:t>Sabbath </a:t>
            </a:r>
            <a:r>
              <a:rPr lang="en-US" sz="2600" b="1" i="1" dirty="0">
                <a:latin typeface="Cambria" panose="02040503050406030204" pitchFamily="18" charset="0"/>
                <a:ea typeface="Cambria" panose="02040503050406030204" pitchFamily="18" charset="0"/>
              </a:rPr>
              <a:t>day, is not </a:t>
            </a:r>
            <a:r>
              <a:rPr lang="en-US" sz="2600" b="1" i="1" dirty="0" smtClean="0">
                <a:latin typeface="Cambria" panose="02040503050406030204" pitchFamily="18" charset="0"/>
                <a:ea typeface="Cambria" panose="02040503050406030204" pitchFamily="18" charset="0"/>
              </a:rPr>
              <a:t>this profane?</a:t>
            </a:r>
            <a:endParaRPr lang="en-US" sz="26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26436369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charRg st="434" end="549"/>
                                            </p:txEl>
                                          </p:spTgt>
                                        </p:tgtEl>
                                        <p:attrNameLst>
                                          <p:attrName>style.visibility</p:attrName>
                                        </p:attrNameLst>
                                      </p:cBhvr>
                                      <p:to>
                                        <p:strVal val="visible"/>
                                      </p:to>
                                    </p:set>
                                    <p:anim calcmode="lin" valueType="num">
                                      <p:cBhvr>
                                        <p:cTn id="14" dur="500" fill="hold"/>
                                        <p:tgtEl>
                                          <p:spTgt spid="4">
                                            <p:txEl>
                                              <p:charRg st="434" end="549"/>
                                            </p:txEl>
                                          </p:spTgt>
                                        </p:tgtEl>
                                        <p:attrNameLst>
                                          <p:attrName>ppt_w</p:attrName>
                                        </p:attrNameLst>
                                      </p:cBhvr>
                                      <p:tavLst>
                                        <p:tav tm="0">
                                          <p:val>
                                            <p:fltVal val="0"/>
                                          </p:val>
                                        </p:tav>
                                        <p:tav tm="100000">
                                          <p:val>
                                            <p:strVal val="#ppt_w"/>
                                          </p:val>
                                        </p:tav>
                                      </p:tavLst>
                                    </p:anim>
                                    <p:anim calcmode="lin" valueType="num">
                                      <p:cBhvr>
                                        <p:cTn id="15" dur="500" fill="hold"/>
                                        <p:tgtEl>
                                          <p:spTgt spid="4">
                                            <p:txEl>
                                              <p:charRg st="434" end="549"/>
                                            </p:txEl>
                                          </p:spTgt>
                                        </p:tgtEl>
                                        <p:attrNameLst>
                                          <p:attrName>ppt_h</p:attrName>
                                        </p:attrNameLst>
                                      </p:cBhvr>
                                      <p:tavLst>
                                        <p:tav tm="0">
                                          <p:val>
                                            <p:fltVal val="0"/>
                                          </p:val>
                                        </p:tav>
                                        <p:tav tm="100000">
                                          <p:val>
                                            <p:strVal val="#ppt_h"/>
                                          </p:val>
                                        </p:tav>
                                      </p:tavLst>
                                    </p:anim>
                                    <p:animEffect transition="in" filter="fade">
                                      <p:cBhvr>
                                        <p:cTn id="16" dur="500"/>
                                        <p:tgtEl>
                                          <p:spTgt spid="4">
                                            <p:txEl>
                                              <p:charRg st="434" end="54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marL="461963" indent="-461963">
              <a:buNone/>
            </a:pPr>
            <a:r>
              <a:rPr lang="en-US" sz="2600" b="1" i="1" dirty="0" smtClean="0">
                <a:latin typeface="Cambria" panose="02040503050406030204" pitchFamily="18" charset="0"/>
                <a:ea typeface="Cambria" panose="02040503050406030204" pitchFamily="18" charset="0"/>
              </a:rPr>
              <a:t>4:4 </a:t>
            </a:r>
            <a:r>
              <a:rPr lang="en-US" sz="2600" b="1" i="1" dirty="0">
                <a:latin typeface="Cambria" panose="02040503050406030204" pitchFamily="18" charset="0"/>
                <a:ea typeface="Cambria" panose="02040503050406030204" pitchFamily="18" charset="0"/>
              </a:rPr>
              <a:t>Again, to vaunt the mutilation of the flesh as </a:t>
            </a:r>
            <a:r>
              <a:rPr lang="en-US" sz="2600" b="1" i="1" dirty="0" smtClean="0">
                <a:latin typeface="Cambria" panose="02040503050406030204" pitchFamily="18" charset="0"/>
                <a:ea typeface="Cambria" panose="02040503050406030204" pitchFamily="18" charset="0"/>
              </a:rPr>
              <a:t>a token </a:t>
            </a:r>
            <a:r>
              <a:rPr lang="en-US" sz="2600" b="1" i="1" dirty="0">
                <a:latin typeface="Cambria" panose="02040503050406030204" pitchFamily="18" charset="0"/>
                <a:ea typeface="Cambria" panose="02040503050406030204" pitchFamily="18" charset="0"/>
              </a:rPr>
              <a:t>of election as though for this reason they </a:t>
            </a:r>
            <a:r>
              <a:rPr lang="en-US" sz="2600" b="1" i="1" dirty="0" smtClean="0">
                <a:latin typeface="Cambria" panose="02040503050406030204" pitchFamily="18" charset="0"/>
                <a:ea typeface="Cambria" panose="02040503050406030204" pitchFamily="18" charset="0"/>
              </a:rPr>
              <a:t>were particularly </a:t>
            </a:r>
            <a:r>
              <a:rPr lang="en-US" sz="2600" b="1" i="1" dirty="0">
                <a:latin typeface="Cambria" panose="02040503050406030204" pitchFamily="18" charset="0"/>
                <a:ea typeface="Cambria" panose="02040503050406030204" pitchFamily="18" charset="0"/>
              </a:rPr>
              <a:t>beloved by God, is not this ridiculous?</a:t>
            </a:r>
          </a:p>
          <a:p>
            <a:pPr marL="461963" indent="-461963">
              <a:buNone/>
            </a:pPr>
            <a:r>
              <a:rPr lang="en-US" sz="2600" b="1" i="1" dirty="0">
                <a:latin typeface="Cambria" panose="02040503050406030204" pitchFamily="18" charset="0"/>
                <a:ea typeface="Cambria" panose="02040503050406030204" pitchFamily="18" charset="0"/>
              </a:rPr>
              <a:t>4:5 And to watch the stars and the moon and to </a:t>
            </a:r>
            <a:r>
              <a:rPr lang="en-US" sz="2600" b="1" i="1" dirty="0" smtClean="0">
                <a:latin typeface="Cambria" panose="02040503050406030204" pitchFamily="18" charset="0"/>
                <a:ea typeface="Cambria" panose="02040503050406030204" pitchFamily="18" charset="0"/>
              </a:rPr>
              <a:t>keep the </a:t>
            </a:r>
            <a:r>
              <a:rPr lang="en-US" sz="2600" b="1" i="1" dirty="0">
                <a:latin typeface="Cambria" panose="02040503050406030204" pitchFamily="18" charset="0"/>
                <a:ea typeface="Cambria" panose="02040503050406030204" pitchFamily="18" charset="0"/>
              </a:rPr>
              <a:t>observance of months and of days, and </a:t>
            </a:r>
            <a:r>
              <a:rPr lang="en-US" sz="2600" b="1" i="1" dirty="0" smtClean="0">
                <a:latin typeface="Cambria" panose="02040503050406030204" pitchFamily="18" charset="0"/>
                <a:ea typeface="Cambria" panose="02040503050406030204" pitchFamily="18" charset="0"/>
              </a:rPr>
              <a:t>to distinguish </a:t>
            </a:r>
            <a:r>
              <a:rPr lang="en-US" sz="2600" b="1" i="1" dirty="0">
                <a:latin typeface="Cambria" panose="02040503050406030204" pitchFamily="18" charset="0"/>
                <a:ea typeface="Cambria" panose="02040503050406030204" pitchFamily="18" charset="0"/>
              </a:rPr>
              <a:t>the arrangements of God and the changes </a:t>
            </a:r>
            <a:r>
              <a:rPr lang="en-US" sz="2600" b="1" i="1" dirty="0" smtClean="0">
                <a:latin typeface="Cambria" panose="02040503050406030204" pitchFamily="18" charset="0"/>
                <a:ea typeface="Cambria" panose="02040503050406030204" pitchFamily="18" charset="0"/>
              </a:rPr>
              <a:t>of the </a:t>
            </a:r>
            <a:r>
              <a:rPr lang="en-US" sz="2600" b="1" i="1" dirty="0">
                <a:latin typeface="Cambria" panose="02040503050406030204" pitchFamily="18" charset="0"/>
                <a:ea typeface="Cambria" panose="02040503050406030204" pitchFamily="18" charset="0"/>
              </a:rPr>
              <a:t>seasons according to their own </a:t>
            </a:r>
            <a:r>
              <a:rPr lang="en-US" sz="2600" b="1" i="1" dirty="0" smtClean="0">
                <a:latin typeface="Cambria" panose="02040503050406030204" pitchFamily="18" charset="0"/>
                <a:ea typeface="Cambria" panose="02040503050406030204" pitchFamily="18" charset="0"/>
              </a:rPr>
              <a:t>impulses, making some </a:t>
            </a:r>
            <a:r>
              <a:rPr lang="en-US" sz="2600" b="1" i="1" dirty="0">
                <a:latin typeface="Cambria" panose="02040503050406030204" pitchFamily="18" charset="0"/>
                <a:ea typeface="Cambria" panose="02040503050406030204" pitchFamily="18" charset="0"/>
              </a:rPr>
              <a:t>into festivals and others into times of mourning</a:t>
            </a:r>
            <a:r>
              <a:rPr lang="en-US" sz="2600" b="1" i="1" dirty="0" smtClean="0">
                <a:latin typeface="Cambria" panose="02040503050406030204" pitchFamily="18" charset="0"/>
                <a:ea typeface="Cambria" panose="02040503050406030204" pitchFamily="18" charset="0"/>
              </a:rPr>
              <a:t>, who </a:t>
            </a:r>
            <a:r>
              <a:rPr lang="en-US" sz="2600" b="1" i="1" dirty="0">
                <a:latin typeface="Cambria" panose="02040503050406030204" pitchFamily="18" charset="0"/>
                <a:ea typeface="Cambria" panose="02040503050406030204" pitchFamily="18" charset="0"/>
              </a:rPr>
              <a:t>would regard this as an exhibition of </a:t>
            </a:r>
            <a:r>
              <a:rPr lang="en-US" sz="2600" b="1" i="1" dirty="0" smtClean="0">
                <a:latin typeface="Cambria" panose="02040503050406030204" pitchFamily="18" charset="0"/>
                <a:ea typeface="Cambria" panose="02040503050406030204" pitchFamily="18" charset="0"/>
              </a:rPr>
              <a:t>godliness and </a:t>
            </a:r>
            <a:r>
              <a:rPr lang="en-US" sz="2600" b="1" i="1" dirty="0">
                <a:latin typeface="Cambria" panose="02040503050406030204" pitchFamily="18" charset="0"/>
                <a:ea typeface="Cambria" panose="02040503050406030204" pitchFamily="18" charset="0"/>
              </a:rPr>
              <a:t>not much more of folly?</a:t>
            </a:r>
          </a:p>
          <a:p>
            <a:pPr marL="461963" indent="-461963">
              <a:buNone/>
            </a:pPr>
            <a:r>
              <a:rPr lang="en-US" sz="2600" b="1" i="1" dirty="0">
                <a:latin typeface="Cambria" panose="02040503050406030204" pitchFamily="18" charset="0"/>
                <a:ea typeface="Cambria" panose="02040503050406030204" pitchFamily="18" charset="0"/>
              </a:rPr>
              <a:t>4:6 That the Christians are right therefore </a:t>
            </a:r>
            <a:r>
              <a:rPr lang="en-US" sz="2600" b="1" i="1" dirty="0" smtClean="0">
                <a:latin typeface="Cambria" panose="02040503050406030204" pitchFamily="18" charset="0"/>
                <a:ea typeface="Cambria" panose="02040503050406030204" pitchFamily="18" charset="0"/>
              </a:rPr>
              <a:t>in holding </a:t>
            </a:r>
            <a:r>
              <a:rPr lang="en-US" sz="2600" b="1" i="1" dirty="0">
                <a:latin typeface="Cambria" panose="02040503050406030204" pitchFamily="18" charset="0"/>
                <a:ea typeface="Cambria" panose="02040503050406030204" pitchFamily="18" charset="0"/>
              </a:rPr>
              <a:t>aloof from the common silliness and error </a:t>
            </a:r>
            <a:r>
              <a:rPr lang="en-US" sz="2600" b="1" i="1" dirty="0" smtClean="0">
                <a:latin typeface="Cambria" panose="02040503050406030204" pitchFamily="18" charset="0"/>
                <a:ea typeface="Cambria" panose="02040503050406030204" pitchFamily="18" charset="0"/>
              </a:rPr>
              <a:t>of the </a:t>
            </a:r>
            <a:r>
              <a:rPr lang="en-US" sz="2600" b="1" i="1" dirty="0">
                <a:latin typeface="Cambria" panose="02040503050406030204" pitchFamily="18" charset="0"/>
                <a:ea typeface="Cambria" panose="02040503050406030204" pitchFamily="18" charset="0"/>
              </a:rPr>
              <a:t>Jews and from their excessive fussiness and pride</a:t>
            </a:r>
            <a:r>
              <a:rPr lang="en-US" sz="2600" b="1" i="1" dirty="0" smtClean="0">
                <a:latin typeface="Cambria" panose="02040503050406030204" pitchFamily="18" charset="0"/>
                <a:ea typeface="Cambria" panose="02040503050406030204" pitchFamily="18" charset="0"/>
              </a:rPr>
              <a:t>, I </a:t>
            </a:r>
            <a:r>
              <a:rPr lang="en-US" sz="2600" b="1" i="1" dirty="0">
                <a:latin typeface="Cambria" panose="02040503050406030204" pitchFamily="18" charset="0"/>
                <a:ea typeface="Cambria" panose="02040503050406030204" pitchFamily="18" charset="0"/>
              </a:rPr>
              <a:t>consider that </a:t>
            </a:r>
            <a:r>
              <a:rPr lang="en-US" sz="2600" b="1" i="1" dirty="0" smtClean="0">
                <a:latin typeface="Cambria" panose="02040503050406030204" pitchFamily="18" charset="0"/>
                <a:ea typeface="Cambria" panose="02040503050406030204" pitchFamily="18" charset="0"/>
              </a:rPr>
              <a:t>you have been sufficiently instructed</a:t>
            </a:r>
            <a:r>
              <a:rPr lang="en-US" sz="2600" b="1" i="1" dirty="0">
                <a:latin typeface="Cambria" panose="02040503050406030204" pitchFamily="18" charset="0"/>
                <a:ea typeface="Cambria" panose="02040503050406030204" pitchFamily="18" charset="0"/>
              </a:rPr>
              <a:t>; but as regards the mystery of their </a:t>
            </a:r>
            <a:r>
              <a:rPr lang="en-US" sz="2600" b="1" i="1" dirty="0" smtClean="0">
                <a:latin typeface="Cambria" panose="02040503050406030204" pitchFamily="18" charset="0"/>
                <a:ea typeface="Cambria" panose="02040503050406030204" pitchFamily="18" charset="0"/>
              </a:rPr>
              <a:t>own religion</a:t>
            </a:r>
            <a:r>
              <a:rPr lang="en-US" sz="2600" b="1" i="1" dirty="0">
                <a:latin typeface="Cambria" panose="02040503050406030204" pitchFamily="18" charset="0"/>
                <a:ea typeface="Cambria" panose="02040503050406030204" pitchFamily="18" charset="0"/>
              </a:rPr>
              <a:t>, </a:t>
            </a:r>
            <a:r>
              <a:rPr lang="en-US" sz="2600" b="1" i="1" dirty="0" smtClean="0">
                <a:latin typeface="Cambria" panose="02040503050406030204" pitchFamily="18" charset="0"/>
                <a:ea typeface="Cambria" panose="02040503050406030204" pitchFamily="18" charset="0"/>
              </a:rPr>
              <a:t>do not expect that you can be </a:t>
            </a:r>
            <a:r>
              <a:rPr lang="en-US" sz="2600" b="1" i="1" dirty="0">
                <a:latin typeface="Cambria" panose="02040503050406030204" pitchFamily="18" charset="0"/>
                <a:ea typeface="Cambria" panose="02040503050406030204" pitchFamily="18" charset="0"/>
              </a:rPr>
              <a:t>instructed </a:t>
            </a:r>
            <a:r>
              <a:rPr lang="en-US" sz="2600" b="1" i="1" dirty="0" smtClean="0">
                <a:latin typeface="Cambria" panose="02040503050406030204" pitchFamily="18" charset="0"/>
                <a:ea typeface="Cambria" panose="02040503050406030204" pitchFamily="18" charset="0"/>
              </a:rPr>
              <a:t>by man</a:t>
            </a:r>
            <a:r>
              <a:rPr lang="en-US" sz="2600" b="1" i="1" dirty="0">
                <a:latin typeface="Cambria" panose="02040503050406030204" pitchFamily="18" charset="0"/>
                <a:ea typeface="Cambria" panose="02040503050406030204" pitchFamily="18" charset="0"/>
              </a:rPr>
              <a:t>.</a:t>
            </a:r>
            <a:endParaRPr lang="en-US" sz="26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21340771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Autofit/>
          </a:bodyPr>
          <a:lstStyle/>
          <a:p>
            <a:pPr marL="0" indent="0">
              <a:buNone/>
            </a:pPr>
            <a:r>
              <a:rPr lang="en-US" sz="2400" b="1" i="1" dirty="0">
                <a:latin typeface="Cambria" panose="02040503050406030204" pitchFamily="18" charset="0"/>
                <a:ea typeface="Cambria" panose="02040503050406030204" pitchFamily="18" charset="0"/>
              </a:rPr>
              <a:t>CHAPTER V -- THE MANNERS OF THE CHRISTIANS. </a:t>
            </a:r>
            <a:endParaRPr lang="en-US" sz="2400" b="1" i="1" dirty="0" smtClean="0">
              <a:latin typeface="Cambria" panose="02040503050406030204" pitchFamily="18" charset="0"/>
              <a:ea typeface="Cambria" panose="02040503050406030204" pitchFamily="18" charset="0"/>
            </a:endParaRPr>
          </a:p>
          <a:p>
            <a:pPr marL="0" indent="0">
              <a:buNone/>
            </a:pPr>
            <a:endParaRPr lang="en-US" sz="2400" b="1" i="1" dirty="0">
              <a:latin typeface="Cambria" panose="02040503050406030204" pitchFamily="18" charset="0"/>
              <a:ea typeface="Cambria" panose="02040503050406030204" pitchFamily="18" charset="0"/>
            </a:endParaRPr>
          </a:p>
          <a:p>
            <a:pPr marL="514350" indent="-514350">
              <a:buNone/>
            </a:pPr>
            <a:r>
              <a:rPr lang="en-US" sz="2400" b="1" i="1" dirty="0">
                <a:latin typeface="Cambria" panose="02040503050406030204" pitchFamily="18" charset="0"/>
                <a:ea typeface="Cambria" panose="02040503050406030204" pitchFamily="18" charset="0"/>
              </a:rPr>
              <a:t>5:1 For Christians are not distinguished from </a:t>
            </a:r>
            <a:r>
              <a:rPr lang="en-US" sz="2400" b="1" i="1" dirty="0" smtClean="0">
                <a:latin typeface="Cambria" panose="02040503050406030204" pitchFamily="18" charset="0"/>
                <a:ea typeface="Cambria" panose="02040503050406030204" pitchFamily="18" charset="0"/>
              </a:rPr>
              <a:t>the rest </a:t>
            </a:r>
            <a:r>
              <a:rPr lang="en-US" sz="2400" b="1" i="1" dirty="0">
                <a:latin typeface="Cambria" panose="02040503050406030204" pitchFamily="18" charset="0"/>
                <a:ea typeface="Cambria" panose="02040503050406030204" pitchFamily="18" charset="0"/>
              </a:rPr>
              <a:t>of mankind either in locality or in speech or </a:t>
            </a:r>
            <a:r>
              <a:rPr lang="en-US" sz="2400" b="1" i="1" dirty="0" smtClean="0">
                <a:latin typeface="Cambria" panose="02040503050406030204" pitchFamily="18" charset="0"/>
                <a:ea typeface="Cambria" panose="02040503050406030204" pitchFamily="18" charset="0"/>
              </a:rPr>
              <a:t>in customs.</a:t>
            </a:r>
          </a:p>
          <a:p>
            <a:pPr marL="514350" indent="-514350">
              <a:buNone/>
            </a:pPr>
            <a:r>
              <a:rPr lang="en-US" sz="2400" b="1" i="1" dirty="0" smtClean="0">
                <a:latin typeface="Cambria" panose="02040503050406030204" pitchFamily="18" charset="0"/>
                <a:ea typeface="Cambria" panose="02040503050406030204" pitchFamily="18" charset="0"/>
              </a:rPr>
              <a:t>5:2 </a:t>
            </a:r>
            <a:r>
              <a:rPr lang="en-US" sz="2400" b="1" i="1" dirty="0">
                <a:latin typeface="Cambria" panose="02040503050406030204" pitchFamily="18" charset="0"/>
                <a:ea typeface="Cambria" panose="02040503050406030204" pitchFamily="18" charset="0"/>
              </a:rPr>
              <a:t>For they dwell not somewhere in cities of </a:t>
            </a:r>
            <a:r>
              <a:rPr lang="en-US" sz="2400" b="1" i="1" dirty="0" smtClean="0">
                <a:latin typeface="Cambria" panose="02040503050406030204" pitchFamily="18" charset="0"/>
                <a:ea typeface="Cambria" panose="02040503050406030204" pitchFamily="18" charset="0"/>
              </a:rPr>
              <a:t>their own</a:t>
            </a:r>
            <a:r>
              <a:rPr lang="en-US" sz="2400" b="1" i="1" dirty="0">
                <a:latin typeface="Cambria" panose="02040503050406030204" pitchFamily="18" charset="0"/>
                <a:ea typeface="Cambria" panose="02040503050406030204" pitchFamily="18" charset="0"/>
              </a:rPr>
              <a:t>, neither do they use some different language, </a:t>
            </a:r>
            <a:r>
              <a:rPr lang="en-US" sz="2400" b="1" i="1" dirty="0" smtClean="0">
                <a:latin typeface="Cambria" panose="02040503050406030204" pitchFamily="18" charset="0"/>
                <a:ea typeface="Cambria" panose="02040503050406030204" pitchFamily="18" charset="0"/>
              </a:rPr>
              <a:t>nor practice an extraordinary </a:t>
            </a:r>
            <a:r>
              <a:rPr lang="en-US" sz="2400" b="1" i="1" dirty="0">
                <a:latin typeface="Cambria" panose="02040503050406030204" pitchFamily="18" charset="0"/>
                <a:ea typeface="Cambria" panose="02040503050406030204" pitchFamily="18" charset="0"/>
              </a:rPr>
              <a:t>kind of life</a:t>
            </a:r>
            <a:r>
              <a:rPr lang="en-US" sz="2400" b="1" i="1" dirty="0" smtClean="0">
                <a:latin typeface="Cambria" panose="02040503050406030204" pitchFamily="18" charset="0"/>
                <a:ea typeface="Cambria" panose="02040503050406030204" pitchFamily="18" charset="0"/>
              </a:rPr>
              <a:t>.</a:t>
            </a:r>
          </a:p>
          <a:p>
            <a:pPr marL="514350" indent="-514350">
              <a:buNone/>
            </a:pPr>
            <a:r>
              <a:rPr lang="en-US" sz="2400" b="1" i="1" dirty="0" smtClean="0">
                <a:latin typeface="Cambria" panose="02040503050406030204" pitchFamily="18" charset="0"/>
                <a:ea typeface="Cambria" panose="02040503050406030204" pitchFamily="18" charset="0"/>
              </a:rPr>
              <a:t>5:3 </a:t>
            </a:r>
            <a:r>
              <a:rPr lang="en-US" sz="2400" b="1" i="1" dirty="0">
                <a:latin typeface="Cambria" panose="02040503050406030204" pitchFamily="18" charset="0"/>
                <a:ea typeface="Cambria" panose="02040503050406030204" pitchFamily="18" charset="0"/>
              </a:rPr>
              <a:t>Nor again do they possess any </a:t>
            </a:r>
            <a:r>
              <a:rPr lang="en-US" sz="2400" b="1" i="1" dirty="0" smtClean="0">
                <a:latin typeface="Cambria" panose="02040503050406030204" pitchFamily="18" charset="0"/>
                <a:ea typeface="Cambria" panose="02040503050406030204" pitchFamily="18" charset="0"/>
              </a:rPr>
              <a:t>invention discovered </a:t>
            </a:r>
            <a:r>
              <a:rPr lang="en-US" sz="2400" b="1" i="1" dirty="0">
                <a:latin typeface="Cambria" panose="02040503050406030204" pitchFamily="18" charset="0"/>
                <a:ea typeface="Cambria" panose="02040503050406030204" pitchFamily="18" charset="0"/>
              </a:rPr>
              <a:t>by any intelligence or study of </a:t>
            </a:r>
            <a:r>
              <a:rPr lang="en-US" sz="2400" b="1" i="1" dirty="0" smtClean="0">
                <a:latin typeface="Cambria" panose="02040503050406030204" pitchFamily="18" charset="0"/>
                <a:ea typeface="Cambria" panose="02040503050406030204" pitchFamily="18" charset="0"/>
              </a:rPr>
              <a:t>ingenious men</a:t>
            </a:r>
            <a:r>
              <a:rPr lang="en-US" sz="2400" b="1" i="1" dirty="0">
                <a:latin typeface="Cambria" panose="02040503050406030204" pitchFamily="18" charset="0"/>
                <a:ea typeface="Cambria" panose="02040503050406030204" pitchFamily="18" charset="0"/>
              </a:rPr>
              <a:t>, nor are they masters of any human dogma as </a:t>
            </a:r>
            <a:r>
              <a:rPr lang="en-US" sz="2400" b="1" i="1" dirty="0" smtClean="0">
                <a:latin typeface="Cambria" panose="02040503050406030204" pitchFamily="18" charset="0"/>
                <a:ea typeface="Cambria" panose="02040503050406030204" pitchFamily="18" charset="0"/>
              </a:rPr>
              <a:t>some are.</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Lightfoot &amp; Harmer, 1891 translation – with old English words updated to modern English</a:t>
            </a:r>
            <a:endParaRPr lang="en-US" sz="1600" dirty="0">
              <a:solidFill>
                <a:prstClr val="black"/>
              </a:solidFill>
            </a:endParaRPr>
          </a:p>
        </p:txBody>
      </p:sp>
    </p:spTree>
    <p:extLst>
      <p:ext uri="{BB962C8B-B14F-4D97-AF65-F5344CB8AC3E}">
        <p14:creationId xmlns:p14="http://schemas.microsoft.com/office/powerpoint/2010/main" val="36179212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Autofit/>
          </a:bodyPr>
          <a:lstStyle/>
          <a:p>
            <a:pPr marL="514350" indent="-514350">
              <a:buNone/>
            </a:pPr>
            <a:r>
              <a:rPr lang="en-US" sz="2400" b="1" i="1" dirty="0">
                <a:latin typeface="Cambria" panose="02040503050406030204" pitchFamily="18" charset="0"/>
                <a:ea typeface="Cambria" panose="02040503050406030204" pitchFamily="18" charset="0"/>
              </a:rPr>
              <a:t>5:4 But while they dwell in cities of Greeks and barbarians as the lot of each is cast, and follow the native customs in dress and food and the other arrangements of life, yet the constitution of their own citizenship, which they set forth, is marvelous, and confessedly contradicts </a:t>
            </a:r>
            <a:r>
              <a:rPr lang="en-US" sz="2400" b="1" i="1" dirty="0" smtClean="0">
                <a:latin typeface="Cambria" panose="02040503050406030204" pitchFamily="18" charset="0"/>
                <a:ea typeface="Cambria" panose="02040503050406030204" pitchFamily="18" charset="0"/>
              </a:rPr>
              <a:t>expectation.</a:t>
            </a:r>
          </a:p>
          <a:p>
            <a:pPr marL="514350" indent="-514350">
              <a:buNone/>
            </a:pPr>
            <a:r>
              <a:rPr lang="en-US" sz="2400" b="1" i="1" dirty="0" smtClean="0">
                <a:latin typeface="Cambria" panose="02040503050406030204" pitchFamily="18" charset="0"/>
                <a:ea typeface="Cambria" panose="02040503050406030204" pitchFamily="18" charset="0"/>
              </a:rPr>
              <a:t>5:5 They dwell in their own countries, but only as</a:t>
            </a:r>
            <a:br>
              <a:rPr lang="en-US" sz="2400" b="1" i="1" dirty="0" smtClean="0">
                <a:latin typeface="Cambria" panose="02040503050406030204" pitchFamily="18" charset="0"/>
                <a:ea typeface="Cambria" panose="02040503050406030204" pitchFamily="18" charset="0"/>
              </a:rPr>
            </a:br>
            <a:r>
              <a:rPr lang="en-US" sz="2400" b="1" i="1" dirty="0" smtClean="0">
                <a:latin typeface="Cambria" panose="02040503050406030204" pitchFamily="18" charset="0"/>
                <a:ea typeface="Cambria" panose="02040503050406030204" pitchFamily="18" charset="0"/>
              </a:rPr>
              <a:t>sojourners; they bear their share in all things as</a:t>
            </a:r>
            <a:br>
              <a:rPr lang="en-US" sz="2400" b="1" i="1" dirty="0" smtClean="0">
                <a:latin typeface="Cambria" panose="02040503050406030204" pitchFamily="18" charset="0"/>
                <a:ea typeface="Cambria" panose="02040503050406030204" pitchFamily="18" charset="0"/>
              </a:rPr>
            </a:br>
            <a:r>
              <a:rPr lang="en-US" sz="2400" b="1" i="1" dirty="0" smtClean="0">
                <a:latin typeface="Cambria" panose="02040503050406030204" pitchFamily="18" charset="0"/>
                <a:ea typeface="Cambria" panose="02040503050406030204" pitchFamily="18" charset="0"/>
              </a:rPr>
              <a:t>citizens, and they endure all hardships as strangers.</a:t>
            </a:r>
            <a:br>
              <a:rPr lang="en-US" sz="2400" b="1" i="1" dirty="0" smtClean="0">
                <a:latin typeface="Cambria" panose="02040503050406030204" pitchFamily="18" charset="0"/>
                <a:ea typeface="Cambria" panose="02040503050406030204" pitchFamily="18" charset="0"/>
              </a:rPr>
            </a:br>
            <a:r>
              <a:rPr lang="en-US" sz="2400" b="1" i="1" dirty="0" smtClean="0">
                <a:latin typeface="Cambria" panose="02040503050406030204" pitchFamily="18" charset="0"/>
                <a:ea typeface="Cambria" panose="02040503050406030204" pitchFamily="18" charset="0"/>
              </a:rPr>
              <a:t>Every foreign country is a fatherland to them, and</a:t>
            </a:r>
            <a:br>
              <a:rPr lang="en-US" sz="2400" b="1" i="1" dirty="0" smtClean="0">
                <a:latin typeface="Cambria" panose="02040503050406030204" pitchFamily="18" charset="0"/>
                <a:ea typeface="Cambria" panose="02040503050406030204" pitchFamily="18" charset="0"/>
              </a:rPr>
            </a:br>
            <a:r>
              <a:rPr lang="en-US" sz="2400" b="1" i="1" dirty="0" smtClean="0">
                <a:latin typeface="Cambria" panose="02040503050406030204" pitchFamily="18" charset="0"/>
                <a:ea typeface="Cambria" panose="02040503050406030204" pitchFamily="18" charset="0"/>
              </a:rPr>
              <a:t>every fatherland is foreign.</a:t>
            </a:r>
            <a:r>
              <a:rPr lang="en-US" sz="2200" b="1" i="1" dirty="0" smtClean="0">
                <a:latin typeface="Cambria" panose="02040503050406030204" pitchFamily="18" charset="0"/>
                <a:ea typeface="Cambria" panose="02040503050406030204" pitchFamily="18" charset="0"/>
              </a:rPr>
              <a:t/>
            </a:r>
            <a:br>
              <a:rPr lang="en-US" sz="2200" b="1" i="1" dirty="0" smtClean="0">
                <a:latin typeface="Cambria" panose="02040503050406030204" pitchFamily="18" charset="0"/>
                <a:ea typeface="Cambria" panose="02040503050406030204" pitchFamily="18" charset="0"/>
              </a:rPr>
            </a:br>
            <a:r>
              <a:rPr lang="en-US" sz="2200" b="1" i="1" dirty="0" smtClean="0">
                <a:latin typeface="Cambria" panose="02040503050406030204" pitchFamily="18" charset="0"/>
                <a:ea typeface="Cambria" panose="02040503050406030204" pitchFamily="18" charset="0"/>
              </a:rPr>
              <a:t/>
            </a:r>
            <a:br>
              <a:rPr lang="en-US" sz="2200" b="1" i="1" dirty="0" smtClean="0">
                <a:latin typeface="Cambria" panose="02040503050406030204" pitchFamily="18" charset="0"/>
                <a:ea typeface="Cambria" panose="02040503050406030204" pitchFamily="18" charset="0"/>
              </a:rPr>
            </a:br>
            <a:endParaRPr lang="en-US" sz="22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Lightfoot &amp; Harmer, 1891 translation – with old English words updated to modern English</a:t>
            </a:r>
            <a:endParaRPr lang="en-US" sz="1600" dirty="0">
              <a:solidFill>
                <a:prstClr val="black"/>
              </a:solidFill>
            </a:endParaRPr>
          </a:p>
        </p:txBody>
      </p:sp>
    </p:spTree>
    <p:extLst>
      <p:ext uri="{BB962C8B-B14F-4D97-AF65-F5344CB8AC3E}">
        <p14:creationId xmlns:p14="http://schemas.microsoft.com/office/powerpoint/2010/main" val="9424273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Autofit/>
          </a:bodyPr>
          <a:lstStyle/>
          <a:p>
            <a:pPr marL="514350" indent="-514350">
              <a:buNone/>
            </a:pPr>
            <a:r>
              <a:rPr lang="en-US" sz="2400" b="1" i="1" dirty="0" smtClean="0">
                <a:latin typeface="Cambria" panose="02040503050406030204" pitchFamily="18" charset="0"/>
                <a:ea typeface="Cambria" panose="02040503050406030204" pitchFamily="18" charset="0"/>
              </a:rPr>
              <a:t>5:6 They marry like all other men and they beget children; but they do not cast away their offspring.</a:t>
            </a:r>
          </a:p>
          <a:p>
            <a:pPr marL="514350" indent="-514350">
              <a:buNone/>
            </a:pPr>
            <a:r>
              <a:rPr lang="en-US" sz="2400" b="1" i="1" dirty="0" smtClean="0">
                <a:latin typeface="Cambria" panose="02040503050406030204" pitchFamily="18" charset="0"/>
                <a:ea typeface="Cambria" panose="02040503050406030204" pitchFamily="18" charset="0"/>
              </a:rPr>
              <a:t>5:7 They have their meals in common, but not their wives.</a:t>
            </a:r>
          </a:p>
          <a:p>
            <a:pPr marL="514350" indent="-514350">
              <a:buNone/>
            </a:pPr>
            <a:r>
              <a:rPr lang="en-US" sz="2400" b="1" i="1" dirty="0" smtClean="0">
                <a:latin typeface="Cambria" panose="02040503050406030204" pitchFamily="18" charset="0"/>
                <a:ea typeface="Cambria" panose="02040503050406030204" pitchFamily="18" charset="0"/>
              </a:rPr>
              <a:t>5:8 They find themselves in the flesh, and yet they live not after the flesh.</a:t>
            </a:r>
          </a:p>
          <a:p>
            <a:pPr marL="514350" indent="-514350">
              <a:buNone/>
            </a:pPr>
            <a:r>
              <a:rPr lang="en-US" sz="2400" b="1" i="1" dirty="0" smtClean="0">
                <a:latin typeface="Cambria" panose="02040503050406030204" pitchFamily="18" charset="0"/>
                <a:ea typeface="Cambria" panose="02040503050406030204" pitchFamily="18" charset="0"/>
              </a:rPr>
              <a:t>5:9 Their existence is on earth, but their citizenship is in heaven.</a:t>
            </a:r>
            <a:endParaRPr lang="en-US" sz="2400" b="1" i="1" dirty="0">
              <a:latin typeface="Cambria" panose="02040503050406030204" pitchFamily="18" charset="0"/>
              <a:ea typeface="Cambria" panose="02040503050406030204" pitchFamily="18" charset="0"/>
            </a:endParaRPr>
          </a:p>
          <a:p>
            <a:pPr marL="684213" indent="-684213">
              <a:buNone/>
            </a:pPr>
            <a:r>
              <a:rPr lang="en-US" sz="2400" b="1" i="1" dirty="0" smtClean="0">
                <a:latin typeface="Cambria" panose="02040503050406030204" pitchFamily="18" charset="0"/>
                <a:ea typeface="Cambria" panose="02040503050406030204" pitchFamily="18" charset="0"/>
              </a:rPr>
              <a:t>5:10 They obey the established laws, and they surpass the laws in their own lives.</a:t>
            </a:r>
          </a:p>
          <a:p>
            <a:pPr marL="684213" indent="-684213">
              <a:buNone/>
            </a:pPr>
            <a:r>
              <a:rPr lang="en-US" sz="2400" b="1" i="1" dirty="0" smtClean="0">
                <a:latin typeface="Cambria" panose="02040503050406030204" pitchFamily="18" charset="0"/>
                <a:ea typeface="Cambria" panose="02040503050406030204" pitchFamily="18" charset="0"/>
              </a:rPr>
              <a:t>5:11 </a:t>
            </a:r>
            <a:r>
              <a:rPr lang="en-US" sz="2400" b="1" i="1" dirty="0">
                <a:latin typeface="Cambria" panose="02040503050406030204" pitchFamily="18" charset="0"/>
                <a:ea typeface="Cambria" panose="02040503050406030204" pitchFamily="18" charset="0"/>
              </a:rPr>
              <a:t>They love all men, and they are persecuted </a:t>
            </a:r>
            <a:r>
              <a:rPr lang="en-US" sz="2400" b="1" i="1" dirty="0" smtClean="0">
                <a:latin typeface="Cambria" panose="02040503050406030204" pitchFamily="18" charset="0"/>
                <a:ea typeface="Cambria" panose="02040503050406030204" pitchFamily="18" charset="0"/>
              </a:rPr>
              <a:t>by all.</a:t>
            </a:r>
            <a:r>
              <a:rPr lang="en-US" sz="2400" b="1" i="1" dirty="0">
                <a:latin typeface="Cambria" panose="02040503050406030204" pitchFamily="18" charset="0"/>
                <a:ea typeface="Cambria" panose="02040503050406030204" pitchFamily="18" charset="0"/>
              </a:rPr>
              <a:t> </a:t>
            </a:r>
            <a:endParaRPr lang="en-US" sz="2400" b="1" i="1" dirty="0" smtClean="0">
              <a:latin typeface="Cambria" panose="02040503050406030204" pitchFamily="18" charset="0"/>
              <a:ea typeface="Cambria" panose="02040503050406030204" pitchFamily="18" charset="0"/>
            </a:endParaRPr>
          </a:p>
          <a:p>
            <a:pPr marL="684213" indent="-684213">
              <a:buNone/>
            </a:pPr>
            <a:r>
              <a:rPr lang="en-US" sz="2400" b="1" i="1" dirty="0" smtClean="0">
                <a:latin typeface="Cambria" panose="02040503050406030204" pitchFamily="18" charset="0"/>
                <a:ea typeface="Cambria" panose="02040503050406030204" pitchFamily="18" charset="0"/>
              </a:rPr>
              <a:t>5:12 </a:t>
            </a:r>
            <a:r>
              <a:rPr lang="en-US" sz="2400" b="1" i="1" dirty="0">
                <a:latin typeface="Cambria" panose="02040503050406030204" pitchFamily="18" charset="0"/>
                <a:ea typeface="Cambria" panose="02040503050406030204" pitchFamily="18" charset="0"/>
              </a:rPr>
              <a:t>They are ignored, and yet they are condemned</a:t>
            </a:r>
            <a:r>
              <a:rPr lang="en-US" sz="2400" b="1" i="1" dirty="0" smtClean="0">
                <a:latin typeface="Cambria" panose="02040503050406030204" pitchFamily="18" charset="0"/>
                <a:ea typeface="Cambria" panose="02040503050406030204" pitchFamily="18" charset="0"/>
              </a:rPr>
              <a:t>. They </a:t>
            </a:r>
            <a:r>
              <a:rPr lang="en-US" sz="2400" b="1" i="1" dirty="0">
                <a:latin typeface="Cambria" panose="02040503050406030204" pitchFamily="18" charset="0"/>
                <a:ea typeface="Cambria" panose="02040503050406030204" pitchFamily="18" charset="0"/>
              </a:rPr>
              <a:t>are put to death, and yet they are endued </a:t>
            </a:r>
            <a:r>
              <a:rPr lang="en-US" sz="2400" b="1" i="1" dirty="0" smtClean="0">
                <a:latin typeface="Cambria" panose="02040503050406030204" pitchFamily="18" charset="0"/>
                <a:ea typeface="Cambria" panose="02040503050406030204" pitchFamily="18" charset="0"/>
              </a:rPr>
              <a:t>with life</a:t>
            </a:r>
            <a:r>
              <a:rPr lang="en-US" sz="2400" b="1" i="1" dirty="0">
                <a:latin typeface="Cambria" panose="02040503050406030204" pitchFamily="18" charset="0"/>
                <a:ea typeface="Cambria" panose="02040503050406030204" pitchFamily="18" charset="0"/>
              </a:rPr>
              <a:t>.</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Lightfoot &amp; Harmer, 1891 translation – with old English words updated to modern English</a:t>
            </a:r>
            <a:endParaRPr lang="en-US" sz="1600" dirty="0">
              <a:solidFill>
                <a:prstClr val="black"/>
              </a:solidFill>
            </a:endParaRPr>
          </a:p>
        </p:txBody>
      </p:sp>
    </p:spTree>
    <p:extLst>
      <p:ext uri="{BB962C8B-B14F-4D97-AF65-F5344CB8AC3E}">
        <p14:creationId xmlns:p14="http://schemas.microsoft.com/office/powerpoint/2010/main" val="29912667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381000" y="762000"/>
            <a:ext cx="8382000" cy="5638800"/>
          </a:xfrm>
        </p:spPr>
        <p:txBody>
          <a:bodyPr>
            <a:normAutofit lnSpcReduction="10000"/>
          </a:bodyPr>
          <a:lstStyle/>
          <a:p>
            <a:pPr marL="684213" indent="-684213">
              <a:buNone/>
            </a:pPr>
            <a:r>
              <a:rPr lang="en-US" sz="2400" b="1" i="1" dirty="0" smtClean="0">
                <a:latin typeface="Cambria" panose="02040503050406030204" pitchFamily="18" charset="0"/>
                <a:ea typeface="Cambria" panose="02040503050406030204" pitchFamily="18" charset="0"/>
              </a:rPr>
              <a:t>5:13 </a:t>
            </a:r>
            <a:r>
              <a:rPr lang="en-US" sz="2400" b="1" i="1" dirty="0">
                <a:latin typeface="Cambria" panose="02040503050406030204" pitchFamily="18" charset="0"/>
                <a:ea typeface="Cambria" panose="02040503050406030204" pitchFamily="18" charset="0"/>
              </a:rPr>
              <a:t>They are in beggary, and yet they make </a:t>
            </a:r>
            <a:r>
              <a:rPr lang="en-US" sz="2400" b="1" i="1" dirty="0" smtClean="0">
                <a:latin typeface="Cambria" panose="02040503050406030204" pitchFamily="18" charset="0"/>
                <a:ea typeface="Cambria" panose="02040503050406030204" pitchFamily="18" charset="0"/>
              </a:rPr>
              <a:t>many rich</a:t>
            </a:r>
            <a:r>
              <a:rPr lang="en-US" sz="2400" b="1" i="1" dirty="0">
                <a:latin typeface="Cambria" panose="02040503050406030204" pitchFamily="18" charset="0"/>
                <a:ea typeface="Cambria" panose="02040503050406030204" pitchFamily="18" charset="0"/>
              </a:rPr>
              <a:t>. They are in want of all things, and yet </a:t>
            </a:r>
            <a:r>
              <a:rPr lang="en-US" sz="2400" b="1" i="1" dirty="0" smtClean="0">
                <a:latin typeface="Cambria" panose="02040503050406030204" pitchFamily="18" charset="0"/>
                <a:ea typeface="Cambria" panose="02040503050406030204" pitchFamily="18" charset="0"/>
              </a:rPr>
              <a:t>they abound </a:t>
            </a:r>
            <a:r>
              <a:rPr lang="en-US" sz="2400" b="1" i="1" dirty="0">
                <a:latin typeface="Cambria" panose="02040503050406030204" pitchFamily="18" charset="0"/>
                <a:ea typeface="Cambria" panose="02040503050406030204" pitchFamily="18" charset="0"/>
              </a:rPr>
              <a:t>in all </a:t>
            </a:r>
            <a:r>
              <a:rPr lang="en-US" sz="2400" b="1" i="1" dirty="0" smtClean="0">
                <a:latin typeface="Cambria" panose="02040503050406030204" pitchFamily="18" charset="0"/>
                <a:ea typeface="Cambria" panose="02040503050406030204" pitchFamily="18" charset="0"/>
              </a:rPr>
              <a:t>things.</a:t>
            </a:r>
          </a:p>
          <a:p>
            <a:pPr marL="684213" indent="-684213">
              <a:buNone/>
            </a:pPr>
            <a:r>
              <a:rPr lang="en-US" sz="2400" b="1" i="1" dirty="0" smtClean="0">
                <a:latin typeface="Cambria" panose="02040503050406030204" pitchFamily="18" charset="0"/>
                <a:ea typeface="Cambria" panose="02040503050406030204" pitchFamily="18" charset="0"/>
              </a:rPr>
              <a:t>5:14 </a:t>
            </a:r>
            <a:r>
              <a:rPr lang="en-US" sz="2400" b="1" i="1" dirty="0">
                <a:latin typeface="Cambria" panose="02040503050406030204" pitchFamily="18" charset="0"/>
                <a:ea typeface="Cambria" panose="02040503050406030204" pitchFamily="18" charset="0"/>
              </a:rPr>
              <a:t>They are </a:t>
            </a:r>
            <a:r>
              <a:rPr lang="en-US" sz="2400" b="1" i="1" dirty="0" smtClean="0">
                <a:latin typeface="Cambria" panose="02040503050406030204" pitchFamily="18" charset="0"/>
                <a:ea typeface="Cambria" panose="02040503050406030204" pitchFamily="18" charset="0"/>
              </a:rPr>
              <a:t>dishonored, </a:t>
            </a:r>
            <a:r>
              <a:rPr lang="en-US" sz="2400" b="1" i="1" dirty="0">
                <a:latin typeface="Cambria" panose="02040503050406030204" pitchFamily="18" charset="0"/>
                <a:ea typeface="Cambria" panose="02040503050406030204" pitchFamily="18" charset="0"/>
              </a:rPr>
              <a:t>and yet they </a:t>
            </a:r>
            <a:r>
              <a:rPr lang="en-US" sz="2400" b="1" i="1" dirty="0" smtClean="0">
                <a:latin typeface="Cambria" panose="02040503050406030204" pitchFamily="18" charset="0"/>
                <a:ea typeface="Cambria" panose="02040503050406030204" pitchFamily="18" charset="0"/>
              </a:rPr>
              <a:t>are glorified </a:t>
            </a:r>
            <a:r>
              <a:rPr lang="en-US" sz="2400" b="1" i="1" dirty="0">
                <a:latin typeface="Cambria" panose="02040503050406030204" pitchFamily="18" charset="0"/>
                <a:ea typeface="Cambria" panose="02040503050406030204" pitchFamily="18" charset="0"/>
              </a:rPr>
              <a:t>in their </a:t>
            </a:r>
            <a:r>
              <a:rPr lang="en-US" sz="2400" b="1" i="1" dirty="0" smtClean="0">
                <a:latin typeface="Cambria" panose="02040503050406030204" pitchFamily="18" charset="0"/>
                <a:ea typeface="Cambria" panose="02040503050406030204" pitchFamily="18" charset="0"/>
              </a:rPr>
              <a:t>dishonor. </a:t>
            </a:r>
            <a:r>
              <a:rPr lang="en-US" sz="2400" b="1" i="1" dirty="0">
                <a:latin typeface="Cambria" panose="02040503050406030204" pitchFamily="18" charset="0"/>
                <a:ea typeface="Cambria" panose="02040503050406030204" pitchFamily="18" charset="0"/>
              </a:rPr>
              <a:t>They are evil spoken of</a:t>
            </a:r>
            <a:r>
              <a:rPr lang="en-US" sz="2400" b="1" i="1" dirty="0" smtClean="0">
                <a:latin typeface="Cambria" panose="02040503050406030204" pitchFamily="18" charset="0"/>
                <a:ea typeface="Cambria" panose="02040503050406030204" pitchFamily="18" charset="0"/>
              </a:rPr>
              <a:t>, and </a:t>
            </a:r>
            <a:r>
              <a:rPr lang="en-US" sz="2400" b="1" i="1" dirty="0">
                <a:latin typeface="Cambria" panose="02040503050406030204" pitchFamily="18" charset="0"/>
                <a:ea typeface="Cambria" panose="02040503050406030204" pitchFamily="18" charset="0"/>
              </a:rPr>
              <a:t>yet they are vindicated</a:t>
            </a:r>
            <a:r>
              <a:rPr lang="en-US" sz="2400" b="1" i="1" dirty="0" smtClean="0">
                <a:latin typeface="Cambria" panose="02040503050406030204" pitchFamily="18" charset="0"/>
                <a:ea typeface="Cambria" panose="02040503050406030204" pitchFamily="18" charset="0"/>
              </a:rPr>
              <a:t>. </a:t>
            </a:r>
          </a:p>
          <a:p>
            <a:pPr marL="684213" indent="-684213">
              <a:buNone/>
            </a:pPr>
            <a:r>
              <a:rPr lang="en-US" sz="2400" b="1" i="1" dirty="0" smtClean="0">
                <a:latin typeface="Cambria" panose="02040503050406030204" pitchFamily="18" charset="0"/>
                <a:ea typeface="Cambria" panose="02040503050406030204" pitchFamily="18" charset="0"/>
              </a:rPr>
              <a:t>5:15 </a:t>
            </a:r>
            <a:r>
              <a:rPr lang="en-US" sz="2400" b="1" i="1" dirty="0">
                <a:latin typeface="Cambria" panose="02040503050406030204" pitchFamily="18" charset="0"/>
                <a:ea typeface="Cambria" panose="02040503050406030204" pitchFamily="18" charset="0"/>
              </a:rPr>
              <a:t>They are reviled, and they bless; they </a:t>
            </a:r>
            <a:r>
              <a:rPr lang="en-US" sz="2400" b="1" i="1" dirty="0" smtClean="0">
                <a:latin typeface="Cambria" panose="02040503050406030204" pitchFamily="18" charset="0"/>
                <a:ea typeface="Cambria" panose="02040503050406030204" pitchFamily="18" charset="0"/>
              </a:rPr>
              <a:t>are insulted</a:t>
            </a:r>
            <a:r>
              <a:rPr lang="en-US" sz="2400" b="1" i="1" dirty="0">
                <a:latin typeface="Cambria" panose="02040503050406030204" pitchFamily="18" charset="0"/>
                <a:ea typeface="Cambria" panose="02040503050406030204" pitchFamily="18" charset="0"/>
              </a:rPr>
              <a:t>, and they respect</a:t>
            </a:r>
            <a:r>
              <a:rPr lang="en-US" sz="2400" b="1" i="1" dirty="0" smtClean="0">
                <a:latin typeface="Cambria" panose="02040503050406030204" pitchFamily="18" charset="0"/>
                <a:ea typeface="Cambria" panose="02040503050406030204" pitchFamily="18" charset="0"/>
              </a:rPr>
              <a:t>. </a:t>
            </a:r>
          </a:p>
          <a:p>
            <a:pPr marL="684213" indent="-684213">
              <a:buNone/>
            </a:pPr>
            <a:r>
              <a:rPr lang="en-US" sz="2400" b="1" i="1" dirty="0" smtClean="0">
                <a:latin typeface="Cambria" panose="02040503050406030204" pitchFamily="18" charset="0"/>
                <a:ea typeface="Cambria" panose="02040503050406030204" pitchFamily="18" charset="0"/>
              </a:rPr>
              <a:t>5:16 </a:t>
            </a:r>
            <a:r>
              <a:rPr lang="en-US" sz="2400" b="1" i="1" dirty="0">
                <a:latin typeface="Cambria" panose="02040503050406030204" pitchFamily="18" charset="0"/>
                <a:ea typeface="Cambria" panose="02040503050406030204" pitchFamily="18" charset="0"/>
              </a:rPr>
              <a:t>Doing good they are punished as evil-doers</a:t>
            </a:r>
            <a:r>
              <a:rPr lang="en-US" sz="2400" b="1" i="1" dirty="0" smtClean="0">
                <a:latin typeface="Cambria" panose="02040503050406030204" pitchFamily="18" charset="0"/>
                <a:ea typeface="Cambria" panose="02040503050406030204" pitchFamily="18" charset="0"/>
              </a:rPr>
              <a:t>; being </a:t>
            </a:r>
            <a:r>
              <a:rPr lang="en-US" sz="2400" b="1" i="1" dirty="0">
                <a:latin typeface="Cambria" panose="02040503050406030204" pitchFamily="18" charset="0"/>
                <a:ea typeface="Cambria" panose="02040503050406030204" pitchFamily="18" charset="0"/>
              </a:rPr>
              <a:t>punished they rejoice, as if they were </a:t>
            </a:r>
            <a:r>
              <a:rPr lang="en-US" sz="2400" b="1" i="1" dirty="0" smtClean="0">
                <a:latin typeface="Cambria" panose="02040503050406030204" pitchFamily="18" charset="0"/>
                <a:ea typeface="Cambria" panose="02040503050406030204" pitchFamily="18" charset="0"/>
              </a:rPr>
              <a:t>thereby quickened </a:t>
            </a:r>
            <a:r>
              <a:rPr lang="en-US" sz="2400" b="1" i="1" dirty="0">
                <a:latin typeface="Cambria" panose="02040503050406030204" pitchFamily="18" charset="0"/>
                <a:ea typeface="Cambria" panose="02040503050406030204" pitchFamily="18" charset="0"/>
              </a:rPr>
              <a:t>by </a:t>
            </a:r>
            <a:r>
              <a:rPr lang="en-US" sz="2400" b="1" i="1" dirty="0" smtClean="0">
                <a:latin typeface="Cambria" panose="02040503050406030204" pitchFamily="18" charset="0"/>
                <a:ea typeface="Cambria" panose="02040503050406030204" pitchFamily="18" charset="0"/>
              </a:rPr>
              <a:t>life.</a:t>
            </a:r>
          </a:p>
          <a:p>
            <a:pPr marL="684213" indent="-684213">
              <a:buNone/>
            </a:pPr>
            <a:r>
              <a:rPr lang="en-US" sz="2400" b="1" i="1" dirty="0" smtClean="0">
                <a:latin typeface="Cambria" panose="02040503050406030204" pitchFamily="18" charset="0"/>
                <a:ea typeface="Cambria" panose="02040503050406030204" pitchFamily="18" charset="0"/>
              </a:rPr>
              <a:t>5:17 </a:t>
            </a:r>
            <a:r>
              <a:rPr lang="en-US" sz="2400" b="1" i="1" dirty="0">
                <a:latin typeface="Cambria" panose="02040503050406030204" pitchFamily="18" charset="0"/>
                <a:ea typeface="Cambria" panose="02040503050406030204" pitchFamily="18" charset="0"/>
              </a:rPr>
              <a:t>War is waged against them as aliens by </a:t>
            </a:r>
            <a:r>
              <a:rPr lang="en-US" sz="2400" b="1" i="1" dirty="0" smtClean="0">
                <a:latin typeface="Cambria" panose="02040503050406030204" pitchFamily="18" charset="0"/>
                <a:ea typeface="Cambria" panose="02040503050406030204" pitchFamily="18" charset="0"/>
              </a:rPr>
              <a:t>the Jews</a:t>
            </a:r>
            <a:r>
              <a:rPr lang="en-US" sz="2400" b="1" i="1" dirty="0">
                <a:latin typeface="Cambria" panose="02040503050406030204" pitchFamily="18" charset="0"/>
                <a:ea typeface="Cambria" panose="02040503050406030204" pitchFamily="18" charset="0"/>
              </a:rPr>
              <a:t>, and persecution is carried on against them </a:t>
            </a:r>
            <a:r>
              <a:rPr lang="en-US" sz="2400" b="1" i="1" dirty="0" smtClean="0">
                <a:latin typeface="Cambria" panose="02040503050406030204" pitchFamily="18" charset="0"/>
                <a:ea typeface="Cambria" panose="02040503050406030204" pitchFamily="18" charset="0"/>
              </a:rPr>
              <a:t>by the </a:t>
            </a:r>
            <a:r>
              <a:rPr lang="en-US" sz="2400" b="1" i="1" dirty="0">
                <a:latin typeface="Cambria" panose="02040503050406030204" pitchFamily="18" charset="0"/>
                <a:ea typeface="Cambria" panose="02040503050406030204" pitchFamily="18" charset="0"/>
              </a:rPr>
              <a:t>Greeks, and yet those that hate them cannot </a:t>
            </a:r>
            <a:r>
              <a:rPr lang="en-US" sz="2400" b="1" i="1" dirty="0" smtClean="0">
                <a:latin typeface="Cambria" panose="02040503050406030204" pitchFamily="18" charset="0"/>
                <a:ea typeface="Cambria" panose="02040503050406030204" pitchFamily="18" charset="0"/>
              </a:rPr>
              <a:t>tell the </a:t>
            </a:r>
            <a:r>
              <a:rPr lang="en-US" sz="2400" b="1" i="1" dirty="0">
                <a:latin typeface="Cambria" panose="02040503050406030204" pitchFamily="18" charset="0"/>
                <a:ea typeface="Cambria" panose="02040503050406030204" pitchFamily="18" charset="0"/>
              </a:rPr>
              <a:t>reason of their </a:t>
            </a:r>
            <a:r>
              <a:rPr lang="en-US" sz="2400" b="1" i="1" dirty="0" smtClean="0">
                <a:latin typeface="Cambria" panose="02040503050406030204" pitchFamily="18" charset="0"/>
                <a:ea typeface="Cambria" panose="02040503050406030204" pitchFamily="18" charset="0"/>
              </a:rPr>
              <a:t> hostility</a:t>
            </a:r>
            <a:r>
              <a:rPr lang="en-US" sz="2400" b="1" i="1" dirty="0">
                <a:latin typeface="Cambria" panose="02040503050406030204" pitchFamily="18" charset="0"/>
                <a:ea typeface="Cambria" panose="02040503050406030204" pitchFamily="18" charset="0"/>
              </a:rPr>
              <a:t>.</a:t>
            </a:r>
            <a:r>
              <a:rPr lang="en-US" sz="2200" b="1" i="1" dirty="0">
                <a:latin typeface="Cambria" panose="02040503050406030204" pitchFamily="18" charset="0"/>
                <a:ea typeface="Cambria" panose="02040503050406030204" pitchFamily="18" charset="0"/>
              </a:rPr>
              <a:t/>
            </a:r>
            <a:br>
              <a:rPr lang="en-US" sz="2200" b="1" i="1" dirty="0">
                <a:latin typeface="Cambria" panose="02040503050406030204" pitchFamily="18" charset="0"/>
                <a:ea typeface="Cambria" panose="02040503050406030204" pitchFamily="18" charset="0"/>
              </a:rPr>
            </a:br>
            <a:endParaRPr lang="en-US" sz="22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Lightfoot &amp; Harmer, 1891 translation – with old English words updated to modern English</a:t>
            </a:r>
            <a:endParaRPr lang="en-US" sz="1600" dirty="0">
              <a:solidFill>
                <a:prstClr val="black"/>
              </a:solidFill>
            </a:endParaRPr>
          </a:p>
        </p:txBody>
      </p:sp>
    </p:spTree>
    <p:extLst>
      <p:ext uri="{BB962C8B-B14F-4D97-AF65-F5344CB8AC3E}">
        <p14:creationId xmlns:p14="http://schemas.microsoft.com/office/powerpoint/2010/main" val="2433250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20000"/>
          </a:bodyPr>
          <a:lstStyle/>
          <a:p>
            <a:r>
              <a:rPr lang="en-US" dirty="0" smtClean="0"/>
              <a:t>We have been looking at the Apostolic Fathers – early Christian writers who wrote in the period just after the death of the apostles (AD 95-140).</a:t>
            </a:r>
          </a:p>
          <a:p>
            <a:r>
              <a:rPr lang="en-US" dirty="0" smtClean="0"/>
              <a:t>Name the two </a:t>
            </a:r>
            <a:r>
              <a:rPr lang="en-US" dirty="0" smtClean="0"/>
              <a:t>writings of </a:t>
            </a:r>
            <a:r>
              <a:rPr lang="en-US" dirty="0" smtClean="0"/>
              <a:t>Apostolic Fathers that we have looked at so far.</a:t>
            </a:r>
            <a:endParaRPr lang="en-US" dirty="0" smtClean="0"/>
          </a:p>
          <a:p>
            <a:pPr lvl="1"/>
            <a:r>
              <a:rPr lang="en-US" dirty="0" smtClean="0"/>
              <a:t>1 </a:t>
            </a:r>
            <a:r>
              <a:rPr lang="en-US" dirty="0"/>
              <a:t>Clement (AD </a:t>
            </a:r>
            <a:r>
              <a:rPr lang="en-US" dirty="0" smtClean="0"/>
              <a:t>95)</a:t>
            </a:r>
          </a:p>
          <a:p>
            <a:pPr lvl="1"/>
            <a:r>
              <a:rPr lang="en-US" dirty="0" smtClean="0"/>
              <a:t>The Didache (AD 100)</a:t>
            </a:r>
          </a:p>
          <a:p>
            <a:r>
              <a:rPr lang="en-US" dirty="0" smtClean="0"/>
              <a:t>The Didache gave a number if instructions concerning Baptism. How many can you name?</a:t>
            </a:r>
          </a:p>
          <a:p>
            <a:pPr lvl="1"/>
            <a:r>
              <a:rPr lang="en-US" dirty="0" smtClean="0"/>
              <a:t>It should preferably be done in “running water” (like a river).</a:t>
            </a:r>
          </a:p>
          <a:p>
            <a:pPr lvl="1"/>
            <a:r>
              <a:rPr lang="en-US" dirty="0" smtClean="0"/>
              <a:t>If running water is not available then baptize in “other water”.</a:t>
            </a:r>
          </a:p>
          <a:p>
            <a:pPr lvl="1"/>
            <a:r>
              <a:rPr lang="en-US" dirty="0" smtClean="0"/>
              <a:t>If neither is available, then pour water on the head three times.</a:t>
            </a:r>
          </a:p>
          <a:p>
            <a:pPr lvl="1"/>
            <a:r>
              <a:rPr lang="en-US" dirty="0" smtClean="0"/>
              <a:t>It should be done in the name of the Father, Son and Holy Spirit.</a:t>
            </a:r>
          </a:p>
          <a:p>
            <a:pPr lvl="1"/>
            <a:r>
              <a:rPr lang="en-US" dirty="0" smtClean="0"/>
              <a:t>Baptize in cold water unless unavailable, then in warm.</a:t>
            </a:r>
          </a:p>
          <a:p>
            <a:pPr lvl="1"/>
            <a:r>
              <a:rPr lang="en-US" dirty="0" smtClean="0"/>
              <a:t>The one being baptized as well as others were to fast prior to the baptism.</a:t>
            </a:r>
          </a:p>
          <a:p>
            <a:pPr marL="457200" lvl="1" indent="0">
              <a:buNone/>
            </a:pPr>
            <a:endParaRPr lang="en-US" sz="2400" dirty="0"/>
          </a:p>
          <a:p>
            <a:endParaRPr lang="en-US" sz="2400" dirty="0"/>
          </a:p>
        </p:txBody>
      </p:sp>
    </p:spTree>
    <p:extLst>
      <p:ext uri="{BB962C8B-B14F-4D97-AF65-F5344CB8AC3E}">
        <p14:creationId xmlns:p14="http://schemas.microsoft.com/office/powerpoint/2010/main" val="3458585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 calcmode="lin" valueType="num">
                                      <p:cBhvr>
                                        <p:cTn id="7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152400" y="685800"/>
            <a:ext cx="8839200" cy="5715000"/>
          </a:xfrm>
        </p:spPr>
        <p:txBody>
          <a:bodyPr>
            <a:normAutofit/>
          </a:bodyPr>
          <a:lstStyle/>
          <a:p>
            <a:pPr marL="0" indent="0">
              <a:buNone/>
            </a:pPr>
            <a:r>
              <a:rPr lang="en-US" sz="3200" b="1" i="1" dirty="0">
                <a:latin typeface="Cambria" panose="02040503050406030204" pitchFamily="18" charset="0"/>
                <a:ea typeface="Cambria" panose="02040503050406030204" pitchFamily="18" charset="0"/>
              </a:rPr>
              <a:t>CHAPTER VIII -- THE MISERABLE STATE OF MEN BEFORE THE COMING OF THE WORD</a:t>
            </a:r>
            <a:r>
              <a:rPr lang="en-US" sz="3200" b="1" i="1" dirty="0" smtClean="0">
                <a:latin typeface="Cambria" panose="02040503050406030204" pitchFamily="18" charset="0"/>
                <a:ea typeface="Cambria" panose="02040503050406030204" pitchFamily="18" charset="0"/>
              </a:rPr>
              <a:t>. </a:t>
            </a:r>
          </a:p>
          <a:p>
            <a:pPr marL="0" indent="0">
              <a:buNone/>
            </a:pPr>
            <a:endParaRPr lang="en-US" sz="1000" b="1" i="1" dirty="0">
              <a:latin typeface="Cambria" panose="02040503050406030204" pitchFamily="18" charset="0"/>
              <a:ea typeface="Cambria" panose="02040503050406030204" pitchFamily="18" charset="0"/>
            </a:endParaRPr>
          </a:p>
          <a:p>
            <a:pPr marL="630238" indent="-630238">
              <a:buNone/>
            </a:pPr>
            <a:r>
              <a:rPr lang="en-US" b="1" i="1" dirty="0">
                <a:latin typeface="Cambria" panose="02040503050406030204" pitchFamily="18" charset="0"/>
                <a:ea typeface="Cambria" panose="02040503050406030204" pitchFamily="18" charset="0"/>
              </a:rPr>
              <a:t>8:1 For what man at all had any knowledge what God</a:t>
            </a:r>
            <a:br>
              <a:rPr lang="en-US" b="1" i="1" dirty="0">
                <a:latin typeface="Cambria" panose="02040503050406030204" pitchFamily="18" charset="0"/>
                <a:ea typeface="Cambria" panose="02040503050406030204" pitchFamily="18" charset="0"/>
              </a:rPr>
            </a:br>
            <a:r>
              <a:rPr lang="en-US" b="1" i="1" dirty="0">
                <a:latin typeface="Cambria" panose="02040503050406030204" pitchFamily="18" charset="0"/>
                <a:ea typeface="Cambria" panose="02040503050406030204" pitchFamily="18" charset="0"/>
              </a:rPr>
              <a:t>was, before He came</a:t>
            </a:r>
            <a:r>
              <a:rPr lang="en-US" b="1" i="1" dirty="0" smtClean="0">
                <a:latin typeface="Cambria" panose="02040503050406030204" pitchFamily="18" charset="0"/>
                <a:ea typeface="Cambria" panose="02040503050406030204" pitchFamily="18" charset="0"/>
              </a:rPr>
              <a:t>?</a:t>
            </a:r>
          </a:p>
          <a:p>
            <a:pPr marL="630238" indent="-630238">
              <a:buNone/>
            </a:pPr>
            <a:r>
              <a:rPr lang="en-US" b="1" i="1" dirty="0" smtClean="0">
                <a:latin typeface="Cambria" panose="02040503050406030204" pitchFamily="18" charset="0"/>
                <a:ea typeface="Cambria" panose="02040503050406030204" pitchFamily="18" charset="0"/>
              </a:rPr>
              <a:t>8:2 </a:t>
            </a:r>
            <a:r>
              <a:rPr lang="en-US" b="1" i="1" dirty="0">
                <a:latin typeface="Cambria" panose="02040503050406030204" pitchFamily="18" charset="0"/>
                <a:ea typeface="Cambria" panose="02040503050406030204" pitchFamily="18" charset="0"/>
              </a:rPr>
              <a:t>Or </a:t>
            </a:r>
            <a:r>
              <a:rPr lang="en-US" b="1" i="1" dirty="0" smtClean="0">
                <a:latin typeface="Cambria" panose="02040503050406030204" pitchFamily="18" charset="0"/>
                <a:ea typeface="Cambria" panose="02040503050406030204" pitchFamily="18" charset="0"/>
              </a:rPr>
              <a:t>do you accept </a:t>
            </a:r>
            <a:r>
              <a:rPr lang="en-US" b="1" i="1" dirty="0">
                <a:latin typeface="Cambria" panose="02040503050406030204" pitchFamily="18" charset="0"/>
                <a:ea typeface="Cambria" panose="02040503050406030204" pitchFamily="18" charset="0"/>
              </a:rPr>
              <a:t>the empty and </a:t>
            </a:r>
            <a:r>
              <a:rPr lang="en-US" b="1" i="1" dirty="0" smtClean="0">
                <a:latin typeface="Cambria" panose="02040503050406030204" pitchFamily="18" charset="0"/>
                <a:ea typeface="Cambria" panose="02040503050406030204" pitchFamily="18" charset="0"/>
              </a:rPr>
              <a:t>nonsensical statements </a:t>
            </a:r>
            <a:r>
              <a:rPr lang="en-US" b="1" i="1" dirty="0">
                <a:latin typeface="Cambria" panose="02040503050406030204" pitchFamily="18" charset="0"/>
                <a:ea typeface="Cambria" panose="02040503050406030204" pitchFamily="18" charset="0"/>
              </a:rPr>
              <a:t>of those pretentious philosophers: of </a:t>
            </a:r>
            <a:r>
              <a:rPr lang="en-US" b="1" i="1" dirty="0" smtClean="0">
                <a:latin typeface="Cambria" panose="02040503050406030204" pitchFamily="18" charset="0"/>
                <a:ea typeface="Cambria" panose="02040503050406030204" pitchFamily="18" charset="0"/>
              </a:rPr>
              <a:t>whom some </a:t>
            </a:r>
            <a:r>
              <a:rPr lang="en-US" b="1" i="1" dirty="0">
                <a:latin typeface="Cambria" panose="02040503050406030204" pitchFamily="18" charset="0"/>
                <a:ea typeface="Cambria" panose="02040503050406030204" pitchFamily="18" charset="0"/>
              </a:rPr>
              <a:t>said that God was fire (they call that God</a:t>
            </a:r>
            <a:r>
              <a:rPr lang="en-US" b="1" i="1" dirty="0" smtClean="0">
                <a:latin typeface="Cambria" panose="02040503050406030204" pitchFamily="18" charset="0"/>
                <a:ea typeface="Cambria" panose="02040503050406030204" pitchFamily="18" charset="0"/>
              </a:rPr>
              <a:t>, where </a:t>
            </a:r>
            <a:r>
              <a:rPr lang="en-US" b="1" i="1" dirty="0">
                <a:latin typeface="Cambria" panose="02040503050406030204" pitchFamily="18" charset="0"/>
                <a:ea typeface="Cambria" panose="02040503050406030204" pitchFamily="18" charset="0"/>
              </a:rPr>
              <a:t>they themselves shall go), and others water</a:t>
            </a:r>
            <a:r>
              <a:rPr lang="en-US" b="1" i="1" dirty="0" smtClean="0">
                <a:latin typeface="Cambria" panose="02040503050406030204" pitchFamily="18" charset="0"/>
                <a:ea typeface="Cambria" panose="02040503050406030204" pitchFamily="18" charset="0"/>
              </a:rPr>
              <a:t>, and </a:t>
            </a:r>
            <a:r>
              <a:rPr lang="en-US" b="1" i="1" dirty="0">
                <a:latin typeface="Cambria" panose="02040503050406030204" pitchFamily="18" charset="0"/>
                <a:ea typeface="Cambria" panose="02040503050406030204" pitchFamily="18" charset="0"/>
              </a:rPr>
              <a:t>others some other of the elements which </a:t>
            </a:r>
            <a:r>
              <a:rPr lang="en-US" b="1" i="1" dirty="0" smtClean="0">
                <a:latin typeface="Cambria" panose="02040503050406030204" pitchFamily="18" charset="0"/>
                <a:ea typeface="Cambria" panose="02040503050406030204" pitchFamily="18" charset="0"/>
              </a:rPr>
              <a:t>were created </a:t>
            </a:r>
            <a:r>
              <a:rPr lang="en-US" b="1" i="1" dirty="0">
                <a:latin typeface="Cambria" panose="02040503050406030204" pitchFamily="18" charset="0"/>
                <a:ea typeface="Cambria" panose="02040503050406030204" pitchFamily="18" charset="0"/>
              </a:rPr>
              <a:t>by God</a:t>
            </a:r>
            <a:r>
              <a:rPr lang="en-US" b="1" i="1" dirty="0" smtClean="0">
                <a:latin typeface="Cambria" panose="02040503050406030204" pitchFamily="18" charset="0"/>
                <a:ea typeface="Cambria" panose="02040503050406030204" pitchFamily="18" charset="0"/>
              </a:rPr>
              <a:t>?</a:t>
            </a:r>
            <a:endParaRPr lang="en-US" b="1"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24547262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152400" y="685800"/>
            <a:ext cx="8839200" cy="5715000"/>
          </a:xfrm>
        </p:spPr>
        <p:txBody>
          <a:bodyPr>
            <a:noAutofit/>
          </a:bodyPr>
          <a:lstStyle/>
          <a:p>
            <a:pPr marL="568325" indent="-568325">
              <a:buNone/>
            </a:pPr>
            <a:r>
              <a:rPr lang="en-US" b="1" i="1" dirty="0" smtClean="0">
                <a:latin typeface="Cambria" panose="02040503050406030204" pitchFamily="18" charset="0"/>
                <a:ea typeface="Cambria" panose="02040503050406030204" pitchFamily="18" charset="0"/>
              </a:rPr>
              <a:t>8:3 </a:t>
            </a:r>
            <a:r>
              <a:rPr lang="en-US" b="1" i="1" dirty="0">
                <a:latin typeface="Cambria" panose="02040503050406030204" pitchFamily="18" charset="0"/>
                <a:ea typeface="Cambria" panose="02040503050406030204" pitchFamily="18" charset="0"/>
              </a:rPr>
              <a:t>And yet if any of these statements is worthy </a:t>
            </a:r>
            <a:r>
              <a:rPr lang="en-US" b="1" i="1" dirty="0" smtClean="0">
                <a:latin typeface="Cambria" panose="02040503050406030204" pitchFamily="18" charset="0"/>
                <a:ea typeface="Cambria" panose="02040503050406030204" pitchFamily="18" charset="0"/>
              </a:rPr>
              <a:t>of acceptance</a:t>
            </a:r>
            <a:r>
              <a:rPr lang="en-US" b="1" i="1" dirty="0">
                <a:latin typeface="Cambria" panose="02040503050406030204" pitchFamily="18" charset="0"/>
                <a:ea typeface="Cambria" panose="02040503050406030204" pitchFamily="18" charset="0"/>
              </a:rPr>
              <a:t>, any one other created thing might just </a:t>
            </a:r>
            <a:r>
              <a:rPr lang="en-US" b="1" i="1" dirty="0" smtClean="0">
                <a:latin typeface="Cambria" panose="02040503050406030204" pitchFamily="18" charset="0"/>
                <a:ea typeface="Cambria" panose="02040503050406030204" pitchFamily="18" charset="0"/>
              </a:rPr>
              <a:t>as well </a:t>
            </a:r>
            <a:r>
              <a:rPr lang="en-US" b="1" i="1" dirty="0">
                <a:latin typeface="Cambria" panose="02040503050406030204" pitchFamily="18" charset="0"/>
                <a:ea typeface="Cambria" panose="02040503050406030204" pitchFamily="18" charset="0"/>
              </a:rPr>
              <a:t>be made out to be God</a:t>
            </a:r>
            <a:r>
              <a:rPr lang="en-US" b="1" i="1" dirty="0" smtClean="0">
                <a:latin typeface="Cambria" panose="02040503050406030204" pitchFamily="18" charset="0"/>
                <a:ea typeface="Cambria" panose="02040503050406030204" pitchFamily="18" charset="0"/>
              </a:rPr>
              <a:t>.</a:t>
            </a:r>
          </a:p>
          <a:p>
            <a:pPr marL="568325" indent="-568325">
              <a:buNone/>
            </a:pPr>
            <a:r>
              <a:rPr lang="en-US" b="1" i="1" dirty="0" smtClean="0">
                <a:latin typeface="Cambria" panose="02040503050406030204" pitchFamily="18" charset="0"/>
                <a:ea typeface="Cambria" panose="02040503050406030204" pitchFamily="18" charset="0"/>
              </a:rPr>
              <a:t>8:4 </a:t>
            </a:r>
            <a:r>
              <a:rPr lang="en-US" b="1" i="1" dirty="0">
                <a:latin typeface="Cambria" panose="02040503050406030204" pitchFamily="18" charset="0"/>
                <a:ea typeface="Cambria" panose="02040503050406030204" pitchFamily="18" charset="0"/>
              </a:rPr>
              <a:t>Nay, all this is the quackery and deceit of </a:t>
            </a:r>
            <a:r>
              <a:rPr lang="en-US" b="1" i="1" dirty="0" smtClean="0">
                <a:latin typeface="Cambria" panose="02040503050406030204" pitchFamily="18" charset="0"/>
                <a:ea typeface="Cambria" panose="02040503050406030204" pitchFamily="18" charset="0"/>
              </a:rPr>
              <a:t>the magicians;</a:t>
            </a:r>
          </a:p>
          <a:p>
            <a:pPr marL="568325" indent="-568325">
              <a:buNone/>
            </a:pPr>
            <a:r>
              <a:rPr lang="en-US" b="1" i="1" dirty="0" smtClean="0">
                <a:latin typeface="Cambria" panose="02040503050406030204" pitchFamily="18" charset="0"/>
                <a:ea typeface="Cambria" panose="02040503050406030204" pitchFamily="18" charset="0"/>
              </a:rPr>
              <a:t>8:5 </a:t>
            </a:r>
            <a:r>
              <a:rPr lang="en-US" b="1" i="1" dirty="0">
                <a:latin typeface="Cambria" panose="02040503050406030204" pitchFamily="18" charset="0"/>
                <a:ea typeface="Cambria" panose="02040503050406030204" pitchFamily="18" charset="0"/>
              </a:rPr>
              <a:t>and no man has either seen or </a:t>
            </a:r>
            <a:r>
              <a:rPr lang="en-US" b="1" i="1" dirty="0" smtClean="0">
                <a:latin typeface="Cambria" panose="02040503050406030204" pitchFamily="18" charset="0"/>
                <a:ea typeface="Cambria" panose="02040503050406030204" pitchFamily="18" charset="0"/>
              </a:rPr>
              <a:t>recognized </a:t>
            </a:r>
            <a:r>
              <a:rPr lang="en-US" b="1" i="1" dirty="0">
                <a:latin typeface="Cambria" panose="02040503050406030204" pitchFamily="18" charset="0"/>
                <a:ea typeface="Cambria" panose="02040503050406030204" pitchFamily="18" charset="0"/>
              </a:rPr>
              <a:t>Him</a:t>
            </a:r>
            <a:r>
              <a:rPr lang="en-US" b="1" i="1" dirty="0" smtClean="0">
                <a:latin typeface="Cambria" panose="02040503050406030204" pitchFamily="18" charset="0"/>
                <a:ea typeface="Cambria" panose="02040503050406030204" pitchFamily="18" charset="0"/>
              </a:rPr>
              <a:t>, but </a:t>
            </a:r>
            <a:r>
              <a:rPr lang="en-US" b="1" i="1" dirty="0">
                <a:latin typeface="Cambria" panose="02040503050406030204" pitchFamily="18" charset="0"/>
                <a:ea typeface="Cambria" panose="02040503050406030204" pitchFamily="18" charset="0"/>
              </a:rPr>
              <a:t>He revealed Himself</a:t>
            </a:r>
            <a:r>
              <a:rPr lang="en-US" b="1" i="1" dirty="0" smtClean="0">
                <a:latin typeface="Cambria" panose="02040503050406030204" pitchFamily="18" charset="0"/>
                <a:ea typeface="Cambria" panose="02040503050406030204" pitchFamily="18" charset="0"/>
              </a:rPr>
              <a:t>.</a:t>
            </a:r>
          </a:p>
          <a:p>
            <a:pPr marL="568325" indent="-568325">
              <a:buNone/>
            </a:pPr>
            <a:r>
              <a:rPr lang="en-US" b="1" i="1" dirty="0" smtClean="0">
                <a:latin typeface="Cambria" panose="02040503050406030204" pitchFamily="18" charset="0"/>
                <a:ea typeface="Cambria" panose="02040503050406030204" pitchFamily="18" charset="0"/>
              </a:rPr>
              <a:t>8:6 </a:t>
            </a:r>
            <a:r>
              <a:rPr lang="en-US" b="1" i="1" dirty="0">
                <a:latin typeface="Cambria" panose="02040503050406030204" pitchFamily="18" charset="0"/>
                <a:ea typeface="Cambria" panose="02040503050406030204" pitchFamily="18" charset="0"/>
              </a:rPr>
              <a:t>And He revealed (Himself) by faith, </a:t>
            </a:r>
            <a:r>
              <a:rPr lang="en-US" b="1" i="1" dirty="0" smtClean="0">
                <a:latin typeface="Cambria" panose="02040503050406030204" pitchFamily="18" charset="0"/>
                <a:ea typeface="Cambria" panose="02040503050406030204" pitchFamily="18" charset="0"/>
              </a:rPr>
              <a:t>whereby alone </a:t>
            </a:r>
            <a:r>
              <a:rPr lang="en-US" b="1" i="1" dirty="0">
                <a:latin typeface="Cambria" panose="02040503050406030204" pitchFamily="18" charset="0"/>
                <a:ea typeface="Cambria" panose="02040503050406030204" pitchFamily="18" charset="0"/>
              </a:rPr>
              <a:t>it is given to see God</a:t>
            </a:r>
            <a:r>
              <a:rPr lang="en-US" b="1" i="1" dirty="0" smtClean="0">
                <a:latin typeface="Cambria" panose="02040503050406030204" pitchFamily="18" charset="0"/>
                <a:ea typeface="Cambria" panose="02040503050406030204" pitchFamily="18" charset="0"/>
              </a:rPr>
              <a:t>.</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7109053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a:bodyPr>
          <a:lstStyle/>
          <a:p>
            <a:pPr marL="568325" indent="-568325">
              <a:buNone/>
            </a:pPr>
            <a:r>
              <a:rPr lang="en-US" b="1" i="1" dirty="0" smtClean="0">
                <a:latin typeface="Cambria" panose="02040503050406030204" pitchFamily="18" charset="0"/>
                <a:ea typeface="Cambria" panose="02040503050406030204" pitchFamily="18" charset="0"/>
              </a:rPr>
              <a:t>8:7 </a:t>
            </a:r>
            <a:r>
              <a:rPr lang="en-US" b="1" i="1" dirty="0">
                <a:latin typeface="Cambria" panose="02040503050406030204" pitchFamily="18" charset="0"/>
                <a:ea typeface="Cambria" panose="02040503050406030204" pitchFamily="18" charset="0"/>
              </a:rPr>
              <a:t>For God, the Master and Creator of the Universe</a:t>
            </a:r>
            <a:r>
              <a:rPr lang="en-US" b="1" i="1" dirty="0" smtClean="0">
                <a:latin typeface="Cambria" panose="02040503050406030204" pitchFamily="18" charset="0"/>
                <a:ea typeface="Cambria" panose="02040503050406030204" pitchFamily="18" charset="0"/>
              </a:rPr>
              <a:t>, Who </a:t>
            </a:r>
            <a:r>
              <a:rPr lang="en-US" b="1" i="1" dirty="0">
                <a:latin typeface="Cambria" panose="02040503050406030204" pitchFamily="18" charset="0"/>
                <a:ea typeface="Cambria" panose="02040503050406030204" pitchFamily="18" charset="0"/>
              </a:rPr>
              <a:t>made all things and arranged them in order, </a:t>
            </a:r>
            <a:r>
              <a:rPr lang="en-US" b="1" i="1" dirty="0" smtClean="0">
                <a:latin typeface="Cambria" panose="02040503050406030204" pitchFamily="18" charset="0"/>
                <a:ea typeface="Cambria" panose="02040503050406030204" pitchFamily="18" charset="0"/>
              </a:rPr>
              <a:t>was found </a:t>
            </a:r>
            <a:r>
              <a:rPr lang="en-US" b="1" i="1" dirty="0">
                <a:latin typeface="Cambria" panose="02040503050406030204" pitchFamily="18" charset="0"/>
                <a:ea typeface="Cambria" panose="02040503050406030204" pitchFamily="18" charset="0"/>
              </a:rPr>
              <a:t>to be not only friendly to men, but also </a:t>
            </a:r>
            <a:r>
              <a:rPr lang="en-US" b="1" i="1" dirty="0" smtClean="0">
                <a:latin typeface="Cambria" panose="02040503050406030204" pitchFamily="18" charset="0"/>
                <a:ea typeface="Cambria" panose="02040503050406030204" pitchFamily="18" charset="0"/>
              </a:rPr>
              <a:t>long-suffering.</a:t>
            </a:r>
          </a:p>
          <a:p>
            <a:pPr marL="568325" indent="-568325">
              <a:buNone/>
            </a:pPr>
            <a:r>
              <a:rPr lang="en-US" b="1" i="1" dirty="0" smtClean="0">
                <a:latin typeface="Cambria" panose="02040503050406030204" pitchFamily="18" charset="0"/>
                <a:ea typeface="Cambria" panose="02040503050406030204" pitchFamily="18" charset="0"/>
              </a:rPr>
              <a:t>8:8 </a:t>
            </a:r>
            <a:r>
              <a:rPr lang="en-US" b="1" i="1" dirty="0">
                <a:latin typeface="Cambria" panose="02040503050406030204" pitchFamily="18" charset="0"/>
                <a:ea typeface="Cambria" panose="02040503050406030204" pitchFamily="18" charset="0"/>
              </a:rPr>
              <a:t>And such indeed He was always, and is, and </a:t>
            </a:r>
            <a:r>
              <a:rPr lang="en-US" b="1" i="1" dirty="0" smtClean="0">
                <a:latin typeface="Cambria" panose="02040503050406030204" pitchFamily="18" charset="0"/>
                <a:ea typeface="Cambria" panose="02040503050406030204" pitchFamily="18" charset="0"/>
              </a:rPr>
              <a:t>will be</a:t>
            </a:r>
            <a:r>
              <a:rPr lang="en-US" b="1" i="1" dirty="0">
                <a:latin typeface="Cambria" panose="02040503050406030204" pitchFamily="18" charset="0"/>
                <a:ea typeface="Cambria" panose="02040503050406030204" pitchFamily="18" charset="0"/>
              </a:rPr>
              <a:t>, kindly and good and dispassionate and true, and </a:t>
            </a:r>
            <a:r>
              <a:rPr lang="en-US" b="1" i="1" dirty="0" smtClean="0">
                <a:latin typeface="Cambria" panose="02040503050406030204" pitchFamily="18" charset="0"/>
                <a:ea typeface="Cambria" panose="02040503050406030204" pitchFamily="18" charset="0"/>
              </a:rPr>
              <a:t>He alone </a:t>
            </a:r>
            <a:r>
              <a:rPr lang="en-US" b="1" i="1" dirty="0">
                <a:latin typeface="Cambria" panose="02040503050406030204" pitchFamily="18" charset="0"/>
                <a:ea typeface="Cambria" panose="02040503050406030204" pitchFamily="18" charset="0"/>
              </a:rPr>
              <a:t>is good</a:t>
            </a:r>
            <a:r>
              <a:rPr lang="en-US" b="1" i="1" dirty="0" smtClean="0">
                <a:latin typeface="Cambria" panose="02040503050406030204" pitchFamily="18" charset="0"/>
                <a:ea typeface="Cambria" panose="02040503050406030204" pitchFamily="18" charset="0"/>
              </a:rPr>
              <a:t>.</a:t>
            </a:r>
          </a:p>
          <a:p>
            <a:pPr marL="568325" indent="-568325">
              <a:buNone/>
            </a:pPr>
            <a:r>
              <a:rPr lang="en-US" b="1" i="1" dirty="0" smtClean="0">
                <a:latin typeface="Cambria" panose="02040503050406030204" pitchFamily="18" charset="0"/>
                <a:ea typeface="Cambria" panose="02040503050406030204" pitchFamily="18" charset="0"/>
              </a:rPr>
              <a:t>8:9 </a:t>
            </a:r>
            <a:r>
              <a:rPr lang="en-US" b="1" i="1" dirty="0">
                <a:latin typeface="Cambria" panose="02040503050406030204" pitchFamily="18" charset="0"/>
                <a:ea typeface="Cambria" panose="02040503050406030204" pitchFamily="18" charset="0"/>
              </a:rPr>
              <a:t>And having conceived a great and </a:t>
            </a:r>
            <a:r>
              <a:rPr lang="en-US" b="1" i="1" dirty="0" smtClean="0">
                <a:latin typeface="Cambria" panose="02040503050406030204" pitchFamily="18" charset="0"/>
                <a:ea typeface="Cambria" panose="02040503050406030204" pitchFamily="18" charset="0"/>
              </a:rPr>
              <a:t>unutterable scheme </a:t>
            </a:r>
            <a:r>
              <a:rPr lang="en-US" b="1" i="1" dirty="0">
                <a:latin typeface="Cambria" panose="02040503050406030204" pitchFamily="18" charset="0"/>
                <a:ea typeface="Cambria" panose="02040503050406030204" pitchFamily="18" charset="0"/>
              </a:rPr>
              <a:t>He communicated it to His Son </a:t>
            </a:r>
            <a:r>
              <a:rPr lang="en-US" b="1" i="1" dirty="0" smtClean="0">
                <a:latin typeface="Cambria" panose="02040503050406030204" pitchFamily="18" charset="0"/>
                <a:ea typeface="Cambria" panose="02040503050406030204" pitchFamily="18" charset="0"/>
              </a:rPr>
              <a:t>alone.</a:t>
            </a:r>
            <a:endParaRPr lang="en-US" b="1"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18020864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a:bodyPr>
          <a:lstStyle/>
          <a:p>
            <a:pPr marL="746125" indent="-746125">
              <a:buNone/>
            </a:pPr>
            <a:r>
              <a:rPr lang="en-US" b="1" i="1" dirty="0" smtClean="0">
                <a:latin typeface="Cambria" panose="02040503050406030204" pitchFamily="18" charset="0"/>
                <a:ea typeface="Cambria" panose="02040503050406030204" pitchFamily="18" charset="0"/>
              </a:rPr>
              <a:t>8:10 </a:t>
            </a:r>
            <a:r>
              <a:rPr lang="en-US" b="1" i="1" dirty="0">
                <a:latin typeface="Cambria" panose="02040503050406030204" pitchFamily="18" charset="0"/>
                <a:ea typeface="Cambria" panose="02040503050406030204" pitchFamily="18" charset="0"/>
              </a:rPr>
              <a:t>For so long as He kept and guarded His </a:t>
            </a:r>
            <a:r>
              <a:rPr lang="en-US" b="1" i="1" dirty="0" smtClean="0">
                <a:latin typeface="Cambria" panose="02040503050406030204" pitchFamily="18" charset="0"/>
                <a:ea typeface="Cambria" panose="02040503050406030204" pitchFamily="18" charset="0"/>
              </a:rPr>
              <a:t>wise design </a:t>
            </a:r>
            <a:r>
              <a:rPr lang="en-US" b="1" i="1" dirty="0">
                <a:latin typeface="Cambria" panose="02040503050406030204" pitchFamily="18" charset="0"/>
                <a:ea typeface="Cambria" panose="02040503050406030204" pitchFamily="18" charset="0"/>
              </a:rPr>
              <a:t>as a mystery, He seemed to neglect us and to </a:t>
            </a:r>
            <a:r>
              <a:rPr lang="en-US" b="1" i="1" dirty="0" smtClean="0">
                <a:latin typeface="Cambria" panose="02040503050406030204" pitchFamily="18" charset="0"/>
                <a:ea typeface="Cambria" panose="02040503050406030204" pitchFamily="18" charset="0"/>
              </a:rPr>
              <a:t>be careless </a:t>
            </a:r>
            <a:r>
              <a:rPr lang="en-US" b="1" i="1" dirty="0">
                <a:latin typeface="Cambria" panose="02040503050406030204" pitchFamily="18" charset="0"/>
                <a:ea typeface="Cambria" panose="02040503050406030204" pitchFamily="18" charset="0"/>
              </a:rPr>
              <a:t>about </a:t>
            </a:r>
            <a:r>
              <a:rPr lang="en-US" b="1" i="1" dirty="0" smtClean="0">
                <a:latin typeface="Cambria" panose="02040503050406030204" pitchFamily="18" charset="0"/>
                <a:ea typeface="Cambria" panose="02040503050406030204" pitchFamily="18" charset="0"/>
              </a:rPr>
              <a:t>us.</a:t>
            </a:r>
          </a:p>
          <a:p>
            <a:pPr marL="746125" indent="-746125">
              <a:buNone/>
            </a:pPr>
            <a:r>
              <a:rPr lang="en-US" b="1" i="1" dirty="0" smtClean="0">
                <a:latin typeface="Cambria" panose="02040503050406030204" pitchFamily="18" charset="0"/>
                <a:ea typeface="Cambria" panose="02040503050406030204" pitchFamily="18" charset="0"/>
              </a:rPr>
              <a:t>8:11 </a:t>
            </a:r>
            <a:r>
              <a:rPr lang="en-US" b="1" i="1" dirty="0">
                <a:latin typeface="Cambria" panose="02040503050406030204" pitchFamily="18" charset="0"/>
                <a:ea typeface="Cambria" panose="02040503050406030204" pitchFamily="18" charset="0"/>
              </a:rPr>
              <a:t>But when He revealed it through His </a:t>
            </a:r>
            <a:r>
              <a:rPr lang="en-US" b="1" i="1" dirty="0" smtClean="0">
                <a:latin typeface="Cambria" panose="02040503050406030204" pitchFamily="18" charset="0"/>
                <a:ea typeface="Cambria" panose="02040503050406030204" pitchFamily="18" charset="0"/>
              </a:rPr>
              <a:t>beloved Son</a:t>
            </a:r>
            <a:r>
              <a:rPr lang="en-US" b="1" i="1" dirty="0">
                <a:latin typeface="Cambria" panose="02040503050406030204" pitchFamily="18" charset="0"/>
                <a:ea typeface="Cambria" panose="02040503050406030204" pitchFamily="18" charset="0"/>
              </a:rPr>
              <a:t>, and manifested the purpose which He had </a:t>
            </a:r>
            <a:r>
              <a:rPr lang="en-US" b="1" i="1" dirty="0" smtClean="0">
                <a:latin typeface="Cambria" panose="02040503050406030204" pitchFamily="18" charset="0"/>
                <a:ea typeface="Cambria" panose="02040503050406030204" pitchFamily="18" charset="0"/>
              </a:rPr>
              <a:t>prepared from </a:t>
            </a:r>
            <a:r>
              <a:rPr lang="en-US" b="1" i="1" dirty="0">
                <a:latin typeface="Cambria" panose="02040503050406030204" pitchFamily="18" charset="0"/>
                <a:ea typeface="Cambria" panose="02040503050406030204" pitchFamily="18" charset="0"/>
              </a:rPr>
              <a:t>the beginning, He gave us all these gifts </a:t>
            </a:r>
            <a:r>
              <a:rPr lang="en-US" b="1" i="1" dirty="0" smtClean="0">
                <a:latin typeface="Cambria" panose="02040503050406030204" pitchFamily="18" charset="0"/>
                <a:ea typeface="Cambria" panose="02040503050406030204" pitchFamily="18" charset="0"/>
              </a:rPr>
              <a:t>at once</a:t>
            </a:r>
            <a:r>
              <a:rPr lang="en-US" b="1" i="1" dirty="0">
                <a:latin typeface="Cambria" panose="02040503050406030204" pitchFamily="18" charset="0"/>
                <a:ea typeface="Cambria" panose="02040503050406030204" pitchFamily="18" charset="0"/>
              </a:rPr>
              <a:t>, participation in His benefits, and sight </a:t>
            </a:r>
            <a:r>
              <a:rPr lang="en-US" b="1" i="1" dirty="0" smtClean="0">
                <a:latin typeface="Cambria" panose="02040503050406030204" pitchFamily="18" charset="0"/>
                <a:ea typeface="Cambria" panose="02040503050406030204" pitchFamily="18" charset="0"/>
              </a:rPr>
              <a:t>and understanding </a:t>
            </a:r>
            <a:r>
              <a:rPr lang="en-US" b="1" i="1" dirty="0">
                <a:latin typeface="Cambria" panose="02040503050406030204" pitchFamily="18" charset="0"/>
                <a:ea typeface="Cambria" panose="02040503050406030204" pitchFamily="18" charset="0"/>
              </a:rPr>
              <a:t>of (mysteries) which none of us </a:t>
            </a:r>
            <a:r>
              <a:rPr lang="en-US" b="1" i="1" dirty="0" smtClean="0">
                <a:latin typeface="Cambria" panose="02040503050406030204" pitchFamily="18" charset="0"/>
                <a:ea typeface="Cambria" panose="02040503050406030204" pitchFamily="18" charset="0"/>
              </a:rPr>
              <a:t>ever would </a:t>
            </a:r>
            <a:r>
              <a:rPr lang="en-US" b="1" i="1" dirty="0">
                <a:latin typeface="Cambria" panose="02040503050406030204" pitchFamily="18" charset="0"/>
                <a:ea typeface="Cambria" panose="02040503050406030204" pitchFamily="18" charset="0"/>
              </a:rPr>
              <a:t>have expected.</a:t>
            </a:r>
            <a:endParaRPr lang="en-US" b="1"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37217113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152400" y="838200"/>
            <a:ext cx="8839200" cy="5638800"/>
          </a:xfrm>
        </p:spPr>
        <p:txBody>
          <a:bodyPr>
            <a:normAutofit fontScale="92500" lnSpcReduction="10000"/>
          </a:bodyPr>
          <a:lstStyle/>
          <a:p>
            <a:pPr marL="514350" indent="-514350">
              <a:buNone/>
            </a:pPr>
            <a:r>
              <a:rPr lang="en-US" b="1" i="1" dirty="0" smtClean="0">
                <a:latin typeface="Cambria" panose="02040503050406030204" pitchFamily="18" charset="0"/>
                <a:ea typeface="Cambria" panose="02040503050406030204" pitchFamily="18" charset="0"/>
              </a:rPr>
              <a:t>9:1 </a:t>
            </a:r>
            <a:r>
              <a:rPr lang="en-US" b="1" i="1" dirty="0">
                <a:latin typeface="Cambria" panose="02040503050406030204" pitchFamily="18" charset="0"/>
                <a:ea typeface="Cambria" panose="02040503050406030204" pitchFamily="18" charset="0"/>
              </a:rPr>
              <a:t>Having thus planned everything already in </a:t>
            </a:r>
            <a:r>
              <a:rPr lang="en-US" b="1" i="1" dirty="0" smtClean="0">
                <a:latin typeface="Cambria" panose="02040503050406030204" pitchFamily="18" charset="0"/>
                <a:ea typeface="Cambria" panose="02040503050406030204" pitchFamily="18" charset="0"/>
              </a:rPr>
              <a:t>His mind </a:t>
            </a:r>
            <a:r>
              <a:rPr lang="en-US" b="1" i="1" dirty="0">
                <a:latin typeface="Cambria" panose="02040503050406030204" pitchFamily="18" charset="0"/>
                <a:ea typeface="Cambria" panose="02040503050406030204" pitchFamily="18" charset="0"/>
              </a:rPr>
              <a:t>with His Son, He permitted us during the </a:t>
            </a:r>
            <a:r>
              <a:rPr lang="en-US" b="1" i="1" dirty="0" smtClean="0">
                <a:latin typeface="Cambria" panose="02040503050406030204" pitchFamily="18" charset="0"/>
                <a:ea typeface="Cambria" panose="02040503050406030204" pitchFamily="18" charset="0"/>
              </a:rPr>
              <a:t>former time </a:t>
            </a:r>
            <a:r>
              <a:rPr lang="en-US" b="1" i="1" dirty="0">
                <a:latin typeface="Cambria" panose="02040503050406030204" pitchFamily="18" charset="0"/>
                <a:ea typeface="Cambria" panose="02040503050406030204" pitchFamily="18" charset="0"/>
              </a:rPr>
              <a:t>to be borne along by disorderly impulses as </a:t>
            </a:r>
            <a:r>
              <a:rPr lang="en-US" b="1" i="1" dirty="0" smtClean="0">
                <a:latin typeface="Cambria" panose="02040503050406030204" pitchFamily="18" charset="0"/>
                <a:ea typeface="Cambria" panose="02040503050406030204" pitchFamily="18" charset="0"/>
              </a:rPr>
              <a:t>we desired</a:t>
            </a:r>
            <a:r>
              <a:rPr lang="en-US" b="1" i="1" dirty="0">
                <a:latin typeface="Cambria" panose="02040503050406030204" pitchFamily="18" charset="0"/>
                <a:ea typeface="Cambria" panose="02040503050406030204" pitchFamily="18" charset="0"/>
              </a:rPr>
              <a:t>, led astray by pleasures and lusts, not at </a:t>
            </a:r>
            <a:r>
              <a:rPr lang="en-US" b="1" i="1" dirty="0" smtClean="0">
                <a:latin typeface="Cambria" panose="02040503050406030204" pitchFamily="18" charset="0"/>
                <a:ea typeface="Cambria" panose="02040503050406030204" pitchFamily="18" charset="0"/>
              </a:rPr>
              <a:t>all because </a:t>
            </a:r>
            <a:r>
              <a:rPr lang="en-US" b="1" i="1" dirty="0">
                <a:latin typeface="Cambria" panose="02040503050406030204" pitchFamily="18" charset="0"/>
                <a:ea typeface="Cambria" panose="02040503050406030204" pitchFamily="18" charset="0"/>
              </a:rPr>
              <a:t>He took delight in our sins, but because </a:t>
            </a:r>
            <a:r>
              <a:rPr lang="en-US" b="1" i="1" dirty="0" smtClean="0">
                <a:latin typeface="Cambria" panose="02040503050406030204" pitchFamily="18" charset="0"/>
                <a:ea typeface="Cambria" panose="02040503050406030204" pitchFamily="18" charset="0"/>
              </a:rPr>
              <a:t>He bore </a:t>
            </a:r>
            <a:r>
              <a:rPr lang="en-US" b="1" i="1" dirty="0">
                <a:latin typeface="Cambria" panose="02040503050406030204" pitchFamily="18" charset="0"/>
                <a:ea typeface="Cambria" panose="02040503050406030204" pitchFamily="18" charset="0"/>
              </a:rPr>
              <a:t>with us, not because He approved of the </a:t>
            </a:r>
            <a:r>
              <a:rPr lang="en-US" b="1" i="1" dirty="0" smtClean="0">
                <a:latin typeface="Cambria" panose="02040503050406030204" pitchFamily="18" charset="0"/>
                <a:ea typeface="Cambria" panose="02040503050406030204" pitchFamily="18" charset="0"/>
              </a:rPr>
              <a:t>past season </a:t>
            </a:r>
            <a:r>
              <a:rPr lang="en-US" b="1" i="1" dirty="0">
                <a:latin typeface="Cambria" panose="02040503050406030204" pitchFamily="18" charset="0"/>
                <a:ea typeface="Cambria" panose="02040503050406030204" pitchFamily="18" charset="0"/>
              </a:rPr>
              <a:t>of iniquity, but because He was creating </a:t>
            </a:r>
            <a:r>
              <a:rPr lang="en-US" b="1" i="1" dirty="0" smtClean="0">
                <a:latin typeface="Cambria" panose="02040503050406030204" pitchFamily="18" charset="0"/>
                <a:ea typeface="Cambria" panose="02040503050406030204" pitchFamily="18" charset="0"/>
              </a:rPr>
              <a:t>the present </a:t>
            </a:r>
            <a:r>
              <a:rPr lang="en-US" b="1" i="1" dirty="0">
                <a:latin typeface="Cambria" panose="02040503050406030204" pitchFamily="18" charset="0"/>
                <a:ea typeface="Cambria" panose="02040503050406030204" pitchFamily="18" charset="0"/>
              </a:rPr>
              <a:t>season of righteousness, that, being </a:t>
            </a:r>
            <a:r>
              <a:rPr lang="en-US" b="1" i="1" dirty="0" smtClean="0">
                <a:latin typeface="Cambria" panose="02040503050406030204" pitchFamily="18" charset="0"/>
                <a:ea typeface="Cambria" panose="02040503050406030204" pitchFamily="18" charset="0"/>
              </a:rPr>
              <a:t>convicted in </a:t>
            </a:r>
            <a:r>
              <a:rPr lang="en-US" b="1" i="1" dirty="0">
                <a:latin typeface="Cambria" panose="02040503050406030204" pitchFamily="18" charset="0"/>
                <a:ea typeface="Cambria" panose="02040503050406030204" pitchFamily="18" charset="0"/>
              </a:rPr>
              <a:t>the past time by our own deeds as unworthy of life</a:t>
            </a:r>
            <a:r>
              <a:rPr lang="en-US" b="1" i="1" dirty="0" smtClean="0">
                <a:latin typeface="Cambria" panose="02040503050406030204" pitchFamily="18" charset="0"/>
                <a:ea typeface="Cambria" panose="02040503050406030204" pitchFamily="18" charset="0"/>
              </a:rPr>
              <a:t>, we </a:t>
            </a:r>
            <a:r>
              <a:rPr lang="en-US" b="1" i="1" dirty="0">
                <a:latin typeface="Cambria" panose="02040503050406030204" pitchFamily="18" charset="0"/>
                <a:ea typeface="Cambria" panose="02040503050406030204" pitchFamily="18" charset="0"/>
              </a:rPr>
              <a:t>might now be made deserving by the goodness of God</a:t>
            </a:r>
            <a:r>
              <a:rPr lang="en-US" b="1" i="1" dirty="0" smtClean="0">
                <a:latin typeface="Cambria" panose="02040503050406030204" pitchFamily="18" charset="0"/>
                <a:ea typeface="Cambria" panose="02040503050406030204" pitchFamily="18" charset="0"/>
              </a:rPr>
              <a:t>, and </a:t>
            </a:r>
            <a:r>
              <a:rPr lang="en-US" b="1" i="1" dirty="0">
                <a:latin typeface="Cambria" panose="02040503050406030204" pitchFamily="18" charset="0"/>
                <a:ea typeface="Cambria" panose="02040503050406030204" pitchFamily="18" charset="0"/>
              </a:rPr>
              <a:t>having made clear our inability to enter into </a:t>
            </a:r>
            <a:r>
              <a:rPr lang="en-US" b="1" i="1" dirty="0" smtClean="0">
                <a:latin typeface="Cambria" panose="02040503050406030204" pitchFamily="18" charset="0"/>
                <a:ea typeface="Cambria" panose="02040503050406030204" pitchFamily="18" charset="0"/>
              </a:rPr>
              <a:t>the kingdom </a:t>
            </a:r>
            <a:r>
              <a:rPr lang="en-US" b="1" i="1" dirty="0">
                <a:latin typeface="Cambria" panose="02040503050406030204" pitchFamily="18" charset="0"/>
                <a:ea typeface="Cambria" panose="02040503050406030204" pitchFamily="18" charset="0"/>
              </a:rPr>
              <a:t>of God of ourselves, might be enabled by </a:t>
            </a:r>
            <a:r>
              <a:rPr lang="en-US" b="1" i="1" dirty="0" smtClean="0">
                <a:latin typeface="Cambria" panose="02040503050406030204" pitchFamily="18" charset="0"/>
                <a:ea typeface="Cambria" panose="02040503050406030204" pitchFamily="18" charset="0"/>
              </a:rPr>
              <a:t>the ability </a:t>
            </a:r>
            <a:r>
              <a:rPr lang="en-US" b="1" i="1" dirty="0">
                <a:latin typeface="Cambria" panose="02040503050406030204" pitchFamily="18" charset="0"/>
                <a:ea typeface="Cambria" panose="02040503050406030204" pitchFamily="18" charset="0"/>
              </a:rPr>
              <a:t>of God</a:t>
            </a:r>
            <a:r>
              <a:rPr lang="en-US" b="1" i="1" dirty="0" smtClean="0">
                <a:latin typeface="Cambria" panose="02040503050406030204" pitchFamily="18" charset="0"/>
                <a:ea typeface="Cambria" panose="02040503050406030204" pitchFamily="18" charset="0"/>
              </a:rPr>
              <a:t>.</a:t>
            </a:r>
          </a:p>
          <a:p>
            <a:pPr marL="400050" indent="-400050">
              <a:buNone/>
            </a:pPr>
            <a:r>
              <a:rPr lang="en-US" sz="2400" b="1" i="1" dirty="0">
                <a:latin typeface="Cambria" panose="02040503050406030204" pitchFamily="18" charset="0"/>
                <a:ea typeface="Cambria" panose="02040503050406030204" pitchFamily="18" charset="0"/>
              </a:rPr>
              <a:t/>
            </a:r>
            <a:br>
              <a:rPr lang="en-US" sz="2400" b="1" i="1" dirty="0">
                <a:latin typeface="Cambria" panose="02040503050406030204" pitchFamily="18" charset="0"/>
                <a:ea typeface="Cambria" panose="02040503050406030204" pitchFamily="18" charset="0"/>
              </a:rPr>
            </a:br>
            <a:endParaRPr lang="en-US" sz="2400" b="1"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7661614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152400" y="838200"/>
            <a:ext cx="8839200" cy="5638800"/>
          </a:xfrm>
        </p:spPr>
        <p:txBody>
          <a:bodyPr>
            <a:normAutofit fontScale="92500"/>
          </a:bodyPr>
          <a:lstStyle/>
          <a:p>
            <a:pPr marL="514350" indent="-514350">
              <a:buNone/>
            </a:pPr>
            <a:r>
              <a:rPr lang="en-US" b="1" i="1" dirty="0" smtClean="0">
                <a:latin typeface="Cambria" panose="02040503050406030204" pitchFamily="18" charset="0"/>
                <a:ea typeface="Cambria" panose="02040503050406030204" pitchFamily="18" charset="0"/>
              </a:rPr>
              <a:t>9:2 </a:t>
            </a:r>
            <a:r>
              <a:rPr lang="en-US" b="1" i="1" dirty="0">
                <a:latin typeface="Cambria" panose="02040503050406030204" pitchFamily="18" charset="0"/>
                <a:ea typeface="Cambria" panose="02040503050406030204" pitchFamily="18" charset="0"/>
              </a:rPr>
              <a:t>And when our iniquity had been </a:t>
            </a:r>
            <a:r>
              <a:rPr lang="en-US" b="1" i="1" dirty="0" smtClean="0">
                <a:latin typeface="Cambria" panose="02040503050406030204" pitchFamily="18" charset="0"/>
                <a:ea typeface="Cambria" panose="02040503050406030204" pitchFamily="18" charset="0"/>
              </a:rPr>
              <a:t>fully accomplished</a:t>
            </a:r>
            <a:r>
              <a:rPr lang="en-US" b="1" i="1" dirty="0">
                <a:latin typeface="Cambria" panose="02040503050406030204" pitchFamily="18" charset="0"/>
                <a:ea typeface="Cambria" panose="02040503050406030204" pitchFamily="18" charset="0"/>
              </a:rPr>
              <a:t>, and it had been made perfectly </a:t>
            </a:r>
            <a:r>
              <a:rPr lang="en-US" b="1" i="1" dirty="0" smtClean="0">
                <a:latin typeface="Cambria" panose="02040503050406030204" pitchFamily="18" charset="0"/>
                <a:ea typeface="Cambria" panose="02040503050406030204" pitchFamily="18" charset="0"/>
              </a:rPr>
              <a:t>manifest that </a:t>
            </a:r>
            <a:r>
              <a:rPr lang="en-US" b="1" i="1" dirty="0">
                <a:latin typeface="Cambria" panose="02040503050406030204" pitchFamily="18" charset="0"/>
                <a:ea typeface="Cambria" panose="02040503050406030204" pitchFamily="18" charset="0"/>
              </a:rPr>
              <a:t>punishment and death were expected as </a:t>
            </a:r>
            <a:r>
              <a:rPr lang="en-US" b="1" i="1" dirty="0" smtClean="0">
                <a:latin typeface="Cambria" panose="02040503050406030204" pitchFamily="18" charset="0"/>
                <a:ea typeface="Cambria" panose="02040503050406030204" pitchFamily="18" charset="0"/>
              </a:rPr>
              <a:t>its recompense</a:t>
            </a:r>
            <a:r>
              <a:rPr lang="en-US" b="1" i="1" dirty="0">
                <a:latin typeface="Cambria" panose="02040503050406030204" pitchFamily="18" charset="0"/>
                <a:ea typeface="Cambria" panose="02040503050406030204" pitchFamily="18" charset="0"/>
              </a:rPr>
              <a:t>, and the season came which God </a:t>
            </a:r>
            <a:r>
              <a:rPr lang="en-US" b="1" i="1" dirty="0" smtClean="0">
                <a:latin typeface="Cambria" panose="02040503050406030204" pitchFamily="18" charset="0"/>
                <a:ea typeface="Cambria" panose="02040503050406030204" pitchFamily="18" charset="0"/>
              </a:rPr>
              <a:t>had ordained</a:t>
            </a:r>
            <a:r>
              <a:rPr lang="en-US" b="1" i="1" dirty="0">
                <a:latin typeface="Cambria" panose="02040503050406030204" pitchFamily="18" charset="0"/>
                <a:ea typeface="Cambria" panose="02040503050406030204" pitchFamily="18" charset="0"/>
              </a:rPr>
              <a:t>, when henceforth He should manifest </a:t>
            </a:r>
            <a:r>
              <a:rPr lang="en-US" b="1" i="1" dirty="0" smtClean="0">
                <a:latin typeface="Cambria" panose="02040503050406030204" pitchFamily="18" charset="0"/>
                <a:ea typeface="Cambria" panose="02040503050406030204" pitchFamily="18" charset="0"/>
              </a:rPr>
              <a:t>His goodness </a:t>
            </a:r>
            <a:r>
              <a:rPr lang="en-US" b="1" i="1" dirty="0">
                <a:latin typeface="Cambria" panose="02040503050406030204" pitchFamily="18" charset="0"/>
                <a:ea typeface="Cambria" panose="02040503050406030204" pitchFamily="18" charset="0"/>
              </a:rPr>
              <a:t>and power (O the exceeding great kindness </a:t>
            </a:r>
            <a:r>
              <a:rPr lang="en-US" b="1" i="1" dirty="0" smtClean="0">
                <a:latin typeface="Cambria" panose="02040503050406030204" pitchFamily="18" charset="0"/>
                <a:ea typeface="Cambria" panose="02040503050406030204" pitchFamily="18" charset="0"/>
              </a:rPr>
              <a:t>and love </a:t>
            </a:r>
            <a:r>
              <a:rPr lang="en-US" b="1" i="1" dirty="0">
                <a:latin typeface="Cambria" panose="02040503050406030204" pitchFamily="18" charset="0"/>
                <a:ea typeface="Cambria" panose="02040503050406030204" pitchFamily="18" charset="0"/>
              </a:rPr>
              <a:t>of God), He hated us not, neither rejected us</a:t>
            </a:r>
            <a:r>
              <a:rPr lang="en-US" b="1" i="1" dirty="0" smtClean="0">
                <a:latin typeface="Cambria" panose="02040503050406030204" pitchFamily="18" charset="0"/>
                <a:ea typeface="Cambria" panose="02040503050406030204" pitchFamily="18" charset="0"/>
              </a:rPr>
              <a:t>, nor </a:t>
            </a:r>
            <a:r>
              <a:rPr lang="en-US" b="1" i="1" dirty="0">
                <a:latin typeface="Cambria" panose="02040503050406030204" pitchFamily="18" charset="0"/>
                <a:ea typeface="Cambria" panose="02040503050406030204" pitchFamily="18" charset="0"/>
              </a:rPr>
              <a:t>bore us malice, but was long-suffering </a:t>
            </a:r>
            <a:r>
              <a:rPr lang="en-US" b="1" i="1" dirty="0" smtClean="0">
                <a:latin typeface="Cambria" panose="02040503050406030204" pitchFamily="18" charset="0"/>
                <a:ea typeface="Cambria" panose="02040503050406030204" pitchFamily="18" charset="0"/>
              </a:rPr>
              <a:t>and patient</a:t>
            </a:r>
            <a:r>
              <a:rPr lang="en-US" b="1" i="1" dirty="0">
                <a:latin typeface="Cambria" panose="02040503050406030204" pitchFamily="18" charset="0"/>
                <a:ea typeface="Cambria" panose="02040503050406030204" pitchFamily="18" charset="0"/>
              </a:rPr>
              <a:t>, and in pity for us took upon Himself </a:t>
            </a:r>
            <a:r>
              <a:rPr lang="en-US" b="1" i="1" dirty="0" smtClean="0">
                <a:latin typeface="Cambria" panose="02040503050406030204" pitchFamily="18" charset="0"/>
                <a:ea typeface="Cambria" panose="02040503050406030204" pitchFamily="18" charset="0"/>
              </a:rPr>
              <a:t>our sins</a:t>
            </a:r>
            <a:r>
              <a:rPr lang="en-US" b="1" i="1" dirty="0">
                <a:latin typeface="Cambria" panose="02040503050406030204" pitchFamily="18" charset="0"/>
                <a:ea typeface="Cambria" panose="02040503050406030204" pitchFamily="18" charset="0"/>
              </a:rPr>
              <a:t>, and Himself parted with His own Son as a </a:t>
            </a:r>
            <a:r>
              <a:rPr lang="en-US" b="1" i="1" dirty="0" smtClean="0">
                <a:latin typeface="Cambria" panose="02040503050406030204" pitchFamily="18" charset="0"/>
                <a:ea typeface="Cambria" panose="02040503050406030204" pitchFamily="18" charset="0"/>
              </a:rPr>
              <a:t>ransom for </a:t>
            </a:r>
            <a:r>
              <a:rPr lang="en-US" b="1" i="1" dirty="0">
                <a:latin typeface="Cambria" panose="02040503050406030204" pitchFamily="18" charset="0"/>
                <a:ea typeface="Cambria" panose="02040503050406030204" pitchFamily="18" charset="0"/>
              </a:rPr>
              <a:t>us, the holy for the lawless, the guileless </a:t>
            </a:r>
            <a:r>
              <a:rPr lang="en-US" b="1" i="1" dirty="0" smtClean="0">
                <a:latin typeface="Cambria" panose="02040503050406030204" pitchFamily="18" charset="0"/>
                <a:ea typeface="Cambria" panose="02040503050406030204" pitchFamily="18" charset="0"/>
              </a:rPr>
              <a:t>for the </a:t>
            </a:r>
            <a:r>
              <a:rPr lang="en-US" b="1" i="1" dirty="0">
                <a:latin typeface="Cambria" panose="02040503050406030204" pitchFamily="18" charset="0"/>
                <a:ea typeface="Cambria" panose="02040503050406030204" pitchFamily="18" charset="0"/>
              </a:rPr>
              <a:t>evil, </a:t>
            </a:r>
            <a:r>
              <a:rPr lang="en-US" b="1" i="1" dirty="0" smtClean="0">
                <a:latin typeface="Cambria" panose="02040503050406030204" pitchFamily="18" charset="0"/>
                <a:ea typeface="Cambria" panose="02040503050406030204" pitchFamily="18" charset="0"/>
              </a:rPr>
              <a:t>the </a:t>
            </a:r>
            <a:r>
              <a:rPr lang="en-US" b="1" i="1" dirty="0">
                <a:latin typeface="Cambria" panose="02040503050406030204" pitchFamily="18" charset="0"/>
                <a:ea typeface="Cambria" panose="02040503050406030204" pitchFamily="18" charset="0"/>
              </a:rPr>
              <a:t>just for the unjust</a:t>
            </a:r>
            <a:r>
              <a:rPr lang="en-US" b="1" i="1" dirty="0" smtClean="0">
                <a:latin typeface="Cambria" panose="02040503050406030204" pitchFamily="18" charset="0"/>
                <a:ea typeface="Cambria" panose="02040503050406030204" pitchFamily="18" charset="0"/>
              </a:rPr>
              <a:t>, </a:t>
            </a:r>
            <a:r>
              <a:rPr lang="en-US" b="1" i="1" dirty="0">
                <a:latin typeface="Cambria" panose="02040503050406030204" pitchFamily="18" charset="0"/>
                <a:ea typeface="Cambria" panose="02040503050406030204" pitchFamily="18" charset="0"/>
              </a:rPr>
              <a:t>the </a:t>
            </a:r>
            <a:r>
              <a:rPr lang="en-US" b="1" i="1" dirty="0" smtClean="0">
                <a:latin typeface="Cambria" panose="02040503050406030204" pitchFamily="18" charset="0"/>
                <a:ea typeface="Cambria" panose="02040503050406030204" pitchFamily="18" charset="0"/>
              </a:rPr>
              <a:t>incorruptible for </a:t>
            </a:r>
            <a:r>
              <a:rPr lang="en-US" b="1" i="1" dirty="0">
                <a:latin typeface="Cambria" panose="02040503050406030204" pitchFamily="18" charset="0"/>
                <a:ea typeface="Cambria" panose="02040503050406030204" pitchFamily="18" charset="0"/>
              </a:rPr>
              <a:t>the corruptible, the immortal for the mortal.</a:t>
            </a:r>
            <a:r>
              <a:rPr lang="en-US" sz="2400" b="1" i="1" dirty="0">
                <a:latin typeface="Cambria" panose="02040503050406030204" pitchFamily="18" charset="0"/>
                <a:ea typeface="Cambria" panose="02040503050406030204" pitchFamily="18" charset="0"/>
              </a:rPr>
              <a:t/>
            </a:r>
            <a:br>
              <a:rPr lang="en-US" sz="2400" b="1" i="1" dirty="0">
                <a:latin typeface="Cambria" panose="02040503050406030204" pitchFamily="18" charset="0"/>
                <a:ea typeface="Cambria" panose="02040503050406030204" pitchFamily="18" charset="0"/>
              </a:rPr>
            </a:br>
            <a:endParaRPr lang="en-US" sz="2400" b="1"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4436779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152400" y="838200"/>
            <a:ext cx="8839200" cy="5638800"/>
          </a:xfrm>
        </p:spPr>
        <p:txBody>
          <a:bodyPr>
            <a:normAutofit lnSpcReduction="10000"/>
          </a:bodyPr>
          <a:lstStyle/>
          <a:p>
            <a:pPr marL="514350" indent="-514350">
              <a:buNone/>
            </a:pPr>
            <a:r>
              <a:rPr lang="en-US" sz="2400" b="1" i="1" dirty="0" smtClean="0">
                <a:latin typeface="Cambria" panose="02040503050406030204" pitchFamily="18" charset="0"/>
                <a:ea typeface="Cambria" panose="02040503050406030204" pitchFamily="18" charset="0"/>
              </a:rPr>
              <a:t>9:3 </a:t>
            </a:r>
            <a:r>
              <a:rPr lang="en-US" sz="2400" b="1" i="1" dirty="0">
                <a:latin typeface="Cambria" panose="02040503050406030204" pitchFamily="18" charset="0"/>
                <a:ea typeface="Cambria" panose="02040503050406030204" pitchFamily="18" charset="0"/>
              </a:rPr>
              <a:t>For what else but His righteousness would </a:t>
            </a:r>
            <a:r>
              <a:rPr lang="en-US" sz="2400" b="1" i="1" dirty="0" smtClean="0">
                <a:latin typeface="Cambria" panose="02040503050406030204" pitchFamily="18" charset="0"/>
                <a:ea typeface="Cambria" panose="02040503050406030204" pitchFamily="18" charset="0"/>
              </a:rPr>
              <a:t>have covered </a:t>
            </a:r>
            <a:r>
              <a:rPr lang="en-US" sz="2400" b="1" i="1" dirty="0">
                <a:latin typeface="Cambria" panose="02040503050406030204" pitchFamily="18" charset="0"/>
                <a:ea typeface="Cambria" panose="02040503050406030204" pitchFamily="18" charset="0"/>
              </a:rPr>
              <a:t>our sins</a:t>
            </a:r>
            <a:r>
              <a:rPr lang="en-US" sz="2400" b="1" i="1" dirty="0" smtClean="0">
                <a:latin typeface="Cambria" panose="02040503050406030204" pitchFamily="18" charset="0"/>
                <a:ea typeface="Cambria" panose="02040503050406030204" pitchFamily="18" charset="0"/>
              </a:rPr>
              <a:t>?</a:t>
            </a:r>
          </a:p>
          <a:p>
            <a:pPr marL="514350" indent="-514350">
              <a:buNone/>
            </a:pPr>
            <a:r>
              <a:rPr lang="en-US" sz="2400" b="1" i="1" dirty="0" smtClean="0">
                <a:latin typeface="Cambria" panose="02040503050406030204" pitchFamily="18" charset="0"/>
                <a:ea typeface="Cambria" panose="02040503050406030204" pitchFamily="18" charset="0"/>
              </a:rPr>
              <a:t>9:4 </a:t>
            </a:r>
            <a:r>
              <a:rPr lang="en-US" sz="2400" b="1" i="1" dirty="0">
                <a:latin typeface="Cambria" panose="02040503050406030204" pitchFamily="18" charset="0"/>
                <a:ea typeface="Cambria" panose="02040503050406030204" pitchFamily="18" charset="0"/>
              </a:rPr>
              <a:t>In whom was it possible for us lawless </a:t>
            </a:r>
            <a:r>
              <a:rPr lang="en-US" sz="2400" b="1" i="1" dirty="0" smtClean="0">
                <a:latin typeface="Cambria" panose="02040503050406030204" pitchFamily="18" charset="0"/>
                <a:ea typeface="Cambria" panose="02040503050406030204" pitchFamily="18" charset="0"/>
              </a:rPr>
              <a:t>and ungodly </a:t>
            </a:r>
            <a:r>
              <a:rPr lang="en-US" sz="2400" b="1" i="1" dirty="0">
                <a:latin typeface="Cambria" panose="02040503050406030204" pitchFamily="18" charset="0"/>
                <a:ea typeface="Cambria" panose="02040503050406030204" pitchFamily="18" charset="0"/>
              </a:rPr>
              <a:t>men to have been justified, save only in </a:t>
            </a:r>
            <a:r>
              <a:rPr lang="en-US" sz="2400" b="1" i="1" dirty="0" smtClean="0">
                <a:latin typeface="Cambria" panose="02040503050406030204" pitchFamily="18" charset="0"/>
                <a:ea typeface="Cambria" panose="02040503050406030204" pitchFamily="18" charset="0"/>
              </a:rPr>
              <a:t>the Son </a:t>
            </a:r>
            <a:r>
              <a:rPr lang="en-US" sz="2400" b="1" i="1" dirty="0">
                <a:latin typeface="Cambria" panose="02040503050406030204" pitchFamily="18" charset="0"/>
                <a:ea typeface="Cambria" panose="02040503050406030204" pitchFamily="18" charset="0"/>
              </a:rPr>
              <a:t>of </a:t>
            </a:r>
            <a:r>
              <a:rPr lang="en-US" sz="2400" b="1" i="1" dirty="0" smtClean="0">
                <a:latin typeface="Cambria" panose="02040503050406030204" pitchFamily="18" charset="0"/>
                <a:ea typeface="Cambria" panose="02040503050406030204" pitchFamily="18" charset="0"/>
              </a:rPr>
              <a:t>God?</a:t>
            </a:r>
          </a:p>
          <a:p>
            <a:pPr marL="514350" indent="-514350">
              <a:buNone/>
            </a:pPr>
            <a:r>
              <a:rPr lang="en-US" sz="2400" b="1" i="1" dirty="0" smtClean="0">
                <a:latin typeface="Cambria" panose="02040503050406030204" pitchFamily="18" charset="0"/>
                <a:ea typeface="Cambria" panose="02040503050406030204" pitchFamily="18" charset="0"/>
              </a:rPr>
              <a:t>9:5 </a:t>
            </a:r>
            <a:r>
              <a:rPr lang="en-US" sz="2400" b="1" i="1" dirty="0">
                <a:latin typeface="Cambria" panose="02040503050406030204" pitchFamily="18" charset="0"/>
                <a:ea typeface="Cambria" panose="02040503050406030204" pitchFamily="18" charset="0"/>
              </a:rPr>
              <a:t>O the sweet exchange, O the </a:t>
            </a:r>
            <a:r>
              <a:rPr lang="en-US" sz="2400" b="1" i="1" dirty="0" smtClean="0">
                <a:latin typeface="Cambria" panose="02040503050406030204" pitchFamily="18" charset="0"/>
                <a:ea typeface="Cambria" panose="02040503050406030204" pitchFamily="18" charset="0"/>
              </a:rPr>
              <a:t>inscrutable creation</a:t>
            </a:r>
            <a:r>
              <a:rPr lang="en-US" sz="2400" b="1" i="1" dirty="0">
                <a:latin typeface="Cambria" panose="02040503050406030204" pitchFamily="18" charset="0"/>
                <a:ea typeface="Cambria" panose="02040503050406030204" pitchFamily="18" charset="0"/>
              </a:rPr>
              <a:t>, O the </a:t>
            </a:r>
            <a:r>
              <a:rPr lang="en-US" sz="2400" b="1" i="1" dirty="0" smtClean="0">
                <a:latin typeface="Cambria" panose="02040503050406030204" pitchFamily="18" charset="0"/>
                <a:ea typeface="Cambria" panose="02040503050406030204" pitchFamily="18" charset="0"/>
              </a:rPr>
              <a:t> unexpected </a:t>
            </a:r>
            <a:r>
              <a:rPr lang="en-US" sz="2400" b="1" i="1" dirty="0">
                <a:latin typeface="Cambria" panose="02040503050406030204" pitchFamily="18" charset="0"/>
                <a:ea typeface="Cambria" panose="02040503050406030204" pitchFamily="18" charset="0"/>
              </a:rPr>
              <a:t>benefits; that the </a:t>
            </a:r>
            <a:r>
              <a:rPr lang="en-US" sz="2400" b="1" i="1" dirty="0" smtClean="0">
                <a:latin typeface="Cambria" panose="02040503050406030204" pitchFamily="18" charset="0"/>
                <a:ea typeface="Cambria" panose="02040503050406030204" pitchFamily="18" charset="0"/>
              </a:rPr>
              <a:t>iniquity of </a:t>
            </a:r>
            <a:r>
              <a:rPr lang="en-US" sz="2400" b="1" i="1" dirty="0">
                <a:latin typeface="Cambria" panose="02040503050406030204" pitchFamily="18" charset="0"/>
                <a:ea typeface="Cambria" panose="02040503050406030204" pitchFamily="18" charset="0"/>
              </a:rPr>
              <a:t>many should be concealed in One Righteous Man, </a:t>
            </a:r>
            <a:r>
              <a:rPr lang="en-US" sz="2400" b="1" i="1" dirty="0" smtClean="0">
                <a:latin typeface="Cambria" panose="02040503050406030204" pitchFamily="18" charset="0"/>
                <a:ea typeface="Cambria" panose="02040503050406030204" pitchFamily="18" charset="0"/>
              </a:rPr>
              <a:t>and the </a:t>
            </a:r>
            <a:r>
              <a:rPr lang="en-US" sz="2400" b="1" i="1" dirty="0">
                <a:latin typeface="Cambria" panose="02040503050406030204" pitchFamily="18" charset="0"/>
                <a:ea typeface="Cambria" panose="02040503050406030204" pitchFamily="18" charset="0"/>
              </a:rPr>
              <a:t>righteousness of One should justify many that </a:t>
            </a:r>
            <a:r>
              <a:rPr lang="en-US" sz="2400" b="1" i="1" dirty="0" smtClean="0">
                <a:latin typeface="Cambria" panose="02040503050406030204" pitchFamily="18" charset="0"/>
                <a:ea typeface="Cambria" panose="02040503050406030204" pitchFamily="18" charset="0"/>
              </a:rPr>
              <a:t>are iniquitous!</a:t>
            </a:r>
          </a:p>
          <a:p>
            <a:pPr marL="514350" indent="-514350">
              <a:buNone/>
            </a:pPr>
            <a:r>
              <a:rPr lang="en-US" sz="2400" b="1" i="1" dirty="0" smtClean="0">
                <a:latin typeface="Cambria" panose="02040503050406030204" pitchFamily="18" charset="0"/>
                <a:ea typeface="Cambria" panose="02040503050406030204" pitchFamily="18" charset="0"/>
              </a:rPr>
              <a:t>9:6 </a:t>
            </a:r>
            <a:r>
              <a:rPr lang="en-US" sz="2400" b="1" i="1" dirty="0">
                <a:latin typeface="Cambria" panose="02040503050406030204" pitchFamily="18" charset="0"/>
                <a:ea typeface="Cambria" panose="02040503050406030204" pitchFamily="18" charset="0"/>
              </a:rPr>
              <a:t>Having then in the former time demonstrated </a:t>
            </a:r>
            <a:r>
              <a:rPr lang="en-US" sz="2400" b="1" i="1" dirty="0" smtClean="0">
                <a:latin typeface="Cambria" panose="02040503050406030204" pitchFamily="18" charset="0"/>
                <a:ea typeface="Cambria" panose="02040503050406030204" pitchFamily="18" charset="0"/>
              </a:rPr>
              <a:t>the inability </a:t>
            </a:r>
            <a:r>
              <a:rPr lang="en-US" sz="2400" b="1" i="1" dirty="0">
                <a:latin typeface="Cambria" panose="02040503050406030204" pitchFamily="18" charset="0"/>
                <a:ea typeface="Cambria" panose="02040503050406030204" pitchFamily="18" charset="0"/>
              </a:rPr>
              <a:t>of our nature to obtain life, and having </a:t>
            </a:r>
            <a:r>
              <a:rPr lang="en-US" sz="2400" b="1" i="1" dirty="0" smtClean="0">
                <a:latin typeface="Cambria" panose="02040503050406030204" pitchFamily="18" charset="0"/>
                <a:ea typeface="Cambria" panose="02040503050406030204" pitchFamily="18" charset="0"/>
              </a:rPr>
              <a:t>now revealed </a:t>
            </a:r>
            <a:r>
              <a:rPr lang="en-US" sz="2400" b="1" i="1" dirty="0">
                <a:latin typeface="Cambria" panose="02040503050406030204" pitchFamily="18" charset="0"/>
                <a:ea typeface="Cambria" panose="02040503050406030204" pitchFamily="18" charset="0"/>
              </a:rPr>
              <a:t>a </a:t>
            </a:r>
            <a:r>
              <a:rPr lang="en-US" sz="2400" b="1" i="1" dirty="0" smtClean="0">
                <a:latin typeface="Cambria" panose="02040503050406030204" pitchFamily="18" charset="0"/>
                <a:ea typeface="Cambria" panose="02040503050406030204" pitchFamily="18" charset="0"/>
              </a:rPr>
              <a:t>Savior </a:t>
            </a:r>
            <a:r>
              <a:rPr lang="en-US" sz="2400" b="1" i="1" dirty="0">
                <a:latin typeface="Cambria" panose="02040503050406030204" pitchFamily="18" charset="0"/>
                <a:ea typeface="Cambria" panose="02040503050406030204" pitchFamily="18" charset="0"/>
              </a:rPr>
              <a:t>able to save even creatures </a:t>
            </a:r>
            <a:r>
              <a:rPr lang="en-US" sz="2400" b="1" i="1" dirty="0" smtClean="0">
                <a:latin typeface="Cambria" panose="02040503050406030204" pitchFamily="18" charset="0"/>
                <a:ea typeface="Cambria" panose="02040503050406030204" pitchFamily="18" charset="0"/>
              </a:rPr>
              <a:t>which have </a:t>
            </a:r>
            <a:r>
              <a:rPr lang="en-US" sz="2400" b="1" i="1" dirty="0">
                <a:latin typeface="Cambria" panose="02040503050406030204" pitchFamily="18" charset="0"/>
                <a:ea typeface="Cambria" panose="02040503050406030204" pitchFamily="18" charset="0"/>
              </a:rPr>
              <a:t>no ability, He willed that for both reasons </a:t>
            </a:r>
            <a:r>
              <a:rPr lang="en-US" sz="2400" b="1" i="1" dirty="0" smtClean="0">
                <a:latin typeface="Cambria" panose="02040503050406030204" pitchFamily="18" charset="0"/>
                <a:ea typeface="Cambria" panose="02040503050406030204" pitchFamily="18" charset="0"/>
              </a:rPr>
              <a:t>we should </a:t>
            </a:r>
            <a:r>
              <a:rPr lang="en-US" sz="2400" b="1" i="1" dirty="0">
                <a:latin typeface="Cambria" panose="02040503050406030204" pitchFamily="18" charset="0"/>
                <a:ea typeface="Cambria" panose="02040503050406030204" pitchFamily="18" charset="0"/>
              </a:rPr>
              <a:t>believe in His goodness and should regard </a:t>
            </a:r>
            <a:r>
              <a:rPr lang="en-US" sz="2400" b="1" i="1" dirty="0" smtClean="0">
                <a:latin typeface="Cambria" panose="02040503050406030204" pitchFamily="18" charset="0"/>
                <a:ea typeface="Cambria" panose="02040503050406030204" pitchFamily="18" charset="0"/>
              </a:rPr>
              <a:t>Him as </a:t>
            </a:r>
            <a:r>
              <a:rPr lang="en-US" sz="2400" b="1" i="1" dirty="0">
                <a:latin typeface="Cambria" panose="02040503050406030204" pitchFamily="18" charset="0"/>
                <a:ea typeface="Cambria" panose="02040503050406030204" pitchFamily="18" charset="0"/>
              </a:rPr>
              <a:t>nurse, father, teacher, </a:t>
            </a:r>
            <a:r>
              <a:rPr lang="en-US" sz="2400" b="1" i="1" dirty="0" smtClean="0">
                <a:latin typeface="Cambria" panose="02040503050406030204" pitchFamily="18" charset="0"/>
                <a:ea typeface="Cambria" panose="02040503050406030204" pitchFamily="18" charset="0"/>
              </a:rPr>
              <a:t>counsellor, physician, mind</a:t>
            </a:r>
            <a:r>
              <a:rPr lang="en-US" sz="2400" b="1" i="1" dirty="0">
                <a:latin typeface="Cambria" panose="02040503050406030204" pitchFamily="18" charset="0"/>
                <a:ea typeface="Cambria" panose="02040503050406030204" pitchFamily="18" charset="0"/>
              </a:rPr>
              <a:t>, light, </a:t>
            </a:r>
            <a:r>
              <a:rPr lang="en-US" sz="2400" b="1" i="1" dirty="0" smtClean="0">
                <a:latin typeface="Cambria" panose="02040503050406030204" pitchFamily="18" charset="0"/>
                <a:ea typeface="Cambria" panose="02040503050406030204" pitchFamily="18" charset="0"/>
              </a:rPr>
              <a:t>honor, </a:t>
            </a:r>
            <a:r>
              <a:rPr lang="en-US" sz="2400" b="1" i="1" dirty="0">
                <a:latin typeface="Cambria" panose="02040503050406030204" pitchFamily="18" charset="0"/>
                <a:ea typeface="Cambria" panose="02040503050406030204" pitchFamily="18" charset="0"/>
              </a:rPr>
              <a:t>glory, strength and life.</a:t>
            </a:r>
            <a:endParaRPr lang="en-US" sz="2400" b="1"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Lightfoot &amp; Harmer, 1891 translation – with old English words updated to modern English</a:t>
            </a:r>
          </a:p>
        </p:txBody>
      </p:sp>
    </p:spTree>
    <p:extLst>
      <p:ext uri="{BB962C8B-B14F-4D97-AF65-F5344CB8AC3E}">
        <p14:creationId xmlns:p14="http://schemas.microsoft.com/office/powerpoint/2010/main" val="6990334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I find it encouraging, that someone (we don’t know who) in the early second century had a very clear grasp of the many principles of God’s sovereignty in salvation that </a:t>
            </a:r>
            <a:r>
              <a:rPr lang="en-US" dirty="0" smtClean="0"/>
              <a:t>you and I </a:t>
            </a:r>
            <a:r>
              <a:rPr lang="en-US" dirty="0" smtClean="0"/>
              <a:t>believe today:</a:t>
            </a:r>
          </a:p>
          <a:p>
            <a:pPr lvl="1"/>
            <a:r>
              <a:rPr lang="en-US" dirty="0"/>
              <a:t>God’s purposes</a:t>
            </a:r>
            <a:endParaRPr lang="en-US" sz="1800" dirty="0"/>
          </a:p>
          <a:p>
            <a:pPr lvl="1"/>
            <a:r>
              <a:rPr lang="en-US" dirty="0"/>
              <a:t>God’s Sovereign Decrees</a:t>
            </a:r>
            <a:endParaRPr lang="en-US" sz="1800" dirty="0"/>
          </a:p>
          <a:p>
            <a:pPr lvl="1"/>
            <a:r>
              <a:rPr lang="en-US" dirty="0"/>
              <a:t>The sinfulness of man</a:t>
            </a:r>
            <a:endParaRPr lang="en-US" sz="1800" dirty="0"/>
          </a:p>
          <a:p>
            <a:pPr lvl="1"/>
            <a:r>
              <a:rPr lang="en-US" dirty="0"/>
              <a:t>The inability of man</a:t>
            </a:r>
            <a:endParaRPr lang="en-US" sz="1800" dirty="0"/>
          </a:p>
          <a:p>
            <a:pPr lvl="1"/>
            <a:r>
              <a:rPr lang="en-US" dirty="0"/>
              <a:t>Imputation</a:t>
            </a:r>
            <a:endParaRPr lang="en-US" sz="1800" dirty="0"/>
          </a:p>
          <a:p>
            <a:pPr lvl="1"/>
            <a:r>
              <a:rPr lang="en-US" dirty="0"/>
              <a:t>Substitution</a:t>
            </a:r>
            <a:endParaRPr lang="en-US" sz="1800" dirty="0"/>
          </a:p>
          <a:p>
            <a:pPr lvl="1"/>
            <a:r>
              <a:rPr lang="en-US" dirty="0" smtClean="0"/>
              <a:t>Justification</a:t>
            </a:r>
          </a:p>
          <a:p>
            <a:pPr lvl="1"/>
            <a:r>
              <a:rPr lang="en-US" b="1" i="1" dirty="0" smtClean="0"/>
              <a:t>Perhaps</a:t>
            </a:r>
            <a:r>
              <a:rPr lang="en-US" dirty="0" smtClean="0"/>
              <a:t> even Limited Atonement (Particular Redemption)</a:t>
            </a:r>
            <a:endParaRPr lang="en-US" dirty="0" smtClean="0"/>
          </a:p>
          <a:p>
            <a:pPr lvl="0"/>
            <a:endParaRPr lang="en-US" dirty="0" smtClean="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a:p>
            <a:endParaRPr lang="en-US" sz="1600" dirty="0">
              <a:solidFill>
                <a:prstClr val="black"/>
              </a:solidFill>
            </a:endParaRPr>
          </a:p>
        </p:txBody>
      </p:sp>
    </p:spTree>
    <p:extLst>
      <p:ext uri="{BB962C8B-B14F-4D97-AF65-F5344CB8AC3E}">
        <p14:creationId xmlns:p14="http://schemas.microsoft.com/office/powerpoint/2010/main" val="24111215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4000" b="-3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http://www.forerunner.com/churchfathers/X0026_06._</a:t>
            </a:r>
            <a:r>
              <a:rPr lang="pl-PL" sz="1200" dirty="0" smtClean="0">
                <a:solidFill>
                  <a:prstClr val="white"/>
                </a:solidFill>
                <a:hlinkClick r:id="rId4"/>
              </a:rPr>
              <a:t>EPISTLE_OF_BARNA.html</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143000"/>
          </a:xfrm>
        </p:spPr>
        <p:txBody>
          <a:bodyPr>
            <a:noAutofit/>
          </a:bodyPr>
          <a:lstStyle/>
          <a:p>
            <a:r>
              <a:rPr lang="en-US" sz="6600" b="1" dirty="0">
                <a:solidFill>
                  <a:schemeClr val="bg1"/>
                </a:solidFill>
                <a:effectLst>
                  <a:glow rad="228600">
                    <a:schemeClr val="accent6">
                      <a:satMod val="175000"/>
                      <a:alpha val="40000"/>
                    </a:schemeClr>
                  </a:glow>
                  <a:outerShdw blurRad="114300" dist="38100" dir="13500000" algn="br" rotWithShape="0">
                    <a:prstClr val="black"/>
                  </a:outerShdw>
                </a:effectLst>
              </a:rPr>
              <a:t>The </a:t>
            </a:r>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Epistle of Barnabas</a:t>
            </a:r>
            <a:endParaRPr lang="en-US" sz="40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9161318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10000"/>
          </a:bodyPr>
          <a:lstStyle/>
          <a:p>
            <a:r>
              <a:rPr lang="en-US" dirty="0" smtClean="0"/>
              <a:t>How often did the Didache say to fast and on what days?</a:t>
            </a:r>
          </a:p>
          <a:p>
            <a:pPr lvl="1"/>
            <a:r>
              <a:rPr lang="en-US" dirty="0" smtClean="0"/>
              <a:t>Twice a week, on Wednesday and Friday</a:t>
            </a:r>
          </a:p>
          <a:p>
            <a:r>
              <a:rPr lang="en-US" dirty="0" smtClean="0"/>
              <a:t>What prayer did the Didache instruct its readers to pray and how often were they to pray the prayer?</a:t>
            </a:r>
          </a:p>
          <a:p>
            <a:pPr lvl="1"/>
            <a:r>
              <a:rPr lang="en-US" dirty="0" smtClean="0"/>
              <a:t>The “Our Father” </a:t>
            </a:r>
            <a:r>
              <a:rPr lang="en-US" dirty="0" smtClean="0"/>
              <a:t>(sometimes called “the Lord’s prayer”) was </a:t>
            </a:r>
            <a:r>
              <a:rPr lang="en-US" dirty="0" smtClean="0"/>
              <a:t>to be prayed three times per day</a:t>
            </a:r>
          </a:p>
          <a:p>
            <a:r>
              <a:rPr lang="en-US" dirty="0" smtClean="0"/>
              <a:t>Does the Bible require us to pray rote prayers?</a:t>
            </a:r>
          </a:p>
          <a:p>
            <a:pPr lvl="1"/>
            <a:r>
              <a:rPr lang="en-US" dirty="0" smtClean="0"/>
              <a:t>No</a:t>
            </a:r>
          </a:p>
          <a:p>
            <a:r>
              <a:rPr lang="en-US" dirty="0" smtClean="0"/>
              <a:t>Does the Bible </a:t>
            </a:r>
            <a:r>
              <a:rPr lang="en-US" b="1" i="1" dirty="0" smtClean="0"/>
              <a:t>forbid</a:t>
            </a:r>
            <a:r>
              <a:rPr lang="en-US" dirty="0" smtClean="0"/>
              <a:t> us from praying rote prayers?</a:t>
            </a:r>
          </a:p>
          <a:p>
            <a:pPr lvl="1"/>
            <a:r>
              <a:rPr lang="en-US" dirty="0" smtClean="0"/>
              <a:t>Assuming it is done with the right attitude, no.</a:t>
            </a:r>
          </a:p>
          <a:p>
            <a:r>
              <a:rPr lang="en-US" dirty="0" smtClean="0"/>
              <a:t>When the Didache talks about the </a:t>
            </a:r>
            <a:r>
              <a:rPr lang="en-US" dirty="0" smtClean="0"/>
              <a:t>“Eucharist”, </a:t>
            </a:r>
            <a:r>
              <a:rPr lang="en-US" dirty="0" smtClean="0"/>
              <a:t>to what is it referring?</a:t>
            </a:r>
          </a:p>
          <a:p>
            <a:pPr lvl="1"/>
            <a:r>
              <a:rPr lang="en-US" dirty="0" smtClean="0"/>
              <a:t>The Christian celebration of the Lord’s Supper</a:t>
            </a:r>
          </a:p>
          <a:p>
            <a:r>
              <a:rPr lang="en-US" dirty="0" smtClean="0"/>
              <a:t>Where does the word Eucharist come from?</a:t>
            </a:r>
          </a:p>
          <a:p>
            <a:pPr lvl="1"/>
            <a:r>
              <a:rPr lang="en-US" dirty="0" smtClean="0"/>
              <a:t>The Greek word </a:t>
            </a:r>
            <a:r>
              <a:rPr lang="en-US" i="1" dirty="0" err="1" smtClean="0"/>
              <a:t>eucharisteo</a:t>
            </a:r>
            <a:r>
              <a:rPr lang="en-US" i="1" dirty="0" smtClean="0"/>
              <a:t>, </a:t>
            </a:r>
            <a:r>
              <a:rPr lang="en-US" dirty="0"/>
              <a:t>which means to </a:t>
            </a:r>
            <a:r>
              <a:rPr lang="en-US" dirty="0" smtClean="0"/>
              <a:t>“</a:t>
            </a:r>
            <a:r>
              <a:rPr lang="en-US" dirty="0"/>
              <a:t>to give thanks”</a:t>
            </a:r>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1582216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 calcmode="lin" valueType="num">
                                      <p:cBhvr>
                                        <p:cTn id="70"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4">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4">
                                            <p:txEl>
                                              <p:pRg st="11" end="11"/>
                                            </p:txEl>
                                          </p:spTgt>
                                        </p:tgtEl>
                                        <p:attrNameLst>
                                          <p:attrName>style.visibility</p:attrName>
                                        </p:attrNameLst>
                                      </p:cBhvr>
                                      <p:to>
                                        <p:strVal val="visible"/>
                                      </p:to>
                                    </p:set>
                                    <p:anim calcmode="lin" valueType="num">
                                      <p:cBhvr>
                                        <p:cTn id="77"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a:bodyPr>
          <a:lstStyle/>
          <a:p>
            <a:r>
              <a:rPr lang="en-US" dirty="0" smtClean="0"/>
              <a:t>What passage of scripture did the Didache reference to support the idea that unbelievers should not partake of the Eucharist?</a:t>
            </a:r>
          </a:p>
          <a:p>
            <a:pPr lvl="1"/>
            <a:r>
              <a:rPr lang="en-US" dirty="0"/>
              <a:t>Jesus’ teaching to </a:t>
            </a:r>
            <a:r>
              <a:rPr lang="en-US" i="1" dirty="0">
                <a:solidFill>
                  <a:srgbClr val="5731F9"/>
                </a:solidFill>
                <a:latin typeface="Cambria" panose="02040503050406030204" pitchFamily="18" charset="0"/>
                <a:ea typeface="Cambria" panose="02040503050406030204" pitchFamily="18" charset="0"/>
              </a:rPr>
              <a:t>not give dogs what is holy, and do not throw your pearls before pigs </a:t>
            </a:r>
            <a:r>
              <a:rPr lang="en-US" dirty="0"/>
              <a:t>(Mat 7:6</a:t>
            </a:r>
            <a:r>
              <a:rPr lang="en-US" dirty="0" smtClean="0"/>
              <a:t>)</a:t>
            </a:r>
          </a:p>
          <a:p>
            <a:r>
              <a:rPr lang="en-US" dirty="0" smtClean="0"/>
              <a:t>What did the Didache say about a traveling preacher who stayed more than three days or who asked for money?</a:t>
            </a:r>
          </a:p>
          <a:p>
            <a:pPr lvl="1"/>
            <a:r>
              <a:rPr lang="en-US" dirty="0" smtClean="0"/>
              <a:t>He is a false prophet</a:t>
            </a:r>
          </a:p>
          <a:p>
            <a:r>
              <a:rPr lang="en-US" dirty="0" smtClean="0"/>
              <a:t>The </a:t>
            </a:r>
            <a:r>
              <a:rPr lang="en-US" dirty="0"/>
              <a:t>Didache </a:t>
            </a:r>
            <a:r>
              <a:rPr lang="en-US" dirty="0" smtClean="0"/>
              <a:t>described </a:t>
            </a:r>
            <a:r>
              <a:rPr lang="en-US" dirty="0" smtClean="0"/>
              <a:t>an elder in the local church as </a:t>
            </a:r>
            <a:r>
              <a:rPr lang="en-US" dirty="0" smtClean="0"/>
              <a:t>a “</a:t>
            </a:r>
            <a:r>
              <a:rPr lang="en-US" dirty="0"/>
              <a:t>true prophet desiring to settle among you</a:t>
            </a:r>
            <a:r>
              <a:rPr lang="en-US" dirty="0" smtClean="0"/>
              <a:t>”.</a:t>
            </a:r>
          </a:p>
          <a:p>
            <a:r>
              <a:rPr lang="en-US" dirty="0" smtClean="0"/>
              <a:t>What did the Didache say the congregation’s obligation was to </a:t>
            </a:r>
            <a:r>
              <a:rPr lang="en-US" dirty="0" smtClean="0"/>
              <a:t>their </a:t>
            </a:r>
            <a:r>
              <a:rPr lang="en-US" dirty="0" smtClean="0"/>
              <a:t>elders?</a:t>
            </a:r>
          </a:p>
          <a:p>
            <a:pPr lvl="1"/>
            <a:r>
              <a:rPr lang="en-US" dirty="0" smtClean="0"/>
              <a:t>To provide them with financial support (from </a:t>
            </a:r>
            <a:r>
              <a:rPr lang="en-US" dirty="0" smtClean="0"/>
              <a:t>their </a:t>
            </a:r>
            <a:r>
              <a:rPr lang="en-US" dirty="0" smtClean="0"/>
              <a:t>“first-fruits”)</a:t>
            </a:r>
            <a:endParaRPr lang="en-US" dirty="0"/>
          </a:p>
          <a:p>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2672489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What two offices did the Didache say were to be appointed within the local church?</a:t>
            </a:r>
          </a:p>
          <a:p>
            <a:pPr lvl="1"/>
            <a:r>
              <a:rPr lang="en-US" dirty="0" smtClean="0"/>
              <a:t>Bishops and deacons</a:t>
            </a:r>
          </a:p>
          <a:p>
            <a:r>
              <a:rPr lang="en-US" dirty="0" smtClean="0"/>
              <a:t>On what day did the Didache say that the church was to gather together “to break bread and give thanks”?</a:t>
            </a:r>
          </a:p>
          <a:p>
            <a:pPr lvl="1"/>
            <a:r>
              <a:rPr lang="en-US" dirty="0" smtClean="0"/>
              <a:t>The “Lord’s own day”</a:t>
            </a:r>
          </a:p>
          <a:p>
            <a:r>
              <a:rPr lang="en-US" dirty="0" smtClean="0"/>
              <a:t>What did the Didache say concerning church discipline?</a:t>
            </a:r>
          </a:p>
          <a:p>
            <a:pPr lvl="1"/>
            <a:r>
              <a:rPr lang="en-US" dirty="0" smtClean="0"/>
              <a:t>“</a:t>
            </a:r>
            <a:r>
              <a:rPr lang="en-US" i="1" dirty="0" smtClean="0"/>
              <a:t>Reprove </a:t>
            </a:r>
            <a:r>
              <a:rPr lang="en-US" i="1" dirty="0"/>
              <a:t>one another, not in anger but in peace, as you find in the </a:t>
            </a:r>
            <a:r>
              <a:rPr lang="en-US" i="1" dirty="0" smtClean="0"/>
              <a:t>Gospel</a:t>
            </a:r>
            <a:r>
              <a:rPr lang="en-US" dirty="0" smtClean="0"/>
              <a:t>”;</a:t>
            </a:r>
            <a:endParaRPr lang="en-US" dirty="0"/>
          </a:p>
          <a:p>
            <a:pPr lvl="1"/>
            <a:r>
              <a:rPr lang="en-US" dirty="0" smtClean="0"/>
              <a:t>“</a:t>
            </a:r>
            <a:r>
              <a:rPr lang="en-US" i="1" dirty="0" smtClean="0"/>
              <a:t>And </a:t>
            </a:r>
            <a:r>
              <a:rPr lang="en-US" i="1" dirty="0"/>
              <a:t>let no one speak to any who have done wrong towards his neighbor, neither let him hear a word from you, until he repent</a:t>
            </a:r>
            <a:r>
              <a:rPr lang="en-US" dirty="0" smtClean="0"/>
              <a:t>.”</a:t>
            </a:r>
            <a:endParaRPr lang="en-US" dirty="0"/>
          </a:p>
          <a:p>
            <a:pPr lvl="1"/>
            <a:endParaRPr lang="en-US" dirty="0" smtClean="0"/>
          </a:p>
          <a:p>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2905790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The Didache said a number of things </a:t>
            </a:r>
            <a:r>
              <a:rPr lang="en-US" dirty="0"/>
              <a:t>concerning </a:t>
            </a:r>
            <a:r>
              <a:rPr lang="en-US" dirty="0" smtClean="0"/>
              <a:t>the last days. What are some of the things it said?</a:t>
            </a:r>
          </a:p>
          <a:p>
            <a:pPr lvl="1"/>
            <a:r>
              <a:rPr lang="en-US" dirty="0" smtClean="0"/>
              <a:t>Be ready, “</a:t>
            </a:r>
            <a:r>
              <a:rPr lang="en-US" i="1" dirty="0" smtClean="0"/>
              <a:t>for </a:t>
            </a:r>
            <a:r>
              <a:rPr lang="en-US" i="1" dirty="0"/>
              <a:t>you know not the hour in which our Lord </a:t>
            </a:r>
            <a:r>
              <a:rPr lang="en-US" i="1" dirty="0" smtClean="0"/>
              <a:t>comes</a:t>
            </a:r>
            <a:r>
              <a:rPr lang="en-US" dirty="0" smtClean="0"/>
              <a:t>”</a:t>
            </a:r>
          </a:p>
          <a:p>
            <a:pPr lvl="1"/>
            <a:r>
              <a:rPr lang="en-US" dirty="0" smtClean="0"/>
              <a:t>It talked about the appearance </a:t>
            </a:r>
            <a:r>
              <a:rPr lang="en-US" dirty="0"/>
              <a:t>of a “</a:t>
            </a:r>
            <a:r>
              <a:rPr lang="en-US" dirty="0" smtClean="0"/>
              <a:t>world-deceiver” who </a:t>
            </a:r>
            <a:r>
              <a:rPr lang="en-US" dirty="0"/>
              <a:t>would “</a:t>
            </a:r>
            <a:r>
              <a:rPr lang="en-US" i="1" dirty="0"/>
              <a:t>work signs and </a:t>
            </a:r>
            <a:r>
              <a:rPr lang="en-US" i="1" dirty="0" smtClean="0"/>
              <a:t>wonders</a:t>
            </a:r>
            <a:r>
              <a:rPr lang="en-US" dirty="0"/>
              <a:t>” </a:t>
            </a:r>
            <a:r>
              <a:rPr lang="en-US" dirty="0" smtClean="0"/>
              <a:t>and would “</a:t>
            </a:r>
            <a:r>
              <a:rPr lang="en-US" i="1" dirty="0" smtClean="0"/>
              <a:t>do </a:t>
            </a:r>
            <a:r>
              <a:rPr lang="en-US" i="1" dirty="0"/>
              <a:t>unholy things, which have never been since the world </a:t>
            </a:r>
            <a:r>
              <a:rPr lang="en-US" i="1" dirty="0" smtClean="0"/>
              <a:t>began</a:t>
            </a:r>
            <a:r>
              <a:rPr lang="en-US" dirty="0" smtClean="0"/>
              <a:t>.”</a:t>
            </a:r>
          </a:p>
          <a:p>
            <a:pPr lvl="1"/>
            <a:r>
              <a:rPr lang="en-US" dirty="0" smtClean="0"/>
              <a:t>It said the heavens would be opened, a trumpet would sound, and the dead in Christ would be raised.</a:t>
            </a:r>
          </a:p>
          <a:p>
            <a:pPr lvl="1"/>
            <a:r>
              <a:rPr lang="en-US" dirty="0"/>
              <a:t>Then </a:t>
            </a:r>
            <a:r>
              <a:rPr lang="en-US" dirty="0" smtClean="0"/>
              <a:t>the </a:t>
            </a:r>
            <a:r>
              <a:rPr lang="en-US" dirty="0"/>
              <a:t>world </a:t>
            </a:r>
            <a:r>
              <a:rPr lang="en-US" dirty="0" smtClean="0"/>
              <a:t>will see </a:t>
            </a:r>
            <a:r>
              <a:rPr lang="en-US" dirty="0"/>
              <a:t>the Lord (all His saints with </a:t>
            </a:r>
            <a:r>
              <a:rPr lang="en-US" dirty="0" smtClean="0"/>
              <a:t>Him) coming </a:t>
            </a:r>
            <a:r>
              <a:rPr lang="en-US" dirty="0"/>
              <a:t>upon the clouds of </a:t>
            </a:r>
            <a:r>
              <a:rPr lang="en-US" dirty="0" smtClean="0"/>
              <a:t>heaven.</a:t>
            </a:r>
            <a:endParaRPr lang="en-US" dirty="0"/>
          </a:p>
          <a:p>
            <a:pPr lvl="1"/>
            <a:endParaRPr lang="en-US" dirty="0" smtClean="0"/>
          </a:p>
          <a:p>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3990536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1000" b="-29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https://</a:t>
            </a:r>
            <a:r>
              <a:rPr lang="pl-PL" sz="1200" dirty="0" smtClean="0">
                <a:solidFill>
                  <a:prstClr val="white"/>
                </a:solidFill>
                <a:hlinkClick r:id="rId4"/>
              </a:rPr>
              <a:t>www.christianity.com/church/church-history/timeline/1-300/epistle-of-diognetus-quote-11629595.html</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752600"/>
          </a:xfrm>
        </p:spPr>
        <p:txBody>
          <a:bodyPr>
            <a:noAutofit/>
          </a:bodyPr>
          <a:lstStyle/>
          <a:p>
            <a:r>
              <a:rPr lang="en-US" sz="6600" b="1" dirty="0">
                <a:solidFill>
                  <a:schemeClr val="bg1"/>
                </a:solidFill>
                <a:effectLst>
                  <a:glow rad="228600">
                    <a:schemeClr val="accent6">
                      <a:satMod val="175000"/>
                      <a:alpha val="40000"/>
                    </a:schemeClr>
                  </a:glow>
                  <a:outerShdw blurRad="114300" dist="38100" dir="13500000" algn="br" rotWithShape="0">
                    <a:prstClr val="black"/>
                  </a:outerShdw>
                </a:effectLst>
              </a:rPr>
              <a:t>The </a:t>
            </a:r>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Letter </a:t>
            </a:r>
            <a:r>
              <a:rPr lang="en-US" sz="6600" b="1" dirty="0">
                <a:solidFill>
                  <a:schemeClr val="bg1"/>
                </a:solidFill>
                <a:effectLst>
                  <a:glow rad="228600">
                    <a:schemeClr val="accent6">
                      <a:satMod val="175000"/>
                      <a:alpha val="40000"/>
                    </a:schemeClr>
                  </a:glow>
                  <a:outerShdw blurRad="114300" dist="38100" dir="13500000" algn="br" rotWithShape="0">
                    <a:prstClr val="black"/>
                  </a:outerShdw>
                </a:effectLst>
              </a:rPr>
              <a:t>to Diognetus</a:t>
            </a:r>
            <a:endParaRPr lang="en-US" sz="40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1132660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Sometimes </a:t>
            </a:r>
            <a:r>
              <a:rPr lang="en-US" dirty="0"/>
              <a:t>called the </a:t>
            </a:r>
            <a:r>
              <a:rPr lang="en-US" i="1" dirty="0" smtClean="0"/>
              <a:t>Letter </a:t>
            </a:r>
            <a:r>
              <a:rPr lang="en-US" i="1" dirty="0"/>
              <a:t>of </a:t>
            </a:r>
            <a:r>
              <a:rPr lang="en-US" i="1" dirty="0" err="1"/>
              <a:t>Mathetes</a:t>
            </a:r>
            <a:r>
              <a:rPr lang="en-US" i="1" dirty="0"/>
              <a:t> </a:t>
            </a:r>
            <a:r>
              <a:rPr lang="en-US" dirty="0" smtClean="0"/>
              <a:t>[= Greek word for “disciple”] </a:t>
            </a:r>
            <a:r>
              <a:rPr lang="en-US" i="1" dirty="0" smtClean="0"/>
              <a:t>to Diognetus, </a:t>
            </a:r>
            <a:r>
              <a:rPr lang="en-US" dirty="0"/>
              <a:t>t</a:t>
            </a:r>
            <a:r>
              <a:rPr lang="en-US" dirty="0" smtClean="0"/>
              <a:t>his letter is thought to have been written between AD 100 and 150.</a:t>
            </a:r>
          </a:p>
          <a:p>
            <a:pPr lvl="0"/>
            <a:r>
              <a:rPr lang="en-US" dirty="0" smtClean="0"/>
              <a:t>No one </a:t>
            </a:r>
            <a:r>
              <a:rPr lang="en-US" dirty="0"/>
              <a:t>knows who wrote this letter, or who Diognetus was. </a:t>
            </a:r>
            <a:endParaRPr lang="en-US" dirty="0" smtClean="0"/>
          </a:p>
          <a:p>
            <a:pPr lvl="0"/>
            <a:r>
              <a:rPr lang="en-US" dirty="0" smtClean="0"/>
              <a:t>The </a:t>
            </a:r>
            <a:r>
              <a:rPr lang="en-US" dirty="0"/>
              <a:t>letter set out to show the falsehood of Paganism and Judaism, and the superior teaching of Christianity. </a:t>
            </a:r>
            <a:endParaRPr lang="en-US" dirty="0" smtClean="0"/>
          </a:p>
          <a:p>
            <a:pPr lvl="0"/>
            <a:r>
              <a:rPr lang="en-US" dirty="0" smtClean="0"/>
              <a:t>Many </a:t>
            </a:r>
            <a:r>
              <a:rPr lang="en-US" dirty="0"/>
              <a:t>readers have found it to be the most noble and beautiful of all Christian writings from this earliest period</a:t>
            </a:r>
            <a:r>
              <a:rPr lang="en-US" dirty="0" smtClean="0"/>
              <a:t>.</a:t>
            </a:r>
          </a:p>
          <a:p>
            <a:pPr lvl="0"/>
            <a:endParaRPr lang="en-US" dirty="0" smtClean="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 </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2478462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to Diognetus</a:t>
            </a:r>
          </a:p>
        </p:txBody>
      </p:sp>
      <p:sp>
        <p:nvSpPr>
          <p:cNvPr id="4" name="Content Placeholder 3"/>
          <p:cNvSpPr>
            <a:spLocks noGrp="1"/>
          </p:cNvSpPr>
          <p:nvPr>
            <p:ph idx="1"/>
          </p:nvPr>
        </p:nvSpPr>
        <p:spPr>
          <a:xfrm>
            <a:off x="457200" y="838200"/>
            <a:ext cx="8229600" cy="5638800"/>
          </a:xfrm>
        </p:spPr>
        <p:txBody>
          <a:bodyPr>
            <a:normAutofit lnSpcReduction="10000"/>
          </a:bodyPr>
          <a:lstStyle/>
          <a:p>
            <a:pPr marL="0" indent="0">
              <a:buNone/>
            </a:pPr>
            <a:r>
              <a:rPr lang="en-US" sz="2400" b="1" i="1" dirty="0">
                <a:latin typeface="Cambria" panose="02040503050406030204" pitchFamily="18" charset="0"/>
                <a:ea typeface="Cambria" panose="02040503050406030204" pitchFamily="18" charset="0"/>
              </a:rPr>
              <a:t>CHAPTER I -- OCCASION OF THE EPISTLE.</a:t>
            </a:r>
          </a:p>
          <a:p>
            <a:pPr marL="0" indent="0">
              <a:buNone/>
            </a:pPr>
            <a:endParaRPr lang="en-US" sz="2400" b="1" i="1" dirty="0">
              <a:latin typeface="Cambria" panose="02040503050406030204" pitchFamily="18" charset="0"/>
              <a:ea typeface="Cambria" panose="02040503050406030204" pitchFamily="18" charset="0"/>
            </a:endParaRPr>
          </a:p>
          <a:p>
            <a:pPr marL="461963" indent="-461963">
              <a:buNone/>
            </a:pPr>
            <a:r>
              <a:rPr lang="en-US" sz="2400" b="1" i="1" dirty="0">
                <a:latin typeface="Cambria" panose="02040503050406030204" pitchFamily="18" charset="0"/>
                <a:ea typeface="Cambria" panose="02040503050406030204" pitchFamily="18" charset="0"/>
              </a:rPr>
              <a:t>1:1 Since I see, most excellent Diognetus, that </a:t>
            </a:r>
            <a:r>
              <a:rPr lang="en-US" sz="2400" b="1" i="1" dirty="0" smtClean="0">
                <a:latin typeface="Cambria" panose="02040503050406030204" pitchFamily="18" charset="0"/>
                <a:ea typeface="Cambria" panose="02040503050406030204" pitchFamily="18" charset="0"/>
              </a:rPr>
              <a:t>you are </a:t>
            </a:r>
            <a:r>
              <a:rPr lang="en-US" sz="2400" b="1" i="1" dirty="0">
                <a:latin typeface="Cambria" panose="02040503050406030204" pitchFamily="18" charset="0"/>
                <a:ea typeface="Cambria" panose="02040503050406030204" pitchFamily="18" charset="0"/>
              </a:rPr>
              <a:t>exceedingly anxious to understand the religion of</a:t>
            </a:r>
            <a:br>
              <a:rPr lang="en-US" sz="2400" b="1" i="1" dirty="0">
                <a:latin typeface="Cambria" panose="02040503050406030204" pitchFamily="18" charset="0"/>
                <a:ea typeface="Cambria" panose="02040503050406030204" pitchFamily="18" charset="0"/>
              </a:rPr>
            </a:br>
            <a:r>
              <a:rPr lang="en-US" sz="2400" b="1" i="1" dirty="0">
                <a:latin typeface="Cambria" panose="02040503050406030204" pitchFamily="18" charset="0"/>
                <a:ea typeface="Cambria" panose="02040503050406030204" pitchFamily="18" charset="0"/>
              </a:rPr>
              <a:t>the Christians, and that </a:t>
            </a:r>
            <a:r>
              <a:rPr lang="en-US" sz="2400" b="1" i="1" dirty="0" smtClean="0">
                <a:latin typeface="Cambria" panose="02040503050406030204" pitchFamily="18" charset="0"/>
                <a:ea typeface="Cambria" panose="02040503050406030204" pitchFamily="18" charset="0"/>
              </a:rPr>
              <a:t>your </a:t>
            </a:r>
            <a:r>
              <a:rPr lang="en-US" sz="2400" b="1" i="1" dirty="0">
                <a:latin typeface="Cambria" panose="02040503050406030204" pitchFamily="18" charset="0"/>
                <a:ea typeface="Cambria" panose="02040503050406030204" pitchFamily="18" charset="0"/>
              </a:rPr>
              <a:t>enquiries respecting them</a:t>
            </a:r>
            <a:br>
              <a:rPr lang="en-US" sz="2400" b="1" i="1" dirty="0">
                <a:latin typeface="Cambria" panose="02040503050406030204" pitchFamily="18" charset="0"/>
                <a:ea typeface="Cambria" panose="02040503050406030204" pitchFamily="18" charset="0"/>
              </a:rPr>
            </a:br>
            <a:r>
              <a:rPr lang="en-US" sz="2400" b="1" i="1" dirty="0">
                <a:latin typeface="Cambria" panose="02040503050406030204" pitchFamily="18" charset="0"/>
                <a:ea typeface="Cambria" panose="02040503050406030204" pitchFamily="18" charset="0"/>
              </a:rPr>
              <a:t>are distinctly and carefully made, as to what God they</a:t>
            </a:r>
            <a:br>
              <a:rPr lang="en-US" sz="2400" b="1" i="1" dirty="0">
                <a:latin typeface="Cambria" panose="02040503050406030204" pitchFamily="18" charset="0"/>
                <a:ea typeface="Cambria" panose="02040503050406030204" pitchFamily="18" charset="0"/>
              </a:rPr>
            </a:br>
            <a:r>
              <a:rPr lang="en-US" sz="2400" b="1" i="1" dirty="0">
                <a:latin typeface="Cambria" panose="02040503050406030204" pitchFamily="18" charset="0"/>
                <a:ea typeface="Cambria" panose="02040503050406030204" pitchFamily="18" charset="0"/>
              </a:rPr>
              <a:t>trust and how they worship Him, that they all</a:t>
            </a:r>
            <a:br>
              <a:rPr lang="en-US" sz="2400" b="1" i="1" dirty="0">
                <a:latin typeface="Cambria" panose="02040503050406030204" pitchFamily="18" charset="0"/>
                <a:ea typeface="Cambria" panose="02040503050406030204" pitchFamily="18" charset="0"/>
              </a:rPr>
            </a:br>
            <a:r>
              <a:rPr lang="en-US" sz="2400" b="1" i="1" dirty="0">
                <a:latin typeface="Cambria" panose="02040503050406030204" pitchFamily="18" charset="0"/>
                <a:ea typeface="Cambria" panose="02040503050406030204" pitchFamily="18" charset="0"/>
              </a:rPr>
              <a:t>disregard the world and despise death, and take no</a:t>
            </a:r>
            <a:br>
              <a:rPr lang="en-US" sz="2400" b="1" i="1" dirty="0">
                <a:latin typeface="Cambria" panose="02040503050406030204" pitchFamily="18" charset="0"/>
                <a:ea typeface="Cambria" panose="02040503050406030204" pitchFamily="18" charset="0"/>
              </a:rPr>
            </a:br>
            <a:r>
              <a:rPr lang="en-US" sz="2400" b="1" i="1" dirty="0">
                <a:latin typeface="Cambria" panose="02040503050406030204" pitchFamily="18" charset="0"/>
                <a:ea typeface="Cambria" panose="02040503050406030204" pitchFamily="18" charset="0"/>
              </a:rPr>
              <a:t>account of those who are regarded as gods by the</a:t>
            </a:r>
            <a:br>
              <a:rPr lang="en-US" sz="2400" b="1" i="1" dirty="0">
                <a:latin typeface="Cambria" panose="02040503050406030204" pitchFamily="18" charset="0"/>
                <a:ea typeface="Cambria" panose="02040503050406030204" pitchFamily="18" charset="0"/>
              </a:rPr>
            </a:br>
            <a:r>
              <a:rPr lang="en-US" sz="2400" b="1" i="1" dirty="0">
                <a:latin typeface="Cambria" panose="02040503050406030204" pitchFamily="18" charset="0"/>
                <a:ea typeface="Cambria" panose="02040503050406030204" pitchFamily="18" charset="0"/>
              </a:rPr>
              <a:t>Greeks, neither observe the superstition of the Jews,</a:t>
            </a:r>
            <a:br>
              <a:rPr lang="en-US" sz="2400" b="1" i="1" dirty="0">
                <a:latin typeface="Cambria" panose="02040503050406030204" pitchFamily="18" charset="0"/>
                <a:ea typeface="Cambria" panose="02040503050406030204" pitchFamily="18" charset="0"/>
              </a:rPr>
            </a:br>
            <a:r>
              <a:rPr lang="en-US" sz="2400" b="1" i="1" dirty="0" smtClean="0">
                <a:latin typeface="Cambria" panose="02040503050406030204" pitchFamily="18" charset="0"/>
                <a:ea typeface="Cambria" panose="02040503050406030204" pitchFamily="18" charset="0"/>
              </a:rPr>
              <a:t>… I </a:t>
            </a:r>
            <a:r>
              <a:rPr lang="en-US" sz="2400" b="1" i="1" dirty="0">
                <a:latin typeface="Cambria" panose="02040503050406030204" pitchFamily="18" charset="0"/>
                <a:ea typeface="Cambria" panose="02040503050406030204" pitchFamily="18" charset="0"/>
              </a:rPr>
              <a:t>gladly welcome this zeal in </a:t>
            </a:r>
            <a:r>
              <a:rPr lang="en-US" sz="2400" b="1" i="1" dirty="0" smtClean="0">
                <a:latin typeface="Cambria" panose="02040503050406030204" pitchFamily="18" charset="0"/>
                <a:ea typeface="Cambria" panose="02040503050406030204" pitchFamily="18" charset="0"/>
              </a:rPr>
              <a:t>you, and </a:t>
            </a:r>
            <a:r>
              <a:rPr lang="en-US" sz="2400" b="1" i="1" dirty="0">
                <a:latin typeface="Cambria" panose="02040503050406030204" pitchFamily="18" charset="0"/>
                <a:ea typeface="Cambria" panose="02040503050406030204" pitchFamily="18" charset="0"/>
              </a:rPr>
              <a:t>I ask of God, Who </a:t>
            </a:r>
            <a:r>
              <a:rPr lang="en-US" sz="2400" b="1" i="1" dirty="0" smtClean="0">
                <a:latin typeface="Cambria" panose="02040503050406030204" pitchFamily="18" charset="0"/>
                <a:ea typeface="Cambria" panose="02040503050406030204" pitchFamily="18" charset="0"/>
              </a:rPr>
              <a:t>supplies </a:t>
            </a:r>
            <a:r>
              <a:rPr lang="en-US" sz="2400" b="1" i="1" dirty="0">
                <a:latin typeface="Cambria" panose="02040503050406030204" pitchFamily="18" charset="0"/>
                <a:ea typeface="Cambria" panose="02040503050406030204" pitchFamily="18" charset="0"/>
              </a:rPr>
              <a:t>both the speaking </a:t>
            </a:r>
            <a:r>
              <a:rPr lang="en-US" sz="2400" b="1" i="1" dirty="0" smtClean="0">
                <a:latin typeface="Cambria" panose="02040503050406030204" pitchFamily="18" charset="0"/>
                <a:ea typeface="Cambria" panose="02040503050406030204" pitchFamily="18" charset="0"/>
              </a:rPr>
              <a:t>and the </a:t>
            </a:r>
            <a:r>
              <a:rPr lang="en-US" sz="2400" b="1" i="1" dirty="0">
                <a:latin typeface="Cambria" panose="02040503050406030204" pitchFamily="18" charset="0"/>
                <a:ea typeface="Cambria" panose="02040503050406030204" pitchFamily="18" charset="0"/>
              </a:rPr>
              <a:t>hearing to us, that it may be granted to myself </a:t>
            </a:r>
            <a:r>
              <a:rPr lang="en-US" sz="2400" b="1" i="1" dirty="0" smtClean="0">
                <a:latin typeface="Cambria" panose="02040503050406030204" pitchFamily="18" charset="0"/>
                <a:ea typeface="Cambria" panose="02040503050406030204" pitchFamily="18" charset="0"/>
              </a:rPr>
              <a:t>to speak </a:t>
            </a:r>
            <a:r>
              <a:rPr lang="en-US" sz="2400" b="1" i="1" dirty="0">
                <a:latin typeface="Cambria" panose="02040503050406030204" pitchFamily="18" charset="0"/>
                <a:ea typeface="Cambria" panose="02040503050406030204" pitchFamily="18" charset="0"/>
              </a:rPr>
              <a:t>in such a way that </a:t>
            </a:r>
            <a:r>
              <a:rPr lang="en-US" sz="2400" b="1" i="1" dirty="0" smtClean="0">
                <a:latin typeface="Cambria" panose="02040503050406030204" pitchFamily="18" charset="0"/>
                <a:ea typeface="Cambria" panose="02040503050406030204" pitchFamily="18" charset="0"/>
              </a:rPr>
              <a:t>you may be </a:t>
            </a:r>
            <a:r>
              <a:rPr lang="en-US" sz="2400" b="1" i="1" dirty="0">
                <a:latin typeface="Cambria" panose="02040503050406030204" pitchFamily="18" charset="0"/>
                <a:ea typeface="Cambria" panose="02040503050406030204" pitchFamily="18" charset="0"/>
              </a:rPr>
              <a:t>made better </a:t>
            </a:r>
            <a:r>
              <a:rPr lang="en-US" sz="2400" b="1" i="1" dirty="0" smtClean="0">
                <a:latin typeface="Cambria" panose="02040503050406030204" pitchFamily="18" charset="0"/>
                <a:ea typeface="Cambria" panose="02040503050406030204" pitchFamily="18" charset="0"/>
              </a:rPr>
              <a:t>by the </a:t>
            </a:r>
            <a:r>
              <a:rPr lang="en-US" sz="2400" b="1" i="1" dirty="0">
                <a:latin typeface="Cambria" panose="02040503050406030204" pitchFamily="18" charset="0"/>
                <a:ea typeface="Cambria" panose="02040503050406030204" pitchFamily="18" charset="0"/>
              </a:rPr>
              <a:t>hearing, and to </a:t>
            </a:r>
            <a:r>
              <a:rPr lang="en-US" sz="2400" b="1" i="1" dirty="0" smtClean="0">
                <a:latin typeface="Cambria" panose="02040503050406030204" pitchFamily="18" charset="0"/>
                <a:ea typeface="Cambria" panose="02040503050406030204" pitchFamily="18" charset="0"/>
              </a:rPr>
              <a:t>you </a:t>
            </a:r>
            <a:r>
              <a:rPr lang="en-US" sz="2400" b="1" i="1" dirty="0">
                <a:latin typeface="Cambria" panose="02040503050406030204" pitchFamily="18" charset="0"/>
                <a:ea typeface="Cambria" panose="02040503050406030204" pitchFamily="18" charset="0"/>
              </a:rPr>
              <a:t>that </a:t>
            </a:r>
            <a:r>
              <a:rPr lang="en-US" sz="2400" b="1" i="1" dirty="0" smtClean="0">
                <a:latin typeface="Cambria" panose="02040503050406030204" pitchFamily="18" charset="0"/>
                <a:ea typeface="Cambria" panose="02040503050406030204" pitchFamily="18" charset="0"/>
              </a:rPr>
              <a:t>you may so listen that </a:t>
            </a:r>
            <a:r>
              <a:rPr lang="en-US" sz="2400" b="1" i="1" dirty="0">
                <a:latin typeface="Cambria" panose="02040503050406030204" pitchFamily="18" charset="0"/>
                <a:ea typeface="Cambria" panose="02040503050406030204" pitchFamily="18" charset="0"/>
              </a:rPr>
              <a:t>I the speaker may not be disappointed</a:t>
            </a:r>
            <a:r>
              <a:rPr lang="en-US" sz="2400" b="1" i="1" dirty="0" smtClean="0">
                <a:latin typeface="Cambria" panose="02040503050406030204" pitchFamily="18" charset="0"/>
                <a:ea typeface="Cambria" panose="02040503050406030204" pitchFamily="18" charset="0"/>
              </a:rPr>
              <a:t>.</a:t>
            </a:r>
            <a:endParaRPr lang="en-US" sz="2400" b="1" i="1" dirty="0">
              <a:latin typeface="Cambria" panose="02040503050406030204" pitchFamily="18" charset="0"/>
              <a:ea typeface="Cambria" panose="02040503050406030204" pitchFamily="18" charset="0"/>
            </a:endParaRPr>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Lightfoot &amp; Harmer, 1891 </a:t>
            </a:r>
            <a:r>
              <a:rPr lang="en-US" sz="1600" dirty="0" smtClean="0"/>
              <a:t>translation – with old English words updated to modern English</a:t>
            </a:r>
            <a:endParaRPr lang="en-US" sz="1600" dirty="0">
              <a:solidFill>
                <a:prstClr val="black"/>
              </a:solidFill>
            </a:endParaRPr>
          </a:p>
        </p:txBody>
      </p:sp>
    </p:spTree>
    <p:extLst>
      <p:ext uri="{BB962C8B-B14F-4D97-AF65-F5344CB8AC3E}">
        <p14:creationId xmlns:p14="http://schemas.microsoft.com/office/powerpoint/2010/main" val="31101632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64035</TotalTime>
  <Words>3168</Words>
  <Application>Microsoft Office PowerPoint</Application>
  <PresentationFormat>On-screen Show (4:3)</PresentationFormat>
  <Paragraphs>173</Paragraphs>
  <Slides>28</Slides>
  <Notes>0</Notes>
  <HiddenSlides>0</HiddenSlides>
  <MMClips>0</MMClips>
  <ScaleCrop>false</ScaleCrop>
  <HeadingPairs>
    <vt:vector size="4" baseType="variant">
      <vt:variant>
        <vt:lpstr>Theme</vt:lpstr>
      </vt:variant>
      <vt:variant>
        <vt:i4>6</vt:i4>
      </vt:variant>
      <vt:variant>
        <vt:lpstr>Slide Titles</vt:lpstr>
      </vt:variant>
      <vt:variant>
        <vt:i4>28</vt:i4>
      </vt:variant>
    </vt:vector>
  </HeadingPairs>
  <TitlesOfParts>
    <vt:vector size="34" baseType="lpstr">
      <vt:lpstr>Office Theme</vt:lpstr>
      <vt:lpstr>29_Office Theme</vt:lpstr>
      <vt:lpstr>30_Office Theme</vt:lpstr>
      <vt:lpstr>31_Office Theme</vt:lpstr>
      <vt:lpstr>32_Office Theme</vt:lpstr>
      <vt:lpstr>33_Office Theme</vt:lpstr>
      <vt:lpstr>PowerPoint Presentation</vt:lpstr>
      <vt:lpstr>Review</vt:lpstr>
      <vt:lpstr>Review</vt:lpstr>
      <vt:lpstr>Review</vt:lpstr>
      <vt:lpstr>Review</vt:lpstr>
      <vt:lpstr>Review</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Letter to Diognetus</vt:lpstr>
      <vt:lpstr>The Epistle of Barnabas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997</cp:revision>
  <dcterms:created xsi:type="dcterms:W3CDTF">2018-06-08T00:19:32Z</dcterms:created>
  <dcterms:modified xsi:type="dcterms:W3CDTF">2018-10-15T16:19:53Z</dcterms:modified>
</cp:coreProperties>
</file>