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056" r:id="rId2"/>
  </p:sldMasterIdLst>
  <p:notesMasterIdLst>
    <p:notesMasterId r:id="rId24"/>
  </p:notesMasterIdLst>
  <p:sldIdLst>
    <p:sldId id="681" r:id="rId3"/>
    <p:sldId id="682" r:id="rId4"/>
    <p:sldId id="683" r:id="rId5"/>
    <p:sldId id="685" r:id="rId6"/>
    <p:sldId id="686" r:id="rId7"/>
    <p:sldId id="684" r:id="rId8"/>
    <p:sldId id="669" r:id="rId9"/>
    <p:sldId id="670" r:id="rId10"/>
    <p:sldId id="678" r:id="rId11"/>
    <p:sldId id="671" r:id="rId12"/>
    <p:sldId id="697" r:id="rId13"/>
    <p:sldId id="696" r:id="rId14"/>
    <p:sldId id="698" r:id="rId15"/>
    <p:sldId id="695" r:id="rId16"/>
    <p:sldId id="700" r:id="rId17"/>
    <p:sldId id="701" r:id="rId18"/>
    <p:sldId id="699" r:id="rId19"/>
    <p:sldId id="702" r:id="rId20"/>
    <p:sldId id="704" r:id="rId21"/>
    <p:sldId id="705" r:id="rId22"/>
    <p:sldId id="70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4BF6"/>
    <a:srgbClr val="5731F9"/>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6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EC55D-DF11-4B6E-B8E2-8ED8B7CB6743}" type="datetimeFigureOut">
              <a:rPr lang="en-US" smtClean="0"/>
              <a:t>10/21/2018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10/21/2018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10/21/2018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10/21/2018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371172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9578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91102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10/21/2018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12872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10/21/2018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927584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10/21/2018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329541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10/21/2018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665481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10/21/2018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46736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t>10/21/2018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10/21/2018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336852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983829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10/21/2018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02785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10/21/2018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t>10/21/2018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t>10/21/2018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t>10/21/2018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10/21/2018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10/21/2018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10/21/2018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10/21/2018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10/21/2018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4384696"/>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4.xml"/><Relationship Id="rId4" Type="http://schemas.openxmlformats.org/officeDocument/2006/relationships/hyperlink" Target="https://play.google.com/books/reader?id=Uf1EAAAAYAAJ&amp;hl=en&amp;pg=GBS.PR1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9.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14.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6.xml"/><Relationship Id="rId1" Type="http://schemas.openxmlformats.org/officeDocument/2006/relationships/themeOverride" Target="../theme/themeOverride15.xml"/><Relationship Id="rId4" Type="http://schemas.openxmlformats.org/officeDocument/2006/relationships/hyperlink" Target="http://www.forerunner.com/churchfathers/X0026_06._EPISTLE_OF_BARNA.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www.forerunner.com/churchfathers/X0026_06._EPISTLE_OF_BARNA.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11994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34000" b="-3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a:t>
            </a:r>
            <a:r>
              <a:rPr lang="en-US" sz="3600" b="1" dirty="0" smtClean="0"/>
              <a:t>of Barnabas</a:t>
            </a:r>
            <a:endParaRPr lang="en-US" sz="3600" b="1" dirty="0"/>
          </a:p>
        </p:txBody>
      </p:sp>
      <p:sp>
        <p:nvSpPr>
          <p:cNvPr id="4" name="Content Placeholder 3"/>
          <p:cNvSpPr>
            <a:spLocks noGrp="1"/>
          </p:cNvSpPr>
          <p:nvPr>
            <p:ph idx="1"/>
          </p:nvPr>
        </p:nvSpPr>
        <p:spPr>
          <a:xfrm>
            <a:off x="457200" y="838200"/>
            <a:ext cx="8229600" cy="5638800"/>
          </a:xfrm>
        </p:spPr>
        <p:txBody>
          <a:bodyPr>
            <a:normAutofit fontScale="92500" lnSpcReduction="10000"/>
          </a:bodyPr>
          <a:lstStyle/>
          <a:p>
            <a:pPr lvl="0"/>
            <a:r>
              <a:rPr lang="en-US" dirty="0" smtClean="0"/>
              <a:t>If you just look at an outline of the Letter of Barnabas, it seems to be rather straight-forward and orthodox:</a:t>
            </a:r>
          </a:p>
          <a:p>
            <a:pPr lvl="1"/>
            <a:r>
              <a:rPr lang="en-US" dirty="0" smtClean="0"/>
              <a:t>Part 1 – External Ritual is Worthless (Chapters 1-4)</a:t>
            </a:r>
          </a:p>
          <a:p>
            <a:pPr lvl="1"/>
            <a:r>
              <a:rPr lang="en-US" dirty="0" smtClean="0"/>
              <a:t>Part 2 – The True Religious Life:</a:t>
            </a:r>
          </a:p>
          <a:p>
            <a:pPr lvl="2"/>
            <a:r>
              <a:rPr lang="en-US" dirty="0" smtClean="0"/>
              <a:t>The Work of Christ which is prefigured in prophesies and ritual observances (Chapters 5-8)</a:t>
            </a:r>
          </a:p>
          <a:p>
            <a:pPr lvl="2"/>
            <a:r>
              <a:rPr lang="en-US" dirty="0" smtClean="0"/>
              <a:t>The religious ordinances of the OT (circumcision and food laws) were only types, while those of the NT (baptism and the cross) were prefigured by the prophets. (Chapters 9-12)</a:t>
            </a:r>
          </a:p>
          <a:p>
            <a:pPr lvl="2"/>
            <a:r>
              <a:rPr lang="en-US" dirty="0" smtClean="0"/>
              <a:t>These NT ordinances mark Christians as true heirs of salvation as was understood by the patriarchs, Moses, and the prophets (Chapters 13-14)</a:t>
            </a:r>
          </a:p>
          <a:p>
            <a:pPr lvl="2"/>
            <a:r>
              <a:rPr lang="en-US" dirty="0" smtClean="0"/>
              <a:t>Christians posses the true Sabbath and the true temple (Chapters 15-16)</a:t>
            </a:r>
          </a:p>
          <a:p>
            <a:pPr lvl="1"/>
            <a:r>
              <a:rPr lang="en-US" dirty="0" smtClean="0"/>
              <a:t>Conclusion and Appendix (Chapters 17-21)</a:t>
            </a:r>
          </a:p>
          <a:p>
            <a:pPr lvl="2"/>
            <a:r>
              <a:rPr lang="en-US" dirty="0" smtClean="0"/>
              <a:t>The Way of Light</a:t>
            </a:r>
          </a:p>
          <a:p>
            <a:pPr lvl="2"/>
            <a:r>
              <a:rPr lang="en-US" dirty="0" smtClean="0"/>
              <a:t>The Way of Darkness</a:t>
            </a:r>
            <a:endParaRPr lang="en-US" dirty="0"/>
          </a:p>
          <a:p>
            <a:pPr marL="0" lvl="0" indent="0">
              <a:buNone/>
            </a:pPr>
            <a:endParaRPr lang="en-US" dirty="0"/>
          </a:p>
        </p:txBody>
      </p:sp>
      <p:sp>
        <p:nvSpPr>
          <p:cNvPr id="5" name="TextBox 4"/>
          <p:cNvSpPr txBox="1"/>
          <p:nvPr/>
        </p:nvSpPr>
        <p:spPr>
          <a:xfrm>
            <a:off x="-2959" y="6352484"/>
            <a:ext cx="9144000" cy="523220"/>
          </a:xfrm>
          <a:prstGeom prst="rect">
            <a:avLst/>
          </a:prstGeom>
          <a:noFill/>
        </p:spPr>
        <p:txBody>
          <a:bodyPr wrap="square" rtlCol="0">
            <a:spAutoFit/>
          </a:bodyPr>
          <a:lstStyle/>
          <a:p>
            <a:r>
              <a:rPr lang="en-US" sz="1400" dirty="0" smtClean="0">
                <a:solidFill>
                  <a:prstClr val="black"/>
                </a:solidFill>
              </a:rPr>
              <a:t>*William Cunningham; A Dissertation on the Epistle of Barnabas; 1877;</a:t>
            </a:r>
            <a:r>
              <a:rPr lang="en-US" sz="1400" dirty="0"/>
              <a:t>  </a:t>
            </a:r>
            <a:r>
              <a:rPr lang="en-US" sz="1400" dirty="0" smtClean="0"/>
              <a:t>p</a:t>
            </a:r>
            <a:r>
              <a:rPr lang="en-US" sz="1400" dirty="0"/>
              <a:t>. 13-14</a:t>
            </a:r>
            <a:endParaRPr lang="en-US" sz="1400" dirty="0" smtClean="0">
              <a:solidFill>
                <a:prstClr val="black"/>
              </a:solidFill>
            </a:endParaRPr>
          </a:p>
          <a:p>
            <a:r>
              <a:rPr lang="en-US" sz="1400" dirty="0" smtClean="0"/>
              <a:t> </a:t>
            </a:r>
            <a:r>
              <a:rPr lang="en-US" sz="1400" dirty="0">
                <a:hlinkClick r:id="rId4"/>
              </a:rPr>
              <a:t>https://</a:t>
            </a:r>
            <a:r>
              <a:rPr lang="en-US" sz="1400" dirty="0" smtClean="0">
                <a:hlinkClick r:id="rId4"/>
              </a:rPr>
              <a:t>play.google.com/books/reader?id=Uf1EAAAAYAAJ&amp;hl=en&amp;pg=GBS.PR13</a:t>
            </a:r>
            <a:endParaRPr lang="en-US" sz="1400" dirty="0">
              <a:solidFill>
                <a:prstClr val="black"/>
              </a:solidFill>
            </a:endParaRPr>
          </a:p>
        </p:txBody>
      </p:sp>
    </p:spTree>
    <p:extLst>
      <p:ext uri="{BB962C8B-B14F-4D97-AF65-F5344CB8AC3E}">
        <p14:creationId xmlns:p14="http://schemas.microsoft.com/office/powerpoint/2010/main" val="17604973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 calcmode="lin" valueType="num">
                                      <p:cBhvr>
                                        <p:cTn id="56"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4">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4">
                                            <p:txEl>
                                              <p:pRg st="9" end="9"/>
                                            </p:txEl>
                                          </p:spTgt>
                                        </p:tgtEl>
                                        <p:attrNameLst>
                                          <p:attrName>style.visibility</p:attrName>
                                        </p:attrNameLst>
                                      </p:cBhvr>
                                      <p:to>
                                        <p:strVal val="visible"/>
                                      </p:to>
                                    </p:set>
                                    <p:anim calcmode="lin" valueType="num">
                                      <p:cBhvr>
                                        <p:cTn id="63"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34000" b="-3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a:t>
            </a:r>
            <a:r>
              <a:rPr lang="en-US" sz="3600" b="1" dirty="0" smtClean="0"/>
              <a:t>of Barnabas</a:t>
            </a:r>
            <a:endParaRPr lang="en-US" sz="3600" b="1" dirty="0"/>
          </a:p>
        </p:txBody>
      </p:sp>
      <p:sp>
        <p:nvSpPr>
          <p:cNvPr id="4" name="Content Placeholder 3"/>
          <p:cNvSpPr>
            <a:spLocks noGrp="1"/>
          </p:cNvSpPr>
          <p:nvPr>
            <p:ph idx="1"/>
          </p:nvPr>
        </p:nvSpPr>
        <p:spPr>
          <a:xfrm>
            <a:off x="457200" y="838200"/>
            <a:ext cx="8229600" cy="5638800"/>
          </a:xfrm>
        </p:spPr>
        <p:txBody>
          <a:bodyPr>
            <a:normAutofit fontScale="92500" lnSpcReduction="10000"/>
          </a:bodyPr>
          <a:lstStyle/>
          <a:p>
            <a:pPr lvl="0"/>
            <a:r>
              <a:rPr lang="en-US" sz="2400" dirty="0" smtClean="0"/>
              <a:t>And there are a number of things about the Letter of Barnabas that I find to be very </a:t>
            </a:r>
            <a:r>
              <a:rPr lang="en-US" sz="2400" b="1" i="1" dirty="0" smtClean="0"/>
              <a:t>encouraging</a:t>
            </a:r>
            <a:r>
              <a:rPr lang="en-US" sz="2400" dirty="0" smtClean="0"/>
              <a:t>.</a:t>
            </a:r>
          </a:p>
          <a:p>
            <a:r>
              <a:rPr lang="en-US" sz="2400" dirty="0" smtClean="0"/>
              <a:t>For example, there is a strong emphasis on the </a:t>
            </a:r>
            <a:r>
              <a:rPr lang="en-US" sz="2400" b="1" i="1" dirty="0" smtClean="0"/>
              <a:t>deity of Christ</a:t>
            </a:r>
            <a:r>
              <a:rPr lang="en-US" sz="2400" dirty="0" smtClean="0"/>
              <a:t>. </a:t>
            </a:r>
            <a:r>
              <a:rPr lang="en-US" sz="2400" dirty="0" smtClean="0"/>
              <a:t>The Letter of Barnabas tells us that:</a:t>
            </a:r>
            <a:endParaRPr lang="en-US" sz="2400" dirty="0" smtClean="0"/>
          </a:p>
          <a:p>
            <a:pPr lvl="1"/>
            <a:r>
              <a:rPr lang="en-US" dirty="0" smtClean="0"/>
              <a:t>Christ is “</a:t>
            </a:r>
            <a:r>
              <a:rPr lang="en-US" b="1" i="1" dirty="0" smtClean="0">
                <a:latin typeface="Cambria" panose="02040503050406030204" pitchFamily="18" charset="0"/>
                <a:ea typeface="Cambria" panose="02040503050406030204" pitchFamily="18" charset="0"/>
              </a:rPr>
              <a:t>Lord </a:t>
            </a:r>
            <a:r>
              <a:rPr lang="en-US" b="1" i="1" dirty="0">
                <a:latin typeface="Cambria" panose="02040503050406030204" pitchFamily="18" charset="0"/>
                <a:ea typeface="Cambria" panose="02040503050406030204" pitchFamily="18" charset="0"/>
              </a:rPr>
              <a:t>of the world”  </a:t>
            </a:r>
            <a:r>
              <a:rPr lang="en-US" dirty="0"/>
              <a:t>and God [the Father] is said to </a:t>
            </a:r>
            <a:r>
              <a:rPr lang="en-US" dirty="0" smtClean="0"/>
              <a:t>have consulted </a:t>
            </a:r>
            <a:r>
              <a:rPr lang="en-US" dirty="0"/>
              <a:t>Him concerning the creation of man </a:t>
            </a:r>
            <a:r>
              <a:rPr lang="en-US" dirty="0" smtClean="0"/>
              <a:t>(5:5)</a:t>
            </a:r>
          </a:p>
          <a:p>
            <a:pPr lvl="1"/>
            <a:r>
              <a:rPr lang="en-US" b="1" i="1" dirty="0">
                <a:latin typeface="Cambria" panose="02040503050406030204" pitchFamily="18" charset="0"/>
                <a:ea typeface="Cambria" panose="02040503050406030204" pitchFamily="18" charset="0"/>
              </a:rPr>
              <a:t>“The Son of God, being Lord is coming to judge the living and the dead</a:t>
            </a:r>
            <a:r>
              <a:rPr lang="en-US" b="1" i="1" dirty="0" smtClean="0">
                <a:latin typeface="Cambria" panose="02040503050406030204" pitchFamily="18" charset="0"/>
                <a:ea typeface="Cambria" panose="02040503050406030204" pitchFamily="18" charset="0"/>
              </a:rPr>
              <a:t>.” </a:t>
            </a:r>
            <a:r>
              <a:rPr lang="en-US" sz="2000" dirty="0" smtClean="0"/>
              <a:t>(7:2)</a:t>
            </a:r>
          </a:p>
          <a:p>
            <a:pPr lvl="1"/>
            <a:r>
              <a:rPr lang="en-US" b="1" i="1" dirty="0">
                <a:latin typeface="Cambria" panose="02040503050406030204" pitchFamily="18" charset="0"/>
                <a:ea typeface="Cambria" panose="02040503050406030204" pitchFamily="18" charset="0"/>
              </a:rPr>
              <a:t>“When the Son shall come, </a:t>
            </a:r>
            <a:r>
              <a:rPr lang="en-US" b="1" i="1" dirty="0" smtClean="0">
                <a:latin typeface="Cambria" panose="02040503050406030204" pitchFamily="18" charset="0"/>
                <a:ea typeface="Cambria" panose="02040503050406030204" pitchFamily="18" charset="0"/>
              </a:rPr>
              <a:t>[he will] </a:t>
            </a:r>
            <a:r>
              <a:rPr lang="en-US" b="1" i="1" dirty="0">
                <a:latin typeface="Cambria" panose="02040503050406030204" pitchFamily="18" charset="0"/>
                <a:ea typeface="Cambria" panose="02040503050406030204" pitchFamily="18" charset="0"/>
              </a:rPr>
              <a:t>put an end to the evil days, and judge the wicked, and change the sun and the moon and the stars…” </a:t>
            </a:r>
            <a:r>
              <a:rPr lang="en-US" sz="2000" dirty="0" smtClean="0"/>
              <a:t>(15:5)</a:t>
            </a:r>
          </a:p>
          <a:p>
            <a:r>
              <a:rPr lang="en-US" sz="2400" dirty="0" smtClean="0"/>
              <a:t>The letter is equally distinct in its teaching of </a:t>
            </a:r>
            <a:r>
              <a:rPr lang="en-US" sz="2400" dirty="0"/>
              <a:t>the </a:t>
            </a:r>
            <a:r>
              <a:rPr lang="en-US" sz="2400" b="1" i="1" dirty="0" smtClean="0"/>
              <a:t>full humanity </a:t>
            </a:r>
            <a:r>
              <a:rPr lang="en-US" sz="2400" b="1" i="1" dirty="0"/>
              <a:t>of </a:t>
            </a:r>
            <a:r>
              <a:rPr lang="en-US" sz="2400" b="1" i="1" dirty="0" smtClean="0"/>
              <a:t>Christ</a:t>
            </a:r>
            <a:r>
              <a:rPr lang="en-US" sz="2400" dirty="0" smtClean="0"/>
              <a:t>, thus avoiding the error of </a:t>
            </a:r>
            <a:r>
              <a:rPr lang="en-US" sz="2400" b="1" i="1" dirty="0" smtClean="0"/>
              <a:t>Gnosticism</a:t>
            </a:r>
            <a:r>
              <a:rPr lang="en-US" sz="2400" dirty="0" smtClean="0"/>
              <a:t>, which was already beginning to take root at the time this letter was written</a:t>
            </a:r>
            <a:r>
              <a:rPr lang="en-US" sz="2400" dirty="0"/>
              <a:t>:</a:t>
            </a:r>
            <a:r>
              <a:rPr lang="en-US" sz="2400" dirty="0" smtClean="0"/>
              <a:t> </a:t>
            </a:r>
          </a:p>
          <a:p>
            <a:pPr lvl="1"/>
            <a:r>
              <a:rPr lang="en-US" b="1" i="1" dirty="0" smtClean="0">
                <a:latin typeface="Cambria" panose="02040503050406030204" pitchFamily="18" charset="0"/>
                <a:ea typeface="Cambria" panose="02040503050406030204" pitchFamily="18" charset="0"/>
              </a:rPr>
              <a:t>How </a:t>
            </a:r>
            <a:r>
              <a:rPr lang="en-US" b="1" i="1" dirty="0">
                <a:latin typeface="Cambria" panose="02040503050406030204" pitchFamily="18" charset="0"/>
                <a:ea typeface="Cambria" panose="02040503050406030204" pitchFamily="18" charset="0"/>
              </a:rPr>
              <a:t>could sinful men bear to look upon Him and be saved if He had not come in the </a:t>
            </a:r>
            <a:r>
              <a:rPr lang="en-US" b="1" i="1" dirty="0" smtClean="0">
                <a:latin typeface="Cambria" panose="02040503050406030204" pitchFamily="18" charset="0"/>
                <a:ea typeface="Cambria" panose="02040503050406030204" pitchFamily="18" charset="0"/>
              </a:rPr>
              <a:t>flesh?</a:t>
            </a:r>
            <a:r>
              <a:rPr lang="en-US" dirty="0" smtClean="0"/>
              <a:t>” </a:t>
            </a:r>
            <a:r>
              <a:rPr lang="en-US" dirty="0" smtClean="0"/>
              <a:t>(5:10)</a:t>
            </a: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t> </a:t>
            </a:r>
            <a:r>
              <a:rPr lang="en-US" sz="1600" dirty="0">
                <a:solidFill>
                  <a:prstClr val="black"/>
                </a:solidFill>
              </a:rPr>
              <a:t>William Cunningham; A Dissertation on the Epistle of Barnabas; 1877;</a:t>
            </a:r>
            <a:r>
              <a:rPr lang="en-US" sz="1600" dirty="0"/>
              <a:t>  </a:t>
            </a:r>
            <a:r>
              <a:rPr lang="en-US" sz="1600" dirty="0" smtClean="0"/>
              <a:t>p. 105ff</a:t>
            </a:r>
            <a:endParaRPr lang="en-US" sz="1600" dirty="0">
              <a:solidFill>
                <a:prstClr val="black"/>
              </a:solidFill>
            </a:endParaRPr>
          </a:p>
        </p:txBody>
      </p:sp>
    </p:spTree>
    <p:extLst>
      <p:ext uri="{BB962C8B-B14F-4D97-AF65-F5344CB8AC3E}">
        <p14:creationId xmlns:p14="http://schemas.microsoft.com/office/powerpoint/2010/main" val="304443946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34000" b="-3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a:t>
            </a:r>
            <a:r>
              <a:rPr lang="en-US" sz="3600" b="1" dirty="0" smtClean="0"/>
              <a:t>of Barnabas</a:t>
            </a:r>
            <a:endParaRPr lang="en-US" sz="3600" b="1" dirty="0"/>
          </a:p>
        </p:txBody>
      </p:sp>
      <p:sp>
        <p:nvSpPr>
          <p:cNvPr id="4" name="Content Placeholder 3"/>
          <p:cNvSpPr>
            <a:spLocks noGrp="1"/>
          </p:cNvSpPr>
          <p:nvPr>
            <p:ph idx="1"/>
          </p:nvPr>
        </p:nvSpPr>
        <p:spPr>
          <a:xfrm>
            <a:off x="457200" y="838200"/>
            <a:ext cx="8229600" cy="5638800"/>
          </a:xfrm>
        </p:spPr>
        <p:txBody>
          <a:bodyPr>
            <a:normAutofit lnSpcReduction="10000"/>
          </a:bodyPr>
          <a:lstStyle/>
          <a:p>
            <a:pPr lvl="0"/>
            <a:r>
              <a:rPr lang="en-US" sz="2400" dirty="0" smtClean="0"/>
              <a:t>The letter shows a good understanding of the gospel and Christ’s substitutionary sacrifice on the cross: </a:t>
            </a:r>
          </a:p>
          <a:p>
            <a:pPr marL="1030288" lvl="2" indent="-576263">
              <a:buNone/>
            </a:pPr>
            <a:r>
              <a:rPr lang="en-US" b="1" i="1" dirty="0" smtClean="0">
                <a:latin typeface="Cambria" panose="02040503050406030204" pitchFamily="18" charset="0"/>
                <a:ea typeface="Cambria" panose="02040503050406030204" pitchFamily="18" charset="0"/>
              </a:rPr>
              <a:t>5:1    For </a:t>
            </a:r>
            <a:r>
              <a:rPr lang="en-US" b="1" i="1" dirty="0">
                <a:latin typeface="Cambria" panose="02040503050406030204" pitchFamily="18" charset="0"/>
                <a:ea typeface="Cambria" panose="02040503050406030204" pitchFamily="18" charset="0"/>
              </a:rPr>
              <a:t>this end the Lord suffered to give His flesh to corruption, that we might be sanctified by the remission of our sins, through the sprinkling of His </a:t>
            </a:r>
            <a:r>
              <a:rPr lang="en-US" b="1" i="1" dirty="0" smtClean="0">
                <a:latin typeface="Cambria" panose="02040503050406030204" pitchFamily="18" charset="0"/>
                <a:ea typeface="Cambria" panose="02040503050406030204" pitchFamily="18" charset="0"/>
              </a:rPr>
              <a:t>blood.</a:t>
            </a:r>
          </a:p>
          <a:p>
            <a:pPr marL="1030288" lvl="2" indent="-576263">
              <a:buNone/>
            </a:pPr>
            <a:r>
              <a:rPr lang="en-US" b="1" i="1" dirty="0" smtClean="0">
                <a:latin typeface="Cambria" panose="02040503050406030204" pitchFamily="18" charset="0"/>
                <a:ea typeface="Cambria" panose="02040503050406030204" pitchFamily="18" charset="0"/>
              </a:rPr>
              <a:t>7:2    </a:t>
            </a:r>
            <a:r>
              <a:rPr lang="en-US" b="1" i="1" dirty="0" smtClean="0">
                <a:latin typeface="Cambria" panose="02040503050406030204" pitchFamily="18" charset="0"/>
                <a:ea typeface="Cambria" panose="02040503050406030204" pitchFamily="18" charset="0"/>
              </a:rPr>
              <a:t>If </a:t>
            </a:r>
            <a:r>
              <a:rPr lang="en-US" b="1" i="1" dirty="0">
                <a:latin typeface="Cambria" panose="02040503050406030204" pitchFamily="18" charset="0"/>
                <a:ea typeface="Cambria" panose="02040503050406030204" pitchFamily="18" charset="0"/>
              </a:rPr>
              <a:t>therefore the Son of God, who is Lord, and will judge the quick and the dead, suffered in order that His stripes might make us live ; we ought to believe that the Son of God was not able to suffer except on our </a:t>
            </a:r>
            <a:r>
              <a:rPr lang="en-US" b="1" i="1" dirty="0" smtClean="0">
                <a:latin typeface="Cambria" panose="02040503050406030204" pitchFamily="18" charset="0"/>
                <a:ea typeface="Cambria" panose="02040503050406030204" pitchFamily="18" charset="0"/>
              </a:rPr>
              <a:t>account</a:t>
            </a:r>
            <a:r>
              <a:rPr lang="en-US" dirty="0"/>
              <a:t>.</a:t>
            </a:r>
            <a:endParaRPr lang="en-US" dirty="0" smtClean="0"/>
          </a:p>
          <a:p>
            <a:pPr marL="1030288" lvl="2" indent="-576263">
              <a:buNone/>
            </a:pPr>
            <a:r>
              <a:rPr lang="en-US" b="1" i="1" dirty="0" smtClean="0">
                <a:latin typeface="Cambria" panose="02040503050406030204" pitchFamily="18" charset="0"/>
                <a:ea typeface="Cambria" panose="02040503050406030204" pitchFamily="18" charset="0"/>
              </a:rPr>
              <a:t>12:7 He</a:t>
            </a:r>
            <a:r>
              <a:rPr lang="en-US" b="1" i="1" dirty="0">
                <a:latin typeface="Cambria" panose="02040503050406030204" pitchFamily="18" charset="0"/>
                <a:ea typeface="Cambria" panose="02040503050406030204" pitchFamily="18" charset="0"/>
              </a:rPr>
              <a:t>, though dead, is able to make alive</a:t>
            </a:r>
            <a:r>
              <a:rPr lang="en-US" dirty="0" smtClean="0"/>
              <a:t>.</a:t>
            </a:r>
            <a:endParaRPr lang="en-US" dirty="0" smtClean="0"/>
          </a:p>
          <a:p>
            <a:r>
              <a:rPr lang="en-US" sz="2400" dirty="0" smtClean="0"/>
              <a:t>He views baptism (by immersion!) as an important declaration of a believer’s faith and hope in Christ:</a:t>
            </a:r>
          </a:p>
          <a:p>
            <a:pPr marL="1144588" lvl="2" indent="-744538">
              <a:buNone/>
            </a:pPr>
            <a:r>
              <a:rPr lang="en-US" b="1" i="1" dirty="0" smtClean="0">
                <a:latin typeface="Cambria" panose="02040503050406030204" pitchFamily="18" charset="0"/>
                <a:ea typeface="Cambria" panose="02040503050406030204" pitchFamily="18" charset="0"/>
              </a:rPr>
              <a:t>11:8    Blessed </a:t>
            </a:r>
            <a:r>
              <a:rPr lang="en-US" b="1" i="1" dirty="0">
                <a:latin typeface="Cambria" panose="02040503050406030204" pitchFamily="18" charset="0"/>
                <a:ea typeface="Cambria" panose="02040503050406030204" pitchFamily="18" charset="0"/>
              </a:rPr>
              <a:t>are they that set their hope on the cross, and go down into the </a:t>
            </a:r>
            <a:r>
              <a:rPr lang="en-US" b="1" i="1" dirty="0" smtClean="0">
                <a:latin typeface="Cambria" panose="02040503050406030204" pitchFamily="18" charset="0"/>
                <a:ea typeface="Cambria" panose="02040503050406030204" pitchFamily="18" charset="0"/>
              </a:rPr>
              <a:t>water</a:t>
            </a:r>
            <a:r>
              <a:rPr lang="en-US" dirty="0" smtClean="0"/>
              <a:t>.</a:t>
            </a:r>
            <a:endParaRPr lang="en-US" dirty="0" smtClean="0"/>
          </a:p>
          <a:p>
            <a:pPr marL="1144588" lvl="2" indent="-744538">
              <a:buNone/>
            </a:pPr>
            <a:r>
              <a:rPr lang="en-US" b="1" i="1" dirty="0" smtClean="0">
                <a:latin typeface="Cambria" panose="02040503050406030204" pitchFamily="18" charset="0"/>
                <a:ea typeface="Cambria" panose="02040503050406030204" pitchFamily="18" charset="0"/>
              </a:rPr>
              <a:t>11:11 We </a:t>
            </a:r>
            <a:r>
              <a:rPr lang="en-US" b="1" i="1" dirty="0">
                <a:latin typeface="Cambria" panose="02040503050406030204" pitchFamily="18" charset="0"/>
                <a:ea typeface="Cambria" panose="02040503050406030204" pitchFamily="18" charset="0"/>
              </a:rPr>
              <a:t>go down into the water laden with sins and filth, and rise up from it bearing fruit in the heart, resting our fear and hope on Jesus in the spirit</a:t>
            </a:r>
            <a:r>
              <a:rPr lang="en-US" dirty="0" smtClean="0"/>
              <a:t>.</a:t>
            </a:r>
            <a:endParaRPr lang="en-US" dirty="0" smtClean="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a:t>
            </a:r>
            <a:r>
              <a:rPr lang="en-US" sz="1600" dirty="0"/>
              <a:t> </a:t>
            </a:r>
            <a:r>
              <a:rPr lang="en-US" sz="1600" dirty="0">
                <a:solidFill>
                  <a:prstClr val="black"/>
                </a:solidFill>
              </a:rPr>
              <a:t>William Cunningham; A Dissertation on the Epistle of Barnabas; 1877;</a:t>
            </a:r>
            <a:r>
              <a:rPr lang="en-US" sz="1600" dirty="0"/>
              <a:t>  p. 105ff</a:t>
            </a:r>
            <a:endParaRPr lang="en-US" sz="1600" dirty="0">
              <a:solidFill>
                <a:prstClr val="black"/>
              </a:solidFill>
            </a:endParaRPr>
          </a:p>
        </p:txBody>
      </p:sp>
    </p:spTree>
    <p:extLst>
      <p:ext uri="{BB962C8B-B14F-4D97-AF65-F5344CB8AC3E}">
        <p14:creationId xmlns:p14="http://schemas.microsoft.com/office/powerpoint/2010/main" val="7033382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34000" b="-3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a:t>
            </a:r>
            <a:r>
              <a:rPr lang="en-US" sz="3600" b="1" dirty="0" smtClean="0"/>
              <a:t>of Barnabas</a:t>
            </a:r>
            <a:endParaRPr lang="en-US" sz="3600" b="1" dirty="0"/>
          </a:p>
        </p:txBody>
      </p:sp>
      <p:sp>
        <p:nvSpPr>
          <p:cNvPr id="4" name="Content Placeholder 3"/>
          <p:cNvSpPr>
            <a:spLocks noGrp="1"/>
          </p:cNvSpPr>
          <p:nvPr>
            <p:ph idx="1"/>
          </p:nvPr>
        </p:nvSpPr>
        <p:spPr>
          <a:xfrm>
            <a:off x="457200" y="838200"/>
            <a:ext cx="8229600" cy="5638800"/>
          </a:xfrm>
        </p:spPr>
        <p:txBody>
          <a:bodyPr>
            <a:noAutofit/>
          </a:bodyPr>
          <a:lstStyle/>
          <a:p>
            <a:pPr lvl="0"/>
            <a:r>
              <a:rPr lang="en-US" dirty="0" smtClean="0"/>
              <a:t>He mentions the “eighth day” (i.e. Sunday) as a day on which Christians celebrate Christ’s resurrection:</a:t>
            </a:r>
          </a:p>
          <a:p>
            <a:pPr marL="1030288" lvl="2" indent="-684213">
              <a:buNone/>
            </a:pPr>
            <a:r>
              <a:rPr lang="en-US" sz="2400" b="1" i="1" dirty="0" smtClean="0">
                <a:latin typeface="Cambria" panose="02040503050406030204" pitchFamily="18" charset="0"/>
                <a:ea typeface="Cambria" panose="02040503050406030204" pitchFamily="18" charset="0"/>
              </a:rPr>
              <a:t>15:9 We </a:t>
            </a:r>
            <a:r>
              <a:rPr lang="en-US" sz="2400" b="1" i="1" dirty="0">
                <a:latin typeface="Cambria" panose="02040503050406030204" pitchFamily="18" charset="0"/>
                <a:ea typeface="Cambria" panose="02040503050406030204" pitchFamily="18" charset="0"/>
              </a:rPr>
              <a:t>celebrate the eighth day with gladness, for on it Jesus arose from the dead, and appeared, and ascended in </a:t>
            </a:r>
            <a:r>
              <a:rPr lang="en-US" sz="2400" b="1" i="1" dirty="0" smtClean="0">
                <a:latin typeface="Cambria" panose="02040503050406030204" pitchFamily="18" charset="0"/>
                <a:ea typeface="Cambria" panose="02040503050406030204" pitchFamily="18" charset="0"/>
              </a:rPr>
              <a:t>heaven</a:t>
            </a:r>
            <a:r>
              <a:rPr lang="en-US" sz="2400" dirty="0" smtClean="0"/>
              <a:t>.</a:t>
            </a:r>
            <a:endParaRPr lang="en-US" sz="2400" dirty="0" smtClean="0"/>
          </a:p>
          <a:p>
            <a:r>
              <a:rPr lang="en-US" dirty="0" smtClean="0"/>
              <a:t>We </a:t>
            </a:r>
            <a:r>
              <a:rPr lang="en-US" dirty="0" smtClean="0"/>
              <a:t>don’t know for sure </a:t>
            </a:r>
            <a:r>
              <a:rPr lang="en-US" dirty="0" smtClean="0"/>
              <a:t>to which scriptures </a:t>
            </a:r>
            <a:r>
              <a:rPr lang="en-US" dirty="0" smtClean="0"/>
              <a:t>the writer of this letter had </a:t>
            </a:r>
            <a:r>
              <a:rPr lang="en-US" dirty="0" smtClean="0"/>
              <a:t>access.</a:t>
            </a:r>
          </a:p>
          <a:p>
            <a:r>
              <a:rPr lang="en-US" dirty="0" smtClean="0"/>
              <a:t>Within </a:t>
            </a:r>
            <a:r>
              <a:rPr lang="en-US" dirty="0" smtClean="0"/>
              <a:t>the letter he quotes extensively from the </a:t>
            </a:r>
            <a:r>
              <a:rPr lang="en-US" dirty="0" smtClean="0"/>
              <a:t>OT, but only </a:t>
            </a:r>
            <a:r>
              <a:rPr lang="en-US" dirty="0" smtClean="0"/>
              <a:t>directly cites the NT two </a:t>
            </a:r>
            <a:r>
              <a:rPr lang="en-US" dirty="0" smtClean="0"/>
              <a:t>times – </a:t>
            </a:r>
            <a:r>
              <a:rPr lang="en-US" dirty="0" smtClean="0"/>
              <a:t>both references from the Synoptic Gospels:</a:t>
            </a:r>
          </a:p>
          <a:p>
            <a:pPr marL="1030288" lvl="2" indent="-630238">
              <a:buNone/>
            </a:pPr>
            <a:r>
              <a:rPr lang="en-US" sz="2400" b="1" i="1" dirty="0" smtClean="0">
                <a:latin typeface="Cambria" panose="02040503050406030204" pitchFamily="18" charset="0"/>
                <a:ea typeface="Cambria" panose="02040503050406030204" pitchFamily="18" charset="0"/>
              </a:rPr>
              <a:t>4:14 Many </a:t>
            </a:r>
            <a:r>
              <a:rPr lang="en-US" sz="2400" b="1" i="1" dirty="0">
                <a:latin typeface="Cambria" panose="02040503050406030204" pitchFamily="18" charset="0"/>
                <a:ea typeface="Cambria" panose="02040503050406030204" pitchFamily="18" charset="0"/>
              </a:rPr>
              <a:t>are called but few are chosen </a:t>
            </a:r>
            <a:r>
              <a:rPr lang="en-US" sz="2400" dirty="0" smtClean="0"/>
              <a:t>(cf</a:t>
            </a:r>
            <a:r>
              <a:rPr lang="en-US" sz="2400" dirty="0" smtClean="0"/>
              <a:t>. Mat. 22:14)</a:t>
            </a:r>
            <a:endParaRPr lang="en-US" sz="2400" dirty="0"/>
          </a:p>
          <a:p>
            <a:pPr marL="1030288" lvl="2" indent="-630238">
              <a:buNone/>
            </a:pPr>
            <a:r>
              <a:rPr lang="en-US" sz="2400" b="1" i="1" dirty="0" smtClean="0">
                <a:latin typeface="Cambria" panose="02040503050406030204" pitchFamily="18" charset="0"/>
                <a:ea typeface="Cambria" panose="02040503050406030204" pitchFamily="18" charset="0"/>
              </a:rPr>
              <a:t>5:9   He </a:t>
            </a:r>
            <a:r>
              <a:rPr lang="en-US" sz="2400" b="1" i="1" dirty="0">
                <a:latin typeface="Cambria" panose="02040503050406030204" pitchFamily="18" charset="0"/>
                <a:ea typeface="Cambria" panose="02040503050406030204" pitchFamily="18" charset="0"/>
              </a:rPr>
              <a:t>came not to call the righteous but sinners </a:t>
            </a:r>
            <a:r>
              <a:rPr lang="en-US" sz="2400" dirty="0" smtClean="0"/>
              <a:t>(cf</a:t>
            </a:r>
            <a:r>
              <a:rPr lang="en-US" sz="2400" dirty="0" smtClean="0"/>
              <a:t>. Mat. 9:13; Mark 2:17; Luke 5:32)</a:t>
            </a:r>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a:solidFill>
                  <a:prstClr val="black"/>
                </a:solidFill>
              </a:rPr>
              <a:t>*</a:t>
            </a:r>
            <a:r>
              <a:rPr lang="en-US" sz="1600" dirty="0"/>
              <a:t> </a:t>
            </a:r>
            <a:r>
              <a:rPr lang="en-US" sz="1600" dirty="0">
                <a:solidFill>
                  <a:prstClr val="black"/>
                </a:solidFill>
              </a:rPr>
              <a:t>William Cunningham; A Dissertation on the Epistle of Barnabas; 1877;</a:t>
            </a:r>
            <a:r>
              <a:rPr lang="en-US" sz="1600" dirty="0"/>
              <a:t>  p. 105ff</a:t>
            </a:r>
            <a:endParaRPr lang="en-US" sz="1600" dirty="0">
              <a:solidFill>
                <a:prstClr val="black"/>
              </a:solidFill>
            </a:endParaRPr>
          </a:p>
        </p:txBody>
      </p:sp>
    </p:spTree>
    <p:extLst>
      <p:ext uri="{BB962C8B-B14F-4D97-AF65-F5344CB8AC3E}">
        <p14:creationId xmlns:p14="http://schemas.microsoft.com/office/powerpoint/2010/main" val="316120120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34000" b="-3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a:t>
            </a:r>
            <a:r>
              <a:rPr lang="en-US" sz="3600" b="1" dirty="0" smtClean="0"/>
              <a:t>of Barnabas</a:t>
            </a:r>
            <a:endParaRPr lang="en-US" sz="3600" b="1" dirty="0"/>
          </a:p>
        </p:txBody>
      </p:sp>
      <p:sp>
        <p:nvSpPr>
          <p:cNvPr id="4" name="Content Placeholder 3"/>
          <p:cNvSpPr>
            <a:spLocks noGrp="1"/>
          </p:cNvSpPr>
          <p:nvPr>
            <p:ph idx="1"/>
          </p:nvPr>
        </p:nvSpPr>
        <p:spPr>
          <a:xfrm>
            <a:off x="457200" y="838200"/>
            <a:ext cx="8229600" cy="5638800"/>
          </a:xfrm>
        </p:spPr>
        <p:txBody>
          <a:bodyPr>
            <a:normAutofit fontScale="92500" lnSpcReduction="20000"/>
          </a:bodyPr>
          <a:lstStyle/>
          <a:p>
            <a:pPr lvl="0"/>
            <a:r>
              <a:rPr lang="en-US" dirty="0" smtClean="0"/>
              <a:t>Although there </a:t>
            </a:r>
            <a:r>
              <a:rPr lang="en-US" dirty="0" smtClean="0"/>
              <a:t>is much in this letter that is encouraging, there are a number of glaring weaknesses in the theology of this letter, all of which seem to stem from an antagonism on the part of the writer towards the Jews and Judaism.</a:t>
            </a:r>
          </a:p>
          <a:p>
            <a:pPr lvl="0"/>
            <a:r>
              <a:rPr lang="en-US" dirty="0" smtClean="0"/>
              <a:t>This antagonism towards the Jews is something that we </a:t>
            </a:r>
            <a:r>
              <a:rPr lang="en-US" dirty="0" smtClean="0"/>
              <a:t>have already begun to see </a:t>
            </a:r>
            <a:r>
              <a:rPr lang="en-US" dirty="0" smtClean="0"/>
              <a:t>in other writers of this time (e.g</a:t>
            </a:r>
            <a:r>
              <a:rPr lang="en-US" dirty="0"/>
              <a:t>. </a:t>
            </a:r>
            <a:r>
              <a:rPr lang="en-US" i="1" dirty="0"/>
              <a:t>The Letter to </a:t>
            </a:r>
            <a:r>
              <a:rPr lang="en-US" i="1" dirty="0" smtClean="0"/>
              <a:t>Diognetus</a:t>
            </a:r>
            <a:r>
              <a:rPr lang="en-US" dirty="0" smtClean="0"/>
              <a:t>) and </a:t>
            </a:r>
            <a:r>
              <a:rPr lang="en-US" dirty="0" smtClean="0"/>
              <a:t>it becomes </a:t>
            </a:r>
            <a:r>
              <a:rPr lang="en-US" dirty="0" smtClean="0"/>
              <a:t>even stronger as church history progresses – even to the time of the Reformation and beyond!</a:t>
            </a:r>
          </a:p>
          <a:p>
            <a:r>
              <a:rPr lang="en-US" dirty="0" smtClean="0"/>
              <a:t>For </a:t>
            </a:r>
            <a:r>
              <a:rPr lang="en-US" dirty="0"/>
              <a:t>most Christians, “the Jews” now simply meant those who had crucified Christ and continued to reject Him – a lost, blind people. This attitude produced among many Christians a mindless hostility to Jews</a:t>
            </a:r>
            <a:r>
              <a:rPr lang="en-US" dirty="0" smtClean="0"/>
              <a:t>.*</a:t>
            </a:r>
            <a:endParaRPr lang="en-US" dirty="0"/>
          </a:p>
          <a:p>
            <a:pPr lvl="0"/>
            <a:r>
              <a:rPr lang="en-US" dirty="0" smtClean="0"/>
              <a:t>This antagonism of the Christian church towards the Jews was harmful and very problematic.</a:t>
            </a:r>
          </a:p>
          <a:p>
            <a:pPr marL="0" lvl="0" indent="0">
              <a:buNone/>
            </a:pP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t> Needham, Nick. 2,000 Years of Christ's Power Vol. 1: The Age of the Early Church Fathers </a:t>
            </a:r>
            <a:endParaRPr lang="en-US" sz="1600" dirty="0">
              <a:solidFill>
                <a:prstClr val="black"/>
              </a:solidFill>
            </a:endParaRPr>
          </a:p>
        </p:txBody>
      </p:sp>
    </p:spTree>
    <p:extLst>
      <p:ext uri="{BB962C8B-B14F-4D97-AF65-F5344CB8AC3E}">
        <p14:creationId xmlns:p14="http://schemas.microsoft.com/office/powerpoint/2010/main" val="30792933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par>
                          <p:cTn id="17" fill="hold">
                            <p:stCondLst>
                              <p:cond delay="500"/>
                            </p:stCondLst>
                            <p:childTnLst>
                              <p:par>
                                <p:cTn id="18" presetID="53" presetClass="entr" presetSubtype="16"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fltVal val="0"/>
                                          </p:val>
                                        </p:tav>
                                        <p:tav tm="100000">
                                          <p:val>
                                            <p:strVal val="#ppt_h"/>
                                          </p:val>
                                        </p:tav>
                                      </p:tavLst>
                                    </p:anim>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 calcmode="lin" valueType="num">
                                      <p:cBhvr>
                                        <p:cTn id="27"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34000" b="-3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a:t>
            </a:r>
            <a:r>
              <a:rPr lang="en-US" sz="3600" b="1" dirty="0" smtClean="0"/>
              <a:t>of Barnabas</a:t>
            </a:r>
            <a:endParaRPr lang="en-US" sz="3600" b="1" dirty="0"/>
          </a:p>
        </p:txBody>
      </p:sp>
      <p:sp>
        <p:nvSpPr>
          <p:cNvPr id="4" name="Content Placeholder 3"/>
          <p:cNvSpPr>
            <a:spLocks noGrp="1"/>
          </p:cNvSpPr>
          <p:nvPr>
            <p:ph idx="1"/>
          </p:nvPr>
        </p:nvSpPr>
        <p:spPr>
          <a:xfrm>
            <a:off x="457200" y="838200"/>
            <a:ext cx="8229600" cy="5638800"/>
          </a:xfrm>
        </p:spPr>
        <p:txBody>
          <a:bodyPr>
            <a:normAutofit fontScale="92500" lnSpcReduction="10000"/>
          </a:bodyPr>
          <a:lstStyle/>
          <a:p>
            <a:pPr lvl="0"/>
            <a:r>
              <a:rPr lang="en-US" dirty="0" smtClean="0"/>
              <a:t>First and foremost, Christian hatred and antagonism towards the Jews and Judaism is a violation of Paul’s clear teaching in Romans 9-11.</a:t>
            </a:r>
          </a:p>
          <a:p>
            <a:pPr lvl="0"/>
            <a:r>
              <a:rPr lang="en-US" dirty="0" smtClean="0"/>
              <a:t>The Apostle Paul, a Jew himself, loved his fellow Jews and was </a:t>
            </a:r>
            <a:r>
              <a:rPr lang="en-US" dirty="0"/>
              <a:t>deeply </a:t>
            </a:r>
            <a:r>
              <a:rPr lang="en-US" dirty="0" smtClean="0"/>
              <a:t>grieved by those Jews who rejected the gospel:</a:t>
            </a:r>
          </a:p>
          <a:p>
            <a:pPr lvl="1"/>
            <a:r>
              <a:rPr lang="en-US" i="1" dirty="0" smtClean="0">
                <a:solidFill>
                  <a:srgbClr val="344BF6"/>
                </a:solidFill>
                <a:latin typeface="Cambria" panose="02040503050406030204" pitchFamily="18" charset="0"/>
                <a:ea typeface="Cambria" panose="02040503050406030204" pitchFamily="18" charset="0"/>
              </a:rPr>
              <a:t>I </a:t>
            </a:r>
            <a:r>
              <a:rPr lang="en-US" i="1" dirty="0">
                <a:solidFill>
                  <a:srgbClr val="344BF6"/>
                </a:solidFill>
                <a:latin typeface="Cambria" panose="02040503050406030204" pitchFamily="18" charset="0"/>
                <a:ea typeface="Cambria" panose="02040503050406030204" pitchFamily="18" charset="0"/>
              </a:rPr>
              <a:t>am telling the truth in Christ (I am not lying!), for my conscience assures me in the Holy </a:t>
            </a:r>
            <a:r>
              <a:rPr lang="en-US" i="1" dirty="0" smtClean="0">
                <a:solidFill>
                  <a:srgbClr val="344BF6"/>
                </a:solidFill>
                <a:latin typeface="Cambria" panose="02040503050406030204" pitchFamily="18" charset="0"/>
                <a:ea typeface="Cambria" panose="02040503050406030204" pitchFamily="18" charset="0"/>
              </a:rPr>
              <a:t>Spirit– </a:t>
            </a:r>
            <a:r>
              <a:rPr lang="en-US" i="1" dirty="0">
                <a:solidFill>
                  <a:srgbClr val="344BF6"/>
                </a:solidFill>
                <a:latin typeface="Cambria" panose="02040503050406030204" pitchFamily="18" charset="0"/>
                <a:ea typeface="Cambria" panose="02040503050406030204" pitchFamily="18" charset="0"/>
              </a:rPr>
              <a:t>I have great sorrow and unceasing anguish in my </a:t>
            </a:r>
            <a:r>
              <a:rPr lang="en-US" i="1" dirty="0" smtClean="0">
                <a:solidFill>
                  <a:srgbClr val="344BF6"/>
                </a:solidFill>
                <a:latin typeface="Cambria" panose="02040503050406030204" pitchFamily="18" charset="0"/>
                <a:ea typeface="Cambria" panose="02040503050406030204" pitchFamily="18" charset="0"/>
              </a:rPr>
              <a:t>heart. </a:t>
            </a:r>
            <a:r>
              <a:rPr lang="en-US" i="1" dirty="0">
                <a:solidFill>
                  <a:srgbClr val="344BF6"/>
                </a:solidFill>
                <a:latin typeface="Cambria" panose="02040503050406030204" pitchFamily="18" charset="0"/>
                <a:ea typeface="Cambria" panose="02040503050406030204" pitchFamily="18" charset="0"/>
              </a:rPr>
              <a:t>For I could wish that I myself were accursed– cut off from Christ– for the sake of my people, my fellow </a:t>
            </a:r>
            <a:r>
              <a:rPr lang="en-US" i="1" dirty="0" smtClean="0">
                <a:solidFill>
                  <a:srgbClr val="344BF6"/>
                </a:solidFill>
                <a:latin typeface="Cambria" panose="02040503050406030204" pitchFamily="18" charset="0"/>
                <a:ea typeface="Cambria" panose="02040503050406030204" pitchFamily="18" charset="0"/>
              </a:rPr>
              <a:t>countrymen, </a:t>
            </a:r>
            <a:r>
              <a:rPr lang="en-US" i="1" dirty="0">
                <a:solidFill>
                  <a:srgbClr val="344BF6"/>
                </a:solidFill>
                <a:latin typeface="Cambria" panose="02040503050406030204" pitchFamily="18" charset="0"/>
                <a:ea typeface="Cambria" panose="02040503050406030204" pitchFamily="18" charset="0"/>
              </a:rPr>
              <a:t>who are Israelites.</a:t>
            </a:r>
            <a:r>
              <a:rPr lang="en-US" dirty="0"/>
              <a:t> (Rom 9:1-4 NET</a:t>
            </a:r>
            <a:r>
              <a:rPr lang="en-US" dirty="0" smtClean="0"/>
              <a:t>)</a:t>
            </a:r>
          </a:p>
          <a:p>
            <a:pPr lvl="1"/>
            <a:r>
              <a:rPr lang="en-US" i="1" dirty="0">
                <a:solidFill>
                  <a:srgbClr val="344BF6"/>
                </a:solidFill>
                <a:latin typeface="Cambria" panose="02040503050406030204" pitchFamily="18" charset="0"/>
                <a:ea typeface="Cambria" panose="02040503050406030204" pitchFamily="18" charset="0"/>
              </a:rPr>
              <a:t>Brothers and sisters, my heart's desire and prayer to God on behalf of my fellow Israelites is for their salvation.</a:t>
            </a:r>
            <a:r>
              <a:rPr lang="en-US" dirty="0"/>
              <a:t> (Rom 10:1 NET)</a:t>
            </a:r>
            <a:endParaRPr lang="en-US" dirty="0" smtClean="0"/>
          </a:p>
          <a:p>
            <a:pPr marL="0" lvl="0" indent="0">
              <a:buNone/>
            </a:pPr>
            <a:endParaRPr lang="en-US" dirty="0"/>
          </a:p>
        </p:txBody>
      </p:sp>
    </p:spTree>
    <p:extLst>
      <p:ext uri="{BB962C8B-B14F-4D97-AF65-F5344CB8AC3E}">
        <p14:creationId xmlns:p14="http://schemas.microsoft.com/office/powerpoint/2010/main" val="77534638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34000" b="-3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a:t>
            </a:r>
            <a:r>
              <a:rPr lang="en-US" sz="3600" b="1" dirty="0" smtClean="0"/>
              <a:t>of Barnabas</a:t>
            </a:r>
            <a:endParaRPr lang="en-US" sz="3600" b="1" dirty="0"/>
          </a:p>
        </p:txBody>
      </p:sp>
      <p:sp>
        <p:nvSpPr>
          <p:cNvPr id="4" name="Content Placeholder 3"/>
          <p:cNvSpPr>
            <a:spLocks noGrp="1"/>
          </p:cNvSpPr>
          <p:nvPr>
            <p:ph idx="1"/>
          </p:nvPr>
        </p:nvSpPr>
        <p:spPr>
          <a:xfrm>
            <a:off x="457200" y="838200"/>
            <a:ext cx="8229600" cy="5638800"/>
          </a:xfrm>
        </p:spPr>
        <p:txBody>
          <a:bodyPr>
            <a:normAutofit fontScale="92500" lnSpcReduction="20000"/>
          </a:bodyPr>
          <a:lstStyle/>
          <a:p>
            <a:r>
              <a:rPr lang="en-US" dirty="0"/>
              <a:t>Furthermore, the Apostle Paul views our Christian heritage as being founded on historic Judaism:</a:t>
            </a:r>
          </a:p>
          <a:p>
            <a:pPr lvl="1"/>
            <a:r>
              <a:rPr lang="en-US" i="1" dirty="0">
                <a:solidFill>
                  <a:srgbClr val="344BF6"/>
                </a:solidFill>
                <a:latin typeface="Cambria" panose="02040503050406030204" pitchFamily="18" charset="0"/>
                <a:ea typeface="Cambria" panose="02040503050406030204" pitchFamily="18" charset="0"/>
              </a:rPr>
              <a:t>To [the Jews] belong the adoption as sons, the glory, the covenants, the giving of the law, the temple worship, and the promises. To them belong the patriarchs, and from them, by human descent, came the Christ, who is God over all, blessed forever! Amen.</a:t>
            </a:r>
            <a:r>
              <a:rPr lang="en-US" dirty="0"/>
              <a:t> (Rom 9:4-5 NET)</a:t>
            </a:r>
          </a:p>
          <a:p>
            <a:pPr lvl="0"/>
            <a:r>
              <a:rPr lang="en-US" dirty="0" smtClean="0"/>
              <a:t>Paul goes on warn against the very attitudes that later developed in the Christian church:</a:t>
            </a:r>
          </a:p>
          <a:p>
            <a:pPr lvl="1"/>
            <a:r>
              <a:rPr lang="en-US" i="1" dirty="0">
                <a:solidFill>
                  <a:srgbClr val="344BF6"/>
                </a:solidFill>
                <a:latin typeface="Cambria" panose="02040503050406030204" pitchFamily="18" charset="0"/>
                <a:ea typeface="Cambria" panose="02040503050406030204" pitchFamily="18" charset="0"/>
              </a:rPr>
              <a:t>Now I am speaking to you Gentiles … if some of the branches were broken off, and you, a wild olive shoot, were grafted in among them and participated in the richness of the olive root, do not boast over the branches. But if you boast, remember that you do not support the root, but the root supports you. Then you will say, "The branches were broken off so that I could be grafted in." Granted! They were broken off because of their unbelief, but you stand by faith. Do not be arrogant, but fear! For if God did not spare the natural branches, perhaps he will not spare you. </a:t>
            </a:r>
            <a:r>
              <a:rPr lang="en-US" dirty="0"/>
              <a:t>(Rom </a:t>
            </a:r>
            <a:r>
              <a:rPr lang="en-US" dirty="0" smtClean="0"/>
              <a:t>11:13, 17-21 </a:t>
            </a:r>
            <a:r>
              <a:rPr lang="en-US" dirty="0"/>
              <a:t>NET)</a:t>
            </a:r>
            <a:endParaRPr lang="en-US" dirty="0" smtClean="0"/>
          </a:p>
          <a:p>
            <a:pPr marL="0" lvl="0" indent="0">
              <a:buNone/>
            </a:pPr>
            <a:endParaRPr lang="en-US" dirty="0"/>
          </a:p>
        </p:txBody>
      </p:sp>
    </p:spTree>
    <p:extLst>
      <p:ext uri="{BB962C8B-B14F-4D97-AF65-F5344CB8AC3E}">
        <p14:creationId xmlns:p14="http://schemas.microsoft.com/office/powerpoint/2010/main" val="446607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34000" b="-3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a:t>
            </a:r>
            <a:r>
              <a:rPr lang="en-US" sz="3600" b="1" dirty="0" smtClean="0"/>
              <a:t>of Barnabas</a:t>
            </a:r>
            <a:endParaRPr lang="en-US" sz="3600" b="1" dirty="0"/>
          </a:p>
        </p:txBody>
      </p:sp>
      <p:sp>
        <p:nvSpPr>
          <p:cNvPr id="4" name="Content Placeholder 3"/>
          <p:cNvSpPr>
            <a:spLocks noGrp="1"/>
          </p:cNvSpPr>
          <p:nvPr>
            <p:ph idx="1"/>
          </p:nvPr>
        </p:nvSpPr>
        <p:spPr>
          <a:xfrm>
            <a:off x="457200" y="838200"/>
            <a:ext cx="8229600" cy="5638800"/>
          </a:xfrm>
        </p:spPr>
        <p:txBody>
          <a:bodyPr>
            <a:normAutofit/>
          </a:bodyPr>
          <a:lstStyle/>
          <a:p>
            <a:pPr lvl="0"/>
            <a:r>
              <a:rPr lang="en-US" dirty="0" smtClean="0"/>
              <a:t>A number of other negative consequences resulted from the many centuries of Christian antagonism towards the Jews:</a:t>
            </a:r>
          </a:p>
          <a:p>
            <a:pPr lvl="1"/>
            <a:r>
              <a:rPr lang="en-US" dirty="0" smtClean="0"/>
              <a:t>For a number of centuries most Christian scholars had little to no knowledge of Hebrew.</a:t>
            </a:r>
          </a:p>
          <a:p>
            <a:pPr lvl="1"/>
            <a:r>
              <a:rPr lang="en-US" dirty="0" smtClean="0"/>
              <a:t>As a result, their understanding of the OT was weak.</a:t>
            </a:r>
          </a:p>
          <a:p>
            <a:pPr lvl="1"/>
            <a:r>
              <a:rPr lang="en-US" dirty="0" smtClean="0"/>
              <a:t>It become very popular among Christians to ignore the literal teachings of the OT and to begin interpreting OT passages “spiritually” or allegorically.</a:t>
            </a:r>
          </a:p>
          <a:p>
            <a:r>
              <a:rPr lang="en-US" dirty="0" smtClean="0"/>
              <a:t>The Letter of Barnabas is a classic example of a Christian writer allegorizing or spiritualizing the OT </a:t>
            </a:r>
            <a:r>
              <a:rPr lang="en-US" dirty="0" smtClean="0"/>
              <a:t>almost to the </a:t>
            </a:r>
            <a:r>
              <a:rPr lang="en-US" dirty="0" smtClean="0"/>
              <a:t>point of being absurd.</a:t>
            </a:r>
            <a:endParaRPr lang="en-US" dirty="0"/>
          </a:p>
          <a:p>
            <a:pPr marL="0" lvl="0" indent="0">
              <a:buNone/>
            </a:pPr>
            <a:endParaRPr lang="en-US" dirty="0"/>
          </a:p>
        </p:txBody>
      </p:sp>
    </p:spTree>
    <p:extLst>
      <p:ext uri="{BB962C8B-B14F-4D97-AF65-F5344CB8AC3E}">
        <p14:creationId xmlns:p14="http://schemas.microsoft.com/office/powerpoint/2010/main" val="18660916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34000" b="-3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a:t>
            </a:r>
            <a:r>
              <a:rPr lang="en-US" sz="3600" b="1" dirty="0" smtClean="0"/>
              <a:t>of Barnabas</a:t>
            </a:r>
            <a:endParaRPr lang="en-US" sz="3600" b="1" dirty="0"/>
          </a:p>
        </p:txBody>
      </p:sp>
      <p:sp>
        <p:nvSpPr>
          <p:cNvPr id="4" name="Content Placeholder 3"/>
          <p:cNvSpPr>
            <a:spLocks noGrp="1"/>
          </p:cNvSpPr>
          <p:nvPr>
            <p:ph idx="1"/>
          </p:nvPr>
        </p:nvSpPr>
        <p:spPr>
          <a:xfrm>
            <a:off x="457200" y="838200"/>
            <a:ext cx="8229600" cy="5638800"/>
          </a:xfrm>
        </p:spPr>
        <p:txBody>
          <a:bodyPr>
            <a:normAutofit fontScale="92500"/>
          </a:bodyPr>
          <a:lstStyle/>
          <a:p>
            <a:pPr lvl="0"/>
            <a:r>
              <a:rPr lang="en-US" dirty="0"/>
              <a:t>F</a:t>
            </a:r>
            <a:r>
              <a:rPr lang="en-US" dirty="0" smtClean="0"/>
              <a:t>or </a:t>
            </a:r>
            <a:r>
              <a:rPr lang="en-US" dirty="0" smtClean="0"/>
              <a:t>example, the Letter of Barnabas spiritualizes the OT commands to offer </a:t>
            </a:r>
            <a:r>
              <a:rPr lang="en-US" b="1" i="1" dirty="0" smtClean="0"/>
              <a:t>animal sacrifices</a:t>
            </a:r>
            <a:r>
              <a:rPr lang="en-US" dirty="0" smtClean="0"/>
              <a:t>. According to this letter:</a:t>
            </a:r>
          </a:p>
          <a:p>
            <a:pPr lvl="1"/>
            <a:r>
              <a:rPr lang="en-US" dirty="0" smtClean="0"/>
              <a:t>God never intended for the Jews to offer literal animal sacrifices. </a:t>
            </a:r>
          </a:p>
          <a:p>
            <a:pPr lvl="1"/>
            <a:r>
              <a:rPr lang="en-US" dirty="0" smtClean="0"/>
              <a:t>The OT commands to offer animal were </a:t>
            </a:r>
            <a:r>
              <a:rPr lang="en-US" b="1" i="1" dirty="0" smtClean="0"/>
              <a:t>really</a:t>
            </a:r>
            <a:r>
              <a:rPr lang="en-US" dirty="0" smtClean="0"/>
              <a:t> meant by God to read be “spiritually” to mean that they should live sacrificial lives of obedience to God.</a:t>
            </a:r>
          </a:p>
          <a:p>
            <a:pPr lvl="1"/>
            <a:r>
              <a:rPr lang="en-US" dirty="0" smtClean="0"/>
              <a:t>To prove his case the writer </a:t>
            </a:r>
            <a:r>
              <a:rPr lang="en-US" dirty="0"/>
              <a:t>cites </a:t>
            </a:r>
            <a:r>
              <a:rPr lang="en-US" dirty="0" smtClean="0"/>
              <a:t>passages like Isaiah </a:t>
            </a:r>
            <a:r>
              <a:rPr lang="en-US" dirty="0"/>
              <a:t>1:11-13 </a:t>
            </a:r>
            <a:r>
              <a:rPr lang="en-US" dirty="0" smtClean="0"/>
              <a:t>where Gods </a:t>
            </a:r>
            <a:r>
              <a:rPr lang="en-US" dirty="0" smtClean="0"/>
              <a:t>says things like: </a:t>
            </a:r>
            <a:r>
              <a:rPr lang="en-US" i="1" dirty="0">
                <a:solidFill>
                  <a:srgbClr val="5731F9"/>
                </a:solidFill>
                <a:latin typeface="Cambria" panose="02040503050406030204" pitchFamily="18" charset="0"/>
                <a:ea typeface="Cambria" panose="02040503050406030204" pitchFamily="18" charset="0"/>
              </a:rPr>
              <a:t>What to me is the multitude of your sacrifices? says the LORD; I have had enough of burnt offerings of rams and the fat of well-fed beasts; I do not delight in the blood of bulls, or of lambs, or of goats. When you come to appear before me, who has required of you this trampling of my courts? Bring no more vain offerings; incense is an abomination to me. </a:t>
            </a:r>
            <a:endParaRPr lang="en-US" dirty="0"/>
          </a:p>
          <a:p>
            <a:pPr marL="0" lvl="0" indent="0">
              <a:buNone/>
            </a:pPr>
            <a:endParaRPr lang="en-US" dirty="0"/>
          </a:p>
        </p:txBody>
      </p:sp>
    </p:spTree>
    <p:extLst>
      <p:ext uri="{BB962C8B-B14F-4D97-AF65-F5344CB8AC3E}">
        <p14:creationId xmlns:p14="http://schemas.microsoft.com/office/powerpoint/2010/main" val="11438876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34000" b="-3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a:t>
            </a:r>
            <a:r>
              <a:rPr lang="en-US" sz="3600" b="1" dirty="0" smtClean="0"/>
              <a:t>of Barnabas</a:t>
            </a:r>
            <a:endParaRPr lang="en-US" sz="3600" b="1" dirty="0"/>
          </a:p>
        </p:txBody>
      </p:sp>
      <p:sp>
        <p:nvSpPr>
          <p:cNvPr id="4" name="Content Placeholder 3"/>
          <p:cNvSpPr>
            <a:spLocks noGrp="1"/>
          </p:cNvSpPr>
          <p:nvPr>
            <p:ph idx="1"/>
          </p:nvPr>
        </p:nvSpPr>
        <p:spPr>
          <a:xfrm>
            <a:off x="457200" y="838200"/>
            <a:ext cx="8229600" cy="5638800"/>
          </a:xfrm>
        </p:spPr>
        <p:txBody>
          <a:bodyPr>
            <a:normAutofit fontScale="92500" lnSpcReduction="20000"/>
          </a:bodyPr>
          <a:lstStyle/>
          <a:p>
            <a:pPr lvl="0"/>
            <a:r>
              <a:rPr lang="en-US" dirty="0" smtClean="0"/>
              <a:t>The Letter of Barnabas spiritualizes the OT </a:t>
            </a:r>
            <a:r>
              <a:rPr lang="en-US" b="1" i="1" dirty="0" smtClean="0"/>
              <a:t>dietary laws</a:t>
            </a:r>
            <a:r>
              <a:rPr lang="en-US" dirty="0" smtClean="0"/>
              <a:t>. According to this letter:</a:t>
            </a:r>
          </a:p>
          <a:p>
            <a:pPr lvl="1"/>
            <a:r>
              <a:rPr lang="en-US" dirty="0" smtClean="0"/>
              <a:t>God, when he spoke through Moses, never </a:t>
            </a:r>
            <a:r>
              <a:rPr lang="en-US" dirty="0"/>
              <a:t>intended </a:t>
            </a:r>
            <a:r>
              <a:rPr lang="en-US" dirty="0" smtClean="0"/>
              <a:t>the Jewish dietary laws to mean they should </a:t>
            </a:r>
            <a:r>
              <a:rPr lang="en-US" b="1" i="1" dirty="0" smtClean="0"/>
              <a:t>literally</a:t>
            </a:r>
            <a:r>
              <a:rPr lang="en-US" dirty="0" smtClean="0"/>
              <a:t> avoid certain foods, but instead Moses intended these commands to be understood </a:t>
            </a:r>
            <a:r>
              <a:rPr lang="en-US" b="1" i="1" dirty="0" smtClean="0"/>
              <a:t>spiritually</a:t>
            </a:r>
            <a:r>
              <a:rPr lang="en-US" dirty="0" smtClean="0"/>
              <a:t> . </a:t>
            </a:r>
          </a:p>
          <a:p>
            <a:pPr marL="1030288" lvl="1" indent="-573088">
              <a:buNone/>
            </a:pPr>
            <a:r>
              <a:rPr lang="en-US" b="1" dirty="0" smtClean="0"/>
              <a:t>10:1 </a:t>
            </a:r>
            <a:r>
              <a:rPr lang="en-US" b="1" i="1" dirty="0" smtClean="0">
                <a:latin typeface="Cambria" panose="02040503050406030204" pitchFamily="18" charset="0"/>
                <a:ea typeface="Cambria" panose="02040503050406030204" pitchFamily="18" charset="0"/>
              </a:rPr>
              <a:t>And </a:t>
            </a:r>
            <a:r>
              <a:rPr lang="en-US" b="1" i="1" dirty="0">
                <a:latin typeface="Cambria" panose="02040503050406030204" pitchFamily="18" charset="0"/>
                <a:ea typeface="Cambria" panose="02040503050406030204" pitchFamily="18" charset="0"/>
              </a:rPr>
              <a:t>when Moses said to not eat the pig, or the eagle, or the hawk, or </a:t>
            </a:r>
            <a:r>
              <a:rPr lang="en-US" b="1" i="1" dirty="0" smtClean="0">
                <a:latin typeface="Cambria" panose="02040503050406030204" pitchFamily="18" charset="0"/>
                <a:ea typeface="Cambria" panose="02040503050406030204" pitchFamily="18" charset="0"/>
              </a:rPr>
              <a:t>the crow</a:t>
            </a:r>
            <a:r>
              <a:rPr lang="en-US" b="1" i="1" dirty="0">
                <a:latin typeface="Cambria" panose="02040503050406030204" pitchFamily="18" charset="0"/>
                <a:ea typeface="Cambria" panose="02040503050406030204" pitchFamily="18" charset="0"/>
              </a:rPr>
              <a:t>, or any fish without scales, he received three firm </a:t>
            </a:r>
            <a:r>
              <a:rPr lang="en-US" b="1" i="1" dirty="0" smtClean="0">
                <a:latin typeface="Cambria" panose="02040503050406030204" pitchFamily="18" charset="0"/>
                <a:ea typeface="Cambria" panose="02040503050406030204" pitchFamily="18" charset="0"/>
              </a:rPr>
              <a:t> teachings </a:t>
            </a:r>
            <a:r>
              <a:rPr lang="en-US" b="1" i="1" dirty="0">
                <a:latin typeface="Cambria" panose="02040503050406030204" pitchFamily="18" charset="0"/>
                <a:ea typeface="Cambria" panose="02040503050406030204" pitchFamily="18" charset="0"/>
              </a:rPr>
              <a:t>in </a:t>
            </a:r>
            <a:r>
              <a:rPr lang="en-US" b="1" i="1" dirty="0" smtClean="0">
                <a:latin typeface="Cambria" panose="02040503050406030204" pitchFamily="18" charset="0"/>
                <a:ea typeface="Cambria" panose="02040503050406030204" pitchFamily="18" charset="0"/>
              </a:rPr>
              <a:t>his understanding</a:t>
            </a:r>
            <a:r>
              <a:rPr lang="en-US" b="1" i="1" dirty="0">
                <a:latin typeface="Cambria" panose="02040503050406030204" pitchFamily="18" charset="0"/>
                <a:ea typeface="Cambria" panose="02040503050406030204" pitchFamily="18" charset="0"/>
              </a:rPr>
              <a:t>. </a:t>
            </a:r>
            <a:endParaRPr lang="en-US" b="1" i="1" dirty="0" smtClean="0">
              <a:latin typeface="Cambria" panose="02040503050406030204" pitchFamily="18" charset="0"/>
              <a:ea typeface="Cambria" panose="02040503050406030204" pitchFamily="18" charset="0"/>
            </a:endParaRPr>
          </a:p>
          <a:p>
            <a:pPr marL="1030288" lvl="1" indent="-573088">
              <a:buNone/>
            </a:pPr>
            <a:r>
              <a:rPr lang="en-US" b="1" i="1" dirty="0">
                <a:latin typeface="Cambria" panose="02040503050406030204" pitchFamily="18" charset="0"/>
                <a:ea typeface="Cambria" panose="02040503050406030204" pitchFamily="18" charset="0"/>
              </a:rPr>
              <a:t>10:2 Moreover, he said to them in the book of Deuteronomy: I will establish a covenant with this people in my righteous demands. So, then, the commandment of God is not a matter of avoiding food; but Moses spoke in the Spirit. </a:t>
            </a:r>
            <a:endParaRPr lang="en-US" b="1" i="1" dirty="0" smtClean="0">
              <a:latin typeface="Cambria" panose="02040503050406030204" pitchFamily="18" charset="0"/>
              <a:ea typeface="Cambria" panose="02040503050406030204" pitchFamily="18" charset="0"/>
            </a:endParaRPr>
          </a:p>
          <a:p>
            <a:pPr marL="1030288" lvl="1" indent="-573088">
              <a:buNone/>
            </a:pPr>
            <a:r>
              <a:rPr lang="en-US" b="1" i="1" dirty="0" smtClean="0">
                <a:latin typeface="Cambria" panose="02040503050406030204" pitchFamily="18" charset="0"/>
                <a:ea typeface="Cambria" panose="02040503050406030204" pitchFamily="18" charset="0"/>
              </a:rPr>
              <a:t>10:9 And </a:t>
            </a:r>
            <a:r>
              <a:rPr lang="en-US" b="1" i="1" dirty="0">
                <a:latin typeface="Cambria" panose="02040503050406030204" pitchFamily="18" charset="0"/>
                <a:ea typeface="Cambria" panose="02040503050406030204" pitchFamily="18" charset="0"/>
              </a:rPr>
              <a:t>so, Moses received the three firm teachings about food and spoke </a:t>
            </a:r>
            <a:r>
              <a:rPr lang="en-US" b="1" i="1" dirty="0" smtClean="0">
                <a:latin typeface="Cambria" panose="02040503050406030204" pitchFamily="18" charset="0"/>
                <a:ea typeface="Cambria" panose="02040503050406030204" pitchFamily="18" charset="0"/>
              </a:rPr>
              <a:t>in the </a:t>
            </a:r>
            <a:r>
              <a:rPr lang="en-US" b="1" i="1" dirty="0">
                <a:latin typeface="Cambria" panose="02040503050406030204" pitchFamily="18" charset="0"/>
                <a:ea typeface="Cambria" panose="02040503050406030204" pitchFamily="18" charset="0"/>
              </a:rPr>
              <a:t>Spirit. But they received his words according to the desires of </a:t>
            </a:r>
            <a:r>
              <a:rPr lang="en-US" b="1" i="1" dirty="0" smtClean="0">
                <a:latin typeface="Cambria" panose="02040503050406030204" pitchFamily="18" charset="0"/>
                <a:ea typeface="Cambria" panose="02040503050406030204" pitchFamily="18" charset="0"/>
              </a:rPr>
              <a:t>their own </a:t>
            </a:r>
            <a:r>
              <a:rPr lang="en-US" b="1" i="1" dirty="0">
                <a:latin typeface="Cambria" panose="02040503050406030204" pitchFamily="18" charset="0"/>
                <a:ea typeface="Cambria" panose="02040503050406030204" pitchFamily="18" charset="0"/>
              </a:rPr>
              <a:t>flesh, as if he were actually speaking about </a:t>
            </a:r>
            <a:r>
              <a:rPr lang="en-US" b="1" i="1" dirty="0" smtClean="0">
                <a:latin typeface="Cambria" panose="02040503050406030204" pitchFamily="18" charset="0"/>
                <a:ea typeface="Cambria" panose="02040503050406030204" pitchFamily="18" charset="0"/>
              </a:rPr>
              <a:t>food.</a:t>
            </a:r>
            <a:endParaRPr lang="en-US" dirty="0" smtClean="0"/>
          </a:p>
        </p:txBody>
      </p:sp>
      <p:sp>
        <p:nvSpPr>
          <p:cNvPr id="5" name="TextBox 4"/>
          <p:cNvSpPr txBox="1"/>
          <p:nvPr/>
        </p:nvSpPr>
        <p:spPr>
          <a:xfrm>
            <a:off x="0" y="6285339"/>
            <a:ext cx="9144000" cy="584775"/>
          </a:xfrm>
          <a:prstGeom prst="rect">
            <a:avLst/>
          </a:prstGeom>
          <a:noFill/>
        </p:spPr>
        <p:txBody>
          <a:bodyPr wrap="square" rtlCol="0">
            <a:spAutoFit/>
          </a:bodyPr>
          <a:lstStyle/>
          <a:p>
            <a:r>
              <a:rPr lang="en-US" sz="1400" dirty="0">
                <a:solidFill>
                  <a:prstClr val="black"/>
                </a:solidFill>
              </a:rPr>
              <a:t>*</a:t>
            </a:r>
            <a:r>
              <a:rPr lang="en-US" sz="1600" dirty="0">
                <a:solidFill>
                  <a:prstClr val="black"/>
                </a:solidFill>
              </a:rPr>
              <a:t> </a:t>
            </a:r>
            <a:r>
              <a:rPr lang="en-US" sz="1600" dirty="0" err="1">
                <a:solidFill>
                  <a:prstClr val="black"/>
                </a:solidFill>
              </a:rPr>
              <a:t>Ehrman</a:t>
            </a:r>
            <a:r>
              <a:rPr lang="en-US" sz="1600" dirty="0">
                <a:solidFill>
                  <a:prstClr val="black"/>
                </a:solidFill>
              </a:rPr>
              <a:t>, </a:t>
            </a:r>
            <a:r>
              <a:rPr lang="en-US" sz="1600" i="1" dirty="0">
                <a:solidFill>
                  <a:prstClr val="black"/>
                </a:solidFill>
              </a:rPr>
              <a:t>The Apostolic Fathers: Epistle of Barnabas, </a:t>
            </a:r>
            <a:r>
              <a:rPr lang="en-US" sz="1600" i="1" dirty="0" err="1">
                <a:solidFill>
                  <a:prstClr val="black"/>
                </a:solidFill>
              </a:rPr>
              <a:t>Papias</a:t>
            </a:r>
            <a:r>
              <a:rPr lang="en-US" sz="1600" i="1" dirty="0">
                <a:solidFill>
                  <a:prstClr val="black"/>
                </a:solidFill>
              </a:rPr>
              <a:t> and Quadratus, Epistle to Diognetus, The Shepherd of Hermas </a:t>
            </a:r>
            <a:r>
              <a:rPr lang="en-US" sz="1600" dirty="0">
                <a:solidFill>
                  <a:prstClr val="black"/>
                </a:solidFill>
              </a:rPr>
              <a:t>(Cambridge, Mass.: Harvard University Press, 2003), 17</a:t>
            </a:r>
            <a:endParaRPr lang="en-US" sz="3200" dirty="0">
              <a:solidFill>
                <a:prstClr val="black"/>
              </a:solidFill>
            </a:endParaRPr>
          </a:p>
        </p:txBody>
      </p:sp>
    </p:spTree>
    <p:extLst>
      <p:ext uri="{BB962C8B-B14F-4D97-AF65-F5344CB8AC3E}">
        <p14:creationId xmlns:p14="http://schemas.microsoft.com/office/powerpoint/2010/main" val="37770195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a:bodyPr>
          <a:lstStyle/>
          <a:p>
            <a:r>
              <a:rPr lang="en-US" dirty="0" smtClean="0"/>
              <a:t>What was the overall purpose of the Letter to Diognetus?</a:t>
            </a:r>
          </a:p>
          <a:p>
            <a:pPr lvl="1"/>
            <a:r>
              <a:rPr lang="en-US" dirty="0"/>
              <a:t>The letter set out to show the falsehood of Paganism and Judaism, and the superior teaching of Christianity. </a:t>
            </a:r>
          </a:p>
          <a:p>
            <a:r>
              <a:rPr lang="en-US" dirty="0" smtClean="0"/>
              <a:t>In the opening of this letter, what does </a:t>
            </a:r>
            <a:r>
              <a:rPr lang="en-US" dirty="0"/>
              <a:t>the writer </a:t>
            </a:r>
            <a:r>
              <a:rPr lang="en-US" dirty="0" smtClean="0"/>
              <a:t>“ask </a:t>
            </a:r>
            <a:r>
              <a:rPr lang="en-US" dirty="0"/>
              <a:t>of God, Who supplies both the speaking and the hearing to </a:t>
            </a:r>
            <a:r>
              <a:rPr lang="en-US" dirty="0" smtClean="0"/>
              <a:t>us”?</a:t>
            </a:r>
          </a:p>
          <a:p>
            <a:pPr lvl="1"/>
            <a:r>
              <a:rPr lang="en-US" dirty="0" smtClean="0"/>
              <a:t>That he, as the writer, would speak </a:t>
            </a:r>
            <a:r>
              <a:rPr lang="en-US" dirty="0"/>
              <a:t>in such a way that </a:t>
            </a:r>
            <a:r>
              <a:rPr lang="en-US" dirty="0" smtClean="0"/>
              <a:t>his reader would be </a:t>
            </a:r>
            <a:r>
              <a:rPr lang="en-US" dirty="0"/>
              <a:t>made better by the </a:t>
            </a:r>
            <a:r>
              <a:rPr lang="en-US" dirty="0" smtClean="0"/>
              <a:t>hearing</a:t>
            </a:r>
          </a:p>
          <a:p>
            <a:pPr lvl="1"/>
            <a:r>
              <a:rPr lang="en-US" dirty="0" smtClean="0"/>
              <a:t>That the reader would </a:t>
            </a:r>
            <a:r>
              <a:rPr lang="en-US" dirty="0"/>
              <a:t>so listen that </a:t>
            </a:r>
            <a:r>
              <a:rPr lang="en-US" dirty="0" smtClean="0"/>
              <a:t>the writer would not </a:t>
            </a:r>
            <a:r>
              <a:rPr lang="en-US" dirty="0"/>
              <a:t>be disappointed</a:t>
            </a:r>
            <a:endParaRPr lang="en-US" dirty="0" smtClean="0"/>
          </a:p>
          <a:p>
            <a:pPr marL="457200" lvl="1" indent="0">
              <a:buNone/>
            </a:pPr>
            <a:endParaRPr lang="en-US" sz="2400" dirty="0"/>
          </a:p>
          <a:p>
            <a:endParaRPr lang="en-US" sz="2400" dirty="0"/>
          </a:p>
        </p:txBody>
      </p:sp>
    </p:spTree>
    <p:extLst>
      <p:ext uri="{BB962C8B-B14F-4D97-AF65-F5344CB8AC3E}">
        <p14:creationId xmlns:p14="http://schemas.microsoft.com/office/powerpoint/2010/main" val="42405659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34000" b="-3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a:t>
            </a:r>
            <a:r>
              <a:rPr lang="en-US" sz="3600" b="1" dirty="0" smtClean="0"/>
              <a:t>of Barnabas</a:t>
            </a:r>
            <a:endParaRPr lang="en-US" sz="3600" b="1" dirty="0"/>
          </a:p>
        </p:txBody>
      </p:sp>
      <p:sp>
        <p:nvSpPr>
          <p:cNvPr id="4" name="Content Placeholder 3"/>
          <p:cNvSpPr>
            <a:spLocks noGrp="1"/>
          </p:cNvSpPr>
          <p:nvPr>
            <p:ph idx="1"/>
          </p:nvPr>
        </p:nvSpPr>
        <p:spPr>
          <a:xfrm>
            <a:off x="457200" y="838200"/>
            <a:ext cx="8229600" cy="5638800"/>
          </a:xfrm>
        </p:spPr>
        <p:txBody>
          <a:bodyPr>
            <a:normAutofit/>
          </a:bodyPr>
          <a:lstStyle/>
          <a:p>
            <a:pPr lvl="0"/>
            <a:r>
              <a:rPr lang="en-US" dirty="0" smtClean="0"/>
              <a:t>According to the Letter of Barnabas some spiritual applications of the OT </a:t>
            </a:r>
            <a:r>
              <a:rPr lang="en-US" b="1" i="1" dirty="0" smtClean="0"/>
              <a:t>dietary laws</a:t>
            </a:r>
            <a:r>
              <a:rPr lang="en-US" dirty="0" smtClean="0"/>
              <a:t> are:</a:t>
            </a:r>
          </a:p>
          <a:p>
            <a:pPr lvl="1"/>
            <a:r>
              <a:rPr lang="en-US" dirty="0" smtClean="0"/>
              <a:t>The </a:t>
            </a:r>
            <a:r>
              <a:rPr lang="en-US" dirty="0"/>
              <a:t>prohibition against eating pork is intended to forbid the people to live like swine, who </a:t>
            </a:r>
            <a:r>
              <a:rPr lang="en-US" dirty="0" smtClean="0"/>
              <a:t>grunt </a:t>
            </a:r>
            <a:r>
              <a:rPr lang="en-US" dirty="0"/>
              <a:t>when hungry but are silent when full: likewise, the people are not to pray to God when they are in need but ignore Him when they are satisfied. </a:t>
            </a:r>
            <a:r>
              <a:rPr lang="en-US" dirty="0" smtClean="0"/>
              <a:t>(10:3)</a:t>
            </a:r>
          </a:p>
          <a:p>
            <a:pPr lvl="1"/>
            <a:r>
              <a:rPr lang="en-US" dirty="0" smtClean="0"/>
              <a:t>The prohibition against eating a vulture or buzzard means that people should work for their own food rather than stealing other people’s food like the vulture or buzzard. (10:4)</a:t>
            </a:r>
          </a:p>
          <a:p>
            <a:pPr lvl="1"/>
            <a:r>
              <a:rPr lang="en-US" dirty="0" smtClean="0"/>
              <a:t>The </a:t>
            </a:r>
            <a:r>
              <a:rPr lang="en-US" dirty="0"/>
              <a:t>prohibition against eating rabbit means that the people are not to behave in a promiscuous </a:t>
            </a:r>
            <a:r>
              <a:rPr lang="en-US" dirty="0" smtClean="0"/>
              <a:t>manner in the way that rabbits do. (10:6)</a:t>
            </a:r>
          </a:p>
        </p:txBody>
      </p:sp>
    </p:spTree>
    <p:extLst>
      <p:ext uri="{BB962C8B-B14F-4D97-AF65-F5344CB8AC3E}">
        <p14:creationId xmlns:p14="http://schemas.microsoft.com/office/powerpoint/2010/main" val="11837562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276999"/>
          </a:xfrm>
          <a:prstGeom prst="rect">
            <a:avLst/>
          </a:prstGeom>
        </p:spPr>
        <p:txBody>
          <a:bodyPr wrap="square">
            <a:spAutoFit/>
          </a:bodyPr>
          <a:lstStyle/>
          <a:p>
            <a:r>
              <a:rPr lang="pl-PL" sz="1200" dirty="0">
                <a:solidFill>
                  <a:prstClr val="white"/>
                </a:solidFill>
                <a:hlinkClick r:id="rId4"/>
              </a:rPr>
              <a:t>http://www.forerunner.com/churchfathers/X0026_06._</a:t>
            </a:r>
            <a:r>
              <a:rPr lang="pl-PL" sz="1200" dirty="0" smtClean="0">
                <a:solidFill>
                  <a:prstClr val="white"/>
                </a:solidFill>
                <a:hlinkClick r:id="rId4"/>
              </a:rPr>
              <a:t>EPISTLE_OF_BARNA.html</a:t>
            </a:r>
            <a:r>
              <a:rPr lang="en-US" sz="1200" dirty="0" smtClean="0">
                <a:solidFill>
                  <a:prstClr val="white"/>
                </a:solidFill>
              </a:rPr>
              <a:t> </a:t>
            </a:r>
            <a:endParaRPr lang="en-US" sz="1200" dirty="0">
              <a:solidFill>
                <a:prstClr val="black"/>
              </a:solidFill>
            </a:endParaRPr>
          </a:p>
        </p:txBody>
      </p:sp>
      <p:sp>
        <p:nvSpPr>
          <p:cNvPr id="7" name="Title 2"/>
          <p:cNvSpPr>
            <a:spLocks noGrp="1"/>
          </p:cNvSpPr>
          <p:nvPr>
            <p:ph type="title"/>
          </p:nvPr>
        </p:nvSpPr>
        <p:spPr>
          <a:xfrm>
            <a:off x="0" y="0"/>
            <a:ext cx="9144000" cy="1143000"/>
          </a:xfrm>
        </p:spPr>
        <p:txBody>
          <a:bodyPr>
            <a:noAutofit/>
          </a:bodyPr>
          <a:lstStyle/>
          <a:p>
            <a:r>
              <a:rPr lang="en-US" sz="6600" b="1" dirty="0" smtClean="0">
                <a:solidFill>
                  <a:schemeClr val="bg1"/>
                </a:solidFill>
                <a:effectLst>
                  <a:glow rad="228600">
                    <a:schemeClr val="accent6">
                      <a:satMod val="175000"/>
                      <a:alpha val="40000"/>
                    </a:schemeClr>
                  </a:glow>
                  <a:outerShdw blurRad="114300" dist="38100" dir="13500000" algn="br" rotWithShape="0">
                    <a:prstClr val="black"/>
                  </a:outerShdw>
                </a:effectLst>
              </a:rPr>
              <a:t>Ignatius of Antioch</a:t>
            </a:r>
            <a:endParaRPr lang="en-US" sz="4000" b="1" dirty="0">
              <a:ln w="12700">
                <a:solidFill>
                  <a:schemeClr val="tx2">
                    <a:satMod val="155000"/>
                  </a:schemeClr>
                </a:solidFill>
                <a:prstDash val="solid"/>
              </a:ln>
              <a:solidFill>
                <a:schemeClr val="bg1"/>
              </a:solidFill>
              <a:effectLst>
                <a:glow rad="228600">
                  <a:schemeClr val="accent6">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81954831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fontScale="92500" lnSpcReduction="20000"/>
          </a:bodyPr>
          <a:lstStyle/>
          <a:p>
            <a:r>
              <a:rPr lang="en-US" dirty="0" smtClean="0"/>
              <a:t>How would you summarize the argument that the writer makes against the pagan reader’s worship of false gods?</a:t>
            </a:r>
          </a:p>
          <a:p>
            <a:pPr lvl="1"/>
            <a:r>
              <a:rPr lang="en-US" dirty="0" smtClean="0"/>
              <a:t>The “gods” that the reader worships are mere statues made by human craftsman from ordinary materials – therefore to worship them is absurd.</a:t>
            </a:r>
          </a:p>
          <a:p>
            <a:r>
              <a:rPr lang="en-US" dirty="0"/>
              <a:t>How would you summarize the argument that the writer makes </a:t>
            </a:r>
            <a:r>
              <a:rPr lang="en-US" dirty="0" smtClean="0"/>
              <a:t>against Judaism?</a:t>
            </a:r>
          </a:p>
          <a:p>
            <a:pPr lvl="1"/>
            <a:r>
              <a:rPr lang="en-US" dirty="0" smtClean="0"/>
              <a:t>That God has no need of the things the Jews offer to Him in their sacrifices, therefore it’s senseless for them to offer such sacrifices.</a:t>
            </a:r>
          </a:p>
          <a:p>
            <a:r>
              <a:rPr lang="en-US" dirty="0" smtClean="0"/>
              <a:t>There is a sense in which his criticism of the Jews is valid and there is a sense in which it is not. Explain.</a:t>
            </a:r>
          </a:p>
          <a:p>
            <a:pPr lvl="1"/>
            <a:r>
              <a:rPr lang="en-US" dirty="0" smtClean="0"/>
              <a:t>It is true God has no need of any offering someone might make, but in the OT, God had </a:t>
            </a:r>
            <a:r>
              <a:rPr lang="en-US" b="1" i="1" dirty="0" smtClean="0"/>
              <a:t>commanded</a:t>
            </a:r>
            <a:r>
              <a:rPr lang="en-US" dirty="0" smtClean="0"/>
              <a:t> that such offerings be made.</a:t>
            </a:r>
          </a:p>
          <a:p>
            <a:pPr lvl="1"/>
            <a:r>
              <a:rPr lang="en-US" dirty="0" smtClean="0"/>
              <a:t>It is the coming of Christ that makes the sacrifices unnecessary, not the fact that God has no need of them.</a:t>
            </a:r>
            <a:endParaRPr lang="en-US" dirty="0"/>
          </a:p>
          <a:p>
            <a:endParaRPr lang="en-US" sz="2400" dirty="0"/>
          </a:p>
        </p:txBody>
      </p:sp>
    </p:spTree>
    <p:extLst>
      <p:ext uri="{BB962C8B-B14F-4D97-AF65-F5344CB8AC3E}">
        <p14:creationId xmlns:p14="http://schemas.microsoft.com/office/powerpoint/2010/main" val="2853511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a:bodyPr>
          <a:lstStyle/>
          <a:p>
            <a:r>
              <a:rPr lang="en-US" dirty="0" smtClean="0"/>
              <a:t>The writer points out that in many ways Christians are very ordinary people: </a:t>
            </a:r>
          </a:p>
          <a:p>
            <a:pPr lvl="1"/>
            <a:r>
              <a:rPr lang="en-US" dirty="0"/>
              <a:t>They dwell in their own </a:t>
            </a:r>
            <a:r>
              <a:rPr lang="en-US" dirty="0" smtClean="0"/>
              <a:t>countries</a:t>
            </a:r>
            <a:r>
              <a:rPr lang="en-US" dirty="0"/>
              <a:t>;</a:t>
            </a:r>
            <a:r>
              <a:rPr lang="en-US" dirty="0" smtClean="0"/>
              <a:t> </a:t>
            </a:r>
            <a:r>
              <a:rPr lang="en-US" dirty="0"/>
              <a:t>they </a:t>
            </a:r>
            <a:r>
              <a:rPr lang="en-US" dirty="0" smtClean="0"/>
              <a:t>share </a:t>
            </a:r>
            <a:r>
              <a:rPr lang="en-US" dirty="0"/>
              <a:t>in </a:t>
            </a:r>
            <a:r>
              <a:rPr lang="en-US" dirty="0" smtClean="0"/>
              <a:t>their civic responsibilities along with their unbelieving fellow citizens.</a:t>
            </a:r>
            <a:endParaRPr lang="en-US" dirty="0"/>
          </a:p>
          <a:p>
            <a:pPr lvl="1"/>
            <a:r>
              <a:rPr lang="en-US" dirty="0" smtClean="0"/>
              <a:t>They follow </a:t>
            </a:r>
            <a:r>
              <a:rPr lang="en-US" dirty="0"/>
              <a:t>the native customs in dress and food and the other arrangements of </a:t>
            </a:r>
            <a:r>
              <a:rPr lang="en-US" dirty="0" smtClean="0"/>
              <a:t>life.</a:t>
            </a:r>
            <a:endParaRPr lang="en-US" dirty="0"/>
          </a:p>
          <a:p>
            <a:pPr lvl="1"/>
            <a:endParaRPr lang="en-US" b="1" i="1" dirty="0" smtClean="0">
              <a:latin typeface="Cambria" panose="02040503050406030204" pitchFamily="18" charset="0"/>
              <a:ea typeface="Cambria" panose="02040503050406030204" pitchFamily="18" charset="0"/>
            </a:endParaRPr>
          </a:p>
          <a:p>
            <a:endParaRPr lang="en-US" sz="2400" dirty="0"/>
          </a:p>
        </p:txBody>
      </p:sp>
    </p:spTree>
    <p:extLst>
      <p:ext uri="{BB962C8B-B14F-4D97-AF65-F5344CB8AC3E}">
        <p14:creationId xmlns:p14="http://schemas.microsoft.com/office/powerpoint/2010/main" val="2040639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lnSpcReduction="10000"/>
          </a:bodyPr>
          <a:lstStyle/>
          <a:p>
            <a:r>
              <a:rPr lang="en-US" dirty="0" smtClean="0"/>
              <a:t>But then the writer draws a number of </a:t>
            </a:r>
            <a:r>
              <a:rPr lang="en-US" b="1" i="1" dirty="0" smtClean="0"/>
              <a:t>contrasts</a:t>
            </a:r>
            <a:r>
              <a:rPr lang="en-US" dirty="0" smtClean="0"/>
              <a:t> between the way Christians live and the way those in pagan society live. Name some of the distinctions that he pointed out.</a:t>
            </a:r>
          </a:p>
          <a:p>
            <a:pPr lvl="1"/>
            <a:r>
              <a:rPr lang="en-US" dirty="0"/>
              <a:t>They marry </a:t>
            </a:r>
            <a:r>
              <a:rPr lang="en-US" dirty="0" smtClean="0"/>
              <a:t>and have children</a:t>
            </a:r>
            <a:r>
              <a:rPr lang="en-US" dirty="0"/>
              <a:t>; but they </a:t>
            </a:r>
            <a:r>
              <a:rPr lang="en-US" dirty="0" smtClean="0"/>
              <a:t>don’t kill their “unwanted” offspring</a:t>
            </a:r>
            <a:r>
              <a:rPr lang="en-US" dirty="0"/>
              <a:t>.</a:t>
            </a:r>
          </a:p>
          <a:p>
            <a:pPr lvl="1"/>
            <a:r>
              <a:rPr lang="en-US" dirty="0"/>
              <a:t>They have their meals in common, but not their wives.</a:t>
            </a:r>
          </a:p>
          <a:p>
            <a:pPr lvl="1"/>
            <a:r>
              <a:rPr lang="en-US" dirty="0"/>
              <a:t>They find themselves in the flesh, and yet they live not after the flesh.</a:t>
            </a:r>
          </a:p>
          <a:p>
            <a:pPr lvl="1"/>
            <a:r>
              <a:rPr lang="en-US" dirty="0"/>
              <a:t>Their existence is on earth, but their citizenship is in heaven</a:t>
            </a:r>
            <a:r>
              <a:rPr lang="en-US" dirty="0" smtClean="0"/>
              <a:t>.</a:t>
            </a:r>
          </a:p>
          <a:p>
            <a:pPr lvl="1"/>
            <a:r>
              <a:rPr lang="en-US" dirty="0"/>
              <a:t>They obey the established laws, </a:t>
            </a:r>
            <a:r>
              <a:rPr lang="en-US" dirty="0" smtClean="0"/>
              <a:t>but </a:t>
            </a:r>
            <a:r>
              <a:rPr lang="en-US" dirty="0"/>
              <a:t>they </a:t>
            </a:r>
            <a:r>
              <a:rPr lang="en-US" b="1" i="1" dirty="0"/>
              <a:t>surpass</a:t>
            </a:r>
            <a:r>
              <a:rPr lang="en-US" dirty="0"/>
              <a:t> the laws in their own lives</a:t>
            </a:r>
            <a:r>
              <a:rPr lang="en-US" dirty="0" smtClean="0"/>
              <a:t>.</a:t>
            </a:r>
          </a:p>
          <a:p>
            <a:pPr lvl="1"/>
            <a:r>
              <a:rPr lang="en-US" dirty="0" smtClean="0"/>
              <a:t>For the most part they are poor, but they make others rich.</a:t>
            </a:r>
          </a:p>
          <a:p>
            <a:pPr lvl="1"/>
            <a:r>
              <a:rPr lang="en-US" dirty="0"/>
              <a:t>They are reviled, </a:t>
            </a:r>
            <a:r>
              <a:rPr lang="en-US" dirty="0" smtClean="0"/>
              <a:t>yet </a:t>
            </a:r>
            <a:r>
              <a:rPr lang="en-US" dirty="0"/>
              <a:t>they </a:t>
            </a:r>
            <a:r>
              <a:rPr lang="en-US" dirty="0" smtClean="0"/>
              <a:t>bless</a:t>
            </a:r>
            <a:r>
              <a:rPr lang="en-US" dirty="0"/>
              <a:t> </a:t>
            </a:r>
            <a:r>
              <a:rPr lang="en-US" dirty="0" smtClean="0"/>
              <a:t>those who revile them.</a:t>
            </a:r>
          </a:p>
          <a:p>
            <a:pPr lvl="1"/>
            <a:endParaRPr lang="en-US" dirty="0"/>
          </a:p>
          <a:p>
            <a:pPr lvl="1"/>
            <a:endParaRPr lang="en-US" b="1" i="1" dirty="0" smtClean="0">
              <a:latin typeface="Cambria" panose="02040503050406030204" pitchFamily="18" charset="0"/>
              <a:ea typeface="Cambria" panose="02040503050406030204" pitchFamily="18" charset="0"/>
            </a:endParaRPr>
          </a:p>
          <a:p>
            <a:endParaRPr lang="en-US" sz="2400" dirty="0"/>
          </a:p>
        </p:txBody>
      </p:sp>
    </p:spTree>
    <p:extLst>
      <p:ext uri="{BB962C8B-B14F-4D97-AF65-F5344CB8AC3E}">
        <p14:creationId xmlns:p14="http://schemas.microsoft.com/office/powerpoint/2010/main" val="32383289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a:bodyPr>
          <a:lstStyle/>
          <a:p>
            <a:r>
              <a:rPr lang="en-US" dirty="0" smtClean="0"/>
              <a:t>The </a:t>
            </a:r>
            <a:r>
              <a:rPr lang="en-US" dirty="0"/>
              <a:t>writer </a:t>
            </a:r>
            <a:r>
              <a:rPr lang="en-US" dirty="0" smtClean="0"/>
              <a:t>shows a </a:t>
            </a:r>
            <a:r>
              <a:rPr lang="en-US" dirty="0"/>
              <a:t>very clear grasp of the many principles of God’s sovereignty in salvation that you and I believe </a:t>
            </a:r>
            <a:r>
              <a:rPr lang="en-US" dirty="0" smtClean="0"/>
              <a:t>today. Name some of those sovereign grace, gospel principles that this writer affirms in this letter.</a:t>
            </a:r>
          </a:p>
          <a:p>
            <a:pPr lvl="1"/>
            <a:r>
              <a:rPr lang="en-US" dirty="0"/>
              <a:t>God’s purposes</a:t>
            </a:r>
            <a:endParaRPr lang="en-US" sz="1800" dirty="0"/>
          </a:p>
          <a:p>
            <a:pPr lvl="1"/>
            <a:r>
              <a:rPr lang="en-US" dirty="0"/>
              <a:t>God’s Sovereign Decrees</a:t>
            </a:r>
            <a:endParaRPr lang="en-US" sz="1800" dirty="0"/>
          </a:p>
          <a:p>
            <a:pPr lvl="1"/>
            <a:r>
              <a:rPr lang="en-US" dirty="0"/>
              <a:t>The sinfulness of man</a:t>
            </a:r>
            <a:endParaRPr lang="en-US" sz="1800" dirty="0"/>
          </a:p>
          <a:p>
            <a:pPr lvl="1"/>
            <a:r>
              <a:rPr lang="en-US" dirty="0"/>
              <a:t>The inability of man</a:t>
            </a:r>
            <a:endParaRPr lang="en-US" sz="1800" dirty="0"/>
          </a:p>
          <a:p>
            <a:pPr lvl="1"/>
            <a:r>
              <a:rPr lang="en-US" dirty="0"/>
              <a:t>Imputation</a:t>
            </a:r>
            <a:endParaRPr lang="en-US" sz="1800" dirty="0"/>
          </a:p>
          <a:p>
            <a:pPr lvl="1"/>
            <a:r>
              <a:rPr lang="en-US" dirty="0"/>
              <a:t>Substitution</a:t>
            </a:r>
            <a:endParaRPr lang="en-US" sz="1800" dirty="0"/>
          </a:p>
          <a:p>
            <a:pPr lvl="1"/>
            <a:r>
              <a:rPr lang="en-US" dirty="0"/>
              <a:t>Justification</a:t>
            </a:r>
          </a:p>
          <a:p>
            <a:pPr lvl="1"/>
            <a:r>
              <a:rPr lang="en-US" b="1" i="1" dirty="0"/>
              <a:t>Perhaps</a:t>
            </a:r>
            <a:r>
              <a:rPr lang="en-US" dirty="0"/>
              <a:t> even Limited Atonement (Particular Redemption)</a:t>
            </a:r>
          </a:p>
          <a:p>
            <a:pPr lvl="1"/>
            <a:endParaRPr lang="en-US" dirty="0"/>
          </a:p>
          <a:p>
            <a:pPr lvl="1"/>
            <a:endParaRPr lang="en-US" b="1" i="1" dirty="0" smtClean="0">
              <a:latin typeface="Cambria" panose="02040503050406030204" pitchFamily="18" charset="0"/>
              <a:ea typeface="Cambria" panose="02040503050406030204" pitchFamily="18" charset="0"/>
            </a:endParaRPr>
          </a:p>
          <a:p>
            <a:endParaRPr lang="en-US" sz="2400" dirty="0"/>
          </a:p>
        </p:txBody>
      </p:sp>
    </p:spTree>
    <p:extLst>
      <p:ext uri="{BB962C8B-B14F-4D97-AF65-F5344CB8AC3E}">
        <p14:creationId xmlns:p14="http://schemas.microsoft.com/office/powerpoint/2010/main" val="20504469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 calcmode="lin" valueType="num">
                                      <p:cBhvr>
                                        <p:cTn id="56"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4000" b="-34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276999"/>
          </a:xfrm>
          <a:prstGeom prst="rect">
            <a:avLst/>
          </a:prstGeom>
        </p:spPr>
        <p:txBody>
          <a:bodyPr wrap="square">
            <a:spAutoFit/>
          </a:bodyPr>
          <a:lstStyle/>
          <a:p>
            <a:r>
              <a:rPr lang="pl-PL" sz="1200" dirty="0">
                <a:solidFill>
                  <a:prstClr val="white"/>
                </a:solidFill>
                <a:hlinkClick r:id="rId4"/>
              </a:rPr>
              <a:t>http://www.forerunner.com/churchfathers/X0026_06._</a:t>
            </a:r>
            <a:r>
              <a:rPr lang="pl-PL" sz="1200" dirty="0" smtClean="0">
                <a:solidFill>
                  <a:prstClr val="white"/>
                </a:solidFill>
                <a:hlinkClick r:id="rId4"/>
              </a:rPr>
              <a:t>EPISTLE_OF_BARNA.html</a:t>
            </a:r>
            <a:r>
              <a:rPr lang="en-US" sz="1200" dirty="0" smtClean="0">
                <a:solidFill>
                  <a:prstClr val="white"/>
                </a:solidFill>
              </a:rPr>
              <a:t> </a:t>
            </a:r>
            <a:endParaRPr lang="en-US" sz="1200" dirty="0">
              <a:solidFill>
                <a:prstClr val="black"/>
              </a:solidFill>
            </a:endParaRPr>
          </a:p>
        </p:txBody>
      </p:sp>
      <p:sp>
        <p:nvSpPr>
          <p:cNvPr id="7" name="Title 2"/>
          <p:cNvSpPr>
            <a:spLocks noGrp="1"/>
          </p:cNvSpPr>
          <p:nvPr>
            <p:ph type="title"/>
          </p:nvPr>
        </p:nvSpPr>
        <p:spPr>
          <a:xfrm>
            <a:off x="0" y="0"/>
            <a:ext cx="9144000" cy="1143000"/>
          </a:xfrm>
        </p:spPr>
        <p:txBody>
          <a:bodyPr>
            <a:noAutofit/>
          </a:bodyPr>
          <a:lstStyle/>
          <a:p>
            <a:r>
              <a:rPr lang="en-US" sz="6600" b="1" dirty="0">
                <a:solidFill>
                  <a:schemeClr val="bg1"/>
                </a:solidFill>
                <a:effectLst>
                  <a:glow rad="228600">
                    <a:schemeClr val="accent6">
                      <a:satMod val="175000"/>
                      <a:alpha val="40000"/>
                    </a:schemeClr>
                  </a:glow>
                  <a:outerShdw blurRad="114300" dist="38100" dir="13500000" algn="br" rotWithShape="0">
                    <a:prstClr val="black"/>
                  </a:outerShdw>
                </a:effectLst>
              </a:rPr>
              <a:t>The </a:t>
            </a:r>
            <a:r>
              <a:rPr lang="en-US" sz="6600" b="1" dirty="0" smtClean="0">
                <a:solidFill>
                  <a:schemeClr val="bg1"/>
                </a:solidFill>
                <a:effectLst>
                  <a:glow rad="228600">
                    <a:schemeClr val="accent6">
                      <a:satMod val="175000"/>
                      <a:alpha val="40000"/>
                    </a:schemeClr>
                  </a:glow>
                  <a:outerShdw blurRad="114300" dist="38100" dir="13500000" algn="br" rotWithShape="0">
                    <a:prstClr val="black"/>
                  </a:outerShdw>
                </a:effectLst>
              </a:rPr>
              <a:t>Epistle of Barnabas</a:t>
            </a:r>
            <a:endParaRPr lang="en-US" sz="4000" b="1" dirty="0">
              <a:ln w="12700">
                <a:solidFill>
                  <a:schemeClr val="tx2">
                    <a:satMod val="155000"/>
                  </a:schemeClr>
                </a:solidFill>
                <a:prstDash val="solid"/>
              </a:ln>
              <a:solidFill>
                <a:schemeClr val="bg1"/>
              </a:solidFill>
              <a:effectLst>
                <a:glow rad="228600">
                  <a:schemeClr val="accent6">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91613188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34000" b="-3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a:t>
            </a:r>
            <a:r>
              <a:rPr lang="en-US" sz="3600" b="1" dirty="0" smtClean="0"/>
              <a:t>of Barnabas</a:t>
            </a:r>
            <a:endParaRPr lang="en-US" sz="3600" b="1" dirty="0"/>
          </a:p>
        </p:txBody>
      </p:sp>
      <p:sp>
        <p:nvSpPr>
          <p:cNvPr id="4" name="Content Placeholder 3"/>
          <p:cNvSpPr>
            <a:spLocks noGrp="1"/>
          </p:cNvSpPr>
          <p:nvPr>
            <p:ph idx="1"/>
          </p:nvPr>
        </p:nvSpPr>
        <p:spPr>
          <a:xfrm>
            <a:off x="152400" y="838200"/>
            <a:ext cx="8839200" cy="5638800"/>
          </a:xfrm>
        </p:spPr>
        <p:txBody>
          <a:bodyPr>
            <a:normAutofit fontScale="92500" lnSpcReduction="10000"/>
          </a:bodyPr>
          <a:lstStyle/>
          <a:p>
            <a:r>
              <a:rPr lang="en-US" dirty="0" smtClean="0"/>
              <a:t>The Letter of Barnabas is thought by historians to have been written </a:t>
            </a:r>
            <a:r>
              <a:rPr lang="en-US" dirty="0"/>
              <a:t>in </a:t>
            </a:r>
            <a:r>
              <a:rPr lang="en-US" dirty="0" smtClean="0"/>
              <a:t>Alexandria in around AD 120.</a:t>
            </a:r>
            <a:endParaRPr lang="en-US" dirty="0"/>
          </a:p>
          <a:p>
            <a:r>
              <a:rPr lang="en-US" dirty="0"/>
              <a:t>The </a:t>
            </a:r>
            <a:r>
              <a:rPr lang="en-US" b="1" i="1" dirty="0"/>
              <a:t>Letter</a:t>
            </a:r>
            <a:r>
              <a:rPr lang="en-US" dirty="0"/>
              <a:t> of Barnabas is </a:t>
            </a:r>
            <a:r>
              <a:rPr lang="en-US" b="1" i="1" dirty="0" smtClean="0"/>
              <a:t>not</a:t>
            </a:r>
            <a:r>
              <a:rPr lang="en-US" dirty="0" smtClean="0"/>
              <a:t> to be confused with the </a:t>
            </a:r>
            <a:r>
              <a:rPr lang="en-US" b="1" i="1" dirty="0" smtClean="0"/>
              <a:t>Gospel</a:t>
            </a:r>
            <a:r>
              <a:rPr lang="en-US" dirty="0" smtClean="0"/>
              <a:t> of Barnabas: </a:t>
            </a:r>
          </a:p>
          <a:p>
            <a:pPr lvl="1"/>
            <a:r>
              <a:rPr lang="en-US" dirty="0"/>
              <a:t>The </a:t>
            </a:r>
            <a:r>
              <a:rPr lang="en-US" b="1" dirty="0"/>
              <a:t>Gospel</a:t>
            </a:r>
            <a:r>
              <a:rPr lang="en-US" dirty="0"/>
              <a:t> of Barnabas is a very late (13</a:t>
            </a:r>
            <a:r>
              <a:rPr lang="en-US" baseline="30000" dirty="0"/>
              <a:t>th</a:t>
            </a:r>
            <a:r>
              <a:rPr lang="en-US" dirty="0"/>
              <a:t> century) forgery full of wild-eyed anachronisms. In the Middle Ages, </a:t>
            </a:r>
            <a:r>
              <a:rPr lang="en-US" dirty="0" smtClean="0"/>
              <a:t>throughout their lives, people rarely traveled more than  few miles from where they were born. Consequently, they tended </a:t>
            </a:r>
            <a:r>
              <a:rPr lang="en-US" dirty="0"/>
              <a:t>to believe that the </a:t>
            </a:r>
            <a:r>
              <a:rPr lang="en-US" dirty="0" smtClean="0"/>
              <a:t>whole world </a:t>
            </a:r>
            <a:r>
              <a:rPr lang="en-US" dirty="0"/>
              <a:t>had always looked the way </a:t>
            </a:r>
            <a:r>
              <a:rPr lang="en-US" dirty="0" smtClean="0"/>
              <a:t>things looked in their world, </a:t>
            </a:r>
            <a:r>
              <a:rPr lang="en-US" dirty="0"/>
              <a:t>which is why paintings from that time show things that way. </a:t>
            </a:r>
            <a:endParaRPr lang="en-US" sz="1800" dirty="0"/>
          </a:p>
          <a:p>
            <a:pPr lvl="1"/>
            <a:r>
              <a:rPr lang="en-US" dirty="0" smtClean="0"/>
              <a:t>Because of this, it was hard for </a:t>
            </a:r>
            <a:r>
              <a:rPr lang="en-US" dirty="0"/>
              <a:t>people in that </a:t>
            </a:r>
            <a:r>
              <a:rPr lang="en-US" dirty="0" smtClean="0"/>
              <a:t>day to recognize anachronisms and it was easy </a:t>
            </a:r>
            <a:r>
              <a:rPr lang="en-US" dirty="0"/>
              <a:t>for </a:t>
            </a:r>
            <a:r>
              <a:rPr lang="en-US" dirty="0" smtClean="0"/>
              <a:t>them to </a:t>
            </a:r>
            <a:r>
              <a:rPr lang="en-US" dirty="0"/>
              <a:t>be fooled by forgeries.</a:t>
            </a:r>
            <a:endParaRPr lang="en-US" sz="1800" dirty="0"/>
          </a:p>
          <a:p>
            <a:pPr lvl="1"/>
            <a:r>
              <a:rPr lang="en-US" dirty="0"/>
              <a:t>The only people who take the </a:t>
            </a:r>
            <a:r>
              <a:rPr lang="en-US" b="1" dirty="0"/>
              <a:t>Gospel</a:t>
            </a:r>
            <a:r>
              <a:rPr lang="en-US" dirty="0"/>
              <a:t> of Barnabas seriously are Muslims. It was written by someone who had been a Christian and </a:t>
            </a:r>
            <a:r>
              <a:rPr lang="en-US" dirty="0" smtClean="0"/>
              <a:t>then had </a:t>
            </a:r>
            <a:r>
              <a:rPr lang="en-US" dirty="0"/>
              <a:t>become a Muslim of sorts. It is a book of wild-eyed fiction. Even serious Muslim scholars don’t take it seriously. </a:t>
            </a:r>
            <a:endParaRPr lang="en-US" sz="1800" dirty="0"/>
          </a:p>
          <a:p>
            <a:endParaRPr lang="en-US" dirty="0" smtClean="0"/>
          </a:p>
          <a:p>
            <a:pPr marL="0" lvl="0" indent="0">
              <a:buNone/>
            </a:pPr>
            <a:endParaRPr lang="en-US" dirty="0"/>
          </a:p>
        </p:txBody>
      </p:sp>
      <p:sp>
        <p:nvSpPr>
          <p:cNvPr id="5" name="TextBox 4"/>
          <p:cNvSpPr txBox="1"/>
          <p:nvPr/>
        </p:nvSpPr>
        <p:spPr>
          <a:xfrm>
            <a:off x="0" y="6519446"/>
            <a:ext cx="9144000" cy="584775"/>
          </a:xfrm>
          <a:prstGeom prst="rect">
            <a:avLst/>
          </a:prstGeom>
          <a:noFill/>
        </p:spPr>
        <p:txBody>
          <a:bodyPr wrap="square" rtlCol="0">
            <a:spAutoFit/>
          </a:bodyPr>
          <a:lstStyle/>
          <a:p>
            <a:r>
              <a:rPr lang="en-US" sz="1600" dirty="0">
                <a:solidFill>
                  <a:prstClr val="black"/>
                </a:solidFill>
              </a:rPr>
              <a:t>*</a:t>
            </a:r>
            <a:r>
              <a:rPr lang="en-US" sz="1600" dirty="0"/>
              <a:t>Based on notes taken from James White’s 2016 Church History Series; Lesson </a:t>
            </a:r>
            <a:r>
              <a:rPr lang="en-US" sz="1600" dirty="0" smtClean="0"/>
              <a:t>9 </a:t>
            </a:r>
            <a:r>
              <a:rPr lang="en-US" sz="1600" dirty="0"/>
              <a:t>– The </a:t>
            </a:r>
            <a:r>
              <a:rPr lang="en-US" sz="1600" dirty="0" smtClean="0"/>
              <a:t>Epistle of Barnabas</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318677991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34000" b="-3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Letter </a:t>
            </a:r>
            <a:r>
              <a:rPr lang="en-US" sz="3600" b="1" dirty="0" smtClean="0"/>
              <a:t>of Barnabas</a:t>
            </a:r>
            <a:endParaRPr lang="en-US" sz="3600" b="1" dirty="0"/>
          </a:p>
        </p:txBody>
      </p:sp>
      <p:sp>
        <p:nvSpPr>
          <p:cNvPr id="4" name="Content Placeholder 3"/>
          <p:cNvSpPr>
            <a:spLocks noGrp="1"/>
          </p:cNvSpPr>
          <p:nvPr>
            <p:ph idx="1"/>
          </p:nvPr>
        </p:nvSpPr>
        <p:spPr>
          <a:xfrm>
            <a:off x="457200" y="838200"/>
            <a:ext cx="8229600" cy="5638800"/>
          </a:xfrm>
        </p:spPr>
        <p:txBody>
          <a:bodyPr>
            <a:normAutofit/>
          </a:bodyPr>
          <a:lstStyle/>
          <a:p>
            <a:r>
              <a:rPr lang="en-US" dirty="0" smtClean="0"/>
              <a:t>While some of the later church fathers (such as </a:t>
            </a:r>
            <a:r>
              <a:rPr lang="en-US" dirty="0"/>
              <a:t>Clement of </a:t>
            </a:r>
            <a:r>
              <a:rPr lang="en-US" dirty="0" smtClean="0"/>
              <a:t>Alexandria –  AD 150-215) claimed this letter was written by Paul’s companion, Barnabas, this is almost certainly not the case: </a:t>
            </a:r>
          </a:p>
          <a:p>
            <a:pPr lvl="1"/>
            <a:r>
              <a:rPr lang="en-US" dirty="0" smtClean="0"/>
              <a:t>Barnabas was most likely martyred in AD 61 – a number of years prior to when this letter was written. </a:t>
            </a:r>
          </a:p>
          <a:p>
            <a:pPr lvl="1"/>
            <a:r>
              <a:rPr lang="en-US" dirty="0" smtClean="0"/>
              <a:t>And it is highly doubtful that </a:t>
            </a:r>
            <a:r>
              <a:rPr lang="en-US" smtClean="0"/>
              <a:t>the Apostle Paul’s Jewish, </a:t>
            </a:r>
            <a:r>
              <a:rPr lang="en-US" dirty="0" smtClean="0"/>
              <a:t>NT companion would </a:t>
            </a:r>
            <a:r>
              <a:rPr lang="en-US" dirty="0"/>
              <a:t>have </a:t>
            </a:r>
            <a:r>
              <a:rPr lang="en-US" dirty="0" smtClean="0"/>
              <a:t>espoused the kind of strong anti- Jewish sentiment expressed in this letter.</a:t>
            </a:r>
          </a:p>
          <a:p>
            <a:r>
              <a:rPr lang="en-US" dirty="0" smtClean="0"/>
              <a:t>There is nothing in the letter to identify who wrote it, and therefore we don’t know who actually wrote it.</a:t>
            </a:r>
          </a:p>
          <a:p>
            <a:endParaRPr lang="en-US" sz="1800" dirty="0"/>
          </a:p>
          <a:p>
            <a:endParaRPr lang="en-US" dirty="0" smtClean="0"/>
          </a:p>
          <a:p>
            <a:pPr marL="0" lvl="0" indent="0">
              <a:buNone/>
            </a:pPr>
            <a:endParaRPr lang="en-US" dirty="0"/>
          </a:p>
        </p:txBody>
      </p:sp>
      <p:sp>
        <p:nvSpPr>
          <p:cNvPr id="5" name="TextBox 4"/>
          <p:cNvSpPr txBox="1"/>
          <p:nvPr/>
        </p:nvSpPr>
        <p:spPr>
          <a:xfrm>
            <a:off x="0" y="6519446"/>
            <a:ext cx="9144000" cy="584775"/>
          </a:xfrm>
          <a:prstGeom prst="rect">
            <a:avLst/>
          </a:prstGeom>
          <a:noFill/>
        </p:spPr>
        <p:txBody>
          <a:bodyPr wrap="square" rtlCol="0">
            <a:spAutoFit/>
          </a:bodyPr>
          <a:lstStyle/>
          <a:p>
            <a:r>
              <a:rPr lang="en-US" sz="1600" dirty="0">
                <a:solidFill>
                  <a:prstClr val="black"/>
                </a:solidFill>
              </a:rPr>
              <a:t>*</a:t>
            </a:r>
            <a:r>
              <a:rPr lang="en-US" sz="1600" dirty="0"/>
              <a:t>Based on notes taken from James White’s 2016 Church History Series; Lesson </a:t>
            </a:r>
            <a:r>
              <a:rPr lang="en-US" sz="1600" dirty="0" smtClean="0"/>
              <a:t>9 </a:t>
            </a:r>
            <a:r>
              <a:rPr lang="en-US" sz="1600" dirty="0"/>
              <a:t>– The </a:t>
            </a:r>
            <a:r>
              <a:rPr lang="en-US" sz="1600" dirty="0" smtClean="0"/>
              <a:t>Epistle of Barnabas</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42444747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68393</TotalTime>
  <Words>2780</Words>
  <Application>Microsoft Office PowerPoint</Application>
  <PresentationFormat>On-screen Show (4:3)</PresentationFormat>
  <Paragraphs>135</Paragraphs>
  <Slides>21</Slides>
  <Notes>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Office Theme</vt:lpstr>
      <vt:lpstr>32_Office Theme</vt:lpstr>
      <vt:lpstr>PowerPoint Presentation</vt:lpstr>
      <vt:lpstr>Review</vt:lpstr>
      <vt:lpstr>Review</vt:lpstr>
      <vt:lpstr>Review</vt:lpstr>
      <vt:lpstr>Review</vt:lpstr>
      <vt:lpstr>Review</vt:lpstr>
      <vt:lpstr>The Epistle of Barnabas</vt:lpstr>
      <vt:lpstr>*The Letter of Barnabas</vt:lpstr>
      <vt:lpstr>*The Letter of Barnabas</vt:lpstr>
      <vt:lpstr>*The Letter of Barnabas</vt:lpstr>
      <vt:lpstr>*The Letter of Barnabas</vt:lpstr>
      <vt:lpstr>*The Letter of Barnabas</vt:lpstr>
      <vt:lpstr>*The Letter of Barnabas</vt:lpstr>
      <vt:lpstr>The Letter of Barnabas</vt:lpstr>
      <vt:lpstr>The Letter of Barnabas</vt:lpstr>
      <vt:lpstr>The Letter of Barnabas</vt:lpstr>
      <vt:lpstr>The Letter of Barnabas</vt:lpstr>
      <vt:lpstr>The Letter of Barnabas</vt:lpstr>
      <vt:lpstr>*The Letter of Barnabas</vt:lpstr>
      <vt:lpstr>The Letter of Barnabas</vt:lpstr>
      <vt:lpstr>Ignatius of Antioch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1076</cp:revision>
  <dcterms:created xsi:type="dcterms:W3CDTF">2018-06-08T00:19:32Z</dcterms:created>
  <dcterms:modified xsi:type="dcterms:W3CDTF">2018-10-21T22:15:41Z</dcterms:modified>
</cp:coreProperties>
</file>