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80" r:id="rId2"/>
    <p:sldMasterId id="2147484092" r:id="rId3"/>
    <p:sldMasterId id="2147484104" r:id="rId4"/>
  </p:sldMasterIdLst>
  <p:notesMasterIdLst>
    <p:notesMasterId r:id="rId28"/>
  </p:notesMasterIdLst>
  <p:sldIdLst>
    <p:sldId id="707" r:id="rId5"/>
    <p:sldId id="708" r:id="rId6"/>
    <p:sldId id="711" r:id="rId7"/>
    <p:sldId id="709" r:id="rId8"/>
    <p:sldId id="710" r:id="rId9"/>
    <p:sldId id="706" r:id="rId10"/>
    <p:sldId id="712" r:id="rId11"/>
    <p:sldId id="713" r:id="rId12"/>
    <p:sldId id="714" r:id="rId13"/>
    <p:sldId id="715" r:id="rId14"/>
    <p:sldId id="716" r:id="rId15"/>
    <p:sldId id="718" r:id="rId16"/>
    <p:sldId id="719" r:id="rId17"/>
    <p:sldId id="720" r:id="rId18"/>
    <p:sldId id="721" r:id="rId19"/>
    <p:sldId id="722" r:id="rId20"/>
    <p:sldId id="723" r:id="rId21"/>
    <p:sldId id="724" r:id="rId22"/>
    <p:sldId id="725" r:id="rId23"/>
    <p:sldId id="728" r:id="rId24"/>
    <p:sldId id="726" r:id="rId25"/>
    <p:sldId id="727" r:id="rId26"/>
    <p:sldId id="72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11/10/2018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44158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68081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7603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3923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1833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6967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4144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747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0710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3740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52803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53299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397501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21080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72520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511895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737243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911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679304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92117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34084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6843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56593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5930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660202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67597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89032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5331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0993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85549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1804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89548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727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11/10/2018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5087749"/>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8944884"/>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11/10/2018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7390558"/>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hyperlink" Target="https://www.iclnet.org/pub/resources/text/apl/jw/ignatius.tx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hyperlink" Target="https://www.iclnet.org/pub/resources/text/apl/jw/ignatius.tx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hyperlink" Target="https://www.iclnet.org/pub/resources/text/apl/jw/ignatius.txt"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hyperlink" Target="https://www.iclnet.org/pub/resources/text/apl/jw/ignatius.tx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hyperlink" Target="https://www.iclnet.org/pub/resources/text/apl/jw/ignatius.tx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hyperlink" Target="https://www.iclnet.org/pub/resources/text/apl/jw/ignatius.tx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hyperlink" Target="https://www.iclnet.org/pub/resources/text/apl/jw/ignatius.txt"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4.xml"/><Relationship Id="rId4" Type="http://schemas.openxmlformats.org/officeDocument/2006/relationships/hyperlink" Target="https://en.wikipedia.org/wiki/Ignatius_of_Antioch"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9.xml"/><Relationship Id="rId1" Type="http://schemas.openxmlformats.org/officeDocument/2006/relationships/themeOverride" Target="../theme/themeOverride18.xml"/><Relationship Id="rId4" Type="http://schemas.openxmlformats.org/officeDocument/2006/relationships/hyperlink" Target="http://www.returntoorder.org/2016/01/courage-play-the-ma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www.tektonministries.org/student-reflection-on-st-ignatius-of-antioch-tomorrows-reading-reflectio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hyperlink" Target="https://faithleaks.org/wiki/documents/8/8d/W_E_19920201.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hyperlink" Target="https://www.iclnet.org/pub/resources/text/apl/jw/ignatius.tx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82134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Contrary to the claim made by the JWs, Ignatius makes a number of very strong statements concerning the deity of Christ:</a:t>
            </a:r>
          </a:p>
          <a:p>
            <a:pPr lvl="1"/>
            <a:r>
              <a:rPr lang="en-US" i="1" dirty="0" smtClean="0">
                <a:latin typeface="Cambria" panose="02040503050406030204" pitchFamily="18" charset="0"/>
                <a:ea typeface="Cambria" panose="02040503050406030204" pitchFamily="18" charset="0"/>
              </a:rPr>
              <a:t>For </a:t>
            </a:r>
            <a:r>
              <a:rPr lang="en-US" b="1" i="1" dirty="0">
                <a:latin typeface="Cambria" panose="02040503050406030204" pitchFamily="18" charset="0"/>
                <a:ea typeface="Cambria" panose="02040503050406030204" pitchFamily="18" charset="0"/>
              </a:rPr>
              <a:t>our God, Jesus Christ</a:t>
            </a:r>
            <a:r>
              <a:rPr lang="en-US" i="1" dirty="0">
                <a:latin typeface="Cambria" panose="02040503050406030204" pitchFamily="18" charset="0"/>
                <a:ea typeface="Cambria" panose="02040503050406030204" pitchFamily="18" charset="0"/>
              </a:rPr>
              <a:t>, was, according to the appointment of God, conceived in the womb by Mary, of the seed of David, but by the Holy </a:t>
            </a:r>
            <a:r>
              <a:rPr lang="en-US" i="1" dirty="0" smtClean="0">
                <a:latin typeface="Cambria" panose="02040503050406030204" pitchFamily="18" charset="0"/>
                <a:ea typeface="Cambria" panose="02040503050406030204" pitchFamily="18" charset="0"/>
              </a:rPr>
              <a:t>Ghost… </a:t>
            </a:r>
            <a:r>
              <a:rPr lang="en-US" dirty="0" smtClean="0">
                <a:latin typeface="+mj-lt"/>
                <a:ea typeface="Cambria" panose="02040503050406030204" pitchFamily="18" charset="0"/>
              </a:rPr>
              <a:t>(Ephesians 18)</a:t>
            </a:r>
          </a:p>
          <a:p>
            <a:pPr lvl="1"/>
            <a:r>
              <a:rPr lang="en-US" i="1" dirty="0">
                <a:latin typeface="Cambria" panose="02040503050406030204" pitchFamily="18" charset="0"/>
                <a:ea typeface="Cambria" panose="02040503050406030204" pitchFamily="18" charset="0"/>
              </a:rPr>
              <a:t>Now the virginity of Mary was hidden from the prince of this world, as was also her offspring… </a:t>
            </a:r>
            <a:r>
              <a:rPr lang="en-US" b="1" i="1" dirty="0">
                <a:latin typeface="Cambria" panose="02040503050406030204" pitchFamily="18" charset="0"/>
                <a:ea typeface="Cambria" panose="02040503050406030204" pitchFamily="18" charset="0"/>
              </a:rPr>
              <a:t>God Himself being manifested in human form </a:t>
            </a:r>
            <a:r>
              <a:rPr lang="en-US" i="1" dirty="0">
                <a:latin typeface="Cambria" panose="02040503050406030204" pitchFamily="18" charset="0"/>
                <a:ea typeface="Cambria" panose="02040503050406030204" pitchFamily="18" charset="0"/>
              </a:rPr>
              <a:t>for the renewal of eternal life. </a:t>
            </a:r>
            <a:r>
              <a:rPr lang="en-US" dirty="0">
                <a:ea typeface="Cambria" panose="02040503050406030204" pitchFamily="18" charset="0"/>
              </a:rPr>
              <a:t>(Ephesians 19)</a:t>
            </a:r>
          </a:p>
          <a:p>
            <a:pPr marL="457200" lvl="1" indent="0">
              <a:buNone/>
            </a:pPr>
            <a:endParaRPr lang="en-US" dirty="0" smtClean="0"/>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a:t>
            </a:r>
            <a:r>
              <a:rPr lang="en-US" sz="1600" dirty="0">
                <a:solidFill>
                  <a:prstClr val="black"/>
                </a:solidFill>
                <a:hlinkClick r:id="rId4"/>
              </a:rPr>
              <a:t>https://www.iclnet.org/pub/resources/text/apl/jw/ignatius.txt</a:t>
            </a:r>
            <a:r>
              <a:rPr lang="en-US" sz="1600" dirty="0">
                <a:solidFill>
                  <a:prstClr val="black"/>
                </a:solidFill>
              </a:rPr>
              <a:t> </a:t>
            </a:r>
          </a:p>
          <a:p>
            <a:endParaRPr lang="en-US" sz="1600" dirty="0">
              <a:solidFill>
                <a:prstClr val="black"/>
              </a:solidFill>
            </a:endParaRPr>
          </a:p>
        </p:txBody>
      </p:sp>
    </p:spTree>
    <p:extLst>
      <p:ext uri="{BB962C8B-B14F-4D97-AF65-F5344CB8AC3E}">
        <p14:creationId xmlns:p14="http://schemas.microsoft.com/office/powerpoint/2010/main" val="39525585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Contrary to the claim made by the JWs, Ignatius makes a number of very strong statements concerning the deity of Christ:</a:t>
            </a:r>
          </a:p>
          <a:p>
            <a:pPr lvl="1"/>
            <a:r>
              <a:rPr lang="en-US" i="1" dirty="0" smtClean="0">
                <a:latin typeface="Cambria" panose="02040503050406030204" pitchFamily="18" charset="0"/>
                <a:ea typeface="Cambria" panose="02040503050406030204" pitchFamily="18" charset="0"/>
              </a:rPr>
              <a:t>Ignatius</a:t>
            </a:r>
            <a:r>
              <a:rPr lang="en-US" i="1" dirty="0">
                <a:latin typeface="Cambria" panose="02040503050406030204" pitchFamily="18" charset="0"/>
                <a:ea typeface="Cambria" panose="02040503050406030204" pitchFamily="18" charset="0"/>
              </a:rPr>
              <a:t>, who is also called </a:t>
            </a:r>
            <a:r>
              <a:rPr lang="en-US" i="1" dirty="0" err="1">
                <a:latin typeface="Cambria" panose="02040503050406030204" pitchFamily="18" charset="0"/>
                <a:ea typeface="Cambria" panose="02040503050406030204" pitchFamily="18" charset="0"/>
              </a:rPr>
              <a:t>Theophorus</a:t>
            </a:r>
            <a:r>
              <a:rPr lang="en-US" i="1" dirty="0">
                <a:latin typeface="Cambria" panose="02040503050406030204" pitchFamily="18" charset="0"/>
                <a:ea typeface="Cambria" panose="02040503050406030204" pitchFamily="18" charset="0"/>
              </a:rPr>
              <a:t>, to the Church which has obtained mercy, through the majesty of the </a:t>
            </a:r>
            <a:r>
              <a:rPr lang="en-US" i="1" dirty="0" smtClean="0">
                <a:latin typeface="Cambria" panose="02040503050406030204" pitchFamily="18" charset="0"/>
                <a:ea typeface="Cambria" panose="02040503050406030204" pitchFamily="18" charset="0"/>
              </a:rPr>
              <a:t>Most </a:t>
            </a:r>
            <a:r>
              <a:rPr lang="en-US" i="1" dirty="0">
                <a:latin typeface="Cambria" panose="02040503050406030204" pitchFamily="18" charset="0"/>
                <a:ea typeface="Cambria" panose="02040503050406030204" pitchFamily="18" charset="0"/>
              </a:rPr>
              <a:t>High Father, and Jesus Christ, His only-begotten Son; the Church which is beloved and enlightened by the will of Him that </a:t>
            </a:r>
            <a:r>
              <a:rPr lang="en-US" i="1" dirty="0" smtClean="0">
                <a:latin typeface="Cambria" panose="02040503050406030204" pitchFamily="18" charset="0"/>
                <a:ea typeface="Cambria" panose="02040503050406030204" pitchFamily="18" charset="0"/>
              </a:rPr>
              <a:t>wills </a:t>
            </a:r>
            <a:r>
              <a:rPr lang="en-US" i="1" dirty="0">
                <a:latin typeface="Cambria" panose="02040503050406030204" pitchFamily="18" charset="0"/>
                <a:ea typeface="Cambria" panose="02040503050406030204" pitchFamily="18" charset="0"/>
              </a:rPr>
              <a:t>all things which are according to the love of </a:t>
            </a:r>
            <a:r>
              <a:rPr lang="en-US" b="1" i="1" dirty="0">
                <a:latin typeface="Cambria" panose="02040503050406030204" pitchFamily="18" charset="0"/>
                <a:ea typeface="Cambria" panose="02040503050406030204" pitchFamily="18" charset="0"/>
              </a:rPr>
              <a:t>Jesus Christ our God </a:t>
            </a:r>
            <a:r>
              <a:rPr lang="en-US" dirty="0" smtClean="0"/>
              <a:t>(Romans Intro)</a:t>
            </a:r>
          </a:p>
          <a:p>
            <a:pPr lvl="1"/>
            <a:r>
              <a:rPr lang="en-US" i="1" dirty="0">
                <a:latin typeface="Cambria" panose="02040503050406030204" pitchFamily="18" charset="0"/>
                <a:ea typeface="Cambria" panose="02040503050406030204" pitchFamily="18" charset="0"/>
              </a:rPr>
              <a:t>I glorify </a:t>
            </a:r>
            <a:r>
              <a:rPr lang="en-US" b="1" i="1" dirty="0">
                <a:latin typeface="Cambria" panose="02040503050406030204" pitchFamily="18" charset="0"/>
                <a:ea typeface="Cambria" panose="02040503050406030204" pitchFamily="18" charset="0"/>
              </a:rPr>
              <a:t>God, even Jesus Christ</a:t>
            </a:r>
            <a:r>
              <a:rPr lang="en-US" i="1" dirty="0">
                <a:latin typeface="Cambria" panose="02040503050406030204" pitchFamily="18" charset="0"/>
                <a:ea typeface="Cambria" panose="02040503050406030204" pitchFamily="18" charset="0"/>
              </a:rPr>
              <a:t>, who has given you such wisdom. </a:t>
            </a:r>
            <a:r>
              <a:rPr lang="en-US" dirty="0"/>
              <a:t>(Smyrneans 1</a:t>
            </a:r>
            <a:r>
              <a:rPr lang="en-US" dirty="0" smtClean="0"/>
              <a:t>)</a:t>
            </a:r>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solidFill>
                  <a:prstClr val="black"/>
                </a:solidFill>
                <a:hlinkClick r:id="rId4"/>
              </a:rPr>
              <a:t>https://www.iclnet.org/pub/resources/text/apl/jw/ignatius.txt</a:t>
            </a:r>
            <a:r>
              <a:rPr lang="en-US" sz="1600" dirty="0">
                <a:solidFill>
                  <a:prstClr val="black"/>
                </a:solidFill>
              </a:rPr>
              <a:t> </a:t>
            </a:r>
          </a:p>
        </p:txBody>
      </p:sp>
    </p:spTree>
    <p:extLst>
      <p:ext uri="{BB962C8B-B14F-4D97-AF65-F5344CB8AC3E}">
        <p14:creationId xmlns:p14="http://schemas.microsoft.com/office/powerpoint/2010/main" val="34378492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699254"/>
            <a:ext cx="8229600" cy="6019801"/>
          </a:xfrm>
        </p:spPr>
        <p:txBody>
          <a:bodyPr>
            <a:normAutofit fontScale="92500" lnSpcReduction="10000"/>
          </a:bodyPr>
          <a:lstStyle/>
          <a:p>
            <a:r>
              <a:rPr lang="en-US" dirty="0"/>
              <a:t>Aside from </a:t>
            </a:r>
            <a:r>
              <a:rPr lang="en-US" b="1" i="1" dirty="0"/>
              <a:t>directly</a:t>
            </a:r>
            <a:r>
              <a:rPr lang="en-US" dirty="0"/>
              <a:t> calling Jesus Christ </a:t>
            </a:r>
            <a:r>
              <a:rPr lang="en-US" dirty="0" smtClean="0"/>
              <a:t>“God”, </a:t>
            </a:r>
            <a:r>
              <a:rPr lang="en-US" dirty="0"/>
              <a:t>Ignatius gives us a number of other indications of his strong belief in the deity of </a:t>
            </a:r>
            <a:r>
              <a:rPr lang="en-US" dirty="0" smtClean="0"/>
              <a:t>Christ:</a:t>
            </a:r>
          </a:p>
          <a:p>
            <a:pPr lvl="1"/>
            <a:r>
              <a:rPr lang="en-US" i="1" dirty="0">
                <a:latin typeface="Cambria" panose="02040503050406030204" pitchFamily="18" charset="0"/>
                <a:ea typeface="Cambria" panose="02040503050406030204" pitchFamily="18" charset="0"/>
              </a:rPr>
              <a:t>Now, He suffered all these things for our sakes, that we might be saved. And He suffered truly, even as also </a:t>
            </a:r>
            <a:r>
              <a:rPr lang="en-US" b="1" i="1" dirty="0">
                <a:latin typeface="Cambria" panose="02040503050406030204" pitchFamily="18" charset="0"/>
                <a:ea typeface="Cambria" panose="02040503050406030204" pitchFamily="18" charset="0"/>
              </a:rPr>
              <a:t>He truly raised up Himself</a:t>
            </a:r>
            <a:r>
              <a:rPr lang="en-US" i="1" dirty="0">
                <a:latin typeface="Cambria" panose="02040503050406030204" pitchFamily="18" charset="0"/>
                <a:ea typeface="Cambria" panose="02040503050406030204" pitchFamily="18" charset="0"/>
              </a:rPr>
              <a:t>, not, as certain unbelievers maintain, that He only seemed to suffer, as they themselves only seem to </a:t>
            </a:r>
            <a:r>
              <a:rPr lang="en-US" i="1" dirty="0" smtClean="0">
                <a:latin typeface="Cambria" panose="02040503050406030204" pitchFamily="18" charset="0"/>
                <a:ea typeface="Cambria" panose="02040503050406030204" pitchFamily="18" charset="0"/>
              </a:rPr>
              <a:t>be [</a:t>
            </a:r>
            <a:r>
              <a:rPr lang="en-US" i="1" dirty="0">
                <a:latin typeface="Cambria" panose="02040503050406030204" pitchFamily="18" charset="0"/>
                <a:ea typeface="Cambria" panose="02040503050406030204" pitchFamily="18" charset="0"/>
              </a:rPr>
              <a:t>Christians</a:t>
            </a:r>
            <a:r>
              <a:rPr lang="en-US" i="1" dirty="0" smtClean="0">
                <a:latin typeface="Cambria" panose="02040503050406030204" pitchFamily="18" charset="0"/>
                <a:ea typeface="Cambria" panose="02040503050406030204" pitchFamily="18" charset="0"/>
              </a:rPr>
              <a:t>]. </a:t>
            </a:r>
            <a:r>
              <a:rPr lang="en-US" dirty="0" smtClean="0"/>
              <a:t>(Smyrneans 2)</a:t>
            </a:r>
          </a:p>
          <a:p>
            <a:pPr lvl="1"/>
            <a:r>
              <a:rPr lang="en-US" dirty="0"/>
              <a:t>The NT </a:t>
            </a:r>
            <a:r>
              <a:rPr lang="en-US" dirty="0" smtClean="0"/>
              <a:t>teaches that </a:t>
            </a:r>
            <a:r>
              <a:rPr lang="en-US" b="1" i="1" dirty="0"/>
              <a:t>all three </a:t>
            </a:r>
            <a:r>
              <a:rPr lang="en-US" dirty="0"/>
              <a:t>members of the Trinity </a:t>
            </a:r>
            <a:r>
              <a:rPr lang="en-US" dirty="0" smtClean="0"/>
              <a:t>were involved in raising </a:t>
            </a:r>
            <a:r>
              <a:rPr lang="en-US" dirty="0"/>
              <a:t>Jesus from the dead:</a:t>
            </a:r>
          </a:p>
          <a:p>
            <a:pPr lvl="2"/>
            <a:r>
              <a:rPr lang="en-US" dirty="0"/>
              <a:t>The Father (Romans 4:24</a:t>
            </a:r>
            <a:r>
              <a:rPr lang="en-US" dirty="0" smtClean="0"/>
              <a:t>) </a:t>
            </a:r>
            <a:endParaRPr lang="en-US" dirty="0"/>
          </a:p>
          <a:p>
            <a:pPr lvl="2"/>
            <a:r>
              <a:rPr lang="en-US" dirty="0"/>
              <a:t>Jesus (John 2:19-21)</a:t>
            </a:r>
          </a:p>
          <a:p>
            <a:pPr lvl="2"/>
            <a:r>
              <a:rPr lang="en-US" dirty="0"/>
              <a:t>The Holy Spirit (Rom. 1:4) </a:t>
            </a:r>
          </a:p>
          <a:p>
            <a:pPr lvl="1"/>
            <a:r>
              <a:rPr lang="en-US" dirty="0" smtClean="0"/>
              <a:t>Here </a:t>
            </a:r>
            <a:r>
              <a:rPr lang="en-US" dirty="0"/>
              <a:t>Ignatius attacks the </a:t>
            </a:r>
            <a:r>
              <a:rPr lang="en-US" dirty="0" smtClean="0"/>
              <a:t>gnostic teachers </a:t>
            </a:r>
            <a:r>
              <a:rPr lang="en-US" dirty="0"/>
              <a:t>of his day, and in </a:t>
            </a:r>
            <a:r>
              <a:rPr lang="en-US" dirty="0" smtClean="0"/>
              <a:t>the process makes </a:t>
            </a:r>
            <a:r>
              <a:rPr lang="en-US" dirty="0"/>
              <a:t>reference to the Lord Jesus raising </a:t>
            </a:r>
            <a:r>
              <a:rPr lang="en-US" b="1" i="1" dirty="0" smtClean="0"/>
              <a:t>Himself</a:t>
            </a:r>
            <a:r>
              <a:rPr lang="en-US" dirty="0" smtClean="0"/>
              <a:t> </a:t>
            </a:r>
            <a:r>
              <a:rPr lang="en-US" dirty="0"/>
              <a:t>from the dead. </a:t>
            </a:r>
            <a:r>
              <a:rPr lang="en-US" dirty="0" smtClean="0"/>
              <a:t>In </a:t>
            </a:r>
            <a:r>
              <a:rPr lang="en-US" dirty="0"/>
              <a:t>his letter to the Trallians </a:t>
            </a:r>
            <a:r>
              <a:rPr lang="en-US" dirty="0" smtClean="0"/>
              <a:t>(chapter 9</a:t>
            </a:r>
            <a:r>
              <a:rPr lang="en-US" dirty="0"/>
              <a:t>) Ignatius </a:t>
            </a:r>
            <a:r>
              <a:rPr lang="en-US" dirty="0" smtClean="0"/>
              <a:t>confesses </a:t>
            </a:r>
            <a:r>
              <a:rPr lang="en-US" dirty="0"/>
              <a:t>his belief that the </a:t>
            </a:r>
            <a:r>
              <a:rPr lang="en-US" b="1" i="1" dirty="0"/>
              <a:t>Father</a:t>
            </a:r>
            <a:r>
              <a:rPr lang="en-US" dirty="0"/>
              <a:t> raised Christ from the dead as well.</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solidFill>
                  <a:prstClr val="black"/>
                </a:solidFill>
                <a:hlinkClick r:id="rId4"/>
              </a:rPr>
              <a:t>https://www.iclnet.org/pub/resources/text/apl/jw/ignatius.txt</a:t>
            </a:r>
            <a:r>
              <a:rPr lang="en-US" sz="1600" dirty="0">
                <a:solidFill>
                  <a:prstClr val="black"/>
                </a:solidFill>
              </a:rPr>
              <a:t> </a:t>
            </a:r>
          </a:p>
        </p:txBody>
      </p:sp>
    </p:spTree>
    <p:extLst>
      <p:ext uri="{BB962C8B-B14F-4D97-AF65-F5344CB8AC3E}">
        <p14:creationId xmlns:p14="http://schemas.microsoft.com/office/powerpoint/2010/main" val="13333438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685800"/>
            <a:ext cx="8229600" cy="5638800"/>
          </a:xfrm>
        </p:spPr>
        <p:txBody>
          <a:bodyPr>
            <a:normAutofit/>
          </a:bodyPr>
          <a:lstStyle/>
          <a:p>
            <a:r>
              <a:rPr lang="en-US" sz="2600" dirty="0"/>
              <a:t>Aside from </a:t>
            </a:r>
            <a:r>
              <a:rPr lang="en-US" sz="2600" b="1" i="1" dirty="0"/>
              <a:t>directly</a:t>
            </a:r>
            <a:r>
              <a:rPr lang="en-US" sz="2600" dirty="0"/>
              <a:t> calling Jesus Christ "God," Ignatius gives us a number of other indications of his strong belief in the deity of </a:t>
            </a:r>
            <a:r>
              <a:rPr lang="en-US" sz="2600" dirty="0" smtClean="0"/>
              <a:t>Christ:</a:t>
            </a:r>
          </a:p>
          <a:p>
            <a:pPr lvl="1"/>
            <a:r>
              <a:rPr lang="en-US" i="1" dirty="0">
                <a:latin typeface="Cambria" panose="02040503050406030204" pitchFamily="18" charset="0"/>
                <a:ea typeface="Cambria" panose="02040503050406030204" pitchFamily="18" charset="0"/>
              </a:rPr>
              <a:t>Look for Him who is above all time, eternal and invisible, yet who became visible for our sakes; </a:t>
            </a:r>
            <a:r>
              <a:rPr lang="en-US" i="1" dirty="0" smtClean="0">
                <a:latin typeface="Cambria" panose="02040503050406030204" pitchFamily="18" charset="0"/>
                <a:ea typeface="Cambria" panose="02040503050406030204" pitchFamily="18" charset="0"/>
              </a:rPr>
              <a:t>impalpable </a:t>
            </a:r>
            <a:r>
              <a:rPr lang="en-US" dirty="0" smtClean="0">
                <a:solidFill>
                  <a:schemeClr val="bg1">
                    <a:lumMod val="50000"/>
                  </a:schemeClr>
                </a:solidFill>
                <a:latin typeface="+mj-lt"/>
                <a:ea typeface="Cambria" panose="02040503050406030204" pitchFamily="18" charset="0"/>
              </a:rPr>
              <a:t>[=unable to be touched] </a:t>
            </a:r>
            <a:r>
              <a:rPr lang="en-US" i="1" dirty="0">
                <a:latin typeface="Cambria" panose="02040503050406030204" pitchFamily="18" charset="0"/>
                <a:ea typeface="Cambria" panose="02040503050406030204" pitchFamily="18" charset="0"/>
              </a:rPr>
              <a:t>and </a:t>
            </a:r>
            <a:r>
              <a:rPr lang="en-US" i="1" dirty="0" smtClean="0">
                <a:latin typeface="Cambria" panose="02040503050406030204" pitchFamily="18" charset="0"/>
                <a:ea typeface="Cambria" panose="02040503050406030204" pitchFamily="18" charset="0"/>
              </a:rPr>
              <a:t>impassible </a:t>
            </a:r>
            <a:r>
              <a:rPr lang="en-US" dirty="0">
                <a:solidFill>
                  <a:schemeClr val="bg1">
                    <a:lumMod val="50000"/>
                  </a:schemeClr>
                </a:solidFill>
                <a:latin typeface="+mj-lt"/>
                <a:ea typeface="Cambria" panose="02040503050406030204" pitchFamily="18" charset="0"/>
              </a:rPr>
              <a:t>[=not subject to suffering]</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yet who became passible </a:t>
            </a:r>
            <a:r>
              <a:rPr lang="en-US" dirty="0">
                <a:solidFill>
                  <a:schemeClr val="bg1">
                    <a:lumMod val="50000"/>
                  </a:schemeClr>
                </a:solidFill>
                <a:latin typeface="+mj-lt"/>
                <a:ea typeface="Cambria" panose="02040503050406030204" pitchFamily="18" charset="0"/>
              </a:rPr>
              <a:t>[=subject to suffering] </a:t>
            </a:r>
            <a:r>
              <a:rPr lang="en-US" i="1" dirty="0" smtClean="0">
                <a:latin typeface="Cambria" panose="02040503050406030204" pitchFamily="18" charset="0"/>
                <a:ea typeface="Cambria" panose="02040503050406030204" pitchFamily="18" charset="0"/>
              </a:rPr>
              <a:t>on </a:t>
            </a:r>
            <a:r>
              <a:rPr lang="en-US" i="1" dirty="0">
                <a:latin typeface="Cambria" panose="02040503050406030204" pitchFamily="18" charset="0"/>
                <a:ea typeface="Cambria" panose="02040503050406030204" pitchFamily="18" charset="0"/>
              </a:rPr>
              <a:t>our account; and who in every kind of way suffered for our sakes</a:t>
            </a:r>
            <a:r>
              <a:rPr lang="en-US" i="1" dirty="0" smtClean="0">
                <a:latin typeface="Cambria" panose="02040503050406030204" pitchFamily="18" charset="0"/>
                <a:ea typeface="Cambria" panose="02040503050406030204" pitchFamily="18" charset="0"/>
              </a:rPr>
              <a:t>. </a:t>
            </a:r>
            <a:r>
              <a:rPr lang="en-US" dirty="0" smtClean="0"/>
              <a:t>(Polycarp 3)</a:t>
            </a:r>
          </a:p>
          <a:p>
            <a:pPr lvl="1"/>
            <a:r>
              <a:rPr lang="en-US" dirty="0"/>
              <a:t>Here Ignatius describes the Son as </a:t>
            </a:r>
            <a:r>
              <a:rPr lang="en-US" b="1" dirty="0"/>
              <a:t>eternal</a:t>
            </a:r>
            <a:r>
              <a:rPr lang="en-US" dirty="0"/>
              <a:t>, invisible, impalpable and impassible. One is reminded of Paul's words to Timothy (1:17), </a:t>
            </a:r>
            <a:r>
              <a:rPr lang="en-US" i="1" dirty="0">
                <a:solidFill>
                  <a:srgbClr val="5731F9"/>
                </a:solidFill>
                <a:latin typeface="Cambria" panose="02040503050406030204" pitchFamily="18" charset="0"/>
                <a:ea typeface="Cambria" panose="02040503050406030204" pitchFamily="18" charset="0"/>
              </a:rPr>
              <a:t>Now to the eternal king, immortal, invisible, the only God, be honor and glory forever and ever! Amen</a:t>
            </a:r>
            <a:r>
              <a:rPr lang="en-US" dirty="0"/>
              <a:t>. </a:t>
            </a:r>
            <a:r>
              <a:rPr lang="en-US" dirty="0" smtClean="0"/>
              <a:t>(NET</a:t>
            </a:r>
            <a:r>
              <a:rPr lang="en-US" dirty="0"/>
              <a:t>)</a:t>
            </a:r>
            <a:r>
              <a:rPr lang="en-US" dirty="0" smtClean="0"/>
              <a:t>. </a:t>
            </a: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a:t>
            </a:r>
            <a:r>
              <a:rPr lang="en-US" sz="1600" dirty="0">
                <a:solidFill>
                  <a:prstClr val="black"/>
                </a:solidFill>
                <a:hlinkClick r:id="rId4"/>
              </a:rPr>
              <a:t>https://www.iclnet.org/pub/resources/text/apl/jw/ignatius.txt</a:t>
            </a:r>
            <a:r>
              <a:rPr lang="en-US" sz="1600" dirty="0">
                <a:solidFill>
                  <a:prstClr val="black"/>
                </a:solidFill>
              </a:rPr>
              <a:t> </a:t>
            </a:r>
          </a:p>
          <a:p>
            <a:endParaRPr lang="en-US" sz="1600" dirty="0">
              <a:solidFill>
                <a:prstClr val="black"/>
              </a:solidFill>
            </a:endParaRPr>
          </a:p>
        </p:txBody>
      </p:sp>
    </p:spTree>
    <p:extLst>
      <p:ext uri="{BB962C8B-B14F-4D97-AF65-F5344CB8AC3E}">
        <p14:creationId xmlns:p14="http://schemas.microsoft.com/office/powerpoint/2010/main" val="29093108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One </a:t>
            </a:r>
            <a:r>
              <a:rPr lang="en-US" dirty="0"/>
              <a:t>of the highest Christological statements to be found in the early patristic literature is </a:t>
            </a:r>
            <a:r>
              <a:rPr lang="en-US" dirty="0" smtClean="0"/>
              <a:t>found </a:t>
            </a:r>
            <a:r>
              <a:rPr lang="en-US" dirty="0"/>
              <a:t>in </a:t>
            </a:r>
            <a:r>
              <a:rPr lang="en-US" dirty="0" smtClean="0"/>
              <a:t>Ignatius’ letter </a:t>
            </a:r>
            <a:r>
              <a:rPr lang="en-US" dirty="0"/>
              <a:t>to the Ephesians </a:t>
            </a:r>
            <a:r>
              <a:rPr lang="en-US" dirty="0" smtClean="0"/>
              <a:t>:</a:t>
            </a:r>
          </a:p>
          <a:p>
            <a:pPr lvl="1"/>
            <a:r>
              <a:rPr lang="en-US" i="1" dirty="0">
                <a:latin typeface="Cambria" panose="02040503050406030204" pitchFamily="18" charset="0"/>
                <a:ea typeface="Cambria" panose="02040503050406030204" pitchFamily="18" charset="0"/>
              </a:rPr>
              <a:t>There is one Physician who is possessed both of flesh and spirit; both made and not made; God existing in flesh; true life in death; both of Mary and of God; first </a:t>
            </a:r>
            <a:r>
              <a:rPr lang="en-US" i="1" dirty="0" smtClean="0">
                <a:latin typeface="Cambria" panose="02040503050406030204" pitchFamily="18" charset="0"/>
                <a:ea typeface="Cambria" panose="02040503050406030204" pitchFamily="18" charset="0"/>
              </a:rPr>
              <a:t>passible and </a:t>
            </a:r>
            <a:r>
              <a:rPr lang="en-US" i="1" dirty="0">
                <a:latin typeface="Cambria" panose="02040503050406030204" pitchFamily="18" charset="0"/>
                <a:ea typeface="Cambria" panose="02040503050406030204" pitchFamily="18" charset="0"/>
              </a:rPr>
              <a:t>then </a:t>
            </a:r>
            <a:r>
              <a:rPr lang="en-US" i="1" dirty="0" smtClean="0">
                <a:latin typeface="Cambria" panose="02040503050406030204" pitchFamily="18" charset="0"/>
                <a:ea typeface="Cambria" panose="02040503050406030204" pitchFamily="18" charset="0"/>
              </a:rPr>
              <a:t>impassible, </a:t>
            </a:r>
            <a:r>
              <a:rPr lang="en-US" i="1" dirty="0">
                <a:latin typeface="Cambria" panose="02040503050406030204" pitchFamily="18" charset="0"/>
                <a:ea typeface="Cambria" panose="02040503050406030204" pitchFamily="18" charset="0"/>
              </a:rPr>
              <a:t>even Jesus Christ our Lord</a:t>
            </a:r>
            <a:r>
              <a:rPr lang="en-US" i="1" dirty="0" smtClean="0">
                <a:latin typeface="Cambria" panose="02040503050406030204" pitchFamily="18" charset="0"/>
                <a:ea typeface="Cambria" panose="02040503050406030204" pitchFamily="18" charset="0"/>
              </a:rPr>
              <a:t>. </a:t>
            </a:r>
            <a:r>
              <a:rPr lang="en-US" dirty="0" smtClean="0"/>
              <a:t>(Ephesians 7)</a:t>
            </a:r>
          </a:p>
          <a:p>
            <a:pPr lvl="1"/>
            <a:r>
              <a:rPr lang="en-US" dirty="0"/>
              <a:t>Such a confession of faith shows a keen insight into the person of Jesus Christ, for it shows that Ignatius was fully aware of the dual nature of </a:t>
            </a:r>
            <a:r>
              <a:rPr lang="en-US" dirty="0" smtClean="0"/>
              <a:t>Christ — “God </a:t>
            </a:r>
            <a:r>
              <a:rPr lang="en-US" dirty="0"/>
              <a:t>existing in </a:t>
            </a:r>
            <a:r>
              <a:rPr lang="en-US" dirty="0" smtClean="0"/>
              <a:t>flesh” </a:t>
            </a:r>
            <a:r>
              <a:rPr lang="en-US" dirty="0"/>
              <a:t>is the way he put it. Fully man and fully God — </a:t>
            </a:r>
            <a:r>
              <a:rPr lang="en-US" dirty="0" smtClean="0"/>
              <a:t>such teaching is in contrast to the heretical Gnostic teaching that was already beginning to take root in Ignatius’ day.</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solidFill>
                  <a:prstClr val="black"/>
                </a:solidFill>
                <a:hlinkClick r:id="rId4"/>
              </a:rPr>
              <a:t>https://www.iclnet.org/pub/resources/text/apl/jw/ignatius.txt</a:t>
            </a:r>
            <a:r>
              <a:rPr lang="en-US" sz="1600" dirty="0">
                <a:solidFill>
                  <a:prstClr val="black"/>
                </a:solidFill>
              </a:rPr>
              <a:t> </a:t>
            </a:r>
          </a:p>
        </p:txBody>
      </p:sp>
    </p:spTree>
    <p:extLst>
      <p:ext uri="{BB962C8B-B14F-4D97-AF65-F5344CB8AC3E}">
        <p14:creationId xmlns:p14="http://schemas.microsoft.com/office/powerpoint/2010/main" val="15794539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a:bodyPr>
          <a:lstStyle/>
          <a:p>
            <a:r>
              <a:rPr lang="en-US" dirty="0"/>
              <a:t>Finally, with reference to the three Persons of the Trinity, we note the following passage that comes close on the heals of the </a:t>
            </a:r>
            <a:r>
              <a:rPr lang="en-US" dirty="0" smtClean="0"/>
              <a:t>previous citation:</a:t>
            </a:r>
          </a:p>
          <a:p>
            <a:pPr lvl="1"/>
            <a:r>
              <a:rPr lang="en-US" i="1" dirty="0" smtClean="0">
                <a:latin typeface="Cambria" panose="02040503050406030204" pitchFamily="18" charset="0"/>
                <a:ea typeface="Cambria" panose="02040503050406030204" pitchFamily="18" charset="0"/>
              </a:rPr>
              <a:t>[You] being </a:t>
            </a:r>
            <a:r>
              <a:rPr lang="en-US" i="1" dirty="0">
                <a:latin typeface="Cambria" panose="02040503050406030204" pitchFamily="18" charset="0"/>
                <a:ea typeface="Cambria" panose="02040503050406030204" pitchFamily="18" charset="0"/>
              </a:rPr>
              <a:t>stones of the temple of the Father, prepared for the building of </a:t>
            </a:r>
            <a:r>
              <a:rPr lang="en-US" b="1" i="1" dirty="0">
                <a:latin typeface="Cambria" panose="02040503050406030204" pitchFamily="18" charset="0"/>
                <a:ea typeface="Cambria" panose="02040503050406030204" pitchFamily="18" charset="0"/>
              </a:rPr>
              <a:t>God the Father</a:t>
            </a:r>
            <a:r>
              <a:rPr lang="en-US" i="1" dirty="0">
                <a:latin typeface="Cambria" panose="02040503050406030204" pitchFamily="18" charset="0"/>
                <a:ea typeface="Cambria" panose="02040503050406030204" pitchFamily="18" charset="0"/>
              </a:rPr>
              <a:t>, and drawn up on high by the instrument of </a:t>
            </a:r>
            <a:r>
              <a:rPr lang="en-US" b="1" i="1" dirty="0">
                <a:latin typeface="Cambria" panose="02040503050406030204" pitchFamily="18" charset="0"/>
                <a:ea typeface="Cambria" panose="02040503050406030204" pitchFamily="18" charset="0"/>
              </a:rPr>
              <a:t>Jesus Christ</a:t>
            </a:r>
            <a:r>
              <a:rPr lang="en-US" i="1" dirty="0">
                <a:latin typeface="Cambria" panose="02040503050406030204" pitchFamily="18" charset="0"/>
                <a:ea typeface="Cambria" panose="02040503050406030204" pitchFamily="18" charset="0"/>
              </a:rPr>
              <a:t>, which is the cross, making use of the </a:t>
            </a:r>
            <a:r>
              <a:rPr lang="en-US" b="1" i="1" dirty="0">
                <a:latin typeface="Cambria" panose="02040503050406030204" pitchFamily="18" charset="0"/>
                <a:ea typeface="Cambria" panose="02040503050406030204" pitchFamily="18" charset="0"/>
              </a:rPr>
              <a:t>Holy Spirit </a:t>
            </a:r>
            <a:r>
              <a:rPr lang="en-US" i="1" dirty="0">
                <a:latin typeface="Cambria" panose="02040503050406030204" pitchFamily="18" charset="0"/>
                <a:ea typeface="Cambria" panose="02040503050406030204" pitchFamily="18" charset="0"/>
              </a:rPr>
              <a:t>as a </a:t>
            </a:r>
            <a:r>
              <a:rPr lang="en-US" i="1" dirty="0" smtClean="0">
                <a:latin typeface="Cambria" panose="02040503050406030204" pitchFamily="18" charset="0"/>
                <a:ea typeface="Cambria" panose="02040503050406030204" pitchFamily="18" charset="0"/>
              </a:rPr>
              <a:t>rope… </a:t>
            </a:r>
            <a:r>
              <a:rPr lang="en-US" dirty="0" smtClean="0"/>
              <a:t>(Ephesians 9)</a:t>
            </a:r>
          </a:p>
          <a:p>
            <a:pPr lvl="1"/>
            <a:r>
              <a:rPr lang="en-US" dirty="0" smtClean="0"/>
              <a:t>Compare this with Paul’s statement to the Ephesian believers: </a:t>
            </a:r>
            <a:r>
              <a:rPr lang="en-US" i="1" dirty="0" smtClean="0">
                <a:solidFill>
                  <a:srgbClr val="5731F9"/>
                </a:solidFill>
                <a:latin typeface="Cambria" panose="02040503050406030204" pitchFamily="18" charset="0"/>
                <a:ea typeface="Cambria" panose="02040503050406030204" pitchFamily="18" charset="0"/>
              </a:rPr>
              <a:t>[You are] </a:t>
            </a:r>
            <a:r>
              <a:rPr lang="en-US" i="1" dirty="0">
                <a:solidFill>
                  <a:srgbClr val="5731F9"/>
                </a:solidFill>
                <a:latin typeface="Cambria" panose="02040503050406030204" pitchFamily="18" charset="0"/>
                <a:ea typeface="Cambria" panose="02040503050406030204" pitchFamily="18" charset="0"/>
              </a:rPr>
              <a:t>built on the foundation of the apostles and prophets, Christ Jesus himself being the </a:t>
            </a:r>
            <a:r>
              <a:rPr lang="en-US" i="1" dirty="0" smtClean="0">
                <a:solidFill>
                  <a:srgbClr val="5731F9"/>
                </a:solidFill>
                <a:latin typeface="Cambria" panose="02040503050406030204" pitchFamily="18" charset="0"/>
                <a:ea typeface="Cambria" panose="02040503050406030204" pitchFamily="18" charset="0"/>
              </a:rPr>
              <a:t>cornerstone, </a:t>
            </a:r>
            <a:r>
              <a:rPr lang="en-US" i="1" dirty="0">
                <a:solidFill>
                  <a:srgbClr val="5731F9"/>
                </a:solidFill>
                <a:latin typeface="Cambria" panose="02040503050406030204" pitchFamily="18" charset="0"/>
                <a:ea typeface="Cambria" panose="02040503050406030204" pitchFamily="18" charset="0"/>
              </a:rPr>
              <a:t>in whom the whole structure, being joined together, grows into a holy temple </a:t>
            </a:r>
            <a:r>
              <a:rPr lang="en-US" b="1" i="1" dirty="0">
                <a:solidFill>
                  <a:srgbClr val="5731F9"/>
                </a:solidFill>
                <a:latin typeface="Cambria" panose="02040503050406030204" pitchFamily="18" charset="0"/>
                <a:ea typeface="Cambria" panose="02040503050406030204" pitchFamily="18" charset="0"/>
              </a:rPr>
              <a:t>in the </a:t>
            </a:r>
            <a:r>
              <a:rPr lang="en-US" b="1" i="1" dirty="0" smtClean="0">
                <a:solidFill>
                  <a:srgbClr val="5731F9"/>
                </a:solidFill>
                <a:latin typeface="Cambria" panose="02040503050406030204" pitchFamily="18" charset="0"/>
                <a:ea typeface="Cambria" panose="02040503050406030204" pitchFamily="18" charset="0"/>
              </a:rPr>
              <a:t>Lord</a:t>
            </a:r>
            <a:r>
              <a:rPr lang="en-US" i="1" dirty="0" smtClean="0">
                <a:solidFill>
                  <a:srgbClr val="5731F9"/>
                </a:solidFill>
                <a:latin typeface="Cambria" panose="02040503050406030204" pitchFamily="18" charset="0"/>
                <a:ea typeface="Cambria" panose="02040503050406030204" pitchFamily="18" charset="0"/>
              </a:rPr>
              <a:t>. </a:t>
            </a:r>
            <a:r>
              <a:rPr lang="en-US" i="1" dirty="0">
                <a:solidFill>
                  <a:srgbClr val="5731F9"/>
                </a:solidFill>
                <a:latin typeface="Cambria" panose="02040503050406030204" pitchFamily="18" charset="0"/>
                <a:ea typeface="Cambria" panose="02040503050406030204" pitchFamily="18" charset="0"/>
              </a:rPr>
              <a:t>In him you also are being built together into a dwelling place </a:t>
            </a:r>
            <a:r>
              <a:rPr lang="en-US" b="1" i="1" dirty="0">
                <a:solidFill>
                  <a:srgbClr val="5731F9"/>
                </a:solidFill>
                <a:latin typeface="Cambria" panose="02040503050406030204" pitchFamily="18" charset="0"/>
                <a:ea typeface="Cambria" panose="02040503050406030204" pitchFamily="18" charset="0"/>
              </a:rPr>
              <a:t>for God by the Spirit</a:t>
            </a:r>
            <a:r>
              <a:rPr lang="en-US" i="1" dirty="0">
                <a:latin typeface="Cambria" panose="02040503050406030204" pitchFamily="18" charset="0"/>
                <a:ea typeface="Cambria" panose="02040503050406030204" pitchFamily="18" charset="0"/>
              </a:rPr>
              <a:t>. </a:t>
            </a:r>
            <a:r>
              <a:rPr lang="en-US" dirty="0"/>
              <a:t>(</a:t>
            </a:r>
            <a:r>
              <a:rPr lang="en-US" dirty="0" smtClean="0"/>
              <a:t>Eph. 2:20-22)</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solidFill>
                  <a:prstClr val="black"/>
                </a:solidFill>
                <a:hlinkClick r:id="rId4"/>
              </a:rPr>
              <a:t>https://www.iclnet.org/pub/resources/text/apl/jw/ignatius.txt</a:t>
            </a:r>
            <a:r>
              <a:rPr lang="en-US" sz="1600" dirty="0">
                <a:solidFill>
                  <a:prstClr val="black"/>
                </a:solidFill>
              </a:rPr>
              <a:t> </a:t>
            </a:r>
          </a:p>
        </p:txBody>
      </p:sp>
    </p:spTree>
    <p:extLst>
      <p:ext uri="{BB962C8B-B14F-4D97-AF65-F5344CB8AC3E}">
        <p14:creationId xmlns:p14="http://schemas.microsoft.com/office/powerpoint/2010/main" val="1001415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So to summarize </a:t>
            </a:r>
            <a:r>
              <a:rPr lang="en-US" dirty="0"/>
              <a:t>Ignatius' </a:t>
            </a:r>
            <a:r>
              <a:rPr lang="en-US" dirty="0" smtClean="0"/>
              <a:t>view concerning who Christ is:</a:t>
            </a:r>
          </a:p>
          <a:p>
            <a:pPr lvl="1"/>
            <a:r>
              <a:rPr lang="en-US" dirty="0" smtClean="0"/>
              <a:t>Seven </a:t>
            </a:r>
            <a:r>
              <a:rPr lang="en-US" dirty="0"/>
              <a:t>times Ignatius directly calls Jesus Christ </a:t>
            </a:r>
            <a:r>
              <a:rPr lang="en-US" dirty="0" smtClean="0"/>
              <a:t>“God.” </a:t>
            </a:r>
          </a:p>
          <a:p>
            <a:pPr lvl="1"/>
            <a:r>
              <a:rPr lang="en-US" dirty="0" smtClean="0"/>
              <a:t>Four </a:t>
            </a:r>
            <a:r>
              <a:rPr lang="en-US" dirty="0"/>
              <a:t>of these times he uses the phrase </a:t>
            </a:r>
            <a:r>
              <a:rPr lang="en-US" dirty="0" smtClean="0"/>
              <a:t>“our God” </a:t>
            </a:r>
            <a:r>
              <a:rPr lang="en-US" dirty="0"/>
              <a:t>or its equivalent. </a:t>
            </a:r>
            <a:endParaRPr lang="en-US" dirty="0" smtClean="0"/>
          </a:p>
          <a:p>
            <a:pPr lvl="1"/>
            <a:r>
              <a:rPr lang="en-US" dirty="0" smtClean="0"/>
              <a:t>He </a:t>
            </a:r>
            <a:r>
              <a:rPr lang="en-US" dirty="0"/>
              <a:t>expresses his belief that Jesus Christ raised Himself from the dead, and in describing Him, uses such terms as </a:t>
            </a:r>
            <a:r>
              <a:rPr lang="en-US" dirty="0" smtClean="0"/>
              <a:t>“eternal,” “invisible,” “impalpable,” </a:t>
            </a:r>
            <a:r>
              <a:rPr lang="en-US" dirty="0"/>
              <a:t>and </a:t>
            </a:r>
            <a:r>
              <a:rPr lang="en-US" dirty="0" smtClean="0"/>
              <a:t>“impassible.” </a:t>
            </a:r>
          </a:p>
          <a:p>
            <a:pPr lvl="1"/>
            <a:r>
              <a:rPr lang="en-US" dirty="0" smtClean="0"/>
              <a:t>He </a:t>
            </a:r>
            <a:r>
              <a:rPr lang="en-US" dirty="0"/>
              <a:t>speaks of Christ as </a:t>
            </a:r>
            <a:r>
              <a:rPr lang="en-US" dirty="0" smtClean="0"/>
              <a:t>“God </a:t>
            </a:r>
            <a:r>
              <a:rPr lang="en-US" dirty="0"/>
              <a:t>existing in flesh</a:t>
            </a:r>
            <a:r>
              <a:rPr lang="en-US" dirty="0" smtClean="0"/>
              <a:t>,” “true </a:t>
            </a:r>
            <a:r>
              <a:rPr lang="en-US" dirty="0"/>
              <a:t>life in death</a:t>
            </a:r>
            <a:r>
              <a:rPr lang="en-US" dirty="0" smtClean="0"/>
              <a:t>,” </a:t>
            </a:r>
            <a:r>
              <a:rPr lang="en-US" dirty="0"/>
              <a:t>and as “both of Mary and of God.” </a:t>
            </a:r>
            <a:endParaRPr lang="en-US" dirty="0" smtClean="0"/>
          </a:p>
          <a:p>
            <a:pPr lvl="1"/>
            <a:r>
              <a:rPr lang="en-US" dirty="0" smtClean="0"/>
              <a:t>To </a:t>
            </a:r>
            <a:r>
              <a:rPr lang="en-US" dirty="0"/>
              <a:t>any serious investigator, Ignatius' belief in the deity of Christ could not be more </a:t>
            </a:r>
            <a:r>
              <a:rPr lang="en-US" dirty="0" smtClean="0"/>
              <a:t>clear.</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solidFill>
                  <a:prstClr val="black"/>
                </a:solidFill>
                <a:hlinkClick r:id="rId4"/>
              </a:rPr>
              <a:t>https://www.iclnet.org/pub/resources/text/apl/jw/ignatius.txt</a:t>
            </a:r>
            <a:r>
              <a:rPr lang="en-US" sz="1600" dirty="0">
                <a:solidFill>
                  <a:prstClr val="black"/>
                </a:solidFill>
              </a:rPr>
              <a:t> </a:t>
            </a:r>
          </a:p>
        </p:txBody>
      </p:sp>
    </p:spTree>
    <p:extLst>
      <p:ext uri="{BB962C8B-B14F-4D97-AF65-F5344CB8AC3E}">
        <p14:creationId xmlns:p14="http://schemas.microsoft.com/office/powerpoint/2010/main" val="21794415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r>
              <a:rPr lang="en-US" dirty="0" smtClean="0"/>
              <a:t>Unfortunately, while Ignatius had a strong orthodoxy concerning the deity and humanity of Christ, his </a:t>
            </a:r>
            <a:r>
              <a:rPr lang="en-US" b="1" i="1" dirty="0" smtClean="0"/>
              <a:t>ecclesiology</a:t>
            </a:r>
            <a:r>
              <a:rPr lang="en-US" dirty="0" smtClean="0"/>
              <a:t> is not as encouraging.</a:t>
            </a:r>
          </a:p>
          <a:p>
            <a:r>
              <a:rPr lang="en-US" dirty="0" smtClean="0"/>
              <a:t>In Ignatius’ letters we see the beginnings of what theologians call a “monarchical episcopate” – a form of church government where there is a single bishop within each church who presides over a board of elders.</a:t>
            </a:r>
          </a:p>
          <a:p>
            <a:r>
              <a:rPr lang="en-US" dirty="0" smtClean="0"/>
              <a:t>As we have seen, such a practice was not universal at this time: When Ignatius writes to the Ephesian and Roman churches, for example, he does not speak of a single bishop, because those churches did not have a single bishop at that time.</a:t>
            </a:r>
          </a:p>
          <a:p>
            <a:r>
              <a:rPr lang="en-US" dirty="0" smtClean="0"/>
              <a:t>But unfortunately, this unbiblical development in church government become more and more common in the early church, so that by AD 150 it was becoming the norm.</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11 – Ignatius</a:t>
            </a:r>
          </a:p>
        </p:txBody>
      </p:sp>
    </p:spTree>
    <p:extLst>
      <p:ext uri="{BB962C8B-B14F-4D97-AF65-F5344CB8AC3E}">
        <p14:creationId xmlns:p14="http://schemas.microsoft.com/office/powerpoint/2010/main" val="1463855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fontScale="92500"/>
          </a:bodyPr>
          <a:lstStyle/>
          <a:p>
            <a:r>
              <a:rPr lang="en-US" dirty="0" smtClean="0"/>
              <a:t>An example of Ignatius’ view of a single bishop within each church can be seen in his letter to the Smyrneans:</a:t>
            </a:r>
          </a:p>
          <a:p>
            <a:pPr lvl="1"/>
            <a:r>
              <a:rPr lang="en-US" i="1" dirty="0">
                <a:latin typeface="Cambria" panose="02040503050406030204" pitchFamily="18" charset="0"/>
                <a:ea typeface="Cambria" panose="02040503050406030204" pitchFamily="18" charset="0"/>
              </a:rPr>
              <a:t>See that </a:t>
            </a:r>
            <a:r>
              <a:rPr lang="en-US" i="1" dirty="0" smtClean="0">
                <a:latin typeface="Cambria" panose="02040503050406030204" pitchFamily="18" charset="0"/>
                <a:ea typeface="Cambria" panose="02040503050406030204" pitchFamily="18" charset="0"/>
              </a:rPr>
              <a:t>you </a:t>
            </a:r>
            <a:r>
              <a:rPr lang="en-US" i="1" dirty="0">
                <a:latin typeface="Cambria" panose="02040503050406030204" pitchFamily="18" charset="0"/>
                <a:ea typeface="Cambria" panose="02040503050406030204" pitchFamily="18" charset="0"/>
              </a:rPr>
              <a:t>all follow </a:t>
            </a:r>
            <a:r>
              <a:rPr lang="en-US" b="1" i="1" dirty="0">
                <a:latin typeface="Cambria" panose="02040503050406030204" pitchFamily="18" charset="0"/>
                <a:ea typeface="Cambria" panose="02040503050406030204" pitchFamily="18" charset="0"/>
              </a:rPr>
              <a:t>the bishop</a:t>
            </a:r>
            <a:r>
              <a:rPr lang="en-US" i="1" dirty="0">
                <a:latin typeface="Cambria" panose="02040503050406030204" pitchFamily="18" charset="0"/>
                <a:ea typeface="Cambria" panose="02040503050406030204" pitchFamily="18" charset="0"/>
              </a:rPr>
              <a:t>, even as Jesus Christ does the Father, and </a:t>
            </a:r>
            <a:r>
              <a:rPr lang="en-US" b="1" i="1" dirty="0">
                <a:latin typeface="Cambria" panose="02040503050406030204" pitchFamily="18" charset="0"/>
                <a:ea typeface="Cambria" panose="02040503050406030204" pitchFamily="18" charset="0"/>
              </a:rPr>
              <a:t>the presbytery </a:t>
            </a:r>
            <a:r>
              <a:rPr lang="en-US" i="1" dirty="0">
                <a:latin typeface="Cambria" panose="02040503050406030204" pitchFamily="18" charset="0"/>
                <a:ea typeface="Cambria" panose="02040503050406030204" pitchFamily="18" charset="0"/>
              </a:rPr>
              <a:t>as ye would the apostles; and reverence the deacons, as being the institution of God. Let no man do anything connected with the Church without </a:t>
            </a:r>
            <a:r>
              <a:rPr lang="en-US" b="1" i="1" dirty="0">
                <a:latin typeface="Cambria" panose="02040503050406030204" pitchFamily="18" charset="0"/>
                <a:ea typeface="Cambria" panose="02040503050406030204" pitchFamily="18" charset="0"/>
              </a:rPr>
              <a:t>the bishop</a:t>
            </a:r>
            <a:r>
              <a:rPr lang="en-US" i="1" dirty="0">
                <a:latin typeface="Cambria" panose="02040503050406030204" pitchFamily="18" charset="0"/>
                <a:ea typeface="Cambria" panose="02040503050406030204" pitchFamily="18" charset="0"/>
              </a:rPr>
              <a:t>. Let that be deemed a proper Eucharist, which is[administered] either by </a:t>
            </a:r>
            <a:r>
              <a:rPr lang="en-US" b="1" i="1" dirty="0">
                <a:latin typeface="Cambria" panose="02040503050406030204" pitchFamily="18" charset="0"/>
                <a:ea typeface="Cambria" panose="02040503050406030204" pitchFamily="18" charset="0"/>
              </a:rPr>
              <a:t>the bishop</a:t>
            </a:r>
            <a:r>
              <a:rPr lang="en-US" i="1" dirty="0">
                <a:latin typeface="Cambria" panose="02040503050406030204" pitchFamily="18" charset="0"/>
                <a:ea typeface="Cambria" panose="02040503050406030204" pitchFamily="18" charset="0"/>
              </a:rPr>
              <a:t>, or by one to whom he has entrusted it. Wherever </a:t>
            </a:r>
            <a:r>
              <a:rPr lang="en-US" b="1" i="1" dirty="0">
                <a:latin typeface="Cambria" panose="02040503050406030204" pitchFamily="18" charset="0"/>
                <a:ea typeface="Cambria" panose="02040503050406030204" pitchFamily="18" charset="0"/>
              </a:rPr>
              <a:t>the bishop</a:t>
            </a:r>
            <a:r>
              <a:rPr lang="en-US" i="1" dirty="0">
                <a:latin typeface="Cambria" panose="02040503050406030204" pitchFamily="18" charset="0"/>
                <a:ea typeface="Cambria" panose="02040503050406030204" pitchFamily="18" charset="0"/>
              </a:rPr>
              <a:t> shall appear, there let the multitude[of the people] also be; even as, wherever Jesus Christ is, there is the Catholic Church. It is not lawful without </a:t>
            </a:r>
            <a:r>
              <a:rPr lang="en-US" b="1" i="1" dirty="0">
                <a:latin typeface="Cambria" panose="02040503050406030204" pitchFamily="18" charset="0"/>
                <a:ea typeface="Cambria" panose="02040503050406030204" pitchFamily="18" charset="0"/>
              </a:rPr>
              <a:t>the bishop </a:t>
            </a:r>
            <a:r>
              <a:rPr lang="en-US" i="1" dirty="0">
                <a:latin typeface="Cambria" panose="02040503050406030204" pitchFamily="18" charset="0"/>
                <a:ea typeface="Cambria" panose="02040503050406030204" pitchFamily="18" charset="0"/>
              </a:rPr>
              <a:t>either to baptize or to celebrate a love-feast; but whatsoever he shall approve of, that is also pleasing to God, so that everything that is done may be secure and valid</a:t>
            </a:r>
            <a:r>
              <a:rPr lang="en-US" i="1" dirty="0" smtClean="0">
                <a:latin typeface="Cambria" panose="02040503050406030204" pitchFamily="18" charset="0"/>
                <a:ea typeface="Cambria" panose="02040503050406030204" pitchFamily="18" charset="0"/>
              </a:rPr>
              <a:t>. </a:t>
            </a:r>
            <a:r>
              <a:rPr lang="en-US" dirty="0"/>
              <a:t>(Smyrneans </a:t>
            </a:r>
            <a:r>
              <a:rPr lang="en-US" dirty="0" smtClean="0"/>
              <a:t>8)</a:t>
            </a:r>
            <a:endParaRPr lang="en-US" dirty="0"/>
          </a:p>
          <a:p>
            <a:pPr lvl="1"/>
            <a:endParaRPr lang="en-US"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a:t>
            </a:r>
            <a:r>
              <a:rPr lang="en-US" sz="1600" dirty="0" smtClean="0">
                <a:solidFill>
                  <a:prstClr val="black"/>
                </a:solidFill>
              </a:rPr>
              <a:t>11 </a:t>
            </a:r>
            <a:r>
              <a:rPr lang="en-US" sz="1600" dirty="0">
                <a:solidFill>
                  <a:prstClr val="black"/>
                </a:solidFill>
              </a:rPr>
              <a:t>– Ignatius</a:t>
            </a:r>
          </a:p>
        </p:txBody>
      </p:sp>
    </p:spTree>
    <p:extLst>
      <p:ext uri="{BB962C8B-B14F-4D97-AF65-F5344CB8AC3E}">
        <p14:creationId xmlns:p14="http://schemas.microsoft.com/office/powerpoint/2010/main" val="2614861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a:bodyPr>
          <a:lstStyle/>
          <a:p>
            <a:r>
              <a:rPr lang="en-US" dirty="0"/>
              <a:t>Ignatius is </a:t>
            </a:r>
            <a:r>
              <a:rPr lang="en-US" dirty="0" smtClean="0"/>
              <a:t>thought </a:t>
            </a:r>
            <a:r>
              <a:rPr lang="en-US" dirty="0"/>
              <a:t>to be the first known Christian writer to argue in favor of </a:t>
            </a:r>
            <a:r>
              <a:rPr lang="en-US" dirty="0" smtClean="0"/>
              <a:t>replacing the observance of the Jewish Sabbath </a:t>
            </a:r>
            <a:r>
              <a:rPr lang="en-US" dirty="0"/>
              <a:t>with the Lord's Day:</a:t>
            </a:r>
            <a:endParaRPr lang="en-US" dirty="0" smtClean="0"/>
          </a:p>
          <a:p>
            <a:pPr lvl="1"/>
            <a:r>
              <a:rPr lang="en-US" i="1" dirty="0" smtClean="0">
                <a:latin typeface="Cambria" panose="02040503050406030204" pitchFamily="18" charset="0"/>
                <a:ea typeface="Cambria" panose="02040503050406030204" pitchFamily="18" charset="0"/>
              </a:rPr>
              <a:t>Be not deceived with strange doctrines, nor with old fables, which are unprofitable. For if we still live according to the Jewish law, we acknowledge that we have not received grace… </a:t>
            </a:r>
            <a:r>
              <a:rPr lang="en-US" dirty="0"/>
              <a:t>(</a:t>
            </a:r>
            <a:r>
              <a:rPr lang="en-US" dirty="0" smtClean="0"/>
              <a:t>Magnesians 8</a:t>
            </a:r>
            <a:r>
              <a:rPr lang="en-US" dirty="0"/>
              <a:t>)</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If</a:t>
            </a:r>
            <a:r>
              <a:rPr lang="en-US" i="1" dirty="0">
                <a:latin typeface="Cambria" panose="02040503050406030204" pitchFamily="18" charset="0"/>
                <a:ea typeface="Cambria" panose="02040503050406030204" pitchFamily="18" charset="0"/>
              </a:rPr>
              <a:t>, therefore, those who were brought up in the ancient order of things have come to the possession of a new hope, </a:t>
            </a:r>
            <a:r>
              <a:rPr lang="en-US" b="1" i="1" dirty="0">
                <a:latin typeface="Cambria" panose="02040503050406030204" pitchFamily="18" charset="0"/>
                <a:ea typeface="Cambria" panose="02040503050406030204" pitchFamily="18" charset="0"/>
              </a:rPr>
              <a:t>no longer observing the Sabbath</a:t>
            </a:r>
            <a:r>
              <a:rPr lang="en-US" i="1" dirty="0">
                <a:latin typeface="Cambria" panose="02040503050406030204" pitchFamily="18" charset="0"/>
                <a:ea typeface="Cambria" panose="02040503050406030204" pitchFamily="18" charset="0"/>
              </a:rPr>
              <a:t>, </a:t>
            </a:r>
            <a:r>
              <a:rPr lang="en-US" b="1" i="1" dirty="0">
                <a:latin typeface="Cambria" panose="02040503050406030204" pitchFamily="18" charset="0"/>
                <a:ea typeface="Cambria" panose="02040503050406030204" pitchFamily="18" charset="0"/>
              </a:rPr>
              <a:t>but</a:t>
            </a:r>
            <a:r>
              <a:rPr lang="en-US" i="1" dirty="0">
                <a:latin typeface="Cambria" panose="02040503050406030204" pitchFamily="18" charset="0"/>
                <a:ea typeface="Cambria" panose="02040503050406030204" pitchFamily="18" charset="0"/>
              </a:rPr>
              <a:t> </a:t>
            </a:r>
            <a:r>
              <a:rPr lang="en-US" b="1" i="1" dirty="0">
                <a:latin typeface="Cambria" panose="02040503050406030204" pitchFamily="18" charset="0"/>
                <a:ea typeface="Cambria" panose="02040503050406030204" pitchFamily="18" charset="0"/>
              </a:rPr>
              <a:t>living in the observance of the Lord's Day</a:t>
            </a:r>
            <a:r>
              <a:rPr lang="en-US" i="1" dirty="0">
                <a:latin typeface="Cambria" panose="02040503050406030204" pitchFamily="18" charset="0"/>
                <a:ea typeface="Cambria" panose="02040503050406030204" pitchFamily="18" charset="0"/>
              </a:rPr>
              <a:t>, on which also our life has sprung up again by Him and by His </a:t>
            </a:r>
            <a:r>
              <a:rPr lang="en-US" i="1" dirty="0" smtClean="0">
                <a:latin typeface="Cambria" panose="02040503050406030204" pitchFamily="18" charset="0"/>
                <a:ea typeface="Cambria" panose="02040503050406030204" pitchFamily="18" charset="0"/>
              </a:rPr>
              <a:t>death</a:t>
            </a:r>
            <a:r>
              <a:rPr lang="en-US" dirty="0" smtClean="0"/>
              <a:t>… </a:t>
            </a:r>
            <a:r>
              <a:rPr lang="en-US" dirty="0"/>
              <a:t>(Magnesians </a:t>
            </a:r>
            <a:r>
              <a:rPr lang="en-US" dirty="0" smtClean="0"/>
              <a:t>9)</a:t>
            </a:r>
            <a:endParaRPr lang="en-US" i="1" dirty="0" smtClean="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 </a:t>
            </a:r>
            <a:r>
              <a:rPr lang="en-US" sz="1600" dirty="0" smtClean="0">
                <a:solidFill>
                  <a:prstClr val="black"/>
                </a:solidFill>
                <a:hlinkClick r:id="rId4"/>
              </a:rPr>
              <a:t>https</a:t>
            </a:r>
            <a:r>
              <a:rPr lang="en-US" sz="1600" dirty="0">
                <a:solidFill>
                  <a:prstClr val="black"/>
                </a:solidFill>
                <a:hlinkClick r:id="rId4"/>
              </a:rPr>
              <a:t>://</a:t>
            </a:r>
            <a:r>
              <a:rPr lang="en-US" sz="1600" dirty="0" smtClean="0">
                <a:solidFill>
                  <a:prstClr val="black"/>
                </a:solidFill>
                <a:hlinkClick r:id="rId4"/>
              </a:rPr>
              <a:t>en.wikipedia.org/wiki/Ignatius_of_Antioch</a:t>
            </a:r>
            <a:r>
              <a:rPr lang="en-US" sz="1600" dirty="0" smtClean="0">
                <a:solidFill>
                  <a:prstClr val="black"/>
                </a:solidFill>
              </a:rPr>
              <a:t>  </a:t>
            </a:r>
            <a:endParaRPr lang="en-US" sz="1600" dirty="0">
              <a:solidFill>
                <a:prstClr val="black"/>
              </a:solidFill>
            </a:endParaRPr>
          </a:p>
        </p:txBody>
      </p:sp>
    </p:spTree>
    <p:extLst>
      <p:ext uri="{BB962C8B-B14F-4D97-AF65-F5344CB8AC3E}">
        <p14:creationId xmlns:p14="http://schemas.microsoft.com/office/powerpoint/2010/main" val="10194237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fontScale="92500" lnSpcReduction="10000"/>
          </a:bodyPr>
          <a:lstStyle/>
          <a:p>
            <a:r>
              <a:rPr lang="en-US" dirty="0" smtClean="0"/>
              <a:t>Last time, when we studied the Letter of Barnabas, I pointed out that it is important to distinguish between the </a:t>
            </a:r>
            <a:r>
              <a:rPr lang="en-US" b="1" i="1" dirty="0" smtClean="0"/>
              <a:t>Letter</a:t>
            </a:r>
            <a:r>
              <a:rPr lang="en-US" dirty="0" smtClean="0"/>
              <a:t> of Barnabas which was written in about AD 120 and the </a:t>
            </a:r>
            <a:r>
              <a:rPr lang="en-US" b="1" i="1" dirty="0" smtClean="0"/>
              <a:t>Gospel</a:t>
            </a:r>
            <a:r>
              <a:rPr lang="en-US" dirty="0" smtClean="0"/>
              <a:t> of Barnabas. </a:t>
            </a:r>
          </a:p>
          <a:p>
            <a:r>
              <a:rPr lang="en-US" dirty="0" smtClean="0"/>
              <a:t>When was the Gospel of Barnabas written, and what is the major problem with it?</a:t>
            </a:r>
          </a:p>
          <a:p>
            <a:pPr lvl="1"/>
            <a:r>
              <a:rPr lang="en-US" dirty="0"/>
              <a:t>The </a:t>
            </a:r>
            <a:r>
              <a:rPr lang="en-US" b="1" dirty="0"/>
              <a:t>Gospel</a:t>
            </a:r>
            <a:r>
              <a:rPr lang="en-US" dirty="0"/>
              <a:t> of Barnabas is a very late (13</a:t>
            </a:r>
            <a:r>
              <a:rPr lang="en-US" baseline="30000" dirty="0"/>
              <a:t>th</a:t>
            </a:r>
            <a:r>
              <a:rPr lang="en-US" dirty="0"/>
              <a:t> century) forgery full of wild-eyed anachronisms</a:t>
            </a:r>
            <a:r>
              <a:rPr lang="en-US" dirty="0" smtClean="0"/>
              <a:t>.</a:t>
            </a:r>
          </a:p>
          <a:p>
            <a:r>
              <a:rPr lang="en-US" dirty="0" smtClean="0"/>
              <a:t>What is an anachronism and how do anachronisms sometimes help scholars and historians identify forgeries?</a:t>
            </a:r>
          </a:p>
          <a:p>
            <a:pPr lvl="1"/>
            <a:r>
              <a:rPr lang="en-US" dirty="0" smtClean="0"/>
              <a:t>An anachronism is the act of attributing a </a:t>
            </a:r>
            <a:r>
              <a:rPr lang="en-US" dirty="0"/>
              <a:t>custom, event, or object to a period </a:t>
            </a:r>
            <a:r>
              <a:rPr lang="en-US" dirty="0" smtClean="0"/>
              <a:t>of time to </a:t>
            </a:r>
            <a:r>
              <a:rPr lang="en-US" dirty="0"/>
              <a:t>which it does not belong</a:t>
            </a:r>
            <a:r>
              <a:rPr lang="en-US" dirty="0" smtClean="0"/>
              <a:t>.</a:t>
            </a:r>
          </a:p>
          <a:p>
            <a:pPr lvl="1"/>
            <a:r>
              <a:rPr lang="en-US" sz="2400" dirty="0" smtClean="0"/>
              <a:t>When a work claiming to be written at a very early date describes things that did not exist until many years later, we know that it can’t have been written at the time that it claims to have been written.</a:t>
            </a:r>
            <a:endParaRPr lang="en-US" sz="2400" dirty="0"/>
          </a:p>
          <a:p>
            <a:endParaRPr lang="en-US" sz="2400" dirty="0"/>
          </a:p>
        </p:txBody>
      </p:sp>
    </p:spTree>
    <p:extLst>
      <p:ext uri="{BB962C8B-B14F-4D97-AF65-F5344CB8AC3E}">
        <p14:creationId xmlns:p14="http://schemas.microsoft.com/office/powerpoint/2010/main" val="2531760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r>
              <a:rPr lang="en-US" dirty="0" smtClean="0"/>
              <a:t>A passage in Ignatius that is sometimes misunderstood by those who believe in transubstantiation (a view held by Roman Catholics which states that the during the celebration of the Lord’s supper, the bread and wine literally turn into the physical body and blood of Christ):</a:t>
            </a:r>
          </a:p>
          <a:p>
            <a:pPr lvl="1"/>
            <a:r>
              <a:rPr lang="en-US" i="1" dirty="0">
                <a:latin typeface="Cambria" panose="02040503050406030204" pitchFamily="18" charset="0"/>
                <a:ea typeface="Cambria" panose="02040503050406030204" pitchFamily="18" charset="0"/>
              </a:rPr>
              <a:t>But consider those who are of a different opinion with respect to the grace of Christ which has come unto us, how opposed they are to the will of God. They have no regard for love; no care for the widow, or the orphan, or the oppressed; of the bond, or of the free; of the hungry, or of the thirsty. They abstain from the Eucharist and from prayer, because </a:t>
            </a:r>
            <a:r>
              <a:rPr lang="en-US" b="1" i="1" dirty="0">
                <a:latin typeface="Cambria" panose="02040503050406030204" pitchFamily="18" charset="0"/>
                <a:ea typeface="Cambria" panose="02040503050406030204" pitchFamily="18" charset="0"/>
              </a:rPr>
              <a:t>they confess not the Eucharist to be the flesh of our </a:t>
            </a:r>
            <a:r>
              <a:rPr lang="en-US" b="1" i="1" dirty="0" smtClean="0">
                <a:latin typeface="Cambria" panose="02040503050406030204" pitchFamily="18" charset="0"/>
                <a:ea typeface="Cambria" panose="02040503050406030204" pitchFamily="18" charset="0"/>
              </a:rPr>
              <a:t>Savior </a:t>
            </a:r>
            <a:r>
              <a:rPr lang="en-US" b="1" i="1" dirty="0">
                <a:latin typeface="Cambria" panose="02040503050406030204" pitchFamily="18" charset="0"/>
                <a:ea typeface="Cambria" panose="02040503050406030204" pitchFamily="18" charset="0"/>
              </a:rPr>
              <a:t>Jesus Christ</a:t>
            </a:r>
            <a:r>
              <a:rPr lang="en-US" i="1" dirty="0">
                <a:latin typeface="Cambria" panose="02040503050406030204" pitchFamily="18" charset="0"/>
                <a:ea typeface="Cambria" panose="02040503050406030204" pitchFamily="18" charset="0"/>
              </a:rPr>
              <a:t>, which suffered for our sins, and which the Father, of His goodness, raised up again. </a:t>
            </a:r>
            <a:r>
              <a:rPr lang="en-US" dirty="0"/>
              <a:t>(Smyrneans </a:t>
            </a:r>
            <a:r>
              <a:rPr lang="en-US" dirty="0" smtClean="0"/>
              <a:t>6-7)</a:t>
            </a:r>
          </a:p>
          <a:p>
            <a:r>
              <a:rPr lang="en-US" dirty="0" smtClean="0"/>
              <a:t>This is most likely a reference to the Gnostic belief that Jesus Christ did not come in the flesh, since the idea of transubstantiation did not come along till much later in church history.</a:t>
            </a:r>
            <a:endParaRPr lang="en-US" dirty="0"/>
          </a:p>
          <a:p>
            <a:pPr lvl="1"/>
            <a:endParaRPr lang="en-US"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*Based on notes taken from James White’s 2016 Church History Series; Lesson </a:t>
            </a:r>
            <a:r>
              <a:rPr lang="en-US" sz="1600" dirty="0" smtClean="0">
                <a:solidFill>
                  <a:prstClr val="black"/>
                </a:solidFill>
              </a:rPr>
              <a:t>10 </a:t>
            </a:r>
            <a:r>
              <a:rPr lang="en-US" sz="1600" dirty="0">
                <a:solidFill>
                  <a:prstClr val="black"/>
                </a:solidFill>
              </a:rPr>
              <a:t>– </a:t>
            </a:r>
            <a:r>
              <a:rPr lang="en-US" sz="1600" dirty="0" smtClean="0">
                <a:solidFill>
                  <a:prstClr val="black"/>
                </a:solidFill>
              </a:rPr>
              <a:t>Ignatius</a:t>
            </a:r>
            <a:endParaRPr lang="en-US" sz="1600" dirty="0">
              <a:solidFill>
                <a:prstClr val="black"/>
              </a:solidFill>
            </a:endParaRPr>
          </a:p>
        </p:txBody>
      </p:sp>
    </p:spTree>
    <p:extLst>
      <p:ext uri="{BB962C8B-B14F-4D97-AF65-F5344CB8AC3E}">
        <p14:creationId xmlns:p14="http://schemas.microsoft.com/office/powerpoint/2010/main" val="35436320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Ignatius </a:t>
            </a:r>
            <a:r>
              <a:rPr lang="en-US" sz="3600" b="1" dirty="0"/>
              <a:t>of Antioch</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The last, and perhaps most admirable thing we should see in Ignatius’ letters is the courage and determination that he had in facing a martyr’s death:</a:t>
            </a:r>
          </a:p>
          <a:p>
            <a:pPr lvl="1"/>
            <a:r>
              <a:rPr lang="en-US" i="1" dirty="0">
                <a:latin typeface="Cambria" panose="02040503050406030204" pitchFamily="18" charset="0"/>
                <a:ea typeface="Cambria" panose="02040503050406030204" pitchFamily="18" charset="0"/>
              </a:rPr>
              <a:t>I write to all the Churches, and impress on them all, that I shall willingly die for God, unless </a:t>
            </a:r>
            <a:r>
              <a:rPr lang="en-US" i="1" dirty="0" smtClean="0">
                <a:latin typeface="Cambria" panose="02040503050406030204" pitchFamily="18" charset="0"/>
                <a:ea typeface="Cambria" panose="02040503050406030204" pitchFamily="18" charset="0"/>
              </a:rPr>
              <a:t>you </a:t>
            </a:r>
            <a:r>
              <a:rPr lang="en-US" i="1" dirty="0">
                <a:latin typeface="Cambria" panose="02040503050406030204" pitchFamily="18" charset="0"/>
                <a:ea typeface="Cambria" panose="02040503050406030204" pitchFamily="18" charset="0"/>
              </a:rPr>
              <a:t>hinder me. I beseech of you not to show an unseasonable goodwill towards me. Suffer me to become food for the wild beasts, through whose instrumentality it will be granted me to attain to God. I am the wheat of God, and am ground by the teeth of the wild beasts, that I may be found the pure bread of God. Rather entice the wild beasts, that they may become my tomb, and may leave nothing of my body; so that when I have fallen asleep [in death], I may not be found troublesome to any one. </a:t>
            </a:r>
            <a:r>
              <a:rPr lang="en-US" i="1" dirty="0" smtClean="0">
                <a:latin typeface="Cambria" panose="02040503050406030204" pitchFamily="18" charset="0"/>
                <a:ea typeface="Cambria" panose="02040503050406030204" pitchFamily="18" charset="0"/>
              </a:rPr>
              <a:t> </a:t>
            </a:r>
            <a:r>
              <a:rPr lang="en-US" dirty="0" smtClean="0"/>
              <a:t>(Romans 4)</a:t>
            </a:r>
          </a:p>
          <a:p>
            <a:pPr lvl="1"/>
            <a:endParaRPr lang="en-US" dirty="0" smtClean="0"/>
          </a:p>
        </p:txBody>
      </p:sp>
    </p:spTree>
    <p:extLst>
      <p:ext uri="{BB962C8B-B14F-4D97-AF65-F5344CB8AC3E}">
        <p14:creationId xmlns:p14="http://schemas.microsoft.com/office/powerpoint/2010/main" val="38110738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Ignatius </a:t>
            </a:r>
            <a:r>
              <a:rPr lang="en-US" sz="3600" b="1" dirty="0"/>
              <a:t>of Antioch</a:t>
            </a:r>
          </a:p>
        </p:txBody>
      </p:sp>
      <p:sp>
        <p:nvSpPr>
          <p:cNvPr id="4" name="Content Placeholder 3"/>
          <p:cNvSpPr>
            <a:spLocks noGrp="1"/>
          </p:cNvSpPr>
          <p:nvPr>
            <p:ph idx="1"/>
          </p:nvPr>
        </p:nvSpPr>
        <p:spPr>
          <a:xfrm>
            <a:off x="457200" y="838200"/>
            <a:ext cx="8229600" cy="5638800"/>
          </a:xfrm>
        </p:spPr>
        <p:txBody>
          <a:bodyPr>
            <a:normAutofit/>
          </a:bodyPr>
          <a:lstStyle/>
          <a:p>
            <a:pPr lvl="1"/>
            <a:r>
              <a:rPr lang="en-US" i="1" dirty="0" smtClean="0">
                <a:latin typeface="Cambria" panose="02040503050406030204" pitchFamily="18" charset="0"/>
                <a:ea typeface="Cambria" panose="02040503050406030204" pitchFamily="18" charset="0"/>
              </a:rPr>
              <a:t>May </a:t>
            </a:r>
            <a:r>
              <a:rPr lang="en-US" i="1" dirty="0">
                <a:latin typeface="Cambria" panose="02040503050406030204" pitchFamily="18" charset="0"/>
                <a:ea typeface="Cambria" panose="02040503050406030204" pitchFamily="18" charset="0"/>
              </a:rPr>
              <a:t>I enjoy the wild beasts that are prepared for me; and I pray that they may be found eager to rush upon me, which also I will entice to devour me speedily, and not deal with me as with some, whom, out of fear, they have not touched. But if they be unwilling to assail me, I will compel them to do so. Pardon me [in this] I know what is for my benefit. Now I begin to be a disciple. And let no one, of things visible or invisible, envy me that I should attain to Jesus Christ. Let fire and the cross; let the crowds of wild beasts; let </a:t>
            </a:r>
            <a:r>
              <a:rPr lang="en-US" i="1" dirty="0" err="1">
                <a:latin typeface="Cambria" panose="02040503050406030204" pitchFamily="18" charset="0"/>
                <a:ea typeface="Cambria" panose="02040503050406030204" pitchFamily="18" charset="0"/>
              </a:rPr>
              <a:t>tearings</a:t>
            </a:r>
            <a:r>
              <a:rPr lang="en-US" i="1" dirty="0">
                <a:latin typeface="Cambria" panose="02040503050406030204" pitchFamily="18" charset="0"/>
                <a:ea typeface="Cambria" panose="02040503050406030204" pitchFamily="18" charset="0"/>
              </a:rPr>
              <a:t>, breakings, and dislocations of bones; let cutting off of members; let </a:t>
            </a:r>
            <a:r>
              <a:rPr lang="en-US" i="1" dirty="0" err="1">
                <a:latin typeface="Cambria" panose="02040503050406030204" pitchFamily="18" charset="0"/>
                <a:ea typeface="Cambria" panose="02040503050406030204" pitchFamily="18" charset="0"/>
              </a:rPr>
              <a:t>shatterings</a:t>
            </a:r>
            <a:r>
              <a:rPr lang="en-US" i="1" dirty="0">
                <a:latin typeface="Cambria" panose="02040503050406030204" pitchFamily="18" charset="0"/>
                <a:ea typeface="Cambria" panose="02040503050406030204" pitchFamily="18" charset="0"/>
              </a:rPr>
              <a:t> of the whole body; and let all the dreadful torments of the devil come upon me: only let me attain to Jesus </a:t>
            </a:r>
            <a:r>
              <a:rPr lang="en-US" i="1" dirty="0" smtClean="0">
                <a:latin typeface="Cambria" panose="02040503050406030204" pitchFamily="18" charset="0"/>
                <a:ea typeface="Cambria" panose="02040503050406030204" pitchFamily="18" charset="0"/>
              </a:rPr>
              <a:t>Christ.  </a:t>
            </a:r>
            <a:r>
              <a:rPr lang="en-US" dirty="0" smtClean="0"/>
              <a:t>(Romans 5)</a:t>
            </a:r>
          </a:p>
        </p:txBody>
      </p:sp>
    </p:spTree>
    <p:extLst>
      <p:ext uri="{BB962C8B-B14F-4D97-AF65-F5344CB8AC3E}">
        <p14:creationId xmlns:p14="http://schemas.microsoft.com/office/powerpoint/2010/main" val="2153521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11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http://www.returntoorder.org/2016/01/courage-play-the-man</a:t>
            </a:r>
            <a:r>
              <a:rPr lang="pl-PL" sz="1200" dirty="0" smtClean="0">
                <a:solidFill>
                  <a:prstClr val="white"/>
                </a:solidFill>
                <a:hlinkClick r:id="rId4"/>
              </a:rPr>
              <a:t>/</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914400"/>
          </a:xfrm>
        </p:spPr>
        <p:txBody>
          <a:bodyPr>
            <a:noAutofit/>
          </a:bodyPr>
          <a:lstStyle/>
          <a:p>
            <a:r>
              <a:rPr lang="en-US" sz="6600" b="1" dirty="0" smtClean="0">
                <a:solidFill>
                  <a:schemeClr val="bg1"/>
                </a:solidFill>
                <a:effectLst>
                  <a:glow rad="228600">
                    <a:schemeClr val="bg1">
                      <a:lumMod val="95000"/>
                      <a:alpha val="40000"/>
                    </a:schemeClr>
                  </a:glow>
                  <a:outerShdw blurRad="114300" dist="38100" dir="13500000" algn="br" rotWithShape="0">
                    <a:prstClr val="black"/>
                  </a:outerShdw>
                </a:effectLst>
              </a:rPr>
              <a:t>Polycarp</a:t>
            </a:r>
            <a:endParaRPr lang="en-US" sz="4000" b="1" dirty="0">
              <a:ln w="12700">
                <a:solidFill>
                  <a:schemeClr val="tx2">
                    <a:satMod val="155000"/>
                  </a:schemeClr>
                </a:solidFill>
                <a:prstDash val="solid"/>
              </a:ln>
              <a:solidFill>
                <a:schemeClr val="bg1"/>
              </a:solidFill>
              <a:effectLst>
                <a:glow rad="228600">
                  <a:schemeClr val="bg1">
                    <a:lumMod val="9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9501266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lnSpcReduction="10000"/>
          </a:bodyPr>
          <a:lstStyle/>
          <a:p>
            <a:r>
              <a:rPr lang="en-US" dirty="0" smtClean="0"/>
              <a:t>What are the two reasons I gave why it is unlikely that the Letter of Barnabas would have been written by the Apostle Paul’s NT companion named Barnabas?</a:t>
            </a:r>
          </a:p>
          <a:p>
            <a:pPr lvl="1"/>
            <a:r>
              <a:rPr lang="en-US" dirty="0"/>
              <a:t>Barnabas was most likely martyred in AD 61 – a number of years prior to when this letter was written. </a:t>
            </a:r>
          </a:p>
          <a:p>
            <a:pPr lvl="1"/>
            <a:r>
              <a:rPr lang="en-US" dirty="0"/>
              <a:t>And it is highly doubtful that the Apostle Paul’s Jewish, NT companion would have espoused the kind of strong anti- Jewish sentiment expressed in this letter</a:t>
            </a:r>
            <a:r>
              <a:rPr lang="en-US" dirty="0" smtClean="0"/>
              <a:t>.</a:t>
            </a:r>
          </a:p>
          <a:p>
            <a:r>
              <a:rPr lang="en-US" dirty="0" smtClean="0"/>
              <a:t>What NT scriptures can we know for sure that the author of this letter had access to, and how do we know that?</a:t>
            </a:r>
          </a:p>
          <a:p>
            <a:pPr lvl="1"/>
            <a:r>
              <a:rPr lang="en-US" dirty="0" smtClean="0"/>
              <a:t>We know he at least had access to the Synoptic Gospels since he gives two citations from them in the letter. We don’t know whether he had access to any other NT scriptures beyond that.</a:t>
            </a:r>
            <a:endParaRPr lang="en-US" dirty="0"/>
          </a:p>
          <a:p>
            <a:pPr marL="457200" lvl="1" indent="0">
              <a:buNone/>
            </a:pPr>
            <a:endParaRPr lang="en-US" sz="2400" dirty="0"/>
          </a:p>
          <a:p>
            <a:endParaRPr lang="en-US" sz="2400" dirty="0"/>
          </a:p>
        </p:txBody>
      </p:sp>
    </p:spTree>
    <p:extLst>
      <p:ext uri="{BB962C8B-B14F-4D97-AF65-F5344CB8AC3E}">
        <p14:creationId xmlns:p14="http://schemas.microsoft.com/office/powerpoint/2010/main" val="17368451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lnSpcReduction="10000"/>
          </a:bodyPr>
          <a:lstStyle/>
          <a:p>
            <a:r>
              <a:rPr lang="en-US" dirty="0" smtClean="0"/>
              <a:t>Last time I listed several things about </a:t>
            </a:r>
            <a:r>
              <a:rPr lang="en-US" dirty="0"/>
              <a:t>the </a:t>
            </a:r>
            <a:r>
              <a:rPr lang="en-US" dirty="0" smtClean="0"/>
              <a:t>letter </a:t>
            </a:r>
            <a:r>
              <a:rPr lang="en-US" dirty="0"/>
              <a:t>of </a:t>
            </a:r>
            <a:r>
              <a:rPr lang="en-US" dirty="0" smtClean="0"/>
              <a:t>Barnabas that I found to be encouraging. How many of those things can you name?</a:t>
            </a:r>
          </a:p>
          <a:p>
            <a:pPr lvl="1"/>
            <a:r>
              <a:rPr lang="en-US" dirty="0" smtClean="0"/>
              <a:t>There </a:t>
            </a:r>
            <a:r>
              <a:rPr lang="en-US" dirty="0"/>
              <a:t>is a strong emphasis on the </a:t>
            </a:r>
            <a:r>
              <a:rPr lang="en-US" b="1" i="1" dirty="0"/>
              <a:t>deity of </a:t>
            </a:r>
            <a:r>
              <a:rPr lang="en-US" b="1" i="1" dirty="0" smtClean="0"/>
              <a:t>Christ</a:t>
            </a:r>
          </a:p>
          <a:p>
            <a:pPr lvl="1"/>
            <a:r>
              <a:rPr lang="en-US" dirty="0"/>
              <a:t>The letter is equally distinct in its teaching of the </a:t>
            </a:r>
            <a:r>
              <a:rPr lang="en-US" b="1" i="1" dirty="0"/>
              <a:t>full humanity of Christ</a:t>
            </a:r>
            <a:r>
              <a:rPr lang="en-US" dirty="0"/>
              <a:t>, thus avoiding the error of </a:t>
            </a:r>
            <a:r>
              <a:rPr lang="en-US" b="1" i="1" dirty="0"/>
              <a:t>Gnosticism</a:t>
            </a:r>
            <a:r>
              <a:rPr lang="en-US" dirty="0"/>
              <a:t>, which was already beginning to take root at the time this letter was </a:t>
            </a:r>
            <a:r>
              <a:rPr lang="en-US" dirty="0" smtClean="0"/>
              <a:t>written.</a:t>
            </a:r>
          </a:p>
          <a:p>
            <a:pPr lvl="1"/>
            <a:r>
              <a:rPr lang="en-US" dirty="0"/>
              <a:t>The letter shows a good understanding of the gospel and Christ’s substitutionary sacrifice on the </a:t>
            </a:r>
            <a:r>
              <a:rPr lang="en-US" dirty="0" smtClean="0"/>
              <a:t>cross.</a:t>
            </a:r>
          </a:p>
          <a:p>
            <a:pPr lvl="1"/>
            <a:r>
              <a:rPr lang="en-US" dirty="0" smtClean="0"/>
              <a:t>The author of the letter </a:t>
            </a:r>
            <a:r>
              <a:rPr lang="en-US" dirty="0"/>
              <a:t>views baptism (by immersion!) as an important declaration of a believer’s faith and hope in </a:t>
            </a:r>
            <a:r>
              <a:rPr lang="en-US" dirty="0" smtClean="0"/>
              <a:t>Christ.</a:t>
            </a:r>
          </a:p>
          <a:p>
            <a:pPr lvl="1"/>
            <a:r>
              <a:rPr lang="en-US" dirty="0"/>
              <a:t>The author </a:t>
            </a:r>
            <a:r>
              <a:rPr lang="en-US" dirty="0" smtClean="0"/>
              <a:t>mentions </a:t>
            </a:r>
            <a:r>
              <a:rPr lang="en-US" dirty="0"/>
              <a:t>the “eighth day” (i.e. Sunday) as a day on which Christians celebrate Christ’s resurrection</a:t>
            </a:r>
            <a:endParaRPr lang="en-US"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22895135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What did I say was the glaring theological weakness that we find in this letter and what does it seem to stem from?</a:t>
            </a:r>
          </a:p>
          <a:p>
            <a:pPr lvl="1"/>
            <a:r>
              <a:rPr lang="en-US" dirty="0" smtClean="0"/>
              <a:t>The letter allegorizes the OT teachings to the point of absurdity – claiming that God never intended for the Jews to offer real animal sacrifices, refrain from eating certain foods, etc.</a:t>
            </a:r>
          </a:p>
          <a:p>
            <a:pPr lvl="1"/>
            <a:r>
              <a:rPr lang="en-US" dirty="0" smtClean="0"/>
              <a:t>It seems to stem from a growing antagonism towards Judaism and tendency to spiritualize the OT that we see in the early church.</a:t>
            </a:r>
          </a:p>
          <a:p>
            <a:r>
              <a:rPr lang="en-US" dirty="0" smtClean="0"/>
              <a:t>Where in the NT do we find strong warnings against the kind of Gentile anti-Jewish sentiment that we see so much of in the early church?</a:t>
            </a:r>
          </a:p>
          <a:p>
            <a:pPr lvl="1"/>
            <a:r>
              <a:rPr lang="en-US" dirty="0" smtClean="0"/>
              <a:t>Romans 9-11</a:t>
            </a:r>
          </a:p>
          <a:p>
            <a:pPr marL="457200" lvl="1" indent="0">
              <a:buNone/>
            </a:pPr>
            <a:endParaRPr lang="en-US" sz="2400" dirty="0"/>
          </a:p>
          <a:p>
            <a:endParaRPr lang="en-US" sz="2400" dirty="0"/>
          </a:p>
        </p:txBody>
      </p:sp>
    </p:spTree>
    <p:extLst>
      <p:ext uri="{BB962C8B-B14F-4D97-AF65-F5344CB8AC3E}">
        <p14:creationId xmlns:p14="http://schemas.microsoft.com/office/powerpoint/2010/main" val="497464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https://www.tektonministries.org/student-reflection-on-st-ignatius-of-antioch-tomorrows-reading-reflection</a:t>
            </a:r>
            <a:r>
              <a:rPr lang="pl-PL" sz="1200" dirty="0" smtClean="0">
                <a:solidFill>
                  <a:prstClr val="white"/>
                </a:solidFill>
                <a:hlinkClick r:id="rId4"/>
              </a:rPr>
              <a:t>/</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143000"/>
          </a:xfrm>
        </p:spPr>
        <p:txBody>
          <a:bodyPr>
            <a:noAutofit/>
          </a:bodyPr>
          <a:lstStyle/>
          <a:p>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Ignatius of Antioch</a:t>
            </a:r>
            <a:endParaRPr lang="en-US" sz="40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8195483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fontScale="85000" lnSpcReduction="20000"/>
          </a:bodyPr>
          <a:lstStyle/>
          <a:p>
            <a:r>
              <a:rPr lang="en-US" dirty="0"/>
              <a:t>Ignatius </a:t>
            </a:r>
            <a:r>
              <a:rPr lang="en-US" dirty="0" smtClean="0"/>
              <a:t>(AD 35 – 107) was </a:t>
            </a:r>
            <a:r>
              <a:rPr lang="en-US" dirty="0"/>
              <a:t>the bishop of the church in Antioch at the beginning of the 2nd century. </a:t>
            </a:r>
            <a:endParaRPr lang="en-US" dirty="0" smtClean="0"/>
          </a:p>
          <a:p>
            <a:r>
              <a:rPr lang="en-US" dirty="0" smtClean="0"/>
              <a:t>Arrested </a:t>
            </a:r>
            <a:r>
              <a:rPr lang="en-US" dirty="0"/>
              <a:t>for being a Christian, he was taken to Rome by a military escort, where </a:t>
            </a:r>
            <a:r>
              <a:rPr lang="en-US" dirty="0" smtClean="0"/>
              <a:t>he was executed under the emperor Trajan.</a:t>
            </a:r>
          </a:p>
          <a:p>
            <a:r>
              <a:rPr lang="en-US" dirty="0" smtClean="0"/>
              <a:t>As </a:t>
            </a:r>
            <a:r>
              <a:rPr lang="en-US" dirty="0"/>
              <a:t>Ignatius journeyed to Rome, he wrote </a:t>
            </a:r>
            <a:r>
              <a:rPr lang="en-US" b="1" i="1" dirty="0"/>
              <a:t>seven</a:t>
            </a:r>
            <a:r>
              <a:rPr lang="en-US" dirty="0"/>
              <a:t> letters – </a:t>
            </a:r>
            <a:endParaRPr lang="en-US" dirty="0" smtClean="0"/>
          </a:p>
          <a:p>
            <a:pPr lvl="1"/>
            <a:r>
              <a:rPr lang="en-US" sz="2600" b="1" i="1" dirty="0" smtClean="0"/>
              <a:t>Five</a:t>
            </a:r>
            <a:r>
              <a:rPr lang="en-US" sz="2600" dirty="0" smtClean="0"/>
              <a:t> to churches </a:t>
            </a:r>
            <a:r>
              <a:rPr lang="en-US" sz="2600" dirty="0"/>
              <a:t>in Asia </a:t>
            </a:r>
            <a:r>
              <a:rPr lang="en-US" sz="2600" dirty="0" smtClean="0"/>
              <a:t>Minor:</a:t>
            </a:r>
          </a:p>
          <a:p>
            <a:pPr lvl="2"/>
            <a:r>
              <a:rPr lang="en-US" sz="2600" dirty="0" smtClean="0"/>
              <a:t>Ephesus</a:t>
            </a:r>
          </a:p>
          <a:p>
            <a:pPr lvl="2"/>
            <a:r>
              <a:rPr lang="en-US" sz="2600" dirty="0" smtClean="0"/>
              <a:t>Magnesia</a:t>
            </a:r>
          </a:p>
          <a:p>
            <a:pPr lvl="2"/>
            <a:r>
              <a:rPr lang="en-US" sz="2600" dirty="0" smtClean="0"/>
              <a:t>Tralles</a:t>
            </a:r>
          </a:p>
          <a:p>
            <a:pPr lvl="2"/>
            <a:r>
              <a:rPr lang="en-US" sz="2600" dirty="0" smtClean="0"/>
              <a:t>Philadelphia </a:t>
            </a:r>
          </a:p>
          <a:p>
            <a:pPr lvl="2"/>
            <a:r>
              <a:rPr lang="en-US" sz="2600" dirty="0" smtClean="0"/>
              <a:t>Smyrna </a:t>
            </a:r>
          </a:p>
          <a:p>
            <a:pPr lvl="1"/>
            <a:r>
              <a:rPr lang="en-US" sz="2600" b="1" i="1" dirty="0" smtClean="0"/>
              <a:t>One</a:t>
            </a:r>
            <a:r>
              <a:rPr lang="en-US" sz="2600" dirty="0" smtClean="0"/>
              <a:t> to the </a:t>
            </a:r>
            <a:r>
              <a:rPr lang="en-US" sz="2600" dirty="0"/>
              <a:t>church of </a:t>
            </a:r>
            <a:r>
              <a:rPr lang="en-US" sz="2600" dirty="0" smtClean="0"/>
              <a:t>Rome</a:t>
            </a:r>
          </a:p>
          <a:p>
            <a:pPr lvl="1"/>
            <a:r>
              <a:rPr lang="en-US" sz="2600" b="1" i="1" dirty="0" smtClean="0"/>
              <a:t>One</a:t>
            </a:r>
            <a:r>
              <a:rPr lang="en-US" sz="2600" dirty="0" smtClean="0"/>
              <a:t> a </a:t>
            </a:r>
            <a:r>
              <a:rPr lang="en-US" sz="2600" dirty="0"/>
              <a:t>personal letter to Polycarp, bishop of the church in Smyrna. </a:t>
            </a:r>
            <a:endParaRPr lang="en-US" sz="2600" dirty="0" smtClean="0"/>
          </a:p>
          <a:p>
            <a:r>
              <a:rPr lang="en-US" dirty="0"/>
              <a:t>Ignatius’s letters reveal a deep spiritual devotion to Christ and an enthusiastic longing to sacrifice his life for Christ’s sake.</a:t>
            </a:r>
          </a:p>
          <a:p>
            <a:endParaRPr lang="en-US" dirty="0" smtClean="0"/>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a:t>
            </a:r>
            <a:r>
              <a:rPr lang="en-US" sz="1600" dirty="0"/>
              <a:t> Needham, Nick. 2,000 Years of Christ's Power Vol. 1: The Age of the Early Church Fathers </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052477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 calcmode="lin" valueType="num">
                                      <p:cBhvr>
                                        <p:cTn id="70"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4">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4">
                                            <p:txEl>
                                              <p:pRg st="11" end="11"/>
                                            </p:txEl>
                                          </p:spTgt>
                                        </p:tgtEl>
                                        <p:attrNameLst>
                                          <p:attrName>style.visibility</p:attrName>
                                        </p:attrNameLst>
                                      </p:cBhvr>
                                      <p:to>
                                        <p:strVal val="visible"/>
                                      </p:to>
                                    </p:set>
                                    <p:anim calcmode="lin" valueType="num">
                                      <p:cBhvr>
                                        <p:cTn id="77"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762000"/>
            <a:ext cx="8229600" cy="5715000"/>
          </a:xfrm>
        </p:spPr>
        <p:txBody>
          <a:bodyPr>
            <a:normAutofit fontScale="92500" lnSpcReduction="10000"/>
          </a:bodyPr>
          <a:lstStyle/>
          <a:p>
            <a:pPr lvl="0"/>
            <a:r>
              <a:rPr lang="en-US" dirty="0" smtClean="0"/>
              <a:t>In addition to the seven </a:t>
            </a:r>
            <a:r>
              <a:rPr lang="en-US" b="1" i="1" dirty="0" smtClean="0"/>
              <a:t>genuine</a:t>
            </a:r>
            <a:r>
              <a:rPr lang="en-US" dirty="0" smtClean="0"/>
              <a:t> letters written by Ignatius, there </a:t>
            </a:r>
            <a:r>
              <a:rPr lang="en-US" dirty="0"/>
              <a:t>are </a:t>
            </a:r>
            <a:r>
              <a:rPr lang="en-US" dirty="0" smtClean="0"/>
              <a:t>a number of </a:t>
            </a:r>
            <a:r>
              <a:rPr lang="en-US" b="1" i="1" dirty="0" smtClean="0"/>
              <a:t>pseudo</a:t>
            </a:r>
            <a:r>
              <a:rPr lang="en-US" dirty="0" smtClean="0"/>
              <a:t>-Ignatian </a:t>
            </a:r>
            <a:r>
              <a:rPr lang="en-US" dirty="0"/>
              <a:t>Epistles. You can often identify them by all the anachronisms they contain</a:t>
            </a:r>
            <a:r>
              <a:rPr lang="en-US" dirty="0" smtClean="0"/>
              <a:t>. </a:t>
            </a:r>
            <a:endParaRPr lang="en-US" dirty="0"/>
          </a:p>
          <a:p>
            <a:pPr lvl="0"/>
            <a:r>
              <a:rPr lang="en-US" dirty="0"/>
              <a:t>The </a:t>
            </a:r>
            <a:r>
              <a:rPr lang="en-US" dirty="0" smtClean="0"/>
              <a:t>Jehovah’s Witnesses </a:t>
            </a:r>
            <a:r>
              <a:rPr lang="en-US" dirty="0"/>
              <a:t>once </a:t>
            </a:r>
            <a:r>
              <a:rPr lang="en-US" dirty="0" smtClean="0"/>
              <a:t>wrote a series of articles on the early </a:t>
            </a:r>
            <a:r>
              <a:rPr lang="en-US" dirty="0"/>
              <a:t>church fathers </a:t>
            </a:r>
            <a:r>
              <a:rPr lang="en-US" dirty="0" smtClean="0"/>
              <a:t>where they </a:t>
            </a:r>
            <a:r>
              <a:rPr lang="en-US" dirty="0"/>
              <a:t>tried </a:t>
            </a:r>
            <a:r>
              <a:rPr lang="en-US" dirty="0" smtClean="0"/>
              <a:t>to make it sound like the early church fathers all held to the same beliefs as modern Jehovah’s Witnesses. </a:t>
            </a:r>
          </a:p>
          <a:p>
            <a:pPr lvl="0"/>
            <a:r>
              <a:rPr lang="en-US" dirty="0" smtClean="0"/>
              <a:t>Their </a:t>
            </a:r>
            <a:r>
              <a:rPr lang="en-US" dirty="0"/>
              <a:t>entire article on Ignatius </a:t>
            </a:r>
            <a:r>
              <a:rPr lang="en-US" dirty="0" smtClean="0"/>
              <a:t>was based on the </a:t>
            </a:r>
            <a:r>
              <a:rPr lang="en-US" b="1" i="1" dirty="0" smtClean="0"/>
              <a:t>pseudo</a:t>
            </a:r>
            <a:r>
              <a:rPr lang="en-US" dirty="0" smtClean="0"/>
              <a:t>-Ignatian </a:t>
            </a:r>
            <a:r>
              <a:rPr lang="en-US" dirty="0"/>
              <a:t>Epistles. (</a:t>
            </a:r>
            <a:r>
              <a:rPr lang="en-US" dirty="0">
                <a:hlinkClick r:id="rId4"/>
              </a:rPr>
              <a:t>https://</a:t>
            </a:r>
            <a:r>
              <a:rPr lang="en-US" dirty="0" smtClean="0">
                <a:hlinkClick r:id="rId4"/>
              </a:rPr>
              <a:t>faithleaks.org/wiki/documents/8/8d/W_E_19920201.pdf</a:t>
            </a:r>
            <a:r>
              <a:rPr lang="en-US" dirty="0" smtClean="0"/>
              <a:t> , p.21)</a:t>
            </a:r>
            <a:endParaRPr lang="en-US" dirty="0"/>
          </a:p>
          <a:p>
            <a:pPr lvl="0"/>
            <a:r>
              <a:rPr lang="en-US" dirty="0" smtClean="0"/>
              <a:t>In the </a:t>
            </a:r>
            <a:r>
              <a:rPr lang="en-US" b="1" i="1" dirty="0" smtClean="0"/>
              <a:t>genuine</a:t>
            </a:r>
            <a:r>
              <a:rPr lang="en-US" dirty="0" smtClean="0"/>
              <a:t> letters written by Ignatius </a:t>
            </a:r>
            <a:r>
              <a:rPr lang="en-US" dirty="0"/>
              <a:t>he refers to Jesus as God</a:t>
            </a:r>
            <a:r>
              <a:rPr lang="en-US" dirty="0" smtClean="0"/>
              <a:t> a number of times. </a:t>
            </a:r>
            <a:r>
              <a:rPr lang="en-US" dirty="0"/>
              <a:t>Therefore the JWs didn’t use </a:t>
            </a:r>
            <a:r>
              <a:rPr lang="en-US" dirty="0" smtClean="0"/>
              <a:t>those </a:t>
            </a:r>
            <a:r>
              <a:rPr lang="en-US" dirty="0"/>
              <a:t>letters</a:t>
            </a:r>
            <a:r>
              <a:rPr lang="en-US" dirty="0" smtClean="0"/>
              <a:t>.</a:t>
            </a:r>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a:solidFill>
                  <a:prstClr val="black"/>
                </a:solidFill>
              </a:rPr>
              <a:t>*Based on notes taken from James White’s 2016 Church History Series; Lessons 10-11 – Ignatius</a:t>
            </a:r>
          </a:p>
          <a:p>
            <a:endParaRPr lang="en-US" sz="1600" dirty="0">
              <a:solidFill>
                <a:prstClr val="black"/>
              </a:solidFill>
            </a:endParaRPr>
          </a:p>
        </p:txBody>
      </p:sp>
    </p:spTree>
    <p:extLst>
      <p:ext uri="{BB962C8B-B14F-4D97-AF65-F5344CB8AC3E}">
        <p14:creationId xmlns:p14="http://schemas.microsoft.com/office/powerpoint/2010/main" val="10210261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*Ignatius of Antioch</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Contrary to the claim made by the JWs, Ignatius makes a </a:t>
            </a:r>
            <a:r>
              <a:rPr lang="en-US" b="1" i="1" dirty="0" smtClean="0"/>
              <a:t>number</a:t>
            </a:r>
            <a:r>
              <a:rPr lang="en-US" dirty="0" smtClean="0"/>
              <a:t> of very </a:t>
            </a:r>
            <a:r>
              <a:rPr lang="en-US" b="1" i="1" dirty="0" smtClean="0"/>
              <a:t>strong</a:t>
            </a:r>
            <a:r>
              <a:rPr lang="en-US" dirty="0" smtClean="0"/>
              <a:t> statements concerning the deity of Christ:</a:t>
            </a:r>
          </a:p>
          <a:p>
            <a:pPr lvl="1"/>
            <a:r>
              <a:rPr lang="en-US" i="1" dirty="0">
                <a:latin typeface="Cambria" panose="02040503050406030204" pitchFamily="18" charset="0"/>
                <a:ea typeface="Cambria" panose="02040503050406030204" pitchFamily="18" charset="0"/>
              </a:rPr>
              <a:t>Ignatius, who is also called </a:t>
            </a:r>
            <a:r>
              <a:rPr lang="en-US" i="1" dirty="0" err="1" smtClean="0">
                <a:latin typeface="Cambria" panose="02040503050406030204" pitchFamily="18" charset="0"/>
                <a:ea typeface="Cambria" panose="02040503050406030204" pitchFamily="18" charset="0"/>
              </a:rPr>
              <a:t>Theopharus</a:t>
            </a:r>
            <a:r>
              <a:rPr lang="en-US" i="1" dirty="0" smtClean="0">
                <a:latin typeface="Cambria" panose="02040503050406030204" pitchFamily="18" charset="0"/>
                <a:ea typeface="Cambria" panose="02040503050406030204" pitchFamily="18" charset="0"/>
              </a:rPr>
              <a:t> [= “God bearer”], </a:t>
            </a:r>
            <a:r>
              <a:rPr lang="en-US" i="1" dirty="0">
                <a:latin typeface="Cambria" panose="02040503050406030204" pitchFamily="18" charset="0"/>
                <a:ea typeface="Cambria" panose="02040503050406030204" pitchFamily="18" charset="0"/>
              </a:rPr>
              <a:t>to the Church which is at Ephesus, in Asia, deservedly most happy, being blessed in the greatness and </a:t>
            </a:r>
            <a:r>
              <a:rPr lang="en-US" i="1" dirty="0" smtClean="0">
                <a:latin typeface="Cambria" panose="02040503050406030204" pitchFamily="18" charset="0"/>
                <a:ea typeface="Cambria" panose="02040503050406030204" pitchFamily="18" charset="0"/>
              </a:rPr>
              <a:t>fullness </a:t>
            </a:r>
            <a:r>
              <a:rPr lang="en-US" i="1" dirty="0">
                <a:latin typeface="Cambria" panose="02040503050406030204" pitchFamily="18" charset="0"/>
                <a:ea typeface="Cambria" panose="02040503050406030204" pitchFamily="18" charset="0"/>
              </a:rPr>
              <a:t>of God the Father, and predestinated before the beginning of time, that it should be always for an enduring and unchangeable glory, being united and elected through the true passion by the will of the Father, and </a:t>
            </a:r>
            <a:r>
              <a:rPr lang="en-US" b="1" i="1" dirty="0">
                <a:latin typeface="Cambria" panose="02040503050406030204" pitchFamily="18" charset="0"/>
                <a:ea typeface="Cambria" panose="02040503050406030204" pitchFamily="18" charset="0"/>
              </a:rPr>
              <a:t>Jesus Christ, our </a:t>
            </a:r>
            <a:r>
              <a:rPr lang="en-US" b="1" i="1" dirty="0" smtClean="0">
                <a:latin typeface="Cambria" panose="02040503050406030204" pitchFamily="18" charset="0"/>
                <a:ea typeface="Cambria" panose="02040503050406030204" pitchFamily="18" charset="0"/>
              </a:rPr>
              <a:t>God</a:t>
            </a:r>
            <a:r>
              <a:rPr lang="en-US" i="1" dirty="0" smtClean="0">
                <a:latin typeface="Cambria" panose="02040503050406030204" pitchFamily="18" charset="0"/>
                <a:ea typeface="Cambria" panose="02040503050406030204" pitchFamily="18" charset="0"/>
              </a:rPr>
              <a:t>... </a:t>
            </a:r>
            <a:r>
              <a:rPr lang="en-US" dirty="0" smtClean="0">
                <a:latin typeface="+mj-lt"/>
                <a:ea typeface="Cambria" panose="02040503050406030204" pitchFamily="18" charset="0"/>
              </a:rPr>
              <a:t>(Ephesians Intro)</a:t>
            </a:r>
          </a:p>
          <a:p>
            <a:endParaRPr lang="en-US" dirty="0"/>
          </a:p>
          <a:p>
            <a:endParaRPr lang="en-US" dirty="0" smtClean="0"/>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hlinkClick r:id="rId4"/>
              </a:rPr>
              <a:t>https://www.iclnet.org/pub/resources/text/apl/jw/ignatius.txt</a:t>
            </a:r>
            <a:r>
              <a:rPr lang="en-US" sz="1600" dirty="0">
                <a:solidFill>
                  <a:prstClr val="black"/>
                </a:solidFill>
              </a:rPr>
              <a:t> </a:t>
            </a:r>
          </a:p>
          <a:p>
            <a:endParaRPr lang="en-US" sz="1600" dirty="0">
              <a:solidFill>
                <a:prstClr val="black"/>
              </a:solidFill>
            </a:endParaRPr>
          </a:p>
        </p:txBody>
      </p:sp>
    </p:spTree>
    <p:extLst>
      <p:ext uri="{BB962C8B-B14F-4D97-AF65-F5344CB8AC3E}">
        <p14:creationId xmlns:p14="http://schemas.microsoft.com/office/powerpoint/2010/main" val="28004440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69716</TotalTime>
  <Words>3017</Words>
  <Application>Microsoft Office PowerPoint</Application>
  <PresentationFormat>On-screen Show (4:3)</PresentationFormat>
  <Paragraphs>122</Paragraphs>
  <Slides>23</Slides>
  <Notes>0</Notes>
  <HiddenSlides>0</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Office Theme</vt:lpstr>
      <vt:lpstr>34_Office Theme</vt:lpstr>
      <vt:lpstr>35_Office Theme</vt:lpstr>
      <vt:lpstr>36_Office Theme</vt:lpstr>
      <vt:lpstr>PowerPoint Presentation</vt:lpstr>
      <vt:lpstr>Review</vt:lpstr>
      <vt:lpstr>Review</vt:lpstr>
      <vt:lpstr>Review</vt:lpstr>
      <vt:lpstr>Review</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Ignatius of Antioch</vt:lpstr>
      <vt:lpstr>Polycarp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1139</cp:revision>
  <dcterms:created xsi:type="dcterms:W3CDTF">2018-06-08T00:19:32Z</dcterms:created>
  <dcterms:modified xsi:type="dcterms:W3CDTF">2018-11-10T22:10:09Z</dcterms:modified>
</cp:coreProperties>
</file>