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04" r:id="rId2"/>
    <p:sldMasterId id="2147484116" r:id="rId3"/>
  </p:sldMasterIdLst>
  <p:notesMasterIdLst>
    <p:notesMasterId r:id="rId30"/>
  </p:notesMasterIdLst>
  <p:sldIdLst>
    <p:sldId id="730" r:id="rId4"/>
    <p:sldId id="731" r:id="rId5"/>
    <p:sldId id="732" r:id="rId6"/>
    <p:sldId id="734" r:id="rId7"/>
    <p:sldId id="735" r:id="rId8"/>
    <p:sldId id="729" r:id="rId9"/>
    <p:sldId id="736" r:id="rId10"/>
    <p:sldId id="737" r:id="rId11"/>
    <p:sldId id="738" r:id="rId12"/>
    <p:sldId id="739" r:id="rId13"/>
    <p:sldId id="740" r:id="rId14"/>
    <p:sldId id="741" r:id="rId15"/>
    <p:sldId id="742" r:id="rId16"/>
    <p:sldId id="743" r:id="rId17"/>
    <p:sldId id="744" r:id="rId18"/>
    <p:sldId id="745" r:id="rId19"/>
    <p:sldId id="746" r:id="rId20"/>
    <p:sldId id="747" r:id="rId21"/>
    <p:sldId id="749" r:id="rId22"/>
    <p:sldId id="748" r:id="rId23"/>
    <p:sldId id="750" r:id="rId24"/>
    <p:sldId id="751" r:id="rId25"/>
    <p:sldId id="752" r:id="rId26"/>
    <p:sldId id="753" r:id="rId27"/>
    <p:sldId id="754" r:id="rId28"/>
    <p:sldId id="75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11/11/2018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5659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593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66020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6759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8903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5331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0993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855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180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89548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727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9349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130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702527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56013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2604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409067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989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89037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78454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26520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803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11/11/2018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7390558"/>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11/11/2018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1907497"/>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9.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20.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7.xml"/><Relationship Id="rId1" Type="http://schemas.openxmlformats.org/officeDocument/2006/relationships/themeOverride" Target="../theme/themeOverride21.xml"/><Relationship Id="rId4" Type="http://schemas.openxmlformats.org/officeDocument/2006/relationships/hyperlink" Target="https://thebodythebride.wordpress.com/2016/01/18/what-did-papias-of-hierapolis-teach/"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www.returntoorder.org/2016/01/courage-play-the-ma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8482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marL="0" indent="0">
              <a:buNone/>
            </a:pPr>
            <a:r>
              <a:rPr lang="en-US" dirty="0"/>
              <a:t> </a:t>
            </a:r>
            <a:r>
              <a:rPr lang="en-US" b="1" dirty="0" smtClean="0"/>
              <a:t>Chapter 3</a:t>
            </a:r>
            <a:endParaRPr lang="en-US" dirty="0"/>
          </a:p>
          <a:p>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noble Germanicus overcame the natural fear of death by the grace of God. Even when the proconsul tried to dissuade him, pleading that he spare himself as still in the very flower of his youth, </a:t>
            </a:r>
            <a:r>
              <a:rPr lang="en-US" i="1" dirty="0" smtClean="0">
                <a:latin typeface="Cambria" panose="02040503050406030204" pitchFamily="18" charset="0"/>
                <a:ea typeface="Cambria" panose="02040503050406030204" pitchFamily="18" charset="0"/>
              </a:rPr>
              <a:t>[Germanicus] did </a:t>
            </a:r>
            <a:r>
              <a:rPr lang="en-US" i="1" dirty="0">
                <a:latin typeface="Cambria" panose="02040503050406030204" pitchFamily="18" charset="0"/>
                <a:ea typeface="Cambria" panose="02040503050406030204" pitchFamily="18" charset="0"/>
              </a:rPr>
              <a:t>not hesitate to drag the beast to himself, nearly forcing and goading it, the sooner to be free of their unjust, wicked life. At his glorious death, the whole crowd was so amazed at the bravery of the God-loving martyr and at the courage of Christians in general that they began to shout together, “Kill the atheists! Get Polycarp!"  </a:t>
            </a:r>
          </a:p>
          <a:p>
            <a:endParaRPr lang="en-US" dirty="0"/>
          </a:p>
          <a:p>
            <a:endParaRPr lang="en-US" dirty="0"/>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5753952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a:bodyPr>
          <a:lstStyle/>
          <a:p>
            <a:pPr marL="0" indent="0">
              <a:buNone/>
            </a:pPr>
            <a:r>
              <a:rPr lang="en-US" dirty="0"/>
              <a:t> </a:t>
            </a:r>
            <a:r>
              <a:rPr lang="en-US" b="1" dirty="0" smtClean="0"/>
              <a:t>Chapter 4</a:t>
            </a:r>
            <a:endParaRPr lang="en-US" dirty="0"/>
          </a:p>
          <a:p>
            <a:r>
              <a:rPr lang="en-US" i="1" dirty="0">
                <a:latin typeface="Cambria" panose="02040503050406030204" pitchFamily="18" charset="0"/>
                <a:ea typeface="Cambria" panose="02040503050406030204" pitchFamily="18" charset="0"/>
              </a:rPr>
              <a:t>Now one named Quintus</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newly arrived from Phrygia, when he saw the wild beasts, became afraid. This was the man who forced himself and some others to come forward voluntarily [for trial]. </a:t>
            </a:r>
            <a:r>
              <a:rPr lang="en-US" i="1" dirty="0" smtClean="0">
                <a:latin typeface="Cambria" panose="02040503050406030204" pitchFamily="18" charset="0"/>
                <a:ea typeface="Cambria" panose="02040503050406030204" pitchFamily="18" charset="0"/>
              </a:rPr>
              <a:t>After </a:t>
            </a:r>
            <a:r>
              <a:rPr lang="en-US" i="1" dirty="0">
                <a:latin typeface="Cambria" panose="02040503050406030204" pitchFamily="18" charset="0"/>
                <a:ea typeface="Cambria" panose="02040503050406030204" pitchFamily="18" charset="0"/>
              </a:rPr>
              <a:t>many entreaties, </a:t>
            </a:r>
            <a:r>
              <a:rPr lang="en-US" i="1" dirty="0" smtClean="0">
                <a:latin typeface="Cambria" panose="02040503050406030204" pitchFamily="18" charset="0"/>
                <a:ea typeface="Cambria" panose="02040503050406030204" pitchFamily="18" charset="0"/>
              </a:rPr>
              <a:t>the proconsul persuaded him to </a:t>
            </a:r>
            <a:r>
              <a:rPr lang="en-US" i="1" dirty="0">
                <a:latin typeface="Cambria" panose="02040503050406030204" pitchFamily="18" charset="0"/>
                <a:ea typeface="Cambria" panose="02040503050406030204" pitchFamily="18" charset="0"/>
              </a:rPr>
              <a:t>swear and to offer </a:t>
            </a:r>
            <a:r>
              <a:rPr lang="en-US" i="1" dirty="0" smtClean="0">
                <a:latin typeface="Cambria" panose="02040503050406030204" pitchFamily="18" charset="0"/>
                <a:ea typeface="Cambria" panose="02040503050406030204" pitchFamily="18" charset="0"/>
              </a:rPr>
              <a:t>sacrifice [to the emperor]. </a:t>
            </a:r>
            <a:r>
              <a:rPr lang="en-US" i="1" dirty="0">
                <a:latin typeface="Cambria" panose="02040503050406030204" pitchFamily="18" charset="0"/>
                <a:ea typeface="Cambria" panose="02040503050406030204" pitchFamily="18" charset="0"/>
              </a:rPr>
              <a:t>Wherefore, brethren, we do not commend those who give themselves up [to suffering], seeing the Gospel does not teach so to do. </a:t>
            </a:r>
          </a:p>
          <a:p>
            <a:pPr lvl="1"/>
            <a:r>
              <a:rPr lang="en-US" dirty="0"/>
              <a:t>Here we see the example of a Christian who, upon threat of torture and death, was willing to offer incense to the emperor.</a:t>
            </a:r>
            <a:endParaRPr lang="en-US" sz="1800" dirty="0"/>
          </a:p>
          <a:p>
            <a:pPr lvl="1"/>
            <a:r>
              <a:rPr lang="en-US" dirty="0"/>
              <a:t>So even though Polycarp was martyred voluntarily, they say here that they don’t praise those who volunteer to die, since this man shows what can happen.</a:t>
            </a:r>
            <a:endParaRPr lang="en-US" sz="1800" dirty="0"/>
          </a:p>
          <a:p>
            <a:endParaRPr lang="en-US" dirty="0"/>
          </a:p>
          <a:p>
            <a:endParaRPr lang="en-US" dirty="0"/>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3106699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0" indent="0">
              <a:buNone/>
            </a:pPr>
            <a:r>
              <a:rPr lang="en-US" dirty="0"/>
              <a:t> </a:t>
            </a:r>
            <a:r>
              <a:rPr lang="en-US" b="1" dirty="0" smtClean="0"/>
              <a:t>Chapter 5</a:t>
            </a:r>
            <a:endParaRPr lang="en-US" dirty="0"/>
          </a:p>
          <a:p>
            <a:r>
              <a:rPr lang="en-US" i="1" dirty="0">
                <a:latin typeface="Cambria" panose="02040503050406030204" pitchFamily="18" charset="0"/>
                <a:ea typeface="Cambria" panose="02040503050406030204" pitchFamily="18" charset="0"/>
              </a:rPr>
              <a:t>The wonderful Polycarp, however, was undisturbed at the news and had a fixed determination to stay in the city [Smyrna]. But when his friends pleaded with him to escape, we was persuaded to go to a farm not far from the city, where he stayed with a few others and prayed to the Lord night and day that peace be granted the churches throughout the world, as was his custom. Three nights before his capture, while at prayer he saw in a vision the pillow under his head suddenly burst into flame and burn up, which he interpreted to his friends as foretelling that for Christ's sake he would give up his life by fire. </a:t>
            </a:r>
            <a:endParaRPr lang="en-US" dirty="0" smtClean="0"/>
          </a:p>
          <a:p>
            <a:endParaRPr lang="en-US" dirty="0"/>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10656929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marL="0" indent="0">
              <a:buNone/>
            </a:pPr>
            <a:r>
              <a:rPr lang="en-US" dirty="0"/>
              <a:t> </a:t>
            </a:r>
            <a:r>
              <a:rPr lang="en-US" b="1" dirty="0" smtClean="0"/>
              <a:t>Chapter 6</a:t>
            </a:r>
            <a:endParaRPr lang="en-US" dirty="0"/>
          </a:p>
          <a:p>
            <a:r>
              <a:rPr lang="en-US" i="1" dirty="0">
                <a:latin typeface="Cambria" panose="02040503050406030204" pitchFamily="18" charset="0"/>
                <a:ea typeface="Cambria" panose="02040503050406030204" pitchFamily="18" charset="0"/>
              </a:rPr>
              <a:t>Since those hunting him were relentless, the love of the brethren obliged him to move on </a:t>
            </a:r>
            <a:r>
              <a:rPr lang="en-US" i="1" dirty="0" smtClean="0">
                <a:latin typeface="Cambria" panose="02040503050406030204" pitchFamily="18" charset="0"/>
                <a:ea typeface="Cambria" panose="02040503050406030204" pitchFamily="18" charset="0"/>
              </a:rPr>
              <a:t>to </a:t>
            </a:r>
            <a:r>
              <a:rPr lang="en-US" i="1" dirty="0">
                <a:latin typeface="Cambria" panose="02040503050406030204" pitchFamily="18" charset="0"/>
                <a:ea typeface="Cambria" panose="02040503050406030204" pitchFamily="18" charset="0"/>
              </a:rPr>
              <a:t>another farm. Soon the pursuers arrived and arrested two of the servants there, one of whom, under torture, showed them to Polycarp’s quarters</a:t>
            </a:r>
            <a:r>
              <a:rPr lang="en-US" i="1" dirty="0" smtClean="0">
                <a:latin typeface="Cambria" panose="02040503050406030204" pitchFamily="18" charset="0"/>
                <a:ea typeface="Cambria" panose="02040503050406030204" pitchFamily="18" charset="0"/>
              </a:rPr>
              <a:t>. </a:t>
            </a:r>
            <a:endParaRPr lang="en-US" dirty="0"/>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33510541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marL="0" indent="0">
              <a:buNone/>
            </a:pPr>
            <a:r>
              <a:rPr lang="en-US" dirty="0"/>
              <a:t> </a:t>
            </a:r>
            <a:r>
              <a:rPr lang="en-US" b="1" dirty="0" smtClean="0"/>
              <a:t>Chapter 7</a:t>
            </a:r>
            <a:endParaRPr lang="en-US" dirty="0"/>
          </a:p>
          <a:p>
            <a:r>
              <a:rPr lang="en-US" i="1" dirty="0">
                <a:latin typeface="Cambria" panose="02040503050406030204" pitchFamily="18" charset="0"/>
                <a:ea typeface="Cambria" panose="02040503050406030204" pitchFamily="18" charset="0"/>
              </a:rPr>
              <a:t>It was night, and they found him lying in an upper bedroom. He could have moved to another house, but he had refused, saying, “God's will be done.” When he heard that they had come, he went down and talked with them in such a cheerful, serene manner that they were astounded in view of his old age and confident air and wondered why there was such anxiety to arrest an old man of such character. He ordered that a table be set for them and invited them to dine with gusto, asking only for a single hour to pray undisturbed. This granted, he stood up and prayed, filled with the grace of the Lord, to the astonishment of those present, many of whom grew distressed that so dignified and godlike a man was going to his death</a:t>
            </a:r>
            <a:r>
              <a:rPr lang="en-US" i="1" dirty="0" smtClean="0">
                <a:latin typeface="Cambria" panose="02040503050406030204" pitchFamily="18" charset="0"/>
                <a:ea typeface="Cambria" panose="02040503050406030204" pitchFamily="18" charset="0"/>
              </a:rPr>
              <a:t>. </a:t>
            </a:r>
            <a:endParaRPr lang="en-US" dirty="0" smtClean="0"/>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881669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fontScale="92500" lnSpcReduction="20000"/>
          </a:bodyPr>
          <a:lstStyle/>
          <a:p>
            <a:pPr marL="0" indent="0">
              <a:buNone/>
            </a:pPr>
            <a:r>
              <a:rPr lang="en-US" dirty="0"/>
              <a:t> </a:t>
            </a:r>
            <a:r>
              <a:rPr lang="en-US" b="1" dirty="0" smtClean="0"/>
              <a:t>Chapter 8</a:t>
            </a:r>
            <a:endParaRPr lang="en-US" dirty="0"/>
          </a:p>
          <a:p>
            <a:r>
              <a:rPr lang="en-US" i="1" dirty="0">
                <a:latin typeface="Cambria" panose="02040503050406030204" pitchFamily="18" charset="0"/>
                <a:ea typeface="Cambria" panose="02040503050406030204" pitchFamily="18" charset="0"/>
              </a:rPr>
              <a:t>Finally he finished his prayer, after remembering all with whom he had ever come into </a:t>
            </a:r>
            <a:r>
              <a:rPr lang="en-US" i="1" dirty="0" smtClean="0">
                <a:latin typeface="Cambria" panose="02040503050406030204" pitchFamily="18" charset="0"/>
                <a:ea typeface="Cambria" panose="02040503050406030204" pitchFamily="18" charset="0"/>
              </a:rPr>
              <a:t>contact – small </a:t>
            </a:r>
            <a:r>
              <a:rPr lang="en-US" i="1" dirty="0">
                <a:latin typeface="Cambria" panose="02040503050406030204" pitchFamily="18" charset="0"/>
                <a:ea typeface="Cambria" panose="02040503050406030204" pitchFamily="18" charset="0"/>
              </a:rPr>
              <a:t>or great, famous or </a:t>
            </a:r>
            <a:r>
              <a:rPr lang="en-US" i="1" dirty="0" smtClean="0">
                <a:latin typeface="Cambria" panose="02040503050406030204" pitchFamily="18" charset="0"/>
                <a:ea typeface="Cambria" panose="02040503050406030204" pitchFamily="18" charset="0"/>
              </a:rPr>
              <a:t>obscure</a:t>
            </a:r>
            <a:r>
              <a:rPr lang="en-US" i="1" dirty="0">
                <a:latin typeface="Cambria" panose="02040503050406030204" pitchFamily="18" charset="0"/>
                <a:ea typeface="Cambria" panose="02040503050406030204" pitchFamily="18" charset="0"/>
              </a:rPr>
              <a:t> – </a:t>
            </a:r>
            <a:r>
              <a:rPr lang="en-US" i="1" dirty="0" smtClean="0">
                <a:latin typeface="Cambria" panose="02040503050406030204" pitchFamily="18" charset="0"/>
                <a:ea typeface="Cambria" panose="02040503050406030204" pitchFamily="18" charset="0"/>
              </a:rPr>
              <a:t>and </a:t>
            </a:r>
            <a:r>
              <a:rPr lang="en-US" i="1" dirty="0">
                <a:latin typeface="Cambria" panose="02040503050406030204" pitchFamily="18" charset="0"/>
                <a:ea typeface="Cambria" panose="02040503050406030204" pitchFamily="18" charset="0"/>
              </a:rPr>
              <a:t>the whole Catholic Church throughout the world. When the hour for departure had come, they set him on a donkey and led him into the city on a great Sabbath. Herod, the chief of police, and his father Nicetes met him and transferred him to their carriage. Sitting beside him, they tried to persuade him: “What harm is there in saying </a:t>
            </a:r>
            <a:r>
              <a:rPr lang="en-US" i="1" dirty="0" smtClean="0">
                <a:latin typeface="Cambria" panose="02040503050406030204" pitchFamily="18" charset="0"/>
                <a:ea typeface="Cambria" panose="02040503050406030204" pitchFamily="18" charset="0"/>
              </a:rPr>
              <a:t>‘Lord </a:t>
            </a:r>
            <a:r>
              <a:rPr lang="en-US" i="1" dirty="0">
                <a:latin typeface="Cambria" panose="02040503050406030204" pitchFamily="18" charset="0"/>
                <a:ea typeface="Cambria" panose="02040503050406030204" pitchFamily="18" charset="0"/>
              </a:rPr>
              <a:t>Caesar' and </a:t>
            </a:r>
            <a:r>
              <a:rPr lang="en-US" i="1" dirty="0" smtClean="0">
                <a:latin typeface="Cambria" panose="02040503050406030204" pitchFamily="18" charset="0"/>
                <a:ea typeface="Cambria" panose="02040503050406030204" pitchFamily="18" charset="0"/>
              </a:rPr>
              <a:t>sacrificing</a:t>
            </a:r>
            <a:r>
              <a:rPr lang="en-US" i="1" dirty="0">
                <a:latin typeface="Cambria" panose="02040503050406030204" pitchFamily="18" charset="0"/>
                <a:ea typeface="Cambria" panose="02040503050406030204" pitchFamily="18" charset="0"/>
              </a:rPr>
              <a:t> – </a:t>
            </a:r>
            <a:r>
              <a:rPr lang="en-US" i="1" dirty="0" smtClean="0">
                <a:latin typeface="Cambria" panose="02040503050406030204" pitchFamily="18" charset="0"/>
                <a:ea typeface="Cambria" panose="02040503050406030204" pitchFamily="18" charset="0"/>
              </a:rPr>
              <a:t>and </a:t>
            </a:r>
            <a:r>
              <a:rPr lang="en-US" i="1" dirty="0">
                <a:latin typeface="Cambria" panose="02040503050406030204" pitchFamily="18" charset="0"/>
                <a:ea typeface="Cambria" panose="02040503050406030204" pitchFamily="18" charset="0"/>
              </a:rPr>
              <a:t>so be saved</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At first he did not answer them, but when they persisted, he said, “I will not do what you advise.”  Threats now replaced persuasion, and they ejected him so quickly that he scraped his shin in getting down from the carriage. But he walked on briskly to the stadium, as if nothing had happened. There the noise was so great that no one could be heard. </a:t>
            </a:r>
            <a:r>
              <a:rPr lang="en-US" i="1" dirty="0" smtClean="0">
                <a:latin typeface="Cambria" panose="02040503050406030204" pitchFamily="18" charset="0"/>
                <a:ea typeface="Cambria" panose="02040503050406030204" pitchFamily="18" charset="0"/>
              </a:rPr>
              <a:t> </a:t>
            </a:r>
            <a:endParaRPr lang="en-US" dirty="0" smtClean="0"/>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29819996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fontScale="92500" lnSpcReduction="20000"/>
          </a:bodyPr>
          <a:lstStyle/>
          <a:p>
            <a:pPr marL="0" indent="0">
              <a:buNone/>
            </a:pPr>
            <a:r>
              <a:rPr lang="en-US" dirty="0"/>
              <a:t> </a:t>
            </a:r>
            <a:r>
              <a:rPr lang="en-US" b="1" dirty="0" smtClean="0"/>
              <a:t>Chapter 9</a:t>
            </a:r>
            <a:endParaRPr lang="en-US" dirty="0"/>
          </a:p>
          <a:p>
            <a:r>
              <a:rPr lang="en-US" i="1" dirty="0">
                <a:latin typeface="Cambria" panose="02040503050406030204" pitchFamily="18" charset="0"/>
                <a:ea typeface="Cambria" panose="02040503050406030204" pitchFamily="18" charset="0"/>
              </a:rPr>
              <a:t>When Polycarp entered the stadium, a voice from heaven said, </a:t>
            </a:r>
            <a:r>
              <a:rPr lang="en-US" i="1" dirty="0" smtClean="0">
                <a:latin typeface="Cambria" panose="02040503050406030204" pitchFamily="18" charset="0"/>
                <a:ea typeface="Cambria" panose="02040503050406030204" pitchFamily="18" charset="0"/>
              </a:rPr>
              <a:t>“Be </a:t>
            </a:r>
            <a:r>
              <a:rPr lang="en-US" i="1" dirty="0">
                <a:latin typeface="Cambria" panose="02040503050406030204" pitchFamily="18" charset="0"/>
                <a:ea typeface="Cambria" panose="02040503050406030204" pitchFamily="18" charset="0"/>
              </a:rPr>
              <a:t>strong and play the man, Polycarp</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No one saw the speaker, but many of our people who were there heard the voice. As word spread that Polycarp had been arrested, there was a tremendous roar. When he approached, the proconsul asked him if he were Polycarp and after he admitted it he tried to dissuade him, saying, “Respect your years! Swear by Caesar's fortune! Recant and say, ‘Away with the </a:t>
            </a:r>
            <a:r>
              <a:rPr lang="en-US" i="1" dirty="0" smtClean="0">
                <a:latin typeface="Cambria" panose="02040503050406030204" pitchFamily="18" charset="0"/>
                <a:ea typeface="Cambria" panose="02040503050406030204" pitchFamily="18" charset="0"/>
              </a:rPr>
              <a:t>atheists!’” So </a:t>
            </a:r>
            <a:r>
              <a:rPr lang="en-US" i="1" dirty="0">
                <a:latin typeface="Cambria" panose="02040503050406030204" pitchFamily="18" charset="0"/>
                <a:ea typeface="Cambria" panose="02040503050406030204" pitchFamily="18" charset="0"/>
              </a:rPr>
              <a:t>Polycarp swept his hand across the crowd, sighed, looked up to heaven, and cried, </a:t>
            </a:r>
            <a:r>
              <a:rPr lang="en-US" i="1" dirty="0" smtClean="0">
                <a:latin typeface="Cambria" panose="02040503050406030204" pitchFamily="18" charset="0"/>
                <a:ea typeface="Cambria" panose="02040503050406030204" pitchFamily="18" charset="0"/>
              </a:rPr>
              <a:t>“Yes, away </a:t>
            </a:r>
            <a:r>
              <a:rPr lang="en-US" i="1" dirty="0">
                <a:latin typeface="Cambria" panose="02040503050406030204" pitchFamily="18" charset="0"/>
                <a:ea typeface="Cambria" panose="02040503050406030204" pitchFamily="18" charset="0"/>
              </a:rPr>
              <a:t>with the atheists</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But the governor pressed him, </a:t>
            </a:r>
            <a:r>
              <a:rPr lang="en-US" i="1" dirty="0" smtClean="0">
                <a:latin typeface="Cambria" panose="02040503050406030204" pitchFamily="18" charset="0"/>
                <a:ea typeface="Cambria" panose="02040503050406030204" pitchFamily="18" charset="0"/>
              </a:rPr>
              <a:t>“Take </a:t>
            </a:r>
            <a:r>
              <a:rPr lang="en-US" i="1" dirty="0">
                <a:latin typeface="Cambria" panose="02040503050406030204" pitchFamily="18" charset="0"/>
                <a:ea typeface="Cambria" panose="02040503050406030204" pitchFamily="18" charset="0"/>
              </a:rPr>
              <a:t>the oath and I will set you free. Curse Christ</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But Polycarp replied, “For eighty six years I have been his servant, and he has never done me wrong. How can I blaspheme my King who saved me</a:t>
            </a:r>
            <a:r>
              <a:rPr lang="en-US" i="1" dirty="0" smtClean="0">
                <a:latin typeface="Cambria" panose="02040503050406030204" pitchFamily="18" charset="0"/>
                <a:ea typeface="Cambria" panose="02040503050406030204" pitchFamily="18" charset="0"/>
              </a:rPr>
              <a:t>?”  </a:t>
            </a:r>
            <a:endParaRPr lang="en-US" dirty="0" smtClean="0"/>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32880619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lnSpcReduction="10000"/>
          </a:bodyPr>
          <a:lstStyle/>
          <a:p>
            <a:pPr marL="0" indent="0">
              <a:buNone/>
            </a:pPr>
            <a:r>
              <a:rPr lang="en-US" dirty="0"/>
              <a:t> </a:t>
            </a:r>
            <a:r>
              <a:rPr lang="en-US" b="1" dirty="0" smtClean="0"/>
              <a:t>Chapter 10</a:t>
            </a:r>
            <a:endParaRPr lang="en-US" dirty="0"/>
          </a:p>
          <a:p>
            <a:r>
              <a:rPr lang="en-US" i="1" dirty="0">
                <a:latin typeface="Cambria" panose="02040503050406030204" pitchFamily="18" charset="0"/>
                <a:ea typeface="Cambria" panose="02040503050406030204" pitchFamily="18" charset="0"/>
              </a:rPr>
              <a:t>But when </a:t>
            </a:r>
            <a:r>
              <a:rPr lang="en-US" i="1" dirty="0" smtClean="0">
                <a:latin typeface="Cambria" panose="02040503050406030204" pitchFamily="18" charset="0"/>
                <a:ea typeface="Cambria" panose="02040503050406030204" pitchFamily="18" charset="0"/>
              </a:rPr>
              <a:t>the proconsul </a:t>
            </a:r>
            <a:r>
              <a:rPr lang="en-US" i="1" dirty="0">
                <a:latin typeface="Cambria" panose="02040503050406030204" pitchFamily="18" charset="0"/>
                <a:ea typeface="Cambria" panose="02040503050406030204" pitchFamily="18" charset="0"/>
              </a:rPr>
              <a:t>persisted, “Swear by Caesar's fortune,” </a:t>
            </a:r>
            <a:r>
              <a:rPr lang="en-US" i="1" dirty="0" smtClean="0">
                <a:latin typeface="Cambria" panose="02040503050406030204" pitchFamily="18" charset="0"/>
                <a:ea typeface="Cambria" panose="02040503050406030204" pitchFamily="18" charset="0"/>
              </a:rPr>
              <a:t>Polycarp </a:t>
            </a:r>
            <a:r>
              <a:rPr lang="en-US" i="1" dirty="0">
                <a:latin typeface="Cambria" panose="02040503050406030204" pitchFamily="18" charset="0"/>
                <a:ea typeface="Cambria" panose="02040503050406030204" pitchFamily="18" charset="0"/>
              </a:rPr>
              <a:t>replied, “lf you suppose that I could do this, pretending not to know who I am, listen carefully: I am a Christian. And if you wish to learn the teachings of Christianity, choose a day and you will hear them.” The proconsul replied, “Persuade the people</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Polycarp responded, “You would be worthy of such a discussion, for we have been taught to render appropriate honor to rulers and authorities ordained by God if it does not compromise us. As for the people, I do not feel a defense is appropriate.” </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14356364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lnSpcReduction="10000"/>
          </a:bodyPr>
          <a:lstStyle/>
          <a:p>
            <a:pPr marL="0" indent="0">
              <a:buNone/>
            </a:pPr>
            <a:r>
              <a:rPr lang="en-US" dirty="0"/>
              <a:t> </a:t>
            </a:r>
            <a:r>
              <a:rPr lang="en-US" b="1" dirty="0" smtClean="0"/>
              <a:t>Chapter 11</a:t>
            </a:r>
            <a:endParaRPr lang="en-US" dirty="0"/>
          </a:p>
          <a:p>
            <a:r>
              <a:rPr lang="en-US" i="1" dirty="0">
                <a:latin typeface="Cambria" panose="02040503050406030204" pitchFamily="18" charset="0"/>
                <a:ea typeface="Cambria" panose="02040503050406030204" pitchFamily="18" charset="0"/>
              </a:rPr>
              <a:t>Said the proconsul, “I have wild beasts. I'll throw you to them if you don't change your mind!” “Call them,” he replied, “for we cannot change our mind from better to worse. But to change from cruelty to justice is excellent.” Again he countered “If you disregard the beasts, I'll have you consumed by fire unless you repent!” But Polycarp declared, “You threaten a fire that burns for a time and is quickly </a:t>
            </a:r>
            <a:r>
              <a:rPr lang="en-US" i="1" dirty="0" smtClean="0">
                <a:latin typeface="Cambria" panose="02040503050406030204" pitchFamily="18" charset="0"/>
                <a:ea typeface="Cambria" panose="02040503050406030204" pitchFamily="18" charset="0"/>
              </a:rPr>
              <a:t>extinguished</a:t>
            </a:r>
            <a:r>
              <a:rPr lang="en-US" i="1" dirty="0">
                <a:latin typeface="Cambria" panose="02040503050406030204" pitchFamily="18" charset="0"/>
                <a:ea typeface="Cambria" panose="02040503050406030204" pitchFamily="18" charset="0"/>
              </a:rPr>
              <a:t>. Yet a fire that you know nothing about awaits the wicked in the judgement to come and in eternal </a:t>
            </a:r>
            <a:r>
              <a:rPr lang="en-US" i="1" dirty="0" smtClean="0">
                <a:latin typeface="Cambria" panose="02040503050406030204" pitchFamily="18" charset="0"/>
                <a:ea typeface="Cambria" panose="02040503050406030204" pitchFamily="18" charset="0"/>
              </a:rPr>
              <a:t>punishment. </a:t>
            </a:r>
            <a:r>
              <a:rPr lang="en-US" i="1" dirty="0">
                <a:latin typeface="Cambria" panose="02040503050406030204" pitchFamily="18" charset="0"/>
                <a:ea typeface="Cambria" panose="02040503050406030204" pitchFamily="18" charset="0"/>
              </a:rPr>
              <a:t>But what are you waiting for? Do what you will." </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2979590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152400" y="838200"/>
            <a:ext cx="8839200" cy="5638800"/>
          </a:xfrm>
        </p:spPr>
        <p:txBody>
          <a:bodyPr>
            <a:normAutofit fontScale="85000" lnSpcReduction="10000"/>
          </a:bodyPr>
          <a:lstStyle/>
          <a:p>
            <a:pPr marL="0" indent="0">
              <a:buNone/>
            </a:pPr>
            <a:r>
              <a:rPr lang="en-US" dirty="0"/>
              <a:t> </a:t>
            </a:r>
            <a:r>
              <a:rPr lang="en-US" b="1" dirty="0" smtClean="0"/>
              <a:t>Chapter 12</a:t>
            </a:r>
            <a:endParaRPr lang="en-US" dirty="0"/>
          </a:p>
          <a:p>
            <a:r>
              <a:rPr lang="en-US" i="1" dirty="0">
                <a:latin typeface="Cambria" panose="02040503050406030204" pitchFamily="18" charset="0"/>
                <a:ea typeface="Cambria" panose="02040503050406030204" pitchFamily="18" charset="0"/>
              </a:rPr>
              <a:t>As he said these and many other things, he was filled with courage and joy, and his features with such grace that they did not pale with alarm at what was said to </a:t>
            </a:r>
            <a:r>
              <a:rPr lang="en-US" i="1" dirty="0" smtClean="0">
                <a:latin typeface="Cambria" panose="02040503050406030204" pitchFamily="18" charset="0"/>
                <a:ea typeface="Cambria" panose="02040503050406030204" pitchFamily="18" charset="0"/>
              </a:rPr>
              <a:t>him. </a:t>
            </a:r>
            <a:r>
              <a:rPr lang="en-US" i="1" dirty="0">
                <a:latin typeface="Cambria" panose="02040503050406030204" pitchFamily="18" charset="0"/>
                <a:ea typeface="Cambria" panose="02040503050406030204" pitchFamily="18" charset="0"/>
              </a:rPr>
              <a:t>The proconsul was astounded and sent his herald into the center of the stadium to announce three times: “Polycarp has confessed that he is a Christian</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At this, the whole multitude of Gentiles and Jews living in Smyrna boiled with anger and shouted at the tops of their lungs, </a:t>
            </a:r>
            <a:r>
              <a:rPr lang="en-US" i="1" dirty="0" smtClean="0">
                <a:latin typeface="Cambria" panose="02040503050406030204" pitchFamily="18" charset="0"/>
                <a:ea typeface="Cambria" panose="02040503050406030204" pitchFamily="18" charset="0"/>
              </a:rPr>
              <a:t>“This </a:t>
            </a:r>
            <a:r>
              <a:rPr lang="en-US" i="1" dirty="0">
                <a:latin typeface="Cambria" panose="02040503050406030204" pitchFamily="18" charset="0"/>
                <a:ea typeface="Cambria" panose="02040503050406030204" pitchFamily="18" charset="0"/>
              </a:rPr>
              <a:t>is the teacher of Asia, the father of the Christians, the destroyer of our gods, who teaches many not to offer sacrifice or worship!” They then demanded that Philip the Asiarch let a lion loose on Polycarp. But he said that this would be illegal, since he had closed the sports. Then a general shout arose that Polycarp should be burned alive. Indeed, the vision of the burning pillow had to be fulfilled, and, </a:t>
            </a:r>
            <a:r>
              <a:rPr lang="en-US" i="1" dirty="0" smtClean="0">
                <a:latin typeface="Cambria" panose="02040503050406030204" pitchFamily="18" charset="0"/>
                <a:ea typeface="Cambria" panose="02040503050406030204" pitchFamily="18" charset="0"/>
              </a:rPr>
              <a:t>[Polycarp] turning </a:t>
            </a:r>
            <a:r>
              <a:rPr lang="en-US" i="1" dirty="0">
                <a:latin typeface="Cambria" panose="02040503050406030204" pitchFamily="18" charset="0"/>
                <a:ea typeface="Cambria" panose="02040503050406030204" pitchFamily="18" charset="0"/>
              </a:rPr>
              <a:t>to the faithful with him, he </a:t>
            </a:r>
            <a:r>
              <a:rPr lang="en-US" i="1" dirty="0" smtClean="0">
                <a:latin typeface="Cambria" panose="02040503050406030204" pitchFamily="18" charset="0"/>
                <a:ea typeface="Cambria" panose="02040503050406030204" pitchFamily="18" charset="0"/>
              </a:rPr>
              <a:t>said, prophetically</a:t>
            </a:r>
            <a:r>
              <a:rPr lang="en-US" i="1" dirty="0">
                <a:latin typeface="Cambria" panose="02040503050406030204" pitchFamily="18" charset="0"/>
                <a:ea typeface="Cambria" panose="02040503050406030204" pitchFamily="18" charset="0"/>
              </a:rPr>
              <a:t>, “l must be burned alive.” </a:t>
            </a:r>
            <a:r>
              <a:rPr lang="en-US" i="1" dirty="0" smtClean="0">
                <a:latin typeface="Cambria" panose="02040503050406030204" pitchFamily="18" charset="0"/>
                <a:ea typeface="Cambria" panose="02040503050406030204" pitchFamily="18" charset="0"/>
              </a:rPr>
              <a:t> </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42006413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fontScale="92500" lnSpcReduction="10000"/>
          </a:bodyPr>
          <a:lstStyle/>
          <a:p>
            <a:r>
              <a:rPr lang="en-US" dirty="0" smtClean="0"/>
              <a:t>Who was Ignatius and when did he live?</a:t>
            </a:r>
          </a:p>
          <a:p>
            <a:pPr lvl="1"/>
            <a:r>
              <a:rPr lang="en-US" dirty="0" smtClean="0"/>
              <a:t>He was </a:t>
            </a:r>
            <a:r>
              <a:rPr lang="en-US" dirty="0"/>
              <a:t>the bishop of the church in </a:t>
            </a:r>
            <a:r>
              <a:rPr lang="en-US" dirty="0" smtClean="0"/>
              <a:t>Antioch.</a:t>
            </a:r>
          </a:p>
          <a:p>
            <a:pPr lvl="1"/>
            <a:r>
              <a:rPr lang="en-US" dirty="0" smtClean="0"/>
              <a:t>He lived from AD </a:t>
            </a:r>
            <a:r>
              <a:rPr lang="en-US" dirty="0"/>
              <a:t>35 – </a:t>
            </a:r>
            <a:r>
              <a:rPr lang="en-US" dirty="0" smtClean="0"/>
              <a:t>107 </a:t>
            </a:r>
          </a:p>
          <a:p>
            <a:r>
              <a:rPr lang="en-US" dirty="0" smtClean="0"/>
              <a:t>How many of Ignatius’ letters do we have, to whom were they written?</a:t>
            </a:r>
          </a:p>
          <a:p>
            <a:pPr lvl="1"/>
            <a:r>
              <a:rPr lang="en-US" dirty="0"/>
              <a:t>Ignatius </a:t>
            </a:r>
            <a:r>
              <a:rPr lang="en-US" dirty="0" smtClean="0"/>
              <a:t>wrote </a:t>
            </a:r>
            <a:r>
              <a:rPr lang="en-US" b="1" i="1" dirty="0"/>
              <a:t>seven</a:t>
            </a:r>
            <a:r>
              <a:rPr lang="en-US" dirty="0"/>
              <a:t> letters – </a:t>
            </a:r>
          </a:p>
          <a:p>
            <a:pPr lvl="2"/>
            <a:r>
              <a:rPr lang="en-US" sz="2400" b="1" i="1" dirty="0"/>
              <a:t>Five</a:t>
            </a:r>
            <a:r>
              <a:rPr lang="en-US" sz="2400" dirty="0"/>
              <a:t> to churches in Asia Minor:</a:t>
            </a:r>
          </a:p>
          <a:p>
            <a:pPr lvl="3"/>
            <a:r>
              <a:rPr lang="en-US" sz="2400" dirty="0"/>
              <a:t>Ephesus</a:t>
            </a:r>
          </a:p>
          <a:p>
            <a:pPr lvl="3"/>
            <a:r>
              <a:rPr lang="en-US" sz="2400" dirty="0"/>
              <a:t>Magnesia</a:t>
            </a:r>
          </a:p>
          <a:p>
            <a:pPr lvl="3"/>
            <a:r>
              <a:rPr lang="en-US" sz="2400" dirty="0"/>
              <a:t>Tralles</a:t>
            </a:r>
          </a:p>
          <a:p>
            <a:pPr lvl="3"/>
            <a:r>
              <a:rPr lang="en-US" sz="2400" dirty="0"/>
              <a:t>Philadelphia </a:t>
            </a:r>
          </a:p>
          <a:p>
            <a:pPr lvl="3"/>
            <a:r>
              <a:rPr lang="en-US" sz="2400" dirty="0"/>
              <a:t>Smyrna </a:t>
            </a:r>
          </a:p>
          <a:p>
            <a:pPr lvl="2"/>
            <a:r>
              <a:rPr lang="en-US" sz="2400" b="1" i="1" dirty="0"/>
              <a:t>One</a:t>
            </a:r>
            <a:r>
              <a:rPr lang="en-US" sz="2400" dirty="0"/>
              <a:t> to the church of Rome</a:t>
            </a:r>
          </a:p>
          <a:p>
            <a:pPr lvl="2"/>
            <a:r>
              <a:rPr lang="en-US" sz="2400" b="1" i="1" dirty="0"/>
              <a:t>One</a:t>
            </a:r>
            <a:r>
              <a:rPr lang="en-US" sz="2400" dirty="0"/>
              <a:t> a personal letter to Polycarp, bishop of the church in Smyrna. </a:t>
            </a:r>
          </a:p>
          <a:p>
            <a:endParaRPr lang="en-US" sz="2400" dirty="0"/>
          </a:p>
        </p:txBody>
      </p:sp>
    </p:spTree>
    <p:extLst>
      <p:ext uri="{BB962C8B-B14F-4D97-AF65-F5344CB8AC3E}">
        <p14:creationId xmlns:p14="http://schemas.microsoft.com/office/powerpoint/2010/main" val="942413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 calcmode="lin" valueType="num">
                                      <p:cBhvr>
                                        <p:cTn id="70"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4">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 calcmode="lin" valueType="num">
                                      <p:cBhvr>
                                        <p:cTn id="7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4">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4">
                                            <p:txEl>
                                              <p:pRg st="11" end="11"/>
                                            </p:txEl>
                                          </p:spTgt>
                                        </p:tgtEl>
                                        <p:attrNameLst>
                                          <p:attrName>style.visibility</p:attrName>
                                        </p:attrNameLst>
                                      </p:cBhvr>
                                      <p:to>
                                        <p:strVal val="visible"/>
                                      </p:to>
                                    </p:set>
                                    <p:anim calcmode="lin" valueType="num">
                                      <p:cBhvr>
                                        <p:cTn id="84"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4">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4">
                                            <p:txEl>
                                              <p:pRg st="12" end="12"/>
                                            </p:txEl>
                                          </p:spTgt>
                                        </p:tgtEl>
                                        <p:attrNameLst>
                                          <p:attrName>style.visibility</p:attrName>
                                        </p:attrNameLst>
                                      </p:cBhvr>
                                      <p:to>
                                        <p:strVal val="visible"/>
                                      </p:to>
                                    </p:set>
                                    <p:anim calcmode="lin" valueType="num">
                                      <p:cBhvr>
                                        <p:cTn id="91"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a:bodyPr>
          <a:lstStyle/>
          <a:p>
            <a:pPr marL="0" indent="0">
              <a:buNone/>
            </a:pPr>
            <a:r>
              <a:rPr lang="en-US" dirty="0"/>
              <a:t> </a:t>
            </a:r>
            <a:r>
              <a:rPr lang="en-US" b="1" dirty="0" smtClean="0"/>
              <a:t>Chapter 13</a:t>
            </a:r>
            <a:endParaRPr lang="en-US" dirty="0"/>
          </a:p>
          <a:p>
            <a:r>
              <a:rPr lang="en-US" i="1" dirty="0">
                <a:latin typeface="Cambria" panose="02040503050406030204" pitchFamily="18" charset="0"/>
                <a:ea typeface="Cambria" panose="02040503050406030204" pitchFamily="18" charset="0"/>
              </a:rPr>
              <a:t>In less time than it takes to tell, the crowd gathered logs and faggots from the workshops and baths </a:t>
            </a:r>
            <a:r>
              <a:rPr lang="en-US" i="1" dirty="0" smtClean="0">
                <a:latin typeface="Cambria" panose="02040503050406030204" pitchFamily="18" charset="0"/>
                <a:ea typeface="Cambria" panose="02040503050406030204" pitchFamily="18" charset="0"/>
              </a:rPr>
              <a:t>– as </a:t>
            </a:r>
            <a:r>
              <a:rPr lang="en-US" i="1" dirty="0">
                <a:latin typeface="Cambria" panose="02040503050406030204" pitchFamily="18" charset="0"/>
                <a:ea typeface="Cambria" panose="02040503050406030204" pitchFamily="18" charset="0"/>
              </a:rPr>
              <a:t>usual, the Jews in particular. When the pyre was ready, he took off all his clothes, loosened his belt, and tried to take off his shoes though he was unused to doing this because the faithful had vied with each other for this </a:t>
            </a:r>
            <a:r>
              <a:rPr lang="en-US" i="1" dirty="0" smtClean="0">
                <a:latin typeface="Cambria" panose="02040503050406030204" pitchFamily="18" charset="0"/>
                <a:ea typeface="Cambria" panose="02040503050406030204" pitchFamily="18" charset="0"/>
              </a:rPr>
              <a:t>privilege. </a:t>
            </a:r>
            <a:r>
              <a:rPr lang="en-US" i="1" dirty="0">
                <a:latin typeface="Cambria" panose="02040503050406030204" pitchFamily="18" charset="0"/>
                <a:ea typeface="Cambria" panose="02040503050406030204" pitchFamily="18" charset="0"/>
              </a:rPr>
              <a:t>As they were going to nail him to the grid for the fire, he said, “Let me be, for he who enables me to endure the flames will also enable me to remain in them unmoved, even without nails</a:t>
            </a:r>
            <a:r>
              <a:rPr lang="en-US" i="1" dirty="0" smtClean="0">
                <a:latin typeface="Cambria" panose="02040503050406030204" pitchFamily="18" charset="0"/>
                <a:ea typeface="Cambria" panose="02040503050406030204" pitchFamily="18" charset="0"/>
              </a:rPr>
              <a:t>.”  </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32767182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fontScale="92500" lnSpcReduction="10000"/>
          </a:bodyPr>
          <a:lstStyle/>
          <a:p>
            <a:pPr marL="0" indent="0">
              <a:buNone/>
            </a:pPr>
            <a:r>
              <a:rPr lang="en-US" dirty="0"/>
              <a:t> </a:t>
            </a:r>
            <a:r>
              <a:rPr lang="en-US" b="1" dirty="0" smtClean="0"/>
              <a:t>Chapter 14</a:t>
            </a:r>
            <a:endParaRPr lang="en-US" dirty="0"/>
          </a:p>
          <a:p>
            <a:r>
              <a:rPr lang="en-US" i="1" dirty="0">
                <a:latin typeface="Cambria" panose="02040503050406030204" pitchFamily="18" charset="0"/>
                <a:ea typeface="Cambria" panose="02040503050406030204" pitchFamily="18" charset="0"/>
              </a:rPr>
              <a:t>So they bound him without nailing, hands behind his back, like a noble ram from a great flock, as a whole burnt offering acceptable to almighty God, He prayed: “O Father of your beloved Son, Jesus Christ, through whom we know you, I bless you for this day and hour, that I may, with the martyrs, share in the cup of Christ for the resurrection to eternal life of both soul and body in the immortality of the Holy Spirit. May I be received among them today as a rich and acceptable sacrifice, according to your divine fulfillment. For this reason I praise you for everything, I bless and glorify you through the eternal </a:t>
            </a:r>
            <a:r>
              <a:rPr lang="en-US" i="1" dirty="0" smtClean="0">
                <a:latin typeface="Cambria" panose="02040503050406030204" pitchFamily="18" charset="0"/>
                <a:ea typeface="Cambria" panose="02040503050406030204" pitchFamily="18" charset="0"/>
              </a:rPr>
              <a:t>high </a:t>
            </a:r>
            <a:r>
              <a:rPr lang="en-US" i="1" dirty="0">
                <a:latin typeface="Cambria" panose="02040503050406030204" pitchFamily="18" charset="0"/>
                <a:ea typeface="Cambria" panose="02040503050406030204" pitchFamily="18" charset="0"/>
              </a:rPr>
              <a:t>priest, Jesus Christ, your beloved Son, through whom be glory to </a:t>
            </a:r>
            <a:r>
              <a:rPr lang="en-US" i="1" dirty="0" smtClean="0">
                <a:latin typeface="Cambria" panose="02040503050406030204" pitchFamily="18" charset="0"/>
                <a:ea typeface="Cambria" panose="02040503050406030204" pitchFamily="18" charset="0"/>
              </a:rPr>
              <a:t>you and </a:t>
            </a:r>
            <a:r>
              <a:rPr lang="en-US" i="1" dirty="0">
                <a:latin typeface="Cambria" panose="02040503050406030204" pitchFamily="18" charset="0"/>
                <a:ea typeface="Cambria" panose="02040503050406030204" pitchFamily="18" charset="0"/>
              </a:rPr>
              <a:t>the Holy Spirit, both now and in the ages to come. Amen</a:t>
            </a:r>
            <a:r>
              <a:rPr lang="en-US" i="1" dirty="0" smtClean="0">
                <a:latin typeface="Cambria" panose="02040503050406030204" pitchFamily="18" charset="0"/>
                <a:ea typeface="Cambria" panose="02040503050406030204" pitchFamily="18" charset="0"/>
              </a:rPr>
              <a:t>”  </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16116916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a:bodyPr>
          <a:lstStyle/>
          <a:p>
            <a:pPr marL="0" indent="0">
              <a:buNone/>
            </a:pPr>
            <a:r>
              <a:rPr lang="en-US" dirty="0"/>
              <a:t> </a:t>
            </a:r>
            <a:r>
              <a:rPr lang="en-US" b="1" dirty="0" smtClean="0"/>
              <a:t>Chapter 15</a:t>
            </a:r>
            <a:endParaRPr lang="en-US" dirty="0"/>
          </a:p>
          <a:p>
            <a:r>
              <a:rPr lang="en-US" i="1" dirty="0">
                <a:latin typeface="Cambria" panose="02040503050406030204" pitchFamily="18" charset="0"/>
                <a:ea typeface="Cambria" panose="02040503050406030204" pitchFamily="18" charset="0"/>
              </a:rPr>
              <a:t>When he had finished, the fire was lit and a great flame </a:t>
            </a:r>
            <a:r>
              <a:rPr lang="en-US" i="1" dirty="0" smtClean="0">
                <a:latin typeface="Cambria" panose="02040503050406030204" pitchFamily="18" charset="0"/>
                <a:ea typeface="Cambria" panose="02040503050406030204" pitchFamily="18" charset="0"/>
              </a:rPr>
              <a:t>blazed up</a:t>
            </a:r>
            <a:r>
              <a:rPr lang="en-US" i="1" dirty="0">
                <a:latin typeface="Cambria" panose="02040503050406030204" pitchFamily="18" charset="0"/>
                <a:ea typeface="Cambria" panose="02040503050406030204" pitchFamily="18" charset="0"/>
              </a:rPr>
              <a:t>, and we who were privileged to witness it saw something marvelous. The fire assumed the shape of a room, like a billowing ship's sail that surrounded the martyr's body inside it, not like burning flesh but like gold and silver being refined in a furnace. We also smelled a pleasant fragrance like the scent of incense or other costly spices</a:t>
            </a:r>
            <a:r>
              <a:rPr lang="en-US" i="1" dirty="0" smtClean="0">
                <a:latin typeface="Cambria" panose="02040503050406030204" pitchFamily="18" charset="0"/>
                <a:ea typeface="Cambria" panose="02040503050406030204" pitchFamily="18" charset="0"/>
              </a:rPr>
              <a:t>.  </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26146555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a:bodyPr>
          <a:lstStyle/>
          <a:p>
            <a:pPr marL="0" indent="0">
              <a:buNone/>
            </a:pPr>
            <a:r>
              <a:rPr lang="en-US" dirty="0"/>
              <a:t> </a:t>
            </a:r>
            <a:r>
              <a:rPr lang="en-US" b="1" dirty="0" smtClean="0"/>
              <a:t>Chapter 16</a:t>
            </a:r>
            <a:endParaRPr lang="en-US" dirty="0"/>
          </a:p>
          <a:p>
            <a:r>
              <a:rPr lang="en-US" i="1" dirty="0">
                <a:latin typeface="Cambria" panose="02040503050406030204" pitchFamily="18" charset="0"/>
                <a:ea typeface="Cambria" panose="02040503050406030204" pitchFamily="18" charset="0"/>
              </a:rPr>
              <a:t>Finally the lawless mob, seeing that his body could not be consumed by fire, ordered an executioner to slash him with a sword. When he did so, blood gushed out and quenched the fire, and the entire crowd was amazed at the difference between unbelievers and the elect. Indeed he was one of the elect, the most wonderful apostolic and prophetic teacher of our time, bishop of the Catholic Church in Smyrna. For every word that he uttered was and will be fulfilled.</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11341512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lnSpcReduction="10000"/>
          </a:bodyPr>
          <a:lstStyle/>
          <a:p>
            <a:pPr marL="0" indent="0">
              <a:buNone/>
            </a:pPr>
            <a:r>
              <a:rPr lang="en-US" dirty="0"/>
              <a:t> </a:t>
            </a:r>
            <a:r>
              <a:rPr lang="en-US" b="1" dirty="0" smtClean="0"/>
              <a:t>Chapter 17</a:t>
            </a:r>
            <a:endParaRPr lang="en-US" dirty="0"/>
          </a:p>
          <a:p>
            <a:r>
              <a:rPr lang="en-US" i="1" dirty="0">
                <a:latin typeface="Cambria" panose="02040503050406030204" pitchFamily="18" charset="0"/>
                <a:ea typeface="Cambria" panose="02040503050406030204" pitchFamily="18" charset="0"/>
              </a:rPr>
              <a:t>But when the Evil One saw the greatness of his martyrdom and his blameless life, he saw to it that we could not even take away his poor body, as many desired to do. He prompted Nicetes, the father of Herod and brother of Alce, to ask the governor not to give us his body “lest they abandon the one crucified and start worshiping this man</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This idea came from pressure by the Jews, who watched when we were going to take him from the fire, not realizing that we can never abandon Christ to worship anyone else. Him we worship as the Son of God, but the martyrs we love as disciples and imitators of the Lord</a:t>
            </a:r>
            <a:r>
              <a:rPr lang="en-US" i="1" dirty="0" smtClean="0">
                <a:latin typeface="Cambria" panose="02040503050406030204" pitchFamily="18" charset="0"/>
                <a:ea typeface="Cambria" panose="02040503050406030204" pitchFamily="18" charset="0"/>
              </a:rPr>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Tree>
    <p:extLst>
      <p:ext uri="{BB962C8B-B14F-4D97-AF65-F5344CB8AC3E}">
        <p14:creationId xmlns:p14="http://schemas.microsoft.com/office/powerpoint/2010/main" val="24628185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305800" cy="5638800"/>
          </a:xfrm>
        </p:spPr>
        <p:txBody>
          <a:bodyPr>
            <a:normAutofit fontScale="92500"/>
          </a:bodyPr>
          <a:lstStyle/>
          <a:p>
            <a:pPr marL="0" indent="0">
              <a:buNone/>
            </a:pPr>
            <a:r>
              <a:rPr lang="en-US" dirty="0"/>
              <a:t> </a:t>
            </a:r>
            <a:r>
              <a:rPr lang="en-US" b="1" dirty="0" smtClean="0"/>
              <a:t>Chapter 18</a:t>
            </a:r>
            <a:endParaRPr lang="en-US" dirty="0"/>
          </a:p>
          <a:p>
            <a:r>
              <a:rPr lang="en-US" i="1" dirty="0">
                <a:latin typeface="Cambria" panose="02040503050406030204" pitchFamily="18" charset="0"/>
                <a:ea typeface="Cambria" panose="02040503050406030204" pitchFamily="18" charset="0"/>
              </a:rPr>
              <a:t>When, then, the centurion saw that the Jews were making trouble, he put [the body] into their midst and burned it, as was their custom. Later we gathered up his bones, more precious than jewels and finer than gold, and laid them where appropriate. There, if possible, we will assemble in gladness and joy to celebrate the anniversary of his martyrdom, both in memory of those who have already contended and for the training of those who will do so. Such is the account of the blessed Polycarp. Including those from Philadelphia, he was the twelfth martyr in Smyrna, but he alone is particularly remembered and spoken of by all, even by the heathen</a:t>
            </a:r>
            <a:r>
              <a:rPr lang="en-US" i="1" dirty="0" smtClean="0">
                <a:latin typeface="Cambria" panose="02040503050406030204" pitchFamily="18" charset="0"/>
                <a:ea typeface="Cambria" panose="02040503050406030204" pitchFamily="18" charset="0"/>
              </a:rPr>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As cited and summarized by Eusebius in </a:t>
            </a:r>
            <a:r>
              <a:rPr lang="en-US" sz="1600" i="1" dirty="0">
                <a:solidFill>
                  <a:prstClr val="black"/>
                </a:solidFill>
              </a:rPr>
              <a:t>The Church History</a:t>
            </a:r>
            <a:r>
              <a:rPr lang="en-US" sz="1600" dirty="0">
                <a:solidFill>
                  <a:prstClr val="black"/>
                </a:solidFill>
              </a:rPr>
              <a:t>; Translation by Paul Maier; pp. </a:t>
            </a:r>
            <a:r>
              <a:rPr lang="en-US" sz="1600" dirty="0" smtClean="0">
                <a:solidFill>
                  <a:prstClr val="black"/>
                </a:solidFill>
              </a:rPr>
              <a:t>130-134</a:t>
            </a:r>
            <a:endParaRPr lang="en-US" sz="1600" dirty="0">
              <a:solidFill>
                <a:prstClr val="black"/>
              </a:solidFill>
            </a:endParaRPr>
          </a:p>
        </p:txBody>
      </p:sp>
      <p:sp>
        <p:nvSpPr>
          <p:cNvPr id="6" name="TextBox 5"/>
          <p:cNvSpPr txBox="1"/>
          <p:nvPr/>
        </p:nvSpPr>
        <p:spPr>
          <a:xfrm>
            <a:off x="1752600" y="2286000"/>
            <a:ext cx="5638800" cy="2062103"/>
          </a:xfrm>
          <a:prstGeom prst="rect">
            <a:avLst/>
          </a:prstGeom>
          <a:solidFill>
            <a:schemeClr val="bg1"/>
          </a:solidFill>
        </p:spPr>
        <p:txBody>
          <a:bodyPr wrap="square" rtlCol="0">
            <a:spAutoFit/>
          </a:bodyPr>
          <a:lstStyle/>
          <a:p>
            <a:pPr lvl="0" algn="ctr"/>
            <a:r>
              <a:rPr lang="en-US" sz="3200" i="1" dirty="0">
                <a:solidFill>
                  <a:srgbClr val="344BF6"/>
                </a:solidFill>
                <a:effectLst>
                  <a:glow rad="101600">
                    <a:schemeClr val="bg1">
                      <a:alpha val="60000"/>
                    </a:schemeClr>
                  </a:glow>
                  <a:innerShdw blurRad="63500" dist="50800" dir="8100000">
                    <a:prstClr val="black">
                      <a:alpha val="50000"/>
                    </a:prstClr>
                  </a:innerShdw>
                </a:effectLst>
                <a:latin typeface="Cambria" panose="02040503050406030204" pitchFamily="18" charset="0"/>
                <a:ea typeface="Cambria" panose="02040503050406030204" pitchFamily="18" charset="0"/>
              </a:rPr>
              <a:t>Precious in the sight of the LORD is the death of his saints. </a:t>
            </a:r>
            <a:r>
              <a:rPr lang="en-US" sz="3200" dirty="0">
                <a:effectLst>
                  <a:glow rad="101600">
                    <a:schemeClr val="bg1">
                      <a:alpha val="60000"/>
                    </a:schemeClr>
                  </a:glow>
                  <a:innerShdw blurRad="63500" dist="50800" dir="8100000">
                    <a:prstClr val="black">
                      <a:alpha val="50000"/>
                    </a:prstClr>
                  </a:innerShdw>
                </a:effectLst>
              </a:rPr>
              <a:t>(</a:t>
            </a:r>
            <a:r>
              <a:rPr lang="en-US" sz="3200" dirty="0" smtClean="0">
                <a:effectLst>
                  <a:glow rad="101600">
                    <a:schemeClr val="bg1">
                      <a:alpha val="60000"/>
                    </a:schemeClr>
                  </a:glow>
                  <a:innerShdw blurRad="63500" dist="50800" dir="8100000">
                    <a:prstClr val="black">
                      <a:alpha val="50000"/>
                    </a:prstClr>
                  </a:innerShdw>
                </a:effectLst>
              </a:rPr>
              <a:t>Psalm 116:15)</a:t>
            </a:r>
            <a:endParaRPr lang="en-US" sz="3200" dirty="0">
              <a:effectLst>
                <a:glow rad="101600">
                  <a:schemeClr val="bg1">
                    <a:alpha val="60000"/>
                  </a:schemeClr>
                </a:glow>
                <a:innerShdw blurRad="63500" dist="50800" dir="8100000">
                  <a:prstClr val="black">
                    <a:alpha val="50000"/>
                  </a:prstClr>
                </a:innerShdw>
              </a:effectLst>
            </a:endParaRPr>
          </a:p>
          <a:p>
            <a:pPr algn="ctr"/>
            <a:endParaRPr lang="en-US" sz="3200" dirty="0">
              <a:effectLst>
                <a:glow rad="101600">
                  <a:schemeClr val="bg1">
                    <a:alpha val="60000"/>
                  </a:schemeClr>
                </a:glow>
                <a:innerShdw blurRad="63500" dist="50800" dir="8100000">
                  <a:prstClr val="black">
                    <a:alpha val="50000"/>
                  </a:prstClr>
                </a:innerShdw>
              </a:effectLst>
            </a:endParaRPr>
          </a:p>
        </p:txBody>
      </p:sp>
    </p:spTree>
    <p:extLst>
      <p:ext uri="{BB962C8B-B14F-4D97-AF65-F5344CB8AC3E}">
        <p14:creationId xmlns:p14="http://schemas.microsoft.com/office/powerpoint/2010/main" val="23226882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0" b="-30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https://thebodythebride.wordpress.com/2016/01/18/what-did-papias-of-hierapolis-teach</a:t>
            </a:r>
            <a:r>
              <a:rPr lang="pl-PL" sz="1200" dirty="0" smtClean="0">
                <a:solidFill>
                  <a:prstClr val="white"/>
                </a:solidFill>
                <a:hlinkClick r:id="rId4"/>
              </a:rPr>
              <a:t>/</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914400"/>
          </a:xfrm>
        </p:spPr>
        <p:txBody>
          <a:bodyPr>
            <a:noAutofit/>
          </a:bodyPr>
          <a:lstStyle/>
          <a:p>
            <a:r>
              <a:rPr lang="en-US" sz="8000" b="1" dirty="0" smtClean="0">
                <a:solidFill>
                  <a:schemeClr val="bg1"/>
                </a:solidFill>
                <a:effectLst>
                  <a:glow rad="139700">
                    <a:schemeClr val="accent6">
                      <a:satMod val="175000"/>
                      <a:alpha val="40000"/>
                    </a:schemeClr>
                  </a:glow>
                  <a:outerShdw blurRad="114300" dist="38100" dir="13500000" algn="br" rotWithShape="0">
                    <a:prstClr val="black"/>
                  </a:outerShdw>
                </a:effectLst>
              </a:rPr>
              <a:t>Papias</a:t>
            </a:r>
            <a:endParaRPr lang="en-US" sz="4800" b="1" dirty="0">
              <a:ln w="12700">
                <a:solidFill>
                  <a:schemeClr val="tx2">
                    <a:satMod val="155000"/>
                  </a:schemeClr>
                </a:solidFill>
                <a:prstDash val="solid"/>
              </a:ln>
              <a:solidFill>
                <a:schemeClr val="bg1"/>
              </a:solidFill>
              <a:effectLst>
                <a:glow rad="1397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29121315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a:bodyPr>
          <a:lstStyle/>
          <a:p>
            <a:r>
              <a:rPr lang="en-US" dirty="0" smtClean="0"/>
              <a:t>What were </a:t>
            </a:r>
            <a:r>
              <a:rPr lang="en-US" dirty="0"/>
              <a:t>Ignatius’ </a:t>
            </a:r>
            <a:r>
              <a:rPr lang="en-US" dirty="0" smtClean="0"/>
              <a:t>circumstances </a:t>
            </a:r>
            <a:r>
              <a:rPr lang="en-US" dirty="0"/>
              <a:t>as he wrote these letters</a:t>
            </a:r>
            <a:r>
              <a:rPr lang="en-US" dirty="0" smtClean="0"/>
              <a:t>?</a:t>
            </a:r>
          </a:p>
          <a:p>
            <a:pPr lvl="1"/>
            <a:r>
              <a:rPr lang="en-US" dirty="0" smtClean="0"/>
              <a:t>He had been arrested </a:t>
            </a:r>
            <a:r>
              <a:rPr lang="en-US" dirty="0"/>
              <a:t>for being a Christian, he was taken to Rome by a military escort, where he was </a:t>
            </a:r>
            <a:r>
              <a:rPr lang="en-US" dirty="0" smtClean="0"/>
              <a:t>to be executed </a:t>
            </a:r>
            <a:r>
              <a:rPr lang="en-US" dirty="0"/>
              <a:t>under the emperor Trajan</a:t>
            </a:r>
            <a:r>
              <a:rPr lang="en-US" dirty="0" smtClean="0"/>
              <a:t>.</a:t>
            </a:r>
          </a:p>
          <a:p>
            <a:r>
              <a:rPr lang="en-US" dirty="0" smtClean="0"/>
              <a:t>If someone (like the Jehovah Witnesses) gives a citation from a letter they claim was written by Ignatius, what do you need to watch out for?</a:t>
            </a:r>
          </a:p>
          <a:p>
            <a:pPr lvl="1"/>
            <a:r>
              <a:rPr lang="en-US" dirty="0" smtClean="0"/>
              <a:t>Make sure it’s not one of the </a:t>
            </a:r>
            <a:r>
              <a:rPr lang="en-US" b="1" i="1" dirty="0"/>
              <a:t>pseudo</a:t>
            </a:r>
            <a:r>
              <a:rPr lang="en-US" dirty="0"/>
              <a:t>-Ignatian </a:t>
            </a:r>
            <a:r>
              <a:rPr lang="en-US" dirty="0" smtClean="0"/>
              <a:t>Epistles which modern historians agree were not actually written by Ignatius.</a:t>
            </a:r>
            <a:endParaRPr lang="en-US" dirty="0"/>
          </a:p>
          <a:p>
            <a:pPr lvl="1"/>
            <a:endParaRPr lang="en-US" dirty="0"/>
          </a:p>
          <a:p>
            <a:endParaRPr lang="en-US" sz="2400" dirty="0"/>
          </a:p>
        </p:txBody>
      </p:sp>
    </p:spTree>
    <p:extLst>
      <p:ext uri="{BB962C8B-B14F-4D97-AF65-F5344CB8AC3E}">
        <p14:creationId xmlns:p14="http://schemas.microsoft.com/office/powerpoint/2010/main" val="1093278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fontScale="92500" lnSpcReduction="10000"/>
          </a:bodyPr>
          <a:lstStyle/>
          <a:p>
            <a:r>
              <a:rPr lang="en-US" dirty="0"/>
              <a:t>Ignatius had a strong orthodoxy concerning the deity and humanity of </a:t>
            </a:r>
            <a:r>
              <a:rPr lang="en-US" dirty="0" smtClean="0"/>
              <a:t>Christ, but unfortunately his </a:t>
            </a:r>
            <a:r>
              <a:rPr lang="en-US" b="1" i="1" dirty="0"/>
              <a:t>ecclesiology</a:t>
            </a:r>
            <a:r>
              <a:rPr lang="en-US" dirty="0"/>
              <a:t> </a:t>
            </a:r>
            <a:r>
              <a:rPr lang="en-US" dirty="0" smtClean="0"/>
              <a:t>was </a:t>
            </a:r>
            <a:r>
              <a:rPr lang="en-US" dirty="0"/>
              <a:t>not as encouraging.</a:t>
            </a:r>
          </a:p>
          <a:p>
            <a:r>
              <a:rPr lang="en-US" dirty="0"/>
              <a:t>In Ignatius’ letters we see the beginnings of what theologians call a “monarchical episcopate” – </a:t>
            </a:r>
            <a:r>
              <a:rPr lang="en-US" dirty="0" smtClean="0"/>
              <a:t>explain what that is and tell what is wrong with it.</a:t>
            </a:r>
          </a:p>
          <a:p>
            <a:pPr lvl="1"/>
            <a:r>
              <a:rPr lang="en-US" dirty="0" smtClean="0"/>
              <a:t>The “monarchical </a:t>
            </a:r>
            <a:r>
              <a:rPr lang="en-US" dirty="0"/>
              <a:t>episcopate” – </a:t>
            </a:r>
            <a:r>
              <a:rPr lang="en-US" dirty="0" smtClean="0"/>
              <a:t>is the </a:t>
            </a:r>
            <a:r>
              <a:rPr lang="en-US" dirty="0"/>
              <a:t>form of church government where there is a single bishop within each church who presides over a board of elders</a:t>
            </a:r>
            <a:r>
              <a:rPr lang="en-US" dirty="0" smtClean="0"/>
              <a:t>.</a:t>
            </a:r>
          </a:p>
          <a:p>
            <a:pPr lvl="1"/>
            <a:r>
              <a:rPr lang="en-US" dirty="0" smtClean="0"/>
              <a:t>Such a form of church government is not taught in the NT:</a:t>
            </a:r>
          </a:p>
          <a:p>
            <a:pPr lvl="2"/>
            <a:r>
              <a:rPr lang="en-US" dirty="0" smtClean="0"/>
              <a:t>In the NT the norm is a </a:t>
            </a:r>
            <a:r>
              <a:rPr lang="en-US" b="1" i="1" dirty="0" smtClean="0"/>
              <a:t>plurality</a:t>
            </a:r>
            <a:r>
              <a:rPr lang="en-US" dirty="0" smtClean="0"/>
              <a:t> of elders/bishops/pastors in </a:t>
            </a:r>
            <a:r>
              <a:rPr lang="en-US" b="1" i="1" dirty="0" smtClean="0"/>
              <a:t>each</a:t>
            </a:r>
            <a:r>
              <a:rPr lang="en-US" dirty="0" smtClean="0"/>
              <a:t> church (Acts 14:23; Acts 20:17; Philippians 1:1; James 5:14)</a:t>
            </a:r>
          </a:p>
          <a:p>
            <a:pPr lvl="2"/>
            <a:r>
              <a:rPr lang="en-US" dirty="0" smtClean="0"/>
              <a:t>While the NT recognizes that elders/bishops/pastors may differ in their abilities and some may work harder than others (1Tim. 5:17), they must all meet the same set of qualifications in order to serve (1Tim. 3; Titus 1) and the three terms used to describe these men (</a:t>
            </a:r>
            <a:r>
              <a:rPr lang="en-US" dirty="0"/>
              <a:t>elders/bishops/pastors </a:t>
            </a:r>
            <a:r>
              <a:rPr lang="en-US" dirty="0" smtClean="0"/>
              <a:t>) are used interchangeably for all who serve in this capacity within a local church (Acts 20).</a:t>
            </a:r>
            <a:endParaRPr lang="en-US" dirty="0"/>
          </a:p>
          <a:p>
            <a:pPr lvl="1"/>
            <a:endParaRPr lang="en-US" dirty="0"/>
          </a:p>
          <a:p>
            <a:pPr lvl="1"/>
            <a:endParaRPr lang="en-US" dirty="0"/>
          </a:p>
          <a:p>
            <a:pPr lvl="1"/>
            <a:endParaRPr lang="en-US" dirty="0"/>
          </a:p>
          <a:p>
            <a:endParaRPr lang="en-US" sz="2400" dirty="0"/>
          </a:p>
        </p:txBody>
      </p:sp>
    </p:spTree>
    <p:extLst>
      <p:ext uri="{BB962C8B-B14F-4D97-AF65-F5344CB8AC3E}">
        <p14:creationId xmlns:p14="http://schemas.microsoft.com/office/powerpoint/2010/main" val="23253556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a:bodyPr>
          <a:lstStyle/>
          <a:p>
            <a:r>
              <a:rPr lang="en-US" dirty="0" smtClean="0"/>
              <a:t>How did Ignatius view his pending, painful death by execution?</a:t>
            </a:r>
          </a:p>
          <a:p>
            <a:pPr lvl="1"/>
            <a:r>
              <a:rPr lang="en-US" dirty="0" smtClean="0"/>
              <a:t>He viewed it as a privilege and hoped that nothing would keep him from it.</a:t>
            </a:r>
          </a:p>
          <a:p>
            <a:r>
              <a:rPr lang="en-US" dirty="0" smtClean="0"/>
              <a:t>If you were in Ignatius’ shoes, how do you think you would feel?</a:t>
            </a:r>
          </a:p>
          <a:p>
            <a:r>
              <a:rPr lang="en-US" dirty="0" smtClean="0"/>
              <a:t>Do you think there is anything wrong with a Christian </a:t>
            </a:r>
            <a:r>
              <a:rPr lang="en-US" b="1" i="1" dirty="0" smtClean="0"/>
              <a:t>wanting</a:t>
            </a:r>
            <a:r>
              <a:rPr lang="en-US" dirty="0" smtClean="0"/>
              <a:t> to be martyred and not willing that any efforts be made to rescue him from it?</a:t>
            </a:r>
          </a:p>
          <a:p>
            <a:r>
              <a:rPr lang="en-US" dirty="0" smtClean="0"/>
              <a:t>Do you think there is anything wrong with a Christian wanting to </a:t>
            </a:r>
            <a:r>
              <a:rPr lang="en-US" b="1" i="1" dirty="0" smtClean="0"/>
              <a:t>avoid</a:t>
            </a:r>
            <a:r>
              <a:rPr lang="en-US" dirty="0" smtClean="0"/>
              <a:t> martyrdom, if they can do so without compromising their faith?</a:t>
            </a:r>
            <a:endParaRPr lang="en-US" dirty="0"/>
          </a:p>
          <a:p>
            <a:pPr lvl="1"/>
            <a:endParaRPr lang="en-US" dirty="0"/>
          </a:p>
          <a:p>
            <a:pPr lvl="1"/>
            <a:endParaRPr lang="en-US" dirty="0"/>
          </a:p>
          <a:p>
            <a:pPr lvl="1"/>
            <a:endParaRPr lang="en-US" dirty="0"/>
          </a:p>
          <a:p>
            <a:endParaRPr lang="en-US" sz="2400" dirty="0"/>
          </a:p>
        </p:txBody>
      </p:sp>
    </p:spTree>
    <p:extLst>
      <p:ext uri="{BB962C8B-B14F-4D97-AF65-F5344CB8AC3E}">
        <p14:creationId xmlns:p14="http://schemas.microsoft.com/office/powerpoint/2010/main" val="1242217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b="-11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http://www.returntoorder.org/2016/01/courage-play-the-man</a:t>
            </a:r>
            <a:r>
              <a:rPr lang="pl-PL" sz="1200" dirty="0" smtClean="0">
                <a:solidFill>
                  <a:prstClr val="white"/>
                </a:solidFill>
                <a:hlinkClick r:id="rId4"/>
              </a:rPr>
              <a:t>/</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914400"/>
          </a:xfrm>
        </p:spPr>
        <p:txBody>
          <a:bodyPr>
            <a:noAutofit/>
          </a:bodyPr>
          <a:lstStyle/>
          <a:p>
            <a:r>
              <a:rPr lang="en-US" sz="6600" b="1" dirty="0" smtClean="0">
                <a:solidFill>
                  <a:schemeClr val="bg1"/>
                </a:solidFill>
                <a:effectLst>
                  <a:glow rad="228600">
                    <a:schemeClr val="bg1">
                      <a:lumMod val="95000"/>
                      <a:alpha val="40000"/>
                    </a:schemeClr>
                  </a:glow>
                  <a:outerShdw blurRad="114300" dist="38100" dir="13500000" algn="br" rotWithShape="0">
                    <a:prstClr val="black"/>
                  </a:outerShdw>
                </a:effectLst>
              </a:rPr>
              <a:t>Polycarp</a:t>
            </a:r>
            <a:endParaRPr lang="en-US" sz="4000" b="1" dirty="0">
              <a:ln w="12700">
                <a:solidFill>
                  <a:schemeClr val="tx2">
                    <a:satMod val="155000"/>
                  </a:schemeClr>
                </a:solidFill>
                <a:prstDash val="solid"/>
              </a:ln>
              <a:solidFill>
                <a:schemeClr val="bg1"/>
              </a:solidFill>
              <a:effectLst>
                <a:glow rad="228600">
                  <a:schemeClr val="bg1">
                    <a:lumMod val="9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9501266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*Polycarp</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r>
              <a:rPr lang="en-US" dirty="0"/>
              <a:t>Polycarp (AD </a:t>
            </a:r>
            <a:r>
              <a:rPr lang="en-US" dirty="0" smtClean="0"/>
              <a:t>69-156) </a:t>
            </a:r>
            <a:r>
              <a:rPr lang="en-US" dirty="0"/>
              <a:t>was bishop of the church of Smyrna in Asia Minor and one of the most famous martyrs of the 2nd </a:t>
            </a:r>
            <a:r>
              <a:rPr lang="en-US" dirty="0" smtClean="0"/>
              <a:t>century.</a:t>
            </a:r>
          </a:p>
          <a:p>
            <a:pPr lvl="0"/>
            <a:r>
              <a:rPr lang="en-US" dirty="0"/>
              <a:t>We know very little about him. We have one </a:t>
            </a:r>
            <a:r>
              <a:rPr lang="en-US" dirty="0" smtClean="0"/>
              <a:t>letter written by him to </a:t>
            </a:r>
            <a:r>
              <a:rPr lang="en-US" dirty="0"/>
              <a:t>the Philippians and it’s fairly short.</a:t>
            </a:r>
          </a:p>
          <a:p>
            <a:r>
              <a:rPr lang="en-US" dirty="0" smtClean="0"/>
              <a:t>Polycarp’s </a:t>
            </a:r>
            <a:r>
              <a:rPr lang="en-US" dirty="0"/>
              <a:t>letter was mostly made up of quotations from the New Testament. He warned the Philippians against departing from apostolic doctrine, and especially against the heresy of </a:t>
            </a:r>
            <a:r>
              <a:rPr lang="en-US" dirty="0" smtClean="0"/>
              <a:t>Gnosticism. </a:t>
            </a:r>
          </a:p>
          <a:p>
            <a:r>
              <a:rPr lang="en-US" dirty="0" smtClean="0"/>
              <a:t>He </a:t>
            </a:r>
            <a:r>
              <a:rPr lang="en-US" dirty="0"/>
              <a:t>also exhorted them to live upright Christian lives, admonishing them against the sin of greed, and urged on them the duty of submitting to their </a:t>
            </a:r>
            <a:r>
              <a:rPr lang="en-US" dirty="0" smtClean="0"/>
              <a:t>elders.</a:t>
            </a:r>
            <a:endParaRPr lang="en-US" dirty="0"/>
          </a:p>
          <a:p>
            <a:endParaRPr lang="en-US" dirty="0"/>
          </a:p>
          <a:p>
            <a:endParaRPr lang="en-US" dirty="0"/>
          </a:p>
          <a:p>
            <a:pPr marL="0" lvl="0" indent="0">
              <a:buNone/>
            </a:pP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a:solidFill>
                  <a:prstClr val="black"/>
                </a:solidFill>
              </a:rPr>
              <a:t>* Needham, Nick. 2,000 Years of Christ's Power Vol. 1: The Age of the Early Church Fathers </a:t>
            </a:r>
          </a:p>
          <a:p>
            <a:endParaRPr lang="en-US" sz="1600" dirty="0">
              <a:solidFill>
                <a:prstClr val="black"/>
              </a:solidFill>
            </a:endParaRPr>
          </a:p>
        </p:txBody>
      </p:sp>
    </p:spTree>
    <p:extLst>
      <p:ext uri="{BB962C8B-B14F-4D97-AF65-F5344CB8AC3E}">
        <p14:creationId xmlns:p14="http://schemas.microsoft.com/office/powerpoint/2010/main" val="40966595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*Polycarp</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lvl="0"/>
            <a:r>
              <a:rPr lang="en-US" dirty="0"/>
              <a:t>According to </a:t>
            </a:r>
            <a:r>
              <a:rPr lang="en-US" dirty="0" smtClean="0"/>
              <a:t>Irenaeus, </a:t>
            </a:r>
            <a:r>
              <a:rPr lang="en-US" dirty="0"/>
              <a:t>Polycarp was a disciple of John, though in his letter to the </a:t>
            </a:r>
            <a:r>
              <a:rPr lang="en-US" dirty="0" smtClean="0"/>
              <a:t>Philippians, </a:t>
            </a:r>
            <a:r>
              <a:rPr lang="en-US" dirty="0"/>
              <a:t>there is no reference to John or any of John’s </a:t>
            </a:r>
            <a:r>
              <a:rPr lang="en-US" dirty="0" smtClean="0"/>
              <a:t>writings.</a:t>
            </a:r>
            <a:endParaRPr lang="en-US" dirty="0"/>
          </a:p>
          <a:p>
            <a:pPr lvl="0"/>
            <a:r>
              <a:rPr lang="en-US" dirty="0"/>
              <a:t>The </a:t>
            </a:r>
            <a:r>
              <a:rPr lang="en-US" b="1" i="1" dirty="0"/>
              <a:t>martyrdom</a:t>
            </a:r>
            <a:r>
              <a:rPr lang="en-US" dirty="0"/>
              <a:t> of Polycarp is better known than the </a:t>
            </a:r>
            <a:r>
              <a:rPr lang="en-US" b="1" i="1" dirty="0"/>
              <a:t>life</a:t>
            </a:r>
            <a:r>
              <a:rPr lang="en-US" dirty="0"/>
              <a:t> of Polycarp.</a:t>
            </a:r>
          </a:p>
          <a:p>
            <a:pPr lvl="0"/>
            <a:r>
              <a:rPr lang="en-US" dirty="0" smtClean="0"/>
              <a:t>The fame </a:t>
            </a:r>
            <a:r>
              <a:rPr lang="en-US" dirty="0"/>
              <a:t>of Polycarp in history is </a:t>
            </a:r>
            <a:r>
              <a:rPr lang="en-US" dirty="0" smtClean="0"/>
              <a:t>primarily due </a:t>
            </a:r>
            <a:r>
              <a:rPr lang="en-US" dirty="0"/>
              <a:t>to a letter from </a:t>
            </a:r>
            <a:r>
              <a:rPr lang="en-US" dirty="0" smtClean="0"/>
              <a:t>the church of Smyrna (where </a:t>
            </a:r>
            <a:r>
              <a:rPr lang="en-US" dirty="0"/>
              <a:t>he was </a:t>
            </a:r>
            <a:r>
              <a:rPr lang="en-US" dirty="0" smtClean="0"/>
              <a:t>bishop) </a:t>
            </a:r>
            <a:r>
              <a:rPr lang="en-US" dirty="0"/>
              <a:t>to the church in Philomelium narrating the events of Polycarp’s </a:t>
            </a:r>
            <a:r>
              <a:rPr lang="en-US" dirty="0" smtClean="0"/>
              <a:t>death.</a:t>
            </a:r>
          </a:p>
          <a:p>
            <a:pPr lvl="0"/>
            <a:r>
              <a:rPr lang="en-US" dirty="0" smtClean="0"/>
              <a:t>We will be looking at excepts from this letter for the remainder of our class.</a:t>
            </a:r>
            <a:endParaRPr lang="en-US" dirty="0"/>
          </a:p>
          <a:p>
            <a:endParaRPr lang="en-US" dirty="0"/>
          </a:p>
          <a:p>
            <a:endParaRPr lang="en-US" dirty="0"/>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a:t>
            </a:r>
            <a:r>
              <a:rPr lang="en-US" sz="1600" dirty="0" smtClean="0">
                <a:solidFill>
                  <a:prstClr val="black"/>
                </a:solidFill>
              </a:rPr>
              <a:t>12 </a:t>
            </a:r>
            <a:r>
              <a:rPr lang="en-US" sz="1600" dirty="0">
                <a:solidFill>
                  <a:prstClr val="black"/>
                </a:solidFill>
              </a:rPr>
              <a:t>– Ignatius and Polycarp</a:t>
            </a:r>
          </a:p>
        </p:txBody>
      </p:sp>
    </p:spTree>
    <p:extLst>
      <p:ext uri="{BB962C8B-B14F-4D97-AF65-F5344CB8AC3E}">
        <p14:creationId xmlns:p14="http://schemas.microsoft.com/office/powerpoint/2010/main" val="6548758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Martyrdom of Polycarp</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pPr marL="0" indent="0">
              <a:buNone/>
            </a:pPr>
            <a:r>
              <a:rPr lang="en-US" b="1" dirty="0"/>
              <a:t>Introduction</a:t>
            </a:r>
            <a:endParaRPr lang="en-US" dirty="0"/>
          </a:p>
          <a:p>
            <a:r>
              <a:rPr lang="en-US" i="1" dirty="0">
                <a:latin typeface="Cambria" panose="02040503050406030204" pitchFamily="18" charset="0"/>
                <a:ea typeface="Cambria" panose="02040503050406030204" pitchFamily="18" charset="0"/>
              </a:rPr>
              <a:t>The church of God at Smyrna to the church of God at </a:t>
            </a:r>
            <a:r>
              <a:rPr lang="en-US" i="1" dirty="0" smtClean="0">
                <a:latin typeface="Cambria" panose="02040503050406030204" pitchFamily="18" charset="0"/>
                <a:ea typeface="Cambria" panose="02040503050406030204" pitchFamily="18" charset="0"/>
              </a:rPr>
              <a:t>Philomelium and </a:t>
            </a:r>
            <a:r>
              <a:rPr lang="en-US" i="1" dirty="0">
                <a:latin typeface="Cambria" panose="02040503050406030204" pitchFamily="18" charset="0"/>
                <a:ea typeface="Cambria" panose="02040503050406030204" pitchFamily="18" charset="0"/>
              </a:rPr>
              <a:t>to all gatherings of the holy catholic church everywhere. Mercy, peace, and love from God the Father of our Lord Jesus Christ be yours in large measure.</a:t>
            </a:r>
            <a:r>
              <a:rPr lang="en-US" dirty="0"/>
              <a:t> </a:t>
            </a:r>
          </a:p>
          <a:p>
            <a:pPr marL="0" indent="0">
              <a:buNone/>
            </a:pPr>
            <a:r>
              <a:rPr lang="en-US" b="1" dirty="0"/>
              <a:t>Chapter 1</a:t>
            </a:r>
            <a:endParaRPr lang="en-US" dirty="0"/>
          </a:p>
          <a:p>
            <a:r>
              <a:rPr lang="en-US" i="1" dirty="0">
                <a:latin typeface="Cambria" panose="02040503050406030204" pitchFamily="18" charset="0"/>
                <a:ea typeface="Cambria" panose="02040503050406030204" pitchFamily="18" charset="0"/>
              </a:rPr>
              <a:t>We are writing to you, brethren, to tell about the martyrs and the blessed Polycarp, whose martyrdom put an end to the persecution. </a:t>
            </a:r>
          </a:p>
          <a:p>
            <a:pPr marL="0" indent="0">
              <a:buNone/>
            </a:pPr>
            <a:r>
              <a:rPr lang="en-US" b="1" dirty="0"/>
              <a:t>Chapter 2</a:t>
            </a:r>
            <a:endParaRPr lang="en-US" dirty="0"/>
          </a:p>
          <a:p>
            <a:r>
              <a:rPr lang="en-US" i="1" dirty="0" smtClean="0">
                <a:latin typeface="Cambria" panose="02040503050406030204" pitchFamily="18" charset="0"/>
                <a:ea typeface="Cambria" panose="02040503050406030204" pitchFamily="18" charset="0"/>
              </a:rPr>
              <a:t>…those </a:t>
            </a:r>
            <a:r>
              <a:rPr lang="en-US" i="1" dirty="0">
                <a:latin typeface="Cambria" panose="02040503050406030204" pitchFamily="18" charset="0"/>
                <a:ea typeface="Cambria" panose="02040503050406030204" pitchFamily="18" charset="0"/>
              </a:rPr>
              <a:t>who were condemned to the wild beasts endured dreadful tortures, being stretched out upon beds full of spikes, and subjected to various other kinds of torments, in order that, if it were possible, the tyrant might, by their lingering tortures, lead them to a denial [of Christ].</a:t>
            </a:r>
            <a:r>
              <a:rPr lang="en-US" dirty="0"/>
              <a:t> </a:t>
            </a:r>
          </a:p>
          <a:p>
            <a:endParaRPr lang="en-US" dirty="0"/>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smtClean="0">
                <a:solidFill>
                  <a:prstClr val="black"/>
                </a:solidFill>
              </a:rPr>
              <a:t>As cited and summarized by Eusebius in </a:t>
            </a:r>
            <a:r>
              <a:rPr lang="en-US" sz="1600" i="1" dirty="0" smtClean="0">
                <a:solidFill>
                  <a:prstClr val="black"/>
                </a:solidFill>
              </a:rPr>
              <a:t>The Church History</a:t>
            </a:r>
            <a:r>
              <a:rPr lang="en-US" sz="1600" dirty="0" smtClean="0">
                <a:solidFill>
                  <a:prstClr val="black"/>
                </a:solidFill>
              </a:rPr>
              <a:t>; Translation by Paul Maier; pp. 130-134</a:t>
            </a:r>
            <a:endParaRPr lang="en-US" sz="1600" dirty="0">
              <a:solidFill>
                <a:prstClr val="black"/>
              </a:solidFill>
            </a:endParaRPr>
          </a:p>
        </p:txBody>
      </p:sp>
    </p:spTree>
    <p:extLst>
      <p:ext uri="{BB962C8B-B14F-4D97-AF65-F5344CB8AC3E}">
        <p14:creationId xmlns:p14="http://schemas.microsoft.com/office/powerpoint/2010/main" val="33080162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p:cTn id="2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4">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p:cTn id="36"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76321</TotalTime>
  <Words>1286</Words>
  <Application>Microsoft Office PowerPoint</Application>
  <PresentationFormat>On-screen Show (4:3)</PresentationFormat>
  <Paragraphs>131</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36_Office Theme</vt:lpstr>
      <vt:lpstr>37_Office Theme</vt:lpstr>
      <vt:lpstr>PowerPoint Presentation</vt:lpstr>
      <vt:lpstr>Review</vt:lpstr>
      <vt:lpstr>Review</vt:lpstr>
      <vt:lpstr>Review</vt:lpstr>
      <vt:lpstr>Review</vt:lpstr>
      <vt:lpstr>Polycarp</vt:lpstr>
      <vt:lpstr>*Polycarp</vt:lpstr>
      <vt:lpstr>*Polycarp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The Martyrdom of Polycarp</vt:lpstr>
      <vt:lpstr>Papias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1203</cp:revision>
  <dcterms:created xsi:type="dcterms:W3CDTF">2018-06-08T00:19:32Z</dcterms:created>
  <dcterms:modified xsi:type="dcterms:W3CDTF">2018-11-12T01:06:10Z</dcterms:modified>
</cp:coreProperties>
</file>