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4" r:id="rId2"/>
    <p:sldMasterId id="2147484128" r:id="rId3"/>
    <p:sldMasterId id="2147484140" r:id="rId4"/>
    <p:sldMasterId id="2147484152" r:id="rId5"/>
    <p:sldMasterId id="2147484164" r:id="rId6"/>
    <p:sldMasterId id="2147484176" r:id="rId7"/>
    <p:sldMasterId id="2147484188" r:id="rId8"/>
  </p:sldMasterIdLst>
  <p:notesMasterIdLst>
    <p:notesMasterId r:id="rId34"/>
  </p:notesMasterIdLst>
  <p:sldIdLst>
    <p:sldId id="762" r:id="rId9"/>
    <p:sldId id="765" r:id="rId10"/>
    <p:sldId id="766" r:id="rId11"/>
    <p:sldId id="767" r:id="rId12"/>
    <p:sldId id="761" r:id="rId13"/>
    <p:sldId id="764" r:id="rId14"/>
    <p:sldId id="755" r:id="rId15"/>
    <p:sldId id="756" r:id="rId16"/>
    <p:sldId id="781" r:id="rId17"/>
    <p:sldId id="782" r:id="rId18"/>
    <p:sldId id="757" r:id="rId19"/>
    <p:sldId id="758" r:id="rId20"/>
    <p:sldId id="760" r:id="rId21"/>
    <p:sldId id="768" r:id="rId22"/>
    <p:sldId id="769" r:id="rId23"/>
    <p:sldId id="779" r:id="rId24"/>
    <p:sldId id="770" r:id="rId25"/>
    <p:sldId id="771" r:id="rId26"/>
    <p:sldId id="780" r:id="rId27"/>
    <p:sldId id="772" r:id="rId28"/>
    <p:sldId id="773" r:id="rId29"/>
    <p:sldId id="774" r:id="rId30"/>
    <p:sldId id="775" r:id="rId31"/>
    <p:sldId id="776" r:id="rId32"/>
    <p:sldId id="7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EC55D-DF11-4B6E-B8E2-8ED8B7CB6743}" type="datetimeFigureOut">
              <a:rPr lang="en-US" smtClean="0"/>
              <a:t>11/17/2018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65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593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60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759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8903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5331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99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855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180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954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727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1004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9029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789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2964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225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4005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504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213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598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20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210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8030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2257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622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1326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6034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679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5855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538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8622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8388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4095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3304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492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5242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607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072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224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2691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2578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1818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5483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0440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334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535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9300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78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574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8272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5671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064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3489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22528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9869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1114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341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50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70343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59072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32982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5233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196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19268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5928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246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2494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52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08018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62278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64328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530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65565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20395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5103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716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165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739055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431829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56669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4155912"/>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3846020"/>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403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2947881"/>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themeOverride" Target="../theme/themeOverride6.xml"/><Relationship Id="rId4" Type="http://schemas.openxmlformats.org/officeDocument/2006/relationships/hyperlink" Target="https://thebodythebride.wordpress.com/2016/01/18/what-did-papias-of-hierapolis-teac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4.xml"/><Relationship Id="rId1" Type="http://schemas.openxmlformats.org/officeDocument/2006/relationships/themeOverride" Target="../theme/themeOverride7.xml"/><Relationship Id="rId4" Type="http://schemas.openxmlformats.org/officeDocument/2006/relationships/hyperlink" Target="https://carm.org/should-the-shepherd-of-hermas-be-considered-scriptu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hyperlink" Target="https://www.christianitytoday.com/history/issues/issue-37/worship-in-early-church-did-you-know.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9.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57.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57.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57.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8.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thebodythebride.wordpress.com/2016/01/18/what-did-papias-of-hierapolis-tea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441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0000" b="-3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normAutofit/>
          </a:bodyPr>
          <a:lstStyle/>
          <a:p>
            <a:r>
              <a:rPr lang="en-US" sz="3600" b="1" dirty="0" smtClean="0"/>
              <a:t>Papias</a:t>
            </a:r>
            <a:endParaRPr lang="en-US" sz="36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488596"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191000" y="4800600"/>
            <a:ext cx="783336"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040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0000" b="-3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*Papias</a:t>
            </a:r>
            <a:endParaRPr lang="en-US" sz="3600" b="1" dirty="0"/>
          </a:p>
        </p:txBody>
      </p:sp>
      <p:sp>
        <p:nvSpPr>
          <p:cNvPr id="4" name="Content Placeholder 3"/>
          <p:cNvSpPr>
            <a:spLocks noGrp="1"/>
          </p:cNvSpPr>
          <p:nvPr>
            <p:ph idx="1"/>
          </p:nvPr>
        </p:nvSpPr>
        <p:spPr>
          <a:xfrm>
            <a:off x="457200" y="838200"/>
            <a:ext cx="8229600" cy="5638800"/>
          </a:xfrm>
        </p:spPr>
        <p:txBody>
          <a:bodyPr>
            <a:normAutofit/>
          </a:bodyPr>
          <a:lstStyle/>
          <a:p>
            <a:r>
              <a:rPr lang="en-US" dirty="0" smtClean="0"/>
              <a:t>Papias set </a:t>
            </a:r>
            <a:r>
              <a:rPr lang="en-US" dirty="0"/>
              <a:t>out to preserve as much as he could of the deeds and sayings of Christ which had not been recorded in the Gospels, collecting accounts of these deeds and sayings from Jewish Christians who had been dispersed from Jerusalem, who in turn claimed they had received them from the apostles. </a:t>
            </a:r>
            <a:endParaRPr lang="en-US" dirty="0" smtClean="0"/>
          </a:p>
          <a:p>
            <a:r>
              <a:rPr lang="en-US" dirty="0" smtClean="0"/>
              <a:t>Many </a:t>
            </a:r>
            <a:r>
              <a:rPr lang="en-US" dirty="0"/>
              <a:t>of these alleged sayings of Christ are very strange; the Church as a whole did not </a:t>
            </a:r>
            <a:r>
              <a:rPr lang="en-US" dirty="0" smtClean="0"/>
              <a:t>recognize </a:t>
            </a:r>
            <a:r>
              <a:rPr lang="en-US" dirty="0"/>
              <a:t>them as genuine, although some Christians accepted some of them</a:t>
            </a:r>
            <a:r>
              <a:rPr lang="en-US" dirty="0" smtClean="0"/>
              <a:t>.</a:t>
            </a:r>
            <a:endParaRPr lang="en-US" dirty="0"/>
          </a:p>
          <a:p>
            <a:endParaRPr lang="en-US" dirty="0"/>
          </a:p>
          <a:p>
            <a:pPr marL="0" lvl="0" indent="0">
              <a:buNone/>
            </a:pPr>
            <a:endParaRPr lang="en-US" dirty="0"/>
          </a:p>
        </p:txBody>
      </p:sp>
      <p:sp>
        <p:nvSpPr>
          <p:cNvPr id="5" name="TextBox 4"/>
          <p:cNvSpPr txBox="1"/>
          <p:nvPr/>
        </p:nvSpPr>
        <p:spPr>
          <a:xfrm>
            <a:off x="0" y="6519446"/>
            <a:ext cx="9144000" cy="584775"/>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 </a:t>
            </a:r>
          </a:p>
          <a:p>
            <a:endParaRPr lang="en-US" sz="1600" dirty="0">
              <a:solidFill>
                <a:prstClr val="black"/>
              </a:solidFill>
            </a:endParaRPr>
          </a:p>
        </p:txBody>
      </p:sp>
    </p:spTree>
    <p:extLst>
      <p:ext uri="{BB962C8B-B14F-4D97-AF65-F5344CB8AC3E}">
        <p14:creationId xmlns:p14="http://schemas.microsoft.com/office/powerpoint/2010/main" val="2267810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71940"/>
            <a:ext cx="8915400" cy="276999"/>
          </a:xfrm>
          <a:prstGeom prst="rect">
            <a:avLst/>
          </a:prstGeom>
        </p:spPr>
        <p:txBody>
          <a:bodyPr wrap="square">
            <a:spAutoFit/>
          </a:bodyPr>
          <a:lstStyle/>
          <a:p>
            <a:r>
              <a:rPr lang="pl-PL" sz="1200" dirty="0">
                <a:solidFill>
                  <a:prstClr val="white"/>
                </a:solidFill>
                <a:hlinkClick r:id="rId4"/>
              </a:rPr>
              <a:t>https://thebodythebride.wordpress.com/2016/01/18/what-did-papias-of-hierapolis-teach</a:t>
            </a:r>
            <a:r>
              <a:rPr lang="pl-PL" sz="1200" dirty="0" smtClean="0">
                <a:solidFill>
                  <a:prstClr val="white"/>
                </a:solidFill>
                <a:hlinkClick r:id="rId4"/>
              </a:rPr>
              <a:t>/</a:t>
            </a:r>
            <a:r>
              <a:rPr lang="en-US" sz="1200" dirty="0" smtClean="0">
                <a:solidFill>
                  <a:prstClr val="white"/>
                </a:solidFill>
              </a:rPr>
              <a:t> </a:t>
            </a:r>
            <a:endParaRPr lang="en-US" sz="1200" dirty="0">
              <a:solidFill>
                <a:prstClr val="black"/>
              </a:solidFill>
            </a:endParaRPr>
          </a:p>
        </p:txBody>
      </p:sp>
      <p:sp>
        <p:nvSpPr>
          <p:cNvPr id="7" name="Title 2"/>
          <p:cNvSpPr>
            <a:spLocks noGrp="1"/>
          </p:cNvSpPr>
          <p:nvPr>
            <p:ph type="title"/>
          </p:nvPr>
        </p:nvSpPr>
        <p:spPr>
          <a:xfrm>
            <a:off x="0" y="3699"/>
            <a:ext cx="9144000" cy="914400"/>
          </a:xfrm>
        </p:spPr>
        <p:txBody>
          <a:bodyPr>
            <a:noAutofit/>
          </a:bodyPr>
          <a:lstStyle/>
          <a:p>
            <a:r>
              <a:rPr lang="en-US" sz="7200" b="1" dirty="0" smtClean="0">
                <a:solidFill>
                  <a:schemeClr val="bg1"/>
                </a:solidFill>
                <a:effectLst>
                  <a:glow rad="139700">
                    <a:schemeClr val="accent6">
                      <a:satMod val="175000"/>
                      <a:alpha val="40000"/>
                    </a:schemeClr>
                  </a:glow>
                  <a:outerShdw blurRad="114300" dist="38100" dir="13500000" algn="br" rotWithShape="0">
                    <a:prstClr val="black"/>
                  </a:outerShdw>
                </a:effectLst>
              </a:rPr>
              <a:t>Shepherd of Hermas</a:t>
            </a:r>
            <a:endParaRPr lang="en-US" b="1" dirty="0">
              <a:ln w="12700">
                <a:solidFill>
                  <a:schemeClr val="tx2">
                    <a:satMod val="155000"/>
                  </a:schemeClr>
                </a:solidFill>
                <a:prstDash val="solid"/>
              </a:ln>
              <a:solidFill>
                <a:schemeClr val="bg1"/>
              </a:solidFill>
              <a:effectLst>
                <a:glow rad="139700">
                  <a:schemeClr val="accent6">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155336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Shepherd </a:t>
            </a:r>
            <a:r>
              <a:rPr lang="en-US" sz="3600" b="1" dirty="0"/>
              <a:t>of Hermas</a:t>
            </a:r>
          </a:p>
        </p:txBody>
      </p:sp>
      <p:sp>
        <p:nvSpPr>
          <p:cNvPr id="4" name="Content Placeholder 3"/>
          <p:cNvSpPr>
            <a:spLocks noGrp="1"/>
          </p:cNvSpPr>
          <p:nvPr>
            <p:ph idx="1"/>
          </p:nvPr>
        </p:nvSpPr>
        <p:spPr>
          <a:xfrm>
            <a:off x="457200" y="838200"/>
            <a:ext cx="8382000" cy="5562600"/>
          </a:xfrm>
        </p:spPr>
        <p:txBody>
          <a:bodyPr>
            <a:normAutofit fontScale="85000" lnSpcReduction="20000"/>
          </a:bodyPr>
          <a:lstStyle/>
          <a:p>
            <a:r>
              <a:rPr lang="en-US" dirty="0" smtClean="0"/>
              <a:t>Written in Rome around the middle of the second century, this was said to be the work of a Christian prophet called Hermas </a:t>
            </a:r>
            <a:r>
              <a:rPr lang="en-US" dirty="0"/>
              <a:t>and was very popular for centuries</a:t>
            </a:r>
            <a:r>
              <a:rPr lang="en-US" dirty="0" smtClean="0"/>
              <a:t>.*</a:t>
            </a:r>
            <a:endParaRPr lang="en-US" dirty="0" smtClean="0"/>
          </a:p>
          <a:p>
            <a:r>
              <a:rPr lang="en-US" dirty="0" smtClean="0"/>
              <a:t>In this book, Hermas describes a series of </a:t>
            </a:r>
            <a:r>
              <a:rPr lang="en-US" dirty="0"/>
              <a:t>revelations </a:t>
            </a:r>
            <a:r>
              <a:rPr lang="en-US" dirty="0" smtClean="0"/>
              <a:t>that he claims </a:t>
            </a:r>
            <a:r>
              <a:rPr lang="en-US" dirty="0"/>
              <a:t>to have received from </a:t>
            </a:r>
            <a:r>
              <a:rPr lang="en-US" dirty="0" smtClean="0"/>
              <a:t>two heavenly figures: an old woman and an angel dressed as a shepherd. </a:t>
            </a:r>
          </a:p>
          <a:p>
            <a:r>
              <a:rPr lang="en-US" dirty="0" smtClean="0"/>
              <a:t>The book contains </a:t>
            </a:r>
            <a:r>
              <a:rPr lang="en-US" dirty="0"/>
              <a:t>five visions, twelve commandments, and ten parables. </a:t>
            </a:r>
          </a:p>
          <a:p>
            <a:r>
              <a:rPr lang="en-US" dirty="0" smtClean="0"/>
              <a:t>The </a:t>
            </a:r>
            <a:r>
              <a:rPr lang="en-US" dirty="0"/>
              <a:t>visions and parables are somewhat obscure, but the commandments are straightforward: One should do good deeds, be truthful, pay alms, and remain pure. </a:t>
            </a:r>
          </a:p>
          <a:p>
            <a:r>
              <a:rPr lang="en-US" dirty="0" smtClean="0"/>
              <a:t>A major concern that is raised in the book is whether Christians can be forgiven for committing serious sins after baptism. Hermes has heard from “certain teachers” that there can be no forgiveness of serious sins after one’s baptism. The angel </a:t>
            </a:r>
            <a:r>
              <a:rPr lang="en-US" dirty="0"/>
              <a:t>tells him that serious post-baptismal sin </a:t>
            </a:r>
            <a:r>
              <a:rPr lang="en-US" b="1" i="1" dirty="0" smtClean="0"/>
              <a:t>can</a:t>
            </a:r>
            <a:r>
              <a:rPr lang="en-US" dirty="0" smtClean="0"/>
              <a:t> be forgiven - but </a:t>
            </a:r>
            <a:r>
              <a:rPr lang="en-US" b="1" i="1" dirty="0"/>
              <a:t>only</a:t>
            </a:r>
            <a:r>
              <a:rPr lang="en-US" dirty="0"/>
              <a:t> </a:t>
            </a:r>
            <a:r>
              <a:rPr lang="en-US" dirty="0" smtClean="0"/>
              <a:t>once.</a:t>
            </a:r>
          </a:p>
          <a:p>
            <a:pPr marL="0" lvl="0" indent="0">
              <a:buNone/>
            </a:pPr>
            <a:endParaRPr lang="en-US" dirty="0"/>
          </a:p>
        </p:txBody>
      </p:sp>
      <p:sp>
        <p:nvSpPr>
          <p:cNvPr id="2" name="TextBox 1"/>
          <p:cNvSpPr txBox="1"/>
          <p:nvPr/>
        </p:nvSpPr>
        <p:spPr>
          <a:xfrm>
            <a:off x="457200" y="6370014"/>
            <a:ext cx="8382000" cy="369332"/>
          </a:xfrm>
          <a:prstGeom prst="rect">
            <a:avLst/>
          </a:prstGeom>
          <a:noFill/>
        </p:spPr>
        <p:txBody>
          <a:bodyPr wrap="square" rtlCol="0">
            <a:spAutoFit/>
          </a:bodyPr>
          <a:lstStyle/>
          <a:p>
            <a:r>
              <a:rPr lang="en-US" dirty="0"/>
              <a:t>*</a:t>
            </a:r>
            <a:r>
              <a:rPr lang="en-US" dirty="0" smtClean="0">
                <a:hlinkClick r:id="rId4"/>
              </a:rPr>
              <a:t>https</a:t>
            </a:r>
            <a:r>
              <a:rPr lang="en-US" dirty="0">
                <a:hlinkClick r:id="rId4"/>
              </a:rPr>
              <a:t>://</a:t>
            </a:r>
            <a:r>
              <a:rPr lang="en-US" dirty="0" smtClean="0">
                <a:hlinkClick r:id="rId4"/>
              </a:rPr>
              <a:t>carm.org/should-the-shepherd-of-hermas-be-considered-scripture</a:t>
            </a:r>
            <a:endParaRPr lang="en-US" dirty="0"/>
          </a:p>
        </p:txBody>
      </p:sp>
    </p:spTree>
    <p:extLst>
      <p:ext uri="{BB962C8B-B14F-4D97-AF65-F5344CB8AC3E}">
        <p14:creationId xmlns:p14="http://schemas.microsoft.com/office/powerpoint/2010/main" val="3704189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71940"/>
            <a:ext cx="8915400" cy="276999"/>
          </a:xfrm>
          <a:prstGeom prst="rect">
            <a:avLst/>
          </a:prstGeom>
        </p:spPr>
        <p:txBody>
          <a:bodyPr wrap="square">
            <a:spAutoFit/>
          </a:bodyPr>
          <a:lstStyle/>
          <a:p>
            <a:r>
              <a:rPr lang="en-US" sz="1200" dirty="0">
                <a:solidFill>
                  <a:prstClr val="black"/>
                </a:solidFill>
                <a:hlinkClick r:id="rId4"/>
              </a:rPr>
              <a:t>https://</a:t>
            </a:r>
            <a:r>
              <a:rPr lang="en-US" sz="1200" dirty="0" smtClean="0">
                <a:solidFill>
                  <a:prstClr val="black"/>
                </a:solidFill>
                <a:hlinkClick r:id="rId4"/>
              </a:rPr>
              <a:t>www.christianitytoday.com/history/issues/issue-37/worship-in-early-church-did-you-know.html</a:t>
            </a:r>
            <a:r>
              <a:rPr lang="en-US" sz="1200" dirty="0" smtClean="0">
                <a:solidFill>
                  <a:prstClr val="black"/>
                </a:solidFill>
              </a:rPr>
              <a:t> </a:t>
            </a:r>
            <a:endParaRPr lang="en-US" sz="1200" dirty="0">
              <a:solidFill>
                <a:prstClr val="black"/>
              </a:solidFill>
            </a:endParaRPr>
          </a:p>
        </p:txBody>
      </p:sp>
      <p:sp>
        <p:nvSpPr>
          <p:cNvPr id="7" name="Title 2"/>
          <p:cNvSpPr>
            <a:spLocks noGrp="1"/>
          </p:cNvSpPr>
          <p:nvPr>
            <p:ph type="title"/>
          </p:nvPr>
        </p:nvSpPr>
        <p:spPr>
          <a:xfrm>
            <a:off x="0" y="3698"/>
            <a:ext cx="9144000" cy="1977501"/>
          </a:xfrm>
        </p:spPr>
        <p:txBody>
          <a:bodyPr>
            <a:noAutofit/>
          </a:bodyPr>
          <a:lstStyle/>
          <a:p>
            <a:r>
              <a:rPr lang="en-US" sz="7200" b="1" dirty="0" smtClean="0">
                <a:solidFill>
                  <a:schemeClr val="bg1"/>
                </a:solidFill>
                <a:effectLst>
                  <a:glow rad="139700">
                    <a:schemeClr val="accent6">
                      <a:satMod val="175000"/>
                      <a:alpha val="40000"/>
                    </a:schemeClr>
                  </a:glow>
                  <a:outerShdw blurRad="114300" dist="38100" dir="13500000" algn="br" rotWithShape="0">
                    <a:prstClr val="black"/>
                  </a:outerShdw>
                </a:effectLst>
              </a:rPr>
              <a:t>Worship in the Early Church</a:t>
            </a:r>
            <a:endParaRPr lang="en-US" b="1" dirty="0">
              <a:ln w="12700">
                <a:solidFill>
                  <a:schemeClr val="tx2">
                    <a:satMod val="155000"/>
                  </a:schemeClr>
                </a:solidFill>
                <a:prstDash val="solid"/>
              </a:ln>
              <a:solidFill>
                <a:schemeClr val="bg1"/>
              </a:solidFill>
              <a:effectLst>
                <a:glow rad="139700">
                  <a:schemeClr val="accent6">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238073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382000" cy="5681246"/>
          </a:xfrm>
        </p:spPr>
        <p:txBody>
          <a:bodyPr>
            <a:normAutofit fontScale="92500" lnSpcReduction="10000"/>
          </a:bodyPr>
          <a:lstStyle/>
          <a:p>
            <a:r>
              <a:rPr lang="en-US" sz="3100" dirty="0"/>
              <a:t>What was a Christian service of worship like in the 2nd century? We are fortunate in having a good description of a normal Christian gathering for worship in the writings of the 2nd century theologian, </a:t>
            </a:r>
            <a:r>
              <a:rPr lang="en-US" sz="3100" dirty="0" smtClean="0"/>
              <a:t>Justin Martyr, who we will study in more detail later. </a:t>
            </a:r>
          </a:p>
          <a:p>
            <a:r>
              <a:rPr lang="en-US" sz="3100" dirty="0" smtClean="0"/>
              <a:t>In </a:t>
            </a:r>
            <a:r>
              <a:rPr lang="en-US" sz="3100" dirty="0"/>
              <a:t>his </a:t>
            </a:r>
            <a:r>
              <a:rPr lang="en-US" sz="3100" i="1" dirty="0"/>
              <a:t>First Apology</a:t>
            </a:r>
            <a:r>
              <a:rPr lang="en-US" sz="3100" dirty="0"/>
              <a:t>, Justin says</a:t>
            </a:r>
            <a:r>
              <a:rPr lang="en-US" sz="3100" dirty="0" smtClean="0"/>
              <a:t>:</a:t>
            </a:r>
          </a:p>
          <a:p>
            <a:r>
              <a:rPr lang="en-US" i="1" dirty="0">
                <a:latin typeface="Cambria" panose="02040503050406030204" pitchFamily="18" charset="0"/>
                <a:ea typeface="Cambria" panose="02040503050406030204" pitchFamily="18" charset="0"/>
              </a:rPr>
              <a:t>On the day called Sunday there is a meeting of all believers who live in the town or the country, and the memoirs of the apostles, or the writings of the prophets, are read for as long as time will permit. When the reader has finished, the president in a sermon urges and invites the people to base their lives on these noble things. </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7798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534400" cy="5681246"/>
          </a:xfrm>
        </p:spPr>
        <p:txBody>
          <a:bodyPr>
            <a:normAutofit/>
          </a:bodyPr>
          <a:lstStyle/>
          <a:p>
            <a:pPr marL="0" indent="0">
              <a:buNone/>
            </a:pPr>
            <a:r>
              <a:rPr lang="en-US" dirty="0" smtClean="0"/>
              <a:t>(Justin Martyr continued…)</a:t>
            </a:r>
          </a:p>
          <a:p>
            <a:r>
              <a:rPr lang="en-US" i="1" dirty="0">
                <a:latin typeface="Cambria" panose="02040503050406030204" pitchFamily="18" charset="0"/>
                <a:ea typeface="Cambria" panose="02040503050406030204" pitchFamily="18" charset="0"/>
              </a:rPr>
              <a:t>Then we all stand up and offer prayers. When our prayer is concluded, bread and wine and water are brought; and the president offers up prayers and thanksgivings to the best of his ability, and the people assent with Amen. Then follows the distribution of the things over which thanks have been offered, and the partaking of them by </a:t>
            </a:r>
            <a:r>
              <a:rPr lang="en-US" i="1" dirty="0" smtClean="0">
                <a:latin typeface="Cambria" panose="02040503050406030204" pitchFamily="18" charset="0"/>
                <a:ea typeface="Cambria" panose="02040503050406030204" pitchFamily="18" charset="0"/>
              </a:rPr>
              <a:t>all. </a:t>
            </a:r>
          </a:p>
          <a:p>
            <a:r>
              <a:rPr lang="en-US" i="1" dirty="0" smtClean="0">
                <a:latin typeface="Cambria" panose="02040503050406030204" pitchFamily="18" charset="0"/>
                <a:ea typeface="Cambria" panose="02040503050406030204" pitchFamily="18" charset="0"/>
              </a:rPr>
              <a:t>We </a:t>
            </a:r>
            <a:r>
              <a:rPr lang="en-US" i="1" dirty="0">
                <a:latin typeface="Cambria" panose="02040503050406030204" pitchFamily="18" charset="0"/>
                <a:ea typeface="Cambria" panose="02040503050406030204" pitchFamily="18" charset="0"/>
              </a:rPr>
              <a:t>hold our common assembly on Sunday because it is the first day, on which God put to flight darkness and chaos and made the world; and on the same day, Jesus Christ our Savior rose from the dead.</a:t>
            </a:r>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3059418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610600" cy="5681246"/>
          </a:xfrm>
        </p:spPr>
        <p:txBody>
          <a:bodyPr>
            <a:normAutofit fontScale="92500" lnSpcReduction="20000"/>
          </a:bodyPr>
          <a:lstStyle/>
          <a:p>
            <a:r>
              <a:rPr lang="en-US" sz="3100" dirty="0"/>
              <a:t>The “president” of the assembly, who expounded the Scriptures and oversaw holy communion, was the senior presiding elder – that is, as Church </a:t>
            </a:r>
            <a:r>
              <a:rPr lang="en-US" sz="3100" dirty="0" smtClean="0"/>
              <a:t>organization </a:t>
            </a:r>
            <a:r>
              <a:rPr lang="en-US" sz="3100" dirty="0"/>
              <a:t>developed in the 2nd century, the bishop. </a:t>
            </a:r>
            <a:endParaRPr lang="en-US" sz="3100" dirty="0" smtClean="0"/>
          </a:p>
          <a:p>
            <a:r>
              <a:rPr lang="en-US" sz="3100" dirty="0" smtClean="0"/>
              <a:t>In </a:t>
            </a:r>
            <a:r>
              <a:rPr lang="en-US" sz="3100" dirty="0"/>
              <a:t>another place, Justin gives a more detailed account of the Lord’s supper or </a:t>
            </a:r>
            <a:r>
              <a:rPr lang="en-US" sz="3100" dirty="0" smtClean="0"/>
              <a:t>Eucharist:</a:t>
            </a:r>
            <a:endParaRPr lang="en-US" sz="3100" dirty="0"/>
          </a:p>
          <a:p>
            <a:r>
              <a:rPr lang="en-US" i="1" dirty="0">
                <a:latin typeface="Cambria" panose="02040503050406030204" pitchFamily="18" charset="0"/>
                <a:ea typeface="Cambria" panose="02040503050406030204" pitchFamily="18" charset="0"/>
              </a:rPr>
              <a:t>Then bread and a cup of wine mixed with water are brought to the president of the brothers. He takes them and offers up praise and glory to the Father of the universe, through the name of the Son and of the Holy Spirit. He gives thanks at considerable length for our being counted worthy to receive these things from His hands. When he has finished the prayers and thanksgivings, all the people present express their joyful agreement by saying Amen. (“Amen” means “Let it be so” in Hebrew</a:t>
            </a:r>
            <a:r>
              <a:rPr lang="en-US" i="1" dirty="0" smtClean="0">
                <a:latin typeface="Cambria" panose="02040503050406030204" pitchFamily="18" charset="0"/>
                <a:ea typeface="Cambria" panose="02040503050406030204" pitchFamily="18" charset="0"/>
              </a:rPr>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1393360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534400" cy="5681246"/>
          </a:xfrm>
        </p:spPr>
        <p:txBody>
          <a:bodyPr>
            <a:normAutofit fontScale="92500" lnSpcReduction="20000"/>
          </a:bodyPr>
          <a:lstStyle/>
          <a:p>
            <a:pPr marL="0" indent="0">
              <a:buNone/>
            </a:pPr>
            <a:r>
              <a:rPr lang="en-US" dirty="0" smtClean="0"/>
              <a:t>(Justin Martyr continued…)</a:t>
            </a:r>
          </a:p>
          <a:p>
            <a:r>
              <a:rPr lang="en-US" i="1" dirty="0">
                <a:latin typeface="Cambria" panose="02040503050406030204" pitchFamily="18" charset="0"/>
                <a:ea typeface="Cambria" panose="02040503050406030204" pitchFamily="18" charset="0"/>
              </a:rPr>
              <a:t>Then those whom we call deacons give to each of those present the bread and the wine mixed with water over which the thanksgiving was pronounced, and carry away a portion to those who are </a:t>
            </a:r>
            <a:r>
              <a:rPr lang="en-US" i="1" dirty="0" smtClean="0">
                <a:latin typeface="Cambria" panose="02040503050406030204" pitchFamily="18" charset="0"/>
                <a:ea typeface="Cambria" panose="02040503050406030204" pitchFamily="18" charset="0"/>
              </a:rPr>
              <a:t>absent. </a:t>
            </a:r>
          </a:p>
          <a:p>
            <a:r>
              <a:rPr lang="en-US" i="1" dirty="0" smtClean="0">
                <a:latin typeface="Cambria" panose="02040503050406030204" pitchFamily="18" charset="0"/>
                <a:ea typeface="Cambria" panose="02040503050406030204" pitchFamily="18" charset="0"/>
              </a:rPr>
              <a:t>We </a:t>
            </a:r>
            <a:r>
              <a:rPr lang="en-US" i="1" dirty="0">
                <a:latin typeface="Cambria" panose="02040503050406030204" pitchFamily="18" charset="0"/>
                <a:ea typeface="Cambria" panose="02040503050406030204" pitchFamily="18" charset="0"/>
              </a:rPr>
              <a:t>call this food </a:t>
            </a:r>
            <a:r>
              <a:rPr lang="en-US" i="1" dirty="0" smtClean="0">
                <a:latin typeface="Cambria" panose="02040503050406030204" pitchFamily="18" charset="0"/>
                <a:ea typeface="Cambria" panose="02040503050406030204" pitchFamily="18" charset="0"/>
              </a:rPr>
              <a:t>“Eucharist”, </a:t>
            </a:r>
            <a:r>
              <a:rPr lang="en-US" i="1" dirty="0">
                <a:latin typeface="Cambria" panose="02040503050406030204" pitchFamily="18" charset="0"/>
                <a:ea typeface="Cambria" panose="02040503050406030204" pitchFamily="18" charset="0"/>
              </a:rPr>
              <a:t>which no-one is allowed to share unless he believes that the things we teach are true, and has been washed with the washing that is for the forgiveness of sins and a second birth, and is living as Christ has </a:t>
            </a:r>
            <a:r>
              <a:rPr lang="en-US" i="1" dirty="0" smtClean="0">
                <a:latin typeface="Cambria" panose="02040503050406030204" pitchFamily="18" charset="0"/>
                <a:ea typeface="Cambria" panose="02040503050406030204" pitchFamily="18" charset="0"/>
              </a:rPr>
              <a:t>commanded</a:t>
            </a:r>
            <a:r>
              <a:rPr lang="en-US" i="1" dirty="0">
                <a:latin typeface="Cambria" panose="02040503050406030204" pitchFamily="18" charset="0"/>
                <a:ea typeface="Cambria" panose="02040503050406030204" pitchFamily="18" charset="0"/>
              </a:rPr>
              <a:t>. For we do not receive them as common bread and common drink. But as Jesus Christ our </a:t>
            </a:r>
            <a:r>
              <a:rPr lang="en-US" i="1" dirty="0" smtClean="0">
                <a:latin typeface="Cambria" panose="02040503050406030204" pitchFamily="18" charset="0"/>
                <a:ea typeface="Cambria" panose="02040503050406030204" pitchFamily="18" charset="0"/>
              </a:rPr>
              <a:t>Savior </a:t>
            </a:r>
            <a:r>
              <a:rPr lang="en-US" i="1" dirty="0">
                <a:latin typeface="Cambria" panose="02040503050406030204" pitchFamily="18" charset="0"/>
                <a:ea typeface="Cambria" panose="02040503050406030204" pitchFamily="18" charset="0"/>
              </a:rPr>
              <a:t>became flesh by the word of God, and clothed Himself in our flesh and blood to save us, so also we have been taught that the food which is blessed by the word of prayer handed down from Christ, by which our blood and flesh are nourished as the food becomes part of ourselves, is the flesh and blood of the same Jesus who became flesh.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3889245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534400" cy="5681246"/>
          </a:xfrm>
        </p:spPr>
        <p:txBody>
          <a:bodyPr>
            <a:normAutofit/>
          </a:bodyPr>
          <a:lstStyle/>
          <a:p>
            <a:pPr marL="0" indent="0">
              <a:buNone/>
            </a:pPr>
            <a:r>
              <a:rPr lang="en-US" dirty="0" smtClean="0"/>
              <a:t>(Justin Martyr continued…)</a:t>
            </a:r>
          </a:p>
          <a:p>
            <a:r>
              <a:rPr lang="en-US" i="1" dirty="0" smtClean="0">
                <a:latin typeface="Cambria" panose="02040503050406030204" pitchFamily="18" charset="0"/>
                <a:ea typeface="Cambria" panose="02040503050406030204" pitchFamily="18" charset="0"/>
              </a:rPr>
              <a:t>For </a:t>
            </a:r>
            <a:r>
              <a:rPr lang="en-US" i="1" dirty="0">
                <a:latin typeface="Cambria" panose="02040503050406030204" pitchFamily="18" charset="0"/>
                <a:ea typeface="Cambria" panose="02040503050406030204" pitchFamily="18" charset="0"/>
              </a:rPr>
              <a:t>the apostles, in the memoirs composed by themselves called “Gospels”, have delivered to us what was commanded to them: that Jesus took bread, and when He had given thanks said, “Do this in remembrance of Me, this is My body”; and in a similar way, after taking the cup and giving thanks, He said, “This is My blood,” and gave it only to them</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3422225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The </a:t>
            </a:r>
            <a:r>
              <a:rPr lang="en-US" b="1" dirty="0"/>
              <a:t>Apostolic Fathers </a:t>
            </a:r>
            <a:r>
              <a:rPr lang="en-US" sz="3200" b="1" dirty="0"/>
              <a:t>(AD 95 to </a:t>
            </a:r>
            <a:r>
              <a:rPr lang="en-US" sz="3200" b="1" dirty="0" smtClean="0"/>
              <a:t>140)</a:t>
            </a:r>
            <a:endParaRPr lang="en-US" sz="3200" b="1" dirty="0"/>
          </a:p>
        </p:txBody>
      </p:sp>
      <p:sp>
        <p:nvSpPr>
          <p:cNvPr id="4" name="Content Placeholder 3"/>
          <p:cNvSpPr>
            <a:spLocks noGrp="1"/>
          </p:cNvSpPr>
          <p:nvPr>
            <p:ph idx="1"/>
          </p:nvPr>
        </p:nvSpPr>
        <p:spPr>
          <a:xfrm>
            <a:off x="228600" y="838200"/>
            <a:ext cx="8686800" cy="6019800"/>
          </a:xfrm>
        </p:spPr>
        <p:txBody>
          <a:bodyPr>
            <a:normAutofit fontScale="92500" lnSpcReduction="10000"/>
          </a:bodyPr>
          <a:lstStyle/>
          <a:p>
            <a:pPr marL="0" indent="0">
              <a:buNone/>
            </a:pPr>
            <a:r>
              <a:rPr lang="en-US" dirty="0" smtClean="0"/>
              <a:t>So far we have studied:</a:t>
            </a:r>
          </a:p>
          <a:p>
            <a:r>
              <a:rPr lang="en-US" b="1" dirty="0" smtClean="0"/>
              <a:t>1 Clement</a:t>
            </a:r>
          </a:p>
          <a:p>
            <a:pPr lvl="1"/>
            <a:r>
              <a:rPr lang="en-US" dirty="0" smtClean="0"/>
              <a:t>Was a letter written from the church at Rome to the Church at Corinth (the name </a:t>
            </a:r>
            <a:r>
              <a:rPr lang="en-US" dirty="0" smtClean="0"/>
              <a:t>“Clement” </a:t>
            </a:r>
            <a:r>
              <a:rPr lang="en-US" dirty="0" smtClean="0"/>
              <a:t>is </a:t>
            </a:r>
            <a:r>
              <a:rPr lang="en-US" dirty="0" smtClean="0"/>
              <a:t>never </a:t>
            </a:r>
            <a:r>
              <a:rPr lang="en-US" dirty="0" smtClean="0"/>
              <a:t>mentioned in the </a:t>
            </a:r>
            <a:r>
              <a:rPr lang="en-US" dirty="0" smtClean="0"/>
              <a:t>actual letter</a:t>
            </a:r>
            <a:r>
              <a:rPr lang="en-US" dirty="0" smtClean="0"/>
              <a:t>) to rebuke them for having cast out their former elders without just cause.</a:t>
            </a:r>
          </a:p>
          <a:p>
            <a:pPr lvl="1"/>
            <a:r>
              <a:rPr lang="en-US" dirty="0" smtClean="0"/>
              <a:t>Contains prolific scripture citations as well as sound ecclesiology and theology</a:t>
            </a:r>
          </a:p>
          <a:p>
            <a:r>
              <a:rPr lang="en-US" b="1" dirty="0" smtClean="0"/>
              <a:t>The Didache</a:t>
            </a:r>
          </a:p>
          <a:p>
            <a:pPr lvl="1"/>
            <a:r>
              <a:rPr lang="en-US" dirty="0" smtClean="0"/>
              <a:t>Its title </a:t>
            </a:r>
            <a:r>
              <a:rPr lang="en-US" dirty="0" smtClean="0"/>
              <a:t>comes </a:t>
            </a:r>
            <a:r>
              <a:rPr lang="en-US" dirty="0" smtClean="0"/>
              <a:t>from </a:t>
            </a:r>
            <a:r>
              <a:rPr lang="en-US" dirty="0" smtClean="0"/>
              <a:t>the Greek word for </a:t>
            </a:r>
            <a:r>
              <a:rPr lang="en-US" dirty="0"/>
              <a:t>“teaching</a:t>
            </a:r>
            <a:r>
              <a:rPr lang="en-US" dirty="0"/>
              <a:t>”. It originated from </a:t>
            </a:r>
            <a:r>
              <a:rPr lang="en-US" dirty="0" smtClean="0"/>
              <a:t>Syria, but we do not know who wrote it.</a:t>
            </a:r>
            <a:endParaRPr lang="en-US" dirty="0"/>
          </a:p>
          <a:p>
            <a:pPr lvl="1"/>
            <a:r>
              <a:rPr lang="en-US" dirty="0" smtClean="0"/>
              <a:t>Is the </a:t>
            </a:r>
            <a:r>
              <a:rPr lang="en-US" dirty="0"/>
              <a:t>oldest surviving handbook of church discipline, dating from about AD </a:t>
            </a:r>
            <a:r>
              <a:rPr lang="en-US" dirty="0" smtClean="0"/>
              <a:t>100.</a:t>
            </a:r>
            <a:endParaRPr lang="en-US" dirty="0"/>
          </a:p>
          <a:p>
            <a:pPr lvl="1"/>
            <a:r>
              <a:rPr lang="en-US" dirty="0" smtClean="0"/>
              <a:t>Is </a:t>
            </a:r>
            <a:r>
              <a:rPr lang="en-US" dirty="0"/>
              <a:t>similar to the book of James – it is intended as a brief summary for someone newly converted out of paganism.</a:t>
            </a:r>
          </a:p>
          <a:p>
            <a:pPr lvl="1"/>
            <a:r>
              <a:rPr lang="en-US" dirty="0"/>
              <a:t>Widely quotes from </a:t>
            </a:r>
            <a:r>
              <a:rPr lang="en-US" dirty="0" smtClean="0"/>
              <a:t>scripture and contains sound theology, ecclesiology, </a:t>
            </a:r>
            <a:r>
              <a:rPr lang="en-US" dirty="0"/>
              <a:t>and eschatology</a:t>
            </a:r>
            <a:endParaRPr lang="en-US" dirty="0" smtClean="0"/>
          </a:p>
          <a:p>
            <a:endParaRPr lang="en-US" dirty="0"/>
          </a:p>
          <a:p>
            <a:pPr lvl="1"/>
            <a:endParaRPr lang="en-US" dirty="0"/>
          </a:p>
          <a:p>
            <a:endParaRPr lang="en-US" sz="2400" dirty="0"/>
          </a:p>
        </p:txBody>
      </p:sp>
    </p:spTree>
    <p:extLst>
      <p:ext uri="{BB962C8B-B14F-4D97-AF65-F5344CB8AC3E}">
        <p14:creationId xmlns:p14="http://schemas.microsoft.com/office/powerpoint/2010/main" val="2370053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382000" cy="5681246"/>
          </a:xfrm>
        </p:spPr>
        <p:txBody>
          <a:bodyPr>
            <a:normAutofit/>
          </a:bodyPr>
          <a:lstStyle/>
          <a:p>
            <a:r>
              <a:rPr lang="en-US" sz="3100" dirty="0"/>
              <a:t>From Justin’s account, we learn that the main ingredients of Christian worship in the 2nd century </a:t>
            </a:r>
            <a:r>
              <a:rPr lang="en-US" sz="3100" dirty="0" smtClean="0"/>
              <a:t>were: </a:t>
            </a:r>
          </a:p>
          <a:p>
            <a:pPr lvl="1"/>
            <a:r>
              <a:rPr lang="en-US" sz="2700" dirty="0" smtClean="0"/>
              <a:t>The Reading </a:t>
            </a:r>
            <a:r>
              <a:rPr lang="en-US" sz="2700" dirty="0"/>
              <a:t>and </a:t>
            </a:r>
            <a:r>
              <a:rPr lang="en-US" sz="2700" dirty="0" smtClean="0"/>
              <a:t>Expounding </a:t>
            </a:r>
            <a:r>
              <a:rPr lang="en-US" sz="2700" dirty="0"/>
              <a:t>of Scripture, </a:t>
            </a:r>
            <a:endParaRPr lang="en-US" sz="2700" dirty="0" smtClean="0"/>
          </a:p>
          <a:p>
            <a:pPr lvl="1"/>
            <a:r>
              <a:rPr lang="en-US" sz="2700" dirty="0" smtClean="0"/>
              <a:t>Prayer</a:t>
            </a:r>
          </a:p>
          <a:p>
            <a:pPr lvl="1"/>
            <a:r>
              <a:rPr lang="en-US" sz="2700" dirty="0" smtClean="0"/>
              <a:t>The </a:t>
            </a:r>
            <a:r>
              <a:rPr lang="en-US" sz="2700" dirty="0"/>
              <a:t>celebration of the Lord’s supper. </a:t>
            </a:r>
            <a:endParaRPr lang="en-US" sz="2700" dirty="0" smtClean="0"/>
          </a:p>
          <a:p>
            <a:r>
              <a:rPr lang="en-US" sz="3100" dirty="0" smtClean="0"/>
              <a:t>Indeed</a:t>
            </a:r>
            <a:r>
              <a:rPr lang="en-US" sz="3100" dirty="0"/>
              <a:t>, compared with many churches today, the Lord’s supper held a remarkably high place in early Christian worship. The local church celebrated it every Sunday and it formed a large part of the service. </a:t>
            </a:r>
            <a:endParaRPr lang="en-US" sz="31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2661726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382000" cy="5681246"/>
          </a:xfrm>
        </p:spPr>
        <p:txBody>
          <a:bodyPr>
            <a:normAutofit fontScale="85000" lnSpcReduction="10000"/>
          </a:bodyPr>
          <a:lstStyle/>
          <a:p>
            <a:r>
              <a:rPr lang="en-US" sz="3100" dirty="0" smtClean="0"/>
              <a:t>Singing</a:t>
            </a:r>
            <a:r>
              <a:rPr lang="en-US" sz="3100" dirty="0"/>
              <a:t>, which for many modern Christians is such a central part of worship, was not so important in the early Church; in fact, Justin does not mention it here at all. </a:t>
            </a:r>
            <a:endParaRPr lang="en-US" sz="3100" dirty="0" smtClean="0"/>
          </a:p>
          <a:p>
            <a:r>
              <a:rPr lang="en-US" sz="3100" dirty="0" smtClean="0"/>
              <a:t>However</a:t>
            </a:r>
            <a:r>
              <a:rPr lang="en-US" sz="3100" dirty="0"/>
              <a:t>, he does mention it elsewhere, and we know from other accounts that singing and chanting were a widespread practice in the worship of the early Christians. </a:t>
            </a:r>
            <a:endParaRPr lang="en-US" sz="3100" dirty="0" smtClean="0"/>
          </a:p>
          <a:p>
            <a:r>
              <a:rPr lang="en-US" sz="3100" dirty="0" smtClean="0"/>
              <a:t>In </a:t>
            </a:r>
            <a:r>
              <a:rPr lang="en-US" sz="3100" dirty="0"/>
              <a:t>the 2nd century, the most common form of singing and chanting was “responsive”. This means that one person (a Scripture reader or a clergyman) would sing or chant a passage, usually from a psalm, and the congregation would then make a response – either a single word, such as “Alleluia”, or a chorus. </a:t>
            </a:r>
            <a:endParaRPr lang="en-US" sz="3100" dirty="0" smtClean="0"/>
          </a:p>
          <a:p>
            <a:r>
              <a:rPr lang="en-US" sz="3100" dirty="0" smtClean="0"/>
              <a:t>There </a:t>
            </a:r>
            <a:r>
              <a:rPr lang="en-US" sz="3100" dirty="0"/>
              <a:t>was also solo singing and full congregational singing, although the latter did not really become popular until the 4th century</a:t>
            </a:r>
            <a:r>
              <a:rPr lang="en-US" sz="3100" dirty="0" smtClean="0"/>
              <a:t>.</a:t>
            </a:r>
            <a:endParaRPr lang="en-US" sz="3100"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20332348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228600" y="838200"/>
            <a:ext cx="8763000" cy="5681246"/>
          </a:xfrm>
        </p:spPr>
        <p:txBody>
          <a:bodyPr>
            <a:normAutofit fontScale="85000" lnSpcReduction="20000"/>
          </a:bodyPr>
          <a:lstStyle/>
          <a:p>
            <a:r>
              <a:rPr lang="en-US" sz="3100" dirty="0"/>
              <a:t>What the early Christians chanted and sang were the Psalms of the Old Testament, and some of the poetic parts of the New Testament (e.g. the Virgin Mary’s praise of God in Luke 1:46-55). </a:t>
            </a:r>
            <a:endParaRPr lang="en-US" sz="3100" dirty="0" smtClean="0"/>
          </a:p>
          <a:p>
            <a:r>
              <a:rPr lang="en-US" sz="3100" dirty="0" smtClean="0"/>
              <a:t>It </a:t>
            </a:r>
            <a:r>
              <a:rPr lang="en-US" sz="3100" dirty="0"/>
              <a:t>was probably not until the 4th century that the singing of hymns written by ordinary Christians began to become common</a:t>
            </a:r>
            <a:r>
              <a:rPr lang="en-US" sz="3100" dirty="0" smtClean="0"/>
              <a:t>.</a:t>
            </a:r>
          </a:p>
          <a:p>
            <a:r>
              <a:rPr lang="en-US" sz="3100" dirty="0"/>
              <a:t>However, one of the greatest patristic hymns, the </a:t>
            </a:r>
            <a:r>
              <a:rPr lang="en-US" sz="3100" i="1" dirty="0"/>
              <a:t>Gloria in </a:t>
            </a:r>
            <a:r>
              <a:rPr lang="en-US" sz="3100" i="1" dirty="0" err="1"/>
              <a:t>excelsis</a:t>
            </a:r>
            <a:r>
              <a:rPr lang="en-US" sz="3100" dirty="0"/>
              <a:t> (“Glory in the highest”, based on Luke 2:14), dates from the 2nd or 3rd </a:t>
            </a:r>
            <a:r>
              <a:rPr lang="en-US" sz="3100" dirty="0" smtClean="0"/>
              <a:t>century. </a:t>
            </a:r>
          </a:p>
          <a:p>
            <a:r>
              <a:rPr lang="en-US" sz="3100" dirty="0" smtClean="0"/>
              <a:t>No </a:t>
            </a:r>
            <a:r>
              <a:rPr lang="en-US" sz="3100" dirty="0"/>
              <a:t>musical instruments accompanied the chanting and singing; Christians did not use instruments in their worship in the 2nd century, or indeed for many centuries afterwards. </a:t>
            </a:r>
            <a:endParaRPr lang="en-US" sz="3100" dirty="0" smtClean="0"/>
          </a:p>
          <a:p>
            <a:r>
              <a:rPr lang="en-US" sz="3100" dirty="0" smtClean="0"/>
              <a:t>The </a:t>
            </a:r>
            <a:r>
              <a:rPr lang="en-US" sz="3100" dirty="0"/>
              <a:t>early Church looked on musical instruments as being part of Jewish or Pagan worship, but not part of the apostolic tradition of Christian worship</a:t>
            </a:r>
            <a:r>
              <a:rPr lang="en-US" sz="3100" dirty="0" smtClean="0"/>
              <a:t>.</a:t>
            </a:r>
            <a:endParaRPr lang="en-US" sz="3100"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3390910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382000" cy="5681246"/>
          </a:xfrm>
        </p:spPr>
        <p:txBody>
          <a:bodyPr>
            <a:normAutofit fontScale="92500" lnSpcReduction="10000"/>
          </a:bodyPr>
          <a:lstStyle/>
          <a:p>
            <a:r>
              <a:rPr lang="en-US" sz="3100" dirty="0"/>
              <a:t>In one of the writings of </a:t>
            </a:r>
            <a:r>
              <a:rPr lang="en-US" sz="3100" dirty="0" err="1"/>
              <a:t>Theodoret</a:t>
            </a:r>
            <a:r>
              <a:rPr lang="en-US" sz="3100" dirty="0"/>
              <a:t> of </a:t>
            </a:r>
            <a:r>
              <a:rPr lang="en-US" sz="3100" dirty="0" err="1"/>
              <a:t>Cyrrhus</a:t>
            </a:r>
            <a:r>
              <a:rPr lang="en-US" sz="3100" dirty="0"/>
              <a:t>, an eminent Church father who lived in the early 5th century, we find the following typical statement:</a:t>
            </a:r>
          </a:p>
          <a:p>
            <a:r>
              <a:rPr lang="en-US" b="1" i="1" dirty="0">
                <a:latin typeface="Cambria" panose="02040503050406030204" pitchFamily="18" charset="0"/>
                <a:ea typeface="Cambria" panose="02040503050406030204" pitchFamily="18" charset="0"/>
              </a:rPr>
              <a:t>Question: </a:t>
            </a:r>
            <a:r>
              <a:rPr lang="en-US" i="1" dirty="0">
                <a:latin typeface="Cambria" panose="02040503050406030204" pitchFamily="18" charset="0"/>
                <a:ea typeface="Cambria" panose="02040503050406030204" pitchFamily="18" charset="0"/>
              </a:rPr>
              <a:t>It was unbelievers who invented songs, and their intent was deceitful (Gen. 4:21). God then ordained songs under the Jewish Law because of the childish state of their minds. So why do Christians, to whom God has given the perfect teachings of grace (which are quite contrary to Pagan and Jewish customs), still sing in the churches, like childish Jews under the Law? </a:t>
            </a:r>
            <a:endParaRPr lang="en-US" i="1" dirty="0" smtClean="0">
              <a:latin typeface="Cambria" panose="02040503050406030204" pitchFamily="18" charset="0"/>
              <a:ea typeface="Cambria" panose="02040503050406030204" pitchFamily="18" charset="0"/>
            </a:endParaRPr>
          </a:p>
          <a:p>
            <a:r>
              <a:rPr lang="en-US" b="1" i="1" dirty="0" smtClean="0">
                <a:latin typeface="Cambria" panose="02040503050406030204" pitchFamily="18" charset="0"/>
                <a:ea typeface="Cambria" panose="02040503050406030204" pitchFamily="18" charset="0"/>
              </a:rPr>
              <a:t>Answer</a:t>
            </a:r>
            <a:r>
              <a:rPr lang="en-US" b="1" i="1" dirty="0">
                <a:latin typeface="Cambria" panose="02040503050406030204" pitchFamily="18" charset="0"/>
                <a:ea typeface="Cambria" panose="02040503050406030204" pitchFamily="18" charset="0"/>
              </a:rPr>
              <a:t>:</a:t>
            </a:r>
            <a:r>
              <a:rPr lang="en-US" i="1" dirty="0">
                <a:latin typeface="Cambria" panose="02040503050406030204" pitchFamily="18" charset="0"/>
                <a:ea typeface="Cambria" panose="02040503050406030204" pitchFamily="18" charset="0"/>
              </a:rPr>
              <a:t> Simple singing is not childish. It is singing with lifeless organs, dancing, cymbals, </a:t>
            </a:r>
            <a:r>
              <a:rPr lang="en-US" i="1" dirty="0" smtClean="0">
                <a:latin typeface="Cambria" panose="02040503050406030204" pitchFamily="18" charset="0"/>
                <a:ea typeface="Cambria" panose="02040503050406030204" pitchFamily="18" charset="0"/>
              </a:rPr>
              <a:t>etc., </a:t>
            </a:r>
            <a:r>
              <a:rPr lang="en-US" i="1" dirty="0">
                <a:latin typeface="Cambria" panose="02040503050406030204" pitchFamily="18" charset="0"/>
                <a:ea typeface="Cambria" panose="02040503050406030204" pitchFamily="18" charset="0"/>
              </a:rPr>
              <a:t>that is childish. So we Christians renounce these instruments and other things fit only for children. We retain only simple singing</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825998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382000" cy="5681246"/>
          </a:xfrm>
        </p:spPr>
        <p:txBody>
          <a:bodyPr>
            <a:normAutofit fontScale="85000" lnSpcReduction="20000"/>
          </a:bodyPr>
          <a:lstStyle/>
          <a:p>
            <a:r>
              <a:rPr lang="en-US" sz="3100" dirty="0"/>
              <a:t>Modern Western readers should also note that standing throughout worship was the traditional practice in the early Church period, and for centuries afterwards. </a:t>
            </a:r>
            <a:endParaRPr lang="en-US" sz="3100" dirty="0" smtClean="0"/>
          </a:p>
          <a:p>
            <a:r>
              <a:rPr lang="en-US" sz="3100" dirty="0" smtClean="0"/>
              <a:t>The </a:t>
            </a:r>
            <a:r>
              <a:rPr lang="en-US" sz="3100" dirty="0"/>
              <a:t>Western Church only began to introduce pews (fixed seats in the main part of the church building) in the 14th century – quite a late development. </a:t>
            </a:r>
            <a:endParaRPr lang="en-US" sz="3100" dirty="0" smtClean="0"/>
          </a:p>
          <a:p>
            <a:r>
              <a:rPr lang="en-US" sz="3100" dirty="0" smtClean="0"/>
              <a:t>The </a:t>
            </a:r>
            <a:r>
              <a:rPr lang="en-US" sz="3100" dirty="0"/>
              <a:t>Eastern Church never introduced pews into Eastern church buildings. </a:t>
            </a:r>
            <a:endParaRPr lang="en-US" sz="3100" dirty="0" smtClean="0"/>
          </a:p>
          <a:p>
            <a:r>
              <a:rPr lang="en-US" sz="3100" dirty="0" smtClean="0"/>
              <a:t>People </a:t>
            </a:r>
            <a:r>
              <a:rPr lang="en-US" sz="3100" dirty="0"/>
              <a:t>who were tired during early Church worship could sit around the edges of the building, but everyone had to stand to pray; the early Christians considered standing the only proper posture for public spoken prayer. </a:t>
            </a:r>
            <a:endParaRPr lang="en-US" sz="3100" dirty="0" smtClean="0"/>
          </a:p>
          <a:p>
            <a:r>
              <a:rPr lang="en-US" sz="3100" dirty="0" smtClean="0"/>
              <a:t>Early </a:t>
            </a:r>
            <a:r>
              <a:rPr lang="en-US" sz="3100" dirty="0"/>
              <a:t>Christian art also shows us that when praying, Christians spread out their arms with upturned palms, and kept their eyes open, looking upwards to heaven</a:t>
            </a:r>
            <a:r>
              <a:rPr lang="en-US" sz="3100" dirty="0" smtClean="0"/>
              <a:t>.</a:t>
            </a:r>
            <a:endParaRPr lang="en-US" sz="3100"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4133521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382000" cy="5681246"/>
          </a:xfrm>
        </p:spPr>
        <p:txBody>
          <a:bodyPr>
            <a:normAutofit/>
          </a:bodyPr>
          <a:lstStyle/>
          <a:p>
            <a:r>
              <a:rPr lang="en-US" sz="3100" dirty="0"/>
              <a:t>As Justin’s account shows us, early Christian worship was (generally speaking) simple in form and fixed in structure. </a:t>
            </a:r>
            <a:endParaRPr lang="en-US" sz="3100" dirty="0" smtClean="0"/>
          </a:p>
          <a:p>
            <a:r>
              <a:rPr lang="en-US" sz="3100" dirty="0" smtClean="0"/>
              <a:t>The </a:t>
            </a:r>
            <a:r>
              <a:rPr lang="en-US" sz="3100" dirty="0"/>
              <a:t>pattern Justin describes would not have varied greatly in any church throughout the Roman Empire</a:t>
            </a:r>
            <a:r>
              <a:rPr lang="en-US" sz="3100" dirty="0" smtClean="0"/>
              <a:t>.</a:t>
            </a:r>
            <a:endParaRPr lang="en-US" sz="3100"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3289732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The </a:t>
            </a:r>
            <a:r>
              <a:rPr lang="en-US" b="1" dirty="0"/>
              <a:t>Apostolic Fathers </a:t>
            </a:r>
            <a:r>
              <a:rPr lang="en-US" sz="3200" b="1" dirty="0"/>
              <a:t>(AD 95 to </a:t>
            </a:r>
            <a:r>
              <a:rPr lang="en-US" sz="3200" b="1" dirty="0" smtClean="0"/>
              <a:t>140)</a:t>
            </a:r>
            <a:endParaRPr lang="en-US" sz="3200" b="1" dirty="0"/>
          </a:p>
        </p:txBody>
      </p:sp>
      <p:sp>
        <p:nvSpPr>
          <p:cNvPr id="4" name="Content Placeholder 3"/>
          <p:cNvSpPr>
            <a:spLocks noGrp="1"/>
          </p:cNvSpPr>
          <p:nvPr>
            <p:ph idx="1"/>
          </p:nvPr>
        </p:nvSpPr>
        <p:spPr>
          <a:xfrm>
            <a:off x="304800" y="838200"/>
            <a:ext cx="8458200" cy="5943600"/>
          </a:xfrm>
        </p:spPr>
        <p:txBody>
          <a:bodyPr>
            <a:normAutofit/>
          </a:bodyPr>
          <a:lstStyle/>
          <a:p>
            <a:r>
              <a:rPr lang="en-US" b="1" dirty="0" smtClean="0"/>
              <a:t>The </a:t>
            </a:r>
            <a:r>
              <a:rPr lang="en-US" b="1" dirty="0"/>
              <a:t>Letter to Diognetus </a:t>
            </a:r>
            <a:endParaRPr lang="en-US" b="1" dirty="0" smtClean="0"/>
          </a:p>
          <a:p>
            <a:pPr lvl="1"/>
            <a:r>
              <a:rPr lang="en-US" dirty="0" smtClean="0"/>
              <a:t>Written </a:t>
            </a:r>
            <a:r>
              <a:rPr lang="en-US" dirty="0"/>
              <a:t>between AD 100 and 150</a:t>
            </a:r>
          </a:p>
          <a:p>
            <a:pPr lvl="1"/>
            <a:r>
              <a:rPr lang="en-US" dirty="0"/>
              <a:t>No one knows who wrote this letter, or who Diognetus was. </a:t>
            </a:r>
          </a:p>
          <a:p>
            <a:pPr lvl="1"/>
            <a:r>
              <a:rPr lang="en-US" dirty="0"/>
              <a:t>The letter set out to show the falsehood of Paganism and Judaism, and the superior teaching of Christianity. </a:t>
            </a:r>
            <a:endParaRPr lang="en-US" dirty="0" smtClean="0"/>
          </a:p>
          <a:p>
            <a:r>
              <a:rPr lang="en-US" b="1" dirty="0"/>
              <a:t>The Letter of Barnabas </a:t>
            </a:r>
            <a:endParaRPr lang="en-US" b="1" dirty="0" smtClean="0"/>
          </a:p>
          <a:p>
            <a:pPr lvl="1"/>
            <a:r>
              <a:rPr lang="en-US" dirty="0" smtClean="0"/>
              <a:t>Thought </a:t>
            </a:r>
            <a:r>
              <a:rPr lang="en-US" dirty="0"/>
              <a:t>by historians to have been written in Alexandria in around AD 120</a:t>
            </a:r>
          </a:p>
          <a:p>
            <a:pPr lvl="1"/>
            <a:r>
              <a:rPr lang="en-US" dirty="0" smtClean="0"/>
              <a:t>Not </a:t>
            </a:r>
            <a:r>
              <a:rPr lang="en-US" dirty="0"/>
              <a:t>to be confused with the </a:t>
            </a:r>
            <a:r>
              <a:rPr lang="en-US" b="1" i="1" dirty="0"/>
              <a:t>Gospel</a:t>
            </a:r>
            <a:r>
              <a:rPr lang="en-US" dirty="0"/>
              <a:t> of </a:t>
            </a:r>
            <a:r>
              <a:rPr lang="en-US" dirty="0"/>
              <a:t>Barnabas, a very late (13</a:t>
            </a:r>
            <a:r>
              <a:rPr lang="en-US" baseline="30000" dirty="0"/>
              <a:t>th</a:t>
            </a:r>
            <a:r>
              <a:rPr lang="en-US" dirty="0"/>
              <a:t> century) forgery full of wild-eyed anachronisms.</a:t>
            </a:r>
            <a:endParaRPr lang="en-US" dirty="0"/>
          </a:p>
          <a:p>
            <a:pPr lvl="1"/>
            <a:r>
              <a:rPr lang="en-US" dirty="0" smtClean="0"/>
              <a:t>Though </a:t>
            </a:r>
            <a:r>
              <a:rPr lang="en-US" dirty="0"/>
              <a:t>it bears his </a:t>
            </a:r>
            <a:r>
              <a:rPr lang="en-US" dirty="0" smtClean="0"/>
              <a:t>name, the </a:t>
            </a:r>
            <a:r>
              <a:rPr lang="en-US" i="1" dirty="0" smtClean="0"/>
              <a:t>Letter of Barnabas</a:t>
            </a:r>
            <a:r>
              <a:rPr lang="en-US" dirty="0" smtClean="0"/>
              <a:t> </a:t>
            </a:r>
            <a:r>
              <a:rPr lang="en-US" dirty="0" smtClean="0"/>
              <a:t>was </a:t>
            </a:r>
            <a:r>
              <a:rPr lang="en-US" dirty="0"/>
              <a:t>most assuredly </a:t>
            </a:r>
            <a:r>
              <a:rPr lang="en-US" b="1" i="1" dirty="0"/>
              <a:t>not</a:t>
            </a:r>
            <a:r>
              <a:rPr lang="en-US" dirty="0"/>
              <a:t> written by Paul’s companion, </a:t>
            </a:r>
            <a:r>
              <a:rPr lang="en-US" dirty="0" smtClean="0"/>
              <a:t>Barnabas.</a:t>
            </a:r>
            <a:endParaRPr lang="en-US" dirty="0"/>
          </a:p>
          <a:p>
            <a:pPr lvl="1"/>
            <a:r>
              <a:rPr lang="en-US" dirty="0"/>
              <a:t>Contains mostly good theology, but has shows a strong </a:t>
            </a:r>
            <a:r>
              <a:rPr lang="en-US" dirty="0" smtClean="0"/>
              <a:t>anti-Semitism </a:t>
            </a:r>
            <a:r>
              <a:rPr lang="en-US" dirty="0"/>
              <a:t>and grossly misreads the </a:t>
            </a:r>
            <a:r>
              <a:rPr lang="en-US" dirty="0" smtClean="0"/>
              <a:t>OT.</a:t>
            </a:r>
            <a:endParaRPr lang="en-US" dirty="0"/>
          </a:p>
          <a:p>
            <a:endParaRPr lang="en-US" sz="2400" dirty="0"/>
          </a:p>
        </p:txBody>
      </p:sp>
    </p:spTree>
    <p:extLst>
      <p:ext uri="{BB962C8B-B14F-4D97-AF65-F5344CB8AC3E}">
        <p14:creationId xmlns:p14="http://schemas.microsoft.com/office/powerpoint/2010/main" val="1001556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The </a:t>
            </a:r>
            <a:r>
              <a:rPr lang="en-US" b="1" dirty="0"/>
              <a:t>Apostolic Fathers </a:t>
            </a:r>
            <a:r>
              <a:rPr lang="en-US" sz="3200" b="1" dirty="0"/>
              <a:t>(AD 95 to </a:t>
            </a:r>
            <a:r>
              <a:rPr lang="en-US" sz="3200" b="1" dirty="0" smtClean="0"/>
              <a:t>140)</a:t>
            </a:r>
            <a:endParaRPr lang="en-US" sz="3200" b="1" dirty="0"/>
          </a:p>
        </p:txBody>
      </p:sp>
      <p:sp>
        <p:nvSpPr>
          <p:cNvPr id="4" name="Content Placeholder 3"/>
          <p:cNvSpPr>
            <a:spLocks noGrp="1"/>
          </p:cNvSpPr>
          <p:nvPr>
            <p:ph idx="1"/>
          </p:nvPr>
        </p:nvSpPr>
        <p:spPr>
          <a:xfrm>
            <a:off x="304800" y="838200"/>
            <a:ext cx="8458200" cy="5943600"/>
          </a:xfrm>
        </p:spPr>
        <p:txBody>
          <a:bodyPr>
            <a:normAutofit/>
          </a:bodyPr>
          <a:lstStyle/>
          <a:p>
            <a:r>
              <a:rPr lang="en-US" b="1" dirty="0" smtClean="0"/>
              <a:t>Ignatius </a:t>
            </a:r>
            <a:r>
              <a:rPr lang="en-US" b="1" dirty="0"/>
              <a:t>of Antioch </a:t>
            </a:r>
            <a:endParaRPr lang="en-US" b="1" dirty="0" smtClean="0"/>
          </a:p>
          <a:p>
            <a:pPr lvl="1"/>
            <a:r>
              <a:rPr lang="en-US" dirty="0"/>
              <a:t>Ignatius (AD 35 – 107) was the bishop of the church in Antioch at the beginning of the 2nd century. </a:t>
            </a:r>
          </a:p>
          <a:p>
            <a:pPr lvl="1"/>
            <a:r>
              <a:rPr lang="en-US" dirty="0"/>
              <a:t>Arrested for being a Christian, he was taken to Rome by a military escort, where he was executed under the emperor Trajan.</a:t>
            </a:r>
          </a:p>
          <a:p>
            <a:pPr lvl="1"/>
            <a:r>
              <a:rPr lang="en-US" dirty="0"/>
              <a:t>As Ignatius journeyed to Rome, he wrote seven letters</a:t>
            </a:r>
          </a:p>
          <a:p>
            <a:pPr lvl="1"/>
            <a:r>
              <a:rPr lang="en-US" dirty="0" smtClean="0"/>
              <a:t>When reading material claimed to be from Ignatius, we </a:t>
            </a:r>
            <a:r>
              <a:rPr lang="en-US" dirty="0"/>
              <a:t>need to beware of the </a:t>
            </a:r>
            <a:r>
              <a:rPr lang="en-US" b="1" i="1" dirty="0"/>
              <a:t>pseudo</a:t>
            </a:r>
            <a:r>
              <a:rPr lang="en-US" dirty="0"/>
              <a:t>-Ignatian </a:t>
            </a:r>
            <a:r>
              <a:rPr lang="en-US" dirty="0" smtClean="0"/>
              <a:t>Epistles, which historians now recognize were </a:t>
            </a:r>
            <a:r>
              <a:rPr lang="en-US" b="1" i="1" dirty="0" smtClean="0"/>
              <a:t>not</a:t>
            </a:r>
            <a:r>
              <a:rPr lang="en-US" dirty="0" smtClean="0"/>
              <a:t> written by Ignatius. </a:t>
            </a:r>
            <a:endParaRPr lang="en-US" dirty="0" smtClean="0"/>
          </a:p>
          <a:p>
            <a:pPr marL="0" indent="0">
              <a:buNone/>
            </a:pPr>
            <a:endParaRPr lang="en-US" sz="2400" dirty="0"/>
          </a:p>
        </p:txBody>
      </p:sp>
    </p:spTree>
    <p:extLst>
      <p:ext uri="{BB962C8B-B14F-4D97-AF65-F5344CB8AC3E}">
        <p14:creationId xmlns:p14="http://schemas.microsoft.com/office/powerpoint/2010/main" val="1321511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 of Polycarp</a:t>
            </a:r>
            <a:endParaRPr lang="en-US" b="1" dirty="0"/>
          </a:p>
        </p:txBody>
      </p:sp>
      <p:sp>
        <p:nvSpPr>
          <p:cNvPr id="4" name="Content Placeholder 3"/>
          <p:cNvSpPr>
            <a:spLocks noGrp="1"/>
          </p:cNvSpPr>
          <p:nvPr>
            <p:ph idx="1"/>
          </p:nvPr>
        </p:nvSpPr>
        <p:spPr>
          <a:xfrm>
            <a:off x="304800" y="838200"/>
            <a:ext cx="8458200" cy="5943600"/>
          </a:xfrm>
        </p:spPr>
        <p:txBody>
          <a:bodyPr>
            <a:normAutofit/>
          </a:bodyPr>
          <a:lstStyle/>
          <a:p>
            <a:r>
              <a:rPr lang="en-US" dirty="0" smtClean="0"/>
              <a:t>Who was Polycarp and what is he most known for?</a:t>
            </a:r>
          </a:p>
          <a:p>
            <a:pPr lvl="1"/>
            <a:r>
              <a:rPr lang="en-US" dirty="0"/>
              <a:t>Polycarp (AD 69-156) was bishop of the church of Smyrna in Asia Minor and one of the most famous martyrs of the 2nd </a:t>
            </a:r>
            <a:r>
              <a:rPr lang="en-US" dirty="0" smtClean="0"/>
              <a:t>century.</a:t>
            </a:r>
          </a:p>
          <a:p>
            <a:pPr lvl="1"/>
            <a:r>
              <a:rPr lang="en-US" dirty="0" smtClean="0"/>
              <a:t>We know more about the </a:t>
            </a:r>
            <a:r>
              <a:rPr lang="en-US" b="1" i="1" dirty="0"/>
              <a:t>martyrdom</a:t>
            </a:r>
            <a:r>
              <a:rPr lang="en-US" dirty="0"/>
              <a:t> of Polycarp </a:t>
            </a:r>
            <a:r>
              <a:rPr lang="en-US" dirty="0" smtClean="0"/>
              <a:t>than we know about the </a:t>
            </a:r>
            <a:r>
              <a:rPr lang="en-US" b="1" i="1" dirty="0"/>
              <a:t>life</a:t>
            </a:r>
            <a:r>
              <a:rPr lang="en-US" dirty="0"/>
              <a:t> of Polycarp.</a:t>
            </a:r>
          </a:p>
          <a:p>
            <a:r>
              <a:rPr lang="en-US" dirty="0" smtClean="0"/>
              <a:t>What writings do we have of Polycarp?</a:t>
            </a:r>
          </a:p>
          <a:p>
            <a:pPr lvl="1"/>
            <a:r>
              <a:rPr lang="en-US" dirty="0"/>
              <a:t>We have one letter written by him to the Philippians and it’s fairly short.</a:t>
            </a:r>
          </a:p>
          <a:p>
            <a:r>
              <a:rPr lang="en-US" dirty="0" smtClean="0"/>
              <a:t>Why do we know so much about his martyrdom?</a:t>
            </a:r>
          </a:p>
          <a:p>
            <a:pPr lvl="1"/>
            <a:r>
              <a:rPr lang="en-US" dirty="0" smtClean="0"/>
              <a:t>Because of </a:t>
            </a:r>
            <a:r>
              <a:rPr lang="en-US" dirty="0"/>
              <a:t>a letter from the church of Smyrna (where </a:t>
            </a:r>
            <a:r>
              <a:rPr lang="en-US" dirty="0" smtClean="0"/>
              <a:t>Polycarp </a:t>
            </a:r>
            <a:r>
              <a:rPr lang="en-US" dirty="0"/>
              <a:t>was bishop) to the church in Philomelium </a:t>
            </a:r>
            <a:r>
              <a:rPr lang="en-US" dirty="0" smtClean="0"/>
              <a:t>that gives a detailed account of </a:t>
            </a:r>
            <a:r>
              <a:rPr lang="en-US" dirty="0"/>
              <a:t>the events of </a:t>
            </a:r>
            <a:r>
              <a:rPr lang="en-US" dirty="0" smtClean="0"/>
              <a:t>his death</a:t>
            </a:r>
            <a:r>
              <a:rPr lang="en-US" dirty="0"/>
              <a:t>.</a:t>
            </a:r>
          </a:p>
          <a:p>
            <a:pPr lvl="1"/>
            <a:endParaRPr lang="en-US" dirty="0"/>
          </a:p>
          <a:p>
            <a:endParaRPr lang="en-US" sz="2400" dirty="0"/>
          </a:p>
        </p:txBody>
      </p:sp>
    </p:spTree>
    <p:extLst>
      <p:ext uri="{BB962C8B-B14F-4D97-AF65-F5344CB8AC3E}">
        <p14:creationId xmlns:p14="http://schemas.microsoft.com/office/powerpoint/2010/main" val="515705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 of Polycarp</a:t>
            </a:r>
          </a:p>
        </p:txBody>
      </p:sp>
      <p:sp>
        <p:nvSpPr>
          <p:cNvPr id="4" name="Content Placeholder 3"/>
          <p:cNvSpPr>
            <a:spLocks noGrp="1"/>
          </p:cNvSpPr>
          <p:nvPr>
            <p:ph idx="1"/>
          </p:nvPr>
        </p:nvSpPr>
        <p:spPr>
          <a:xfrm>
            <a:off x="304800" y="838200"/>
            <a:ext cx="8458200" cy="5943600"/>
          </a:xfrm>
        </p:spPr>
        <p:txBody>
          <a:bodyPr>
            <a:normAutofit/>
          </a:bodyPr>
          <a:lstStyle/>
          <a:p>
            <a:r>
              <a:rPr lang="en-US" dirty="0" smtClean="0"/>
              <a:t>What did the Romans typically try to get the Christians to do before torturing them to death for their Christian faith?</a:t>
            </a:r>
          </a:p>
          <a:p>
            <a:pPr lvl="1"/>
            <a:r>
              <a:rPr lang="en-US" dirty="0" smtClean="0"/>
              <a:t>Curse Christ and offer some kind of worship to the emperor (by acknowledging the emperor as Lord and/or offering some kind of sacrifice or incense to him).</a:t>
            </a:r>
          </a:p>
          <a:p>
            <a:r>
              <a:rPr lang="en-US" dirty="0" smtClean="0"/>
              <a:t>What would the Romans do to a Christian who was willing to recant his faith and worship the emperor?</a:t>
            </a:r>
          </a:p>
          <a:p>
            <a:pPr lvl="1"/>
            <a:r>
              <a:rPr lang="en-US" dirty="0" smtClean="0"/>
              <a:t>They would let him go and do him no further harm.</a:t>
            </a:r>
          </a:p>
          <a:p>
            <a:r>
              <a:rPr lang="en-US" dirty="0" smtClean="0"/>
              <a:t>What part of the account of Polycarp’s martyrdom had the biggest impact on you and why?</a:t>
            </a:r>
            <a:endParaRPr lang="en-US" dirty="0"/>
          </a:p>
          <a:p>
            <a:pPr lvl="1"/>
            <a:endParaRPr lang="en-US" dirty="0"/>
          </a:p>
          <a:p>
            <a:endParaRPr lang="en-US" sz="2400" dirty="0"/>
          </a:p>
        </p:txBody>
      </p:sp>
    </p:spTree>
    <p:extLst>
      <p:ext uri="{BB962C8B-B14F-4D97-AF65-F5344CB8AC3E}">
        <p14:creationId xmlns:p14="http://schemas.microsoft.com/office/powerpoint/2010/main" val="2549247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71940"/>
            <a:ext cx="8915400" cy="276999"/>
          </a:xfrm>
          <a:prstGeom prst="rect">
            <a:avLst/>
          </a:prstGeom>
        </p:spPr>
        <p:txBody>
          <a:bodyPr wrap="square">
            <a:spAutoFit/>
          </a:bodyPr>
          <a:lstStyle/>
          <a:p>
            <a:r>
              <a:rPr lang="pl-PL" sz="1200" dirty="0">
                <a:solidFill>
                  <a:prstClr val="white"/>
                </a:solidFill>
                <a:hlinkClick r:id="rId4"/>
              </a:rPr>
              <a:t>https://thebodythebride.wordpress.com/2016/01/18/what-did-papias-of-hierapolis-teach</a:t>
            </a:r>
            <a:r>
              <a:rPr lang="pl-PL" sz="1200" dirty="0" smtClean="0">
                <a:solidFill>
                  <a:prstClr val="white"/>
                </a:solidFill>
                <a:hlinkClick r:id="rId4"/>
              </a:rPr>
              <a:t>/</a:t>
            </a:r>
            <a:r>
              <a:rPr lang="en-US" sz="1200" dirty="0" smtClean="0">
                <a:solidFill>
                  <a:prstClr val="white"/>
                </a:solidFill>
              </a:rPr>
              <a:t> </a:t>
            </a:r>
            <a:endParaRPr lang="en-US" sz="1200" dirty="0">
              <a:solidFill>
                <a:prstClr val="black"/>
              </a:solidFill>
            </a:endParaRPr>
          </a:p>
        </p:txBody>
      </p:sp>
      <p:sp>
        <p:nvSpPr>
          <p:cNvPr id="7" name="Title 2"/>
          <p:cNvSpPr>
            <a:spLocks noGrp="1"/>
          </p:cNvSpPr>
          <p:nvPr>
            <p:ph type="title"/>
          </p:nvPr>
        </p:nvSpPr>
        <p:spPr>
          <a:xfrm>
            <a:off x="0" y="0"/>
            <a:ext cx="9144000" cy="914400"/>
          </a:xfrm>
        </p:spPr>
        <p:txBody>
          <a:bodyPr>
            <a:noAutofit/>
          </a:bodyPr>
          <a:lstStyle/>
          <a:p>
            <a:r>
              <a:rPr lang="en-US" sz="8000" b="1" dirty="0" smtClean="0">
                <a:solidFill>
                  <a:schemeClr val="bg1"/>
                </a:solidFill>
                <a:effectLst>
                  <a:glow rad="139700">
                    <a:schemeClr val="accent6">
                      <a:satMod val="175000"/>
                      <a:alpha val="40000"/>
                    </a:schemeClr>
                  </a:glow>
                  <a:outerShdw blurRad="114300" dist="38100" dir="13500000" algn="br" rotWithShape="0">
                    <a:prstClr val="black"/>
                  </a:outerShdw>
                </a:effectLst>
              </a:rPr>
              <a:t>Papias</a:t>
            </a:r>
            <a:endParaRPr lang="en-US" sz="4800" b="1" dirty="0">
              <a:ln w="12700">
                <a:solidFill>
                  <a:schemeClr val="tx2">
                    <a:satMod val="155000"/>
                  </a:schemeClr>
                </a:solidFill>
                <a:prstDash val="solid"/>
              </a:ln>
              <a:solidFill>
                <a:schemeClr val="bg1"/>
              </a:solidFill>
              <a:effectLst>
                <a:glow rad="139700">
                  <a:schemeClr val="accent6">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912131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0000" b="-3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*Papias</a:t>
            </a:r>
            <a:endParaRPr lang="en-US" sz="3600" b="1" dirty="0"/>
          </a:p>
        </p:txBody>
      </p:sp>
      <p:sp>
        <p:nvSpPr>
          <p:cNvPr id="4" name="Content Placeholder 3"/>
          <p:cNvSpPr>
            <a:spLocks noGrp="1"/>
          </p:cNvSpPr>
          <p:nvPr>
            <p:ph idx="1"/>
          </p:nvPr>
        </p:nvSpPr>
        <p:spPr>
          <a:xfrm>
            <a:off x="457200" y="838200"/>
            <a:ext cx="8229600" cy="5435025"/>
          </a:xfrm>
        </p:spPr>
        <p:txBody>
          <a:bodyPr>
            <a:normAutofit fontScale="92500" lnSpcReduction="10000"/>
          </a:bodyPr>
          <a:lstStyle/>
          <a:p>
            <a:r>
              <a:rPr lang="en-US" dirty="0"/>
              <a:t>Papias (AD 110-30) was </a:t>
            </a:r>
            <a:r>
              <a:rPr lang="en-US" dirty="0" smtClean="0"/>
              <a:t>bishop of the church in Hierapolis in Phrygia, Asia Minor. (</a:t>
            </a:r>
            <a:r>
              <a:rPr lang="en-US" dirty="0">
                <a:solidFill>
                  <a:prstClr val="black"/>
                </a:solidFill>
              </a:rPr>
              <a:t>Needham, Nick. </a:t>
            </a:r>
            <a:r>
              <a:rPr lang="en-US" i="1" dirty="0">
                <a:solidFill>
                  <a:prstClr val="black"/>
                </a:solidFill>
              </a:rPr>
              <a:t>2,000 Years of Christ's Power </a:t>
            </a:r>
            <a:r>
              <a:rPr lang="en-US" dirty="0" smtClean="0">
                <a:solidFill>
                  <a:prstClr val="black"/>
                </a:solidFill>
              </a:rPr>
              <a:t>)</a:t>
            </a:r>
            <a:endParaRPr lang="en-US" dirty="0" smtClean="0"/>
          </a:p>
          <a:p>
            <a:r>
              <a:rPr lang="en-US" dirty="0"/>
              <a:t>Very little is known of Papias apart from what can be inferred from his own </a:t>
            </a:r>
            <a:r>
              <a:rPr lang="en-US" dirty="0" smtClean="0"/>
              <a:t>writings, most of which has been </a:t>
            </a:r>
            <a:r>
              <a:rPr lang="en-US" dirty="0"/>
              <a:t>lost apart from brief excerpts in the works of Irenaeus </a:t>
            </a:r>
            <a:r>
              <a:rPr lang="en-US" dirty="0" smtClean="0"/>
              <a:t>(AD</a:t>
            </a:r>
            <a:r>
              <a:rPr lang="en-US" dirty="0"/>
              <a:t> 180) and Eusebius </a:t>
            </a:r>
            <a:r>
              <a:rPr lang="en-US" dirty="0" smtClean="0"/>
              <a:t>(AD</a:t>
            </a:r>
            <a:r>
              <a:rPr lang="en-US" dirty="0"/>
              <a:t> 320). </a:t>
            </a:r>
            <a:r>
              <a:rPr lang="en-US" dirty="0" smtClean="0"/>
              <a:t>(Wikipedia article on Papias)</a:t>
            </a:r>
          </a:p>
          <a:p>
            <a:pPr marL="342900" lvl="1" indent="-342900">
              <a:buFont typeface="Arial" panose="020B0604020202020204" pitchFamily="34" charset="0"/>
              <a:buChar char="•"/>
            </a:pPr>
            <a:r>
              <a:rPr lang="en-US" sz="2800" dirty="0" smtClean="0"/>
              <a:t>Irenaeus </a:t>
            </a:r>
            <a:r>
              <a:rPr lang="en-US" sz="2800" dirty="0"/>
              <a:t>tells us that Papias knew the Apostle </a:t>
            </a:r>
            <a:r>
              <a:rPr lang="en-US" sz="2800" dirty="0" smtClean="0"/>
              <a:t>John.</a:t>
            </a:r>
            <a:endParaRPr lang="en-US" sz="2800" dirty="0"/>
          </a:p>
          <a:p>
            <a:r>
              <a:rPr lang="en-US" dirty="0" smtClean="0"/>
              <a:t>Eusebius tells us that Papias:</a:t>
            </a:r>
          </a:p>
          <a:p>
            <a:pPr lvl="1"/>
            <a:r>
              <a:rPr lang="en-US" dirty="0" smtClean="0"/>
              <a:t>Held a premillennial view of eschatology</a:t>
            </a:r>
          </a:p>
          <a:p>
            <a:pPr lvl="1"/>
            <a:r>
              <a:rPr lang="en-US" dirty="0" smtClean="0"/>
              <a:t>Claimed that Mark’s Gospel was based on Peter’s words</a:t>
            </a:r>
          </a:p>
          <a:p>
            <a:pPr lvl="1"/>
            <a:r>
              <a:rPr lang="en-US" dirty="0" smtClean="0"/>
              <a:t>Claimed that Matthew’s Gospel was originally written in </a:t>
            </a:r>
            <a:r>
              <a:rPr lang="en-US" dirty="0" smtClean="0"/>
              <a:t>Aramaic</a:t>
            </a:r>
            <a:endParaRPr lang="en-US" dirty="0"/>
          </a:p>
          <a:p>
            <a:endParaRPr lang="en-US" dirty="0"/>
          </a:p>
          <a:p>
            <a:pPr marL="0" lvl="0" indent="0">
              <a:buNone/>
            </a:pPr>
            <a:endParaRPr lang="en-US" dirty="0"/>
          </a:p>
        </p:txBody>
      </p:sp>
      <p:sp>
        <p:nvSpPr>
          <p:cNvPr id="5" name="TextBox 4"/>
          <p:cNvSpPr txBox="1"/>
          <p:nvPr/>
        </p:nvSpPr>
        <p:spPr>
          <a:xfrm>
            <a:off x="-10357" y="6273225"/>
            <a:ext cx="9144000" cy="584775"/>
          </a:xfrm>
          <a:prstGeom prst="rect">
            <a:avLst/>
          </a:prstGeom>
          <a:noFill/>
        </p:spPr>
        <p:txBody>
          <a:bodyPr wrap="square" rtlCol="0">
            <a:spAutoFit/>
          </a:bodyPr>
          <a:lstStyle/>
          <a:p>
            <a:r>
              <a:rPr lang="en-US" sz="1600" dirty="0" smtClean="0">
                <a:solidFill>
                  <a:prstClr val="black"/>
                </a:solidFill>
              </a:rPr>
              <a:t>*Except where otherwise noted, based </a:t>
            </a:r>
            <a:r>
              <a:rPr lang="en-US" sz="1600" dirty="0">
                <a:solidFill>
                  <a:prstClr val="black"/>
                </a:solidFill>
              </a:rPr>
              <a:t>on notes taken from James White’s 2016 Church History Series; Lesson </a:t>
            </a:r>
            <a:r>
              <a:rPr lang="en-US" sz="1600" dirty="0" smtClean="0">
                <a:solidFill>
                  <a:prstClr val="black"/>
                </a:solidFill>
              </a:rPr>
              <a:t>13 </a:t>
            </a:r>
            <a:r>
              <a:rPr lang="en-US" sz="1600" dirty="0">
                <a:solidFill>
                  <a:prstClr val="black"/>
                </a:solidFill>
              </a:rPr>
              <a:t>– </a:t>
            </a:r>
            <a:r>
              <a:rPr lang="en-US" sz="1600" dirty="0">
                <a:solidFill>
                  <a:prstClr val="black"/>
                </a:solidFill>
              </a:rPr>
              <a:t>Papias and Early Church </a:t>
            </a:r>
            <a:r>
              <a:rPr lang="en-US" sz="1600" dirty="0" smtClean="0">
                <a:solidFill>
                  <a:prstClr val="black"/>
                </a:solidFill>
              </a:rPr>
              <a:t>Structure</a:t>
            </a:r>
            <a:endParaRPr lang="en-US" sz="1600" dirty="0">
              <a:solidFill>
                <a:prstClr val="black"/>
              </a:solidFill>
            </a:endParaRPr>
          </a:p>
        </p:txBody>
      </p:sp>
    </p:spTree>
    <p:extLst>
      <p:ext uri="{BB962C8B-B14F-4D97-AF65-F5344CB8AC3E}">
        <p14:creationId xmlns:p14="http://schemas.microsoft.com/office/powerpoint/2010/main" val="1814557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0000" b="-3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normAutofit/>
          </a:bodyPr>
          <a:lstStyle/>
          <a:p>
            <a:r>
              <a:rPr lang="en-US" sz="3600" b="1" dirty="0" smtClean="0"/>
              <a:t>Papias</a:t>
            </a:r>
            <a:endParaRPr lang="en-US" sz="36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676400"/>
            <a:ext cx="8915400" cy="477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8193024" y="4572000"/>
            <a:ext cx="783336"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492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80755</TotalTime>
  <Words>2646</Words>
  <Application>Microsoft Office PowerPoint</Application>
  <PresentationFormat>On-screen Show (4:3)</PresentationFormat>
  <Paragraphs>129</Paragraphs>
  <Slides>25</Slides>
  <Notes>0</Notes>
  <HiddenSlides>0</HiddenSlides>
  <MMClips>0</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Office Theme</vt:lpstr>
      <vt:lpstr>36_Office Theme</vt:lpstr>
      <vt:lpstr>38_Office Theme</vt:lpstr>
      <vt:lpstr>39_Office Theme</vt:lpstr>
      <vt:lpstr>40_Office Theme</vt:lpstr>
      <vt:lpstr>41_Office Theme</vt:lpstr>
      <vt:lpstr>42_Office Theme</vt:lpstr>
      <vt:lpstr>43_Office Theme</vt:lpstr>
      <vt:lpstr>PowerPoint Presentation</vt:lpstr>
      <vt:lpstr>The Apostolic Fathers (AD 95 to 140)</vt:lpstr>
      <vt:lpstr>The Apostolic Fathers (AD 95 to 140)</vt:lpstr>
      <vt:lpstr>The Apostolic Fathers (AD 95 to 140)</vt:lpstr>
      <vt:lpstr>Review of Polycarp</vt:lpstr>
      <vt:lpstr>Review of Polycarp</vt:lpstr>
      <vt:lpstr>Papias</vt:lpstr>
      <vt:lpstr>*Papias</vt:lpstr>
      <vt:lpstr>Papias</vt:lpstr>
      <vt:lpstr>Papias</vt:lpstr>
      <vt:lpstr>*Papias</vt:lpstr>
      <vt:lpstr>Shepherd of Hermas</vt:lpstr>
      <vt:lpstr>Shepherd of Hermas</vt:lpstr>
      <vt:lpstr>Worship in the Early Church</vt:lpstr>
      <vt:lpstr>Worship in the Early Church </vt:lpstr>
      <vt:lpstr>Worship in the Early Church </vt:lpstr>
      <vt:lpstr>*Worship in the Early Church </vt:lpstr>
      <vt:lpstr>Worship in the Early Church </vt:lpstr>
      <vt:lpstr>Worship in the Early Church </vt:lpstr>
      <vt:lpstr>Worship in the Early Church </vt:lpstr>
      <vt:lpstr>Worship in the Early Church </vt:lpstr>
      <vt:lpstr>Worship in the Early Church </vt:lpstr>
      <vt:lpstr>Worship in the Early Church </vt:lpstr>
      <vt:lpstr>Worship in the Early Church </vt:lpstr>
      <vt:lpstr>Worship in the Early Church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1257</cp:revision>
  <dcterms:created xsi:type="dcterms:W3CDTF">2018-06-08T00:19:32Z</dcterms:created>
  <dcterms:modified xsi:type="dcterms:W3CDTF">2018-11-18T23:02:16Z</dcterms:modified>
</cp:coreProperties>
</file>