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36" r:id="rId2"/>
    <p:sldMasterId id="2147484248" r:id="rId3"/>
    <p:sldMasterId id="2147484284" r:id="rId4"/>
    <p:sldMasterId id="2147484296" r:id="rId5"/>
    <p:sldMasterId id="2147484308" r:id="rId6"/>
    <p:sldMasterId id="2147484320" r:id="rId7"/>
  </p:sldMasterIdLst>
  <p:notesMasterIdLst>
    <p:notesMasterId r:id="rId27"/>
  </p:notesMasterIdLst>
  <p:sldIdLst>
    <p:sldId id="807" r:id="rId8"/>
    <p:sldId id="808" r:id="rId9"/>
    <p:sldId id="809" r:id="rId10"/>
    <p:sldId id="810" r:id="rId11"/>
    <p:sldId id="811" r:id="rId12"/>
    <p:sldId id="812" r:id="rId13"/>
    <p:sldId id="806" r:id="rId14"/>
    <p:sldId id="846" r:id="rId15"/>
    <p:sldId id="847" r:id="rId16"/>
    <p:sldId id="849" r:id="rId17"/>
    <p:sldId id="850" r:id="rId18"/>
    <p:sldId id="856" r:id="rId19"/>
    <p:sldId id="854" r:id="rId20"/>
    <p:sldId id="852" r:id="rId21"/>
    <p:sldId id="853" r:id="rId22"/>
    <p:sldId id="855" r:id="rId23"/>
    <p:sldId id="857" r:id="rId24"/>
    <p:sldId id="863" r:id="rId25"/>
    <p:sldId id="84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12/2/2018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0496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8134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9545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4545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3834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7133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614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94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5278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2806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7488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298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740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8822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652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5700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38354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854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7240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5537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74568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53642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96480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002767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65318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32408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28201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966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56230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406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18377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11239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98281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28206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24786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68552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68894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96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96984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28640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03856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58269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73360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90697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936539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13038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878239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051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070812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662444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2284895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230136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41372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08708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78566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8204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77428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0208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95920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353263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522290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27147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091284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890484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440060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18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8959604"/>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8770958"/>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2822333"/>
      </p:ext>
    </p:extLst>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093021"/>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670423"/>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299343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46.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8.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13.xml"/><Relationship Id="rId4" Type="http://schemas.openxmlformats.org/officeDocument/2006/relationships/hyperlink" Target="https://en.wikipedia.org/wiki/Marcion_of_Sinop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jewishchristianlit.com/Texts/nagHam.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986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dirty="0" smtClean="0"/>
              <a:t>The roots of Gnosticism predate Christianity, but </a:t>
            </a:r>
            <a:r>
              <a:rPr lang="en-US" dirty="0"/>
              <a:t>it was not until the 2nd century that the movement became widespread and a serious menace to the life of the Church. </a:t>
            </a:r>
            <a:endParaRPr lang="en-US" dirty="0" smtClean="0"/>
          </a:p>
          <a:p>
            <a:r>
              <a:rPr lang="en-US" dirty="0"/>
              <a:t>When we speak of “Gnosticism” or a “Gnostic movement”, we must not think of one single united organization or philosophy. There was a </a:t>
            </a:r>
            <a:r>
              <a:rPr lang="en-US" dirty="0" smtClean="0"/>
              <a:t>wide variety </a:t>
            </a:r>
            <a:r>
              <a:rPr lang="en-US" dirty="0"/>
              <a:t>of different Gnostic </a:t>
            </a:r>
            <a:r>
              <a:rPr lang="en-US" dirty="0" smtClean="0"/>
              <a:t>groups. </a:t>
            </a:r>
            <a:endParaRPr lang="en-US" dirty="0"/>
          </a:p>
          <a:p>
            <a:r>
              <a:rPr lang="en-US" dirty="0"/>
              <a:t>However, </a:t>
            </a:r>
            <a:r>
              <a:rPr lang="en-US" dirty="0" smtClean="0"/>
              <a:t>these groups all shared </a:t>
            </a:r>
            <a:r>
              <a:rPr lang="en-US" dirty="0"/>
              <a:t>a number of basic beliefs in common</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33033833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fontScale="77500" lnSpcReduction="20000"/>
          </a:bodyPr>
          <a:lstStyle/>
          <a:p>
            <a:r>
              <a:rPr lang="en-US" sz="3200" dirty="0" smtClean="0"/>
              <a:t>Gnostics embraced an idea from Greek philosophy that </a:t>
            </a:r>
            <a:r>
              <a:rPr lang="en-US" sz="3200" dirty="0"/>
              <a:t>the </a:t>
            </a:r>
            <a:r>
              <a:rPr lang="en-US" sz="3200" dirty="0" smtClean="0"/>
              <a:t>physical, material </a:t>
            </a:r>
            <a:r>
              <a:rPr lang="en-US" sz="3200" dirty="0"/>
              <a:t>world of space, time and matter </a:t>
            </a:r>
            <a:r>
              <a:rPr lang="en-US" sz="3200" dirty="0" smtClean="0"/>
              <a:t>was, by nature, evil and the unseen spiritual world was good. </a:t>
            </a:r>
          </a:p>
          <a:p>
            <a:r>
              <a:rPr lang="en-US" sz="3200" dirty="0" smtClean="0"/>
              <a:t>According to Gnosticism, the </a:t>
            </a:r>
            <a:r>
              <a:rPr lang="en-US" sz="3200" dirty="0"/>
              <a:t>material </a:t>
            </a:r>
            <a:r>
              <a:rPr lang="en-US" sz="3200" dirty="0" smtClean="0"/>
              <a:t>world had </a:t>
            </a:r>
            <a:r>
              <a:rPr lang="en-US" sz="3200" dirty="0"/>
              <a:t>not been created by the supreme God, but by an inferior and foolish being called the </a:t>
            </a:r>
            <a:r>
              <a:rPr lang="en-US" sz="3200" b="1" i="1" dirty="0"/>
              <a:t>Demiurge</a:t>
            </a:r>
            <a:r>
              <a:rPr lang="en-US" sz="3200" dirty="0"/>
              <a:t> (Greek for “architect”). </a:t>
            </a:r>
            <a:endParaRPr lang="en-US" sz="3200" dirty="0" smtClean="0"/>
          </a:p>
          <a:p>
            <a:r>
              <a:rPr lang="en-US" sz="3200" dirty="0" smtClean="0"/>
              <a:t>The Gnostics </a:t>
            </a:r>
            <a:r>
              <a:rPr lang="en-US" sz="3200" dirty="0"/>
              <a:t>identified the Demiurge with the God of the Old Testament, and therefore regarded the Old Testament as an evil and unspiritual book. </a:t>
            </a:r>
            <a:endParaRPr lang="en-US" sz="3200" dirty="0" smtClean="0"/>
          </a:p>
          <a:p>
            <a:r>
              <a:rPr lang="en-US" sz="3200" dirty="0" smtClean="0"/>
              <a:t>In the mind of the Gnostic, the </a:t>
            </a:r>
            <a:r>
              <a:rPr lang="en-US" sz="3200" dirty="0"/>
              <a:t>supreme God and the physical universe were completely alien to each other. </a:t>
            </a:r>
            <a:endParaRPr lang="en-US" sz="3200" dirty="0" smtClean="0"/>
          </a:p>
          <a:p>
            <a:r>
              <a:rPr lang="en-US" sz="3200" dirty="0" smtClean="0"/>
              <a:t>The </a:t>
            </a:r>
            <a:r>
              <a:rPr lang="en-US" sz="3200" dirty="0"/>
              <a:t>human body was part of this evil material </a:t>
            </a:r>
            <a:r>
              <a:rPr lang="en-US" sz="3200" dirty="0" smtClean="0"/>
              <a:t>world. Therefore, to Gnostics, salvation </a:t>
            </a:r>
            <a:r>
              <a:rPr lang="en-US" sz="3200" dirty="0"/>
              <a:t>meant escaping from the </a:t>
            </a:r>
            <a:r>
              <a:rPr lang="en-US" sz="3200" dirty="0" smtClean="0"/>
              <a:t>physical body</a:t>
            </a:r>
            <a:r>
              <a:rPr lang="en-US" sz="3200" dirty="0"/>
              <a:t>, and from the world of space and time in which the body holds us </a:t>
            </a:r>
            <a:r>
              <a:rPr lang="en-US" sz="3200" dirty="0" smtClean="0"/>
              <a:t>prisoner.</a:t>
            </a:r>
          </a:p>
          <a:p>
            <a:r>
              <a:rPr lang="en-US" sz="3200" dirty="0" smtClean="0"/>
              <a:t>In Gnostic thinking, there </a:t>
            </a:r>
            <a:r>
              <a:rPr lang="en-US" sz="3200" dirty="0"/>
              <a:t>was no place for a physical </a:t>
            </a:r>
            <a:r>
              <a:rPr lang="en-US" sz="3200" dirty="0" smtClean="0"/>
              <a:t>resurrection.</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8658035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dirty="0" smtClean="0"/>
              <a:t>In light of the Gnostic belief that our soul was trapped in an evil physical body, </a:t>
            </a:r>
            <a:r>
              <a:rPr lang="en-US" dirty="0"/>
              <a:t>how </a:t>
            </a:r>
            <a:r>
              <a:rPr lang="en-US" dirty="0" smtClean="0"/>
              <a:t>was </a:t>
            </a:r>
            <a:r>
              <a:rPr lang="en-US" dirty="0"/>
              <a:t>this life to be lived? </a:t>
            </a:r>
            <a:endParaRPr lang="en-US" dirty="0" smtClean="0"/>
          </a:p>
          <a:p>
            <a:r>
              <a:rPr lang="en-US" dirty="0" smtClean="0"/>
              <a:t>At </a:t>
            </a:r>
            <a:r>
              <a:rPr lang="en-US" dirty="0"/>
              <a:t>this point, the </a:t>
            </a:r>
            <a:r>
              <a:rPr lang="en-US" dirty="0" smtClean="0"/>
              <a:t>early Christian writers say </a:t>
            </a:r>
            <a:r>
              <a:rPr lang="en-US" dirty="0"/>
              <a:t>that the Gnostics gave two divergent </a:t>
            </a:r>
            <a:r>
              <a:rPr lang="en-US" dirty="0" smtClean="0"/>
              <a:t>answers:</a:t>
            </a:r>
          </a:p>
          <a:p>
            <a:pPr lvl="1"/>
            <a:r>
              <a:rPr lang="en-US" dirty="0" smtClean="0"/>
              <a:t>Most </a:t>
            </a:r>
            <a:r>
              <a:rPr lang="en-US" dirty="0"/>
              <a:t>declared that, since the body is the prison of the spirit, one must control the body and its passions and thus weaken its power over the spirit. </a:t>
            </a:r>
            <a:endParaRPr lang="en-US" dirty="0" smtClean="0"/>
          </a:p>
          <a:p>
            <a:pPr lvl="1"/>
            <a:r>
              <a:rPr lang="en-US" dirty="0" smtClean="0"/>
              <a:t>But</a:t>
            </a:r>
            <a:r>
              <a:rPr lang="en-US" dirty="0"/>
              <a:t>, </a:t>
            </a:r>
            <a:r>
              <a:rPr lang="en-US" dirty="0" smtClean="0"/>
              <a:t>there </a:t>
            </a:r>
            <a:r>
              <a:rPr lang="en-US" dirty="0"/>
              <a:t>were also some who held that, since the spirit is by nature good and cannot be destroyed, what we are to do is to leave the body to its own devices and let it follow the guidance of its own passions. </a:t>
            </a:r>
            <a:endParaRPr lang="en-US" dirty="0" smtClean="0"/>
          </a:p>
          <a:p>
            <a:r>
              <a:rPr lang="en-US" dirty="0" smtClean="0"/>
              <a:t>Thus</a:t>
            </a:r>
            <a:r>
              <a:rPr lang="en-US" dirty="0"/>
              <a:t>, while some Gnostics were extreme ascetics, others may have been libertines</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72)</a:t>
            </a:r>
            <a:endParaRPr lang="en-US" sz="1400" dirty="0">
              <a:solidFill>
                <a:prstClr val="black"/>
              </a:solidFill>
            </a:endParaRPr>
          </a:p>
        </p:txBody>
      </p:sp>
    </p:spTree>
    <p:extLst>
      <p:ext uri="{BB962C8B-B14F-4D97-AF65-F5344CB8AC3E}">
        <p14:creationId xmlns:p14="http://schemas.microsoft.com/office/powerpoint/2010/main" val="1337721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dirty="0" smtClean="0"/>
              <a:t>The Gnostics</a:t>
            </a:r>
            <a:r>
              <a:rPr lang="en-US" dirty="0"/>
              <a:t> </a:t>
            </a:r>
            <a:r>
              <a:rPr lang="en-US" dirty="0" smtClean="0"/>
              <a:t>further claimed that our spirit has been </a:t>
            </a:r>
            <a:r>
              <a:rPr lang="en-US" dirty="0"/>
              <a:t>imprisoned </a:t>
            </a:r>
            <a:r>
              <a:rPr lang="en-US" dirty="0" smtClean="0"/>
              <a:t>our human </a:t>
            </a:r>
            <a:r>
              <a:rPr lang="en-US" dirty="0"/>
              <a:t>bodies and must be liberated through a special, mystical </a:t>
            </a:r>
            <a:r>
              <a:rPr lang="en-US" dirty="0" smtClean="0"/>
              <a:t>knowledge or </a:t>
            </a:r>
            <a:r>
              <a:rPr lang="en-US" i="1" dirty="0" smtClean="0"/>
              <a:t>gnosis</a:t>
            </a:r>
            <a:r>
              <a:rPr lang="en-US" dirty="0" smtClean="0"/>
              <a:t>. </a:t>
            </a:r>
          </a:p>
          <a:p>
            <a:r>
              <a:rPr lang="en-US" dirty="0" smtClean="0"/>
              <a:t>In </a:t>
            </a:r>
            <a:r>
              <a:rPr lang="en-US" dirty="0"/>
              <a:t>order to achieve that liberation, a spiritual messenger must come to this world, to waken us from our dream or spiritual confusion. </a:t>
            </a:r>
            <a:endParaRPr lang="en-US" dirty="0" smtClean="0"/>
          </a:p>
          <a:p>
            <a:r>
              <a:rPr lang="en-US" dirty="0" smtClean="0"/>
              <a:t>Our </a:t>
            </a:r>
            <a:r>
              <a:rPr lang="en-US" dirty="0"/>
              <a:t>spirits are asleep within our bodies, being driven by the impulses and passions of the body, and someone must come from beyond to remind us who we really are and to call us to struggle against our incarceration</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72)</a:t>
            </a:r>
            <a:endParaRPr lang="en-US" sz="1400" dirty="0">
              <a:solidFill>
                <a:prstClr val="black"/>
              </a:solidFill>
            </a:endParaRPr>
          </a:p>
        </p:txBody>
      </p:sp>
    </p:spTree>
    <p:extLst>
      <p:ext uri="{BB962C8B-B14F-4D97-AF65-F5344CB8AC3E}">
        <p14:creationId xmlns:p14="http://schemas.microsoft.com/office/powerpoint/2010/main" val="33956208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dirty="0"/>
              <a:t>In Christian Gnosticism—one should always remember that there were also non-Christian Gnostics—that messenger is Christ. </a:t>
            </a:r>
            <a:endParaRPr lang="en-US" dirty="0" smtClean="0"/>
          </a:p>
          <a:p>
            <a:r>
              <a:rPr lang="en-US" dirty="0" smtClean="0"/>
              <a:t>What </a:t>
            </a:r>
            <a:r>
              <a:rPr lang="en-US" dirty="0"/>
              <a:t>Christ has </a:t>
            </a:r>
            <a:r>
              <a:rPr lang="en-US" dirty="0" smtClean="0"/>
              <a:t>done then is </a:t>
            </a:r>
            <a:r>
              <a:rPr lang="en-US" dirty="0"/>
              <a:t>to come to earth in order to remind us of our heavenly origin, and to give us the secret knowledge without which we cannot return to the spiritual mansions. </a:t>
            </a:r>
            <a:endParaRPr lang="en-US" dirty="0" smtClean="0"/>
          </a:p>
          <a:p>
            <a:r>
              <a:rPr lang="en-US" dirty="0" smtClean="0"/>
              <a:t>Since </a:t>
            </a:r>
            <a:r>
              <a:rPr lang="en-US" dirty="0"/>
              <a:t>Christ is a heavenly messenger, and since body and matter are evil, most Christian Gnostics rejected the notion that Christ had a body like ours. </a:t>
            </a:r>
            <a:endParaRPr lang="en-US" dirty="0" smtClean="0"/>
          </a:p>
          <a:p>
            <a:r>
              <a:rPr lang="en-US" dirty="0" smtClean="0"/>
              <a:t>Some </a:t>
            </a:r>
            <a:r>
              <a:rPr lang="en-US" dirty="0"/>
              <a:t>said that his body was an appearance, a sort of ghost that miraculously </a:t>
            </a:r>
            <a:r>
              <a:rPr lang="en-US" b="1" i="1" dirty="0"/>
              <a:t>seemed</a:t>
            </a:r>
            <a:r>
              <a:rPr lang="en-US" dirty="0"/>
              <a:t> to be a real body. </a:t>
            </a:r>
            <a:endParaRPr lang="en-US" dirty="0" smtClean="0"/>
          </a:p>
          <a:p>
            <a:endParaRPr lang="en-US" dirty="0" smtClean="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72)</a:t>
            </a:r>
            <a:endParaRPr lang="en-US" sz="1400" dirty="0">
              <a:solidFill>
                <a:prstClr val="black"/>
              </a:solidFill>
            </a:endParaRPr>
          </a:p>
        </p:txBody>
      </p:sp>
    </p:spTree>
    <p:extLst>
      <p:ext uri="{BB962C8B-B14F-4D97-AF65-F5344CB8AC3E}">
        <p14:creationId xmlns:p14="http://schemas.microsoft.com/office/powerpoint/2010/main" val="3854589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fontScale="92500"/>
          </a:bodyPr>
          <a:lstStyle/>
          <a:p>
            <a:r>
              <a:rPr lang="en-US" dirty="0" smtClean="0"/>
              <a:t>Many </a:t>
            </a:r>
            <a:r>
              <a:rPr lang="en-US" dirty="0"/>
              <a:t>distinguished between the heavenly “Christ” and the earthly “Jesus,” apparently believing that the earthly </a:t>
            </a:r>
            <a:r>
              <a:rPr lang="en-US" dirty="0" smtClean="0"/>
              <a:t>Jesus was </a:t>
            </a:r>
            <a:r>
              <a:rPr lang="en-US" dirty="0"/>
              <a:t>merely the shell in which Christ appeared. </a:t>
            </a:r>
            <a:endParaRPr lang="en-US" dirty="0" smtClean="0"/>
          </a:p>
          <a:p>
            <a:r>
              <a:rPr lang="en-US" dirty="0" smtClean="0"/>
              <a:t>In </a:t>
            </a:r>
            <a:r>
              <a:rPr lang="en-US" dirty="0"/>
              <a:t>some cases, this was coupled with the notion that Jesus </a:t>
            </a:r>
            <a:r>
              <a:rPr lang="en-US" b="1" i="1" dirty="0"/>
              <a:t>did</a:t>
            </a:r>
            <a:r>
              <a:rPr lang="en-US" dirty="0"/>
              <a:t> have a body, but that </a:t>
            </a:r>
            <a:r>
              <a:rPr lang="en-US" dirty="0" smtClean="0"/>
              <a:t>his body was made of </a:t>
            </a:r>
            <a:r>
              <a:rPr lang="en-US" dirty="0"/>
              <a:t>a “spiritual matter,” different from ours. </a:t>
            </a:r>
            <a:endParaRPr lang="en-US" dirty="0" smtClean="0"/>
          </a:p>
          <a:p>
            <a:r>
              <a:rPr lang="en-US" dirty="0" smtClean="0"/>
              <a:t>Most Gnostics denied </a:t>
            </a:r>
            <a:r>
              <a:rPr lang="en-US" dirty="0"/>
              <a:t>the birth of Jesus, </a:t>
            </a:r>
            <a:r>
              <a:rPr lang="en-US" dirty="0" smtClean="0"/>
              <a:t>since this would </a:t>
            </a:r>
            <a:r>
              <a:rPr lang="en-US" dirty="0"/>
              <a:t>have put him under the power of the material world. </a:t>
            </a:r>
            <a:endParaRPr lang="en-US" dirty="0" smtClean="0"/>
          </a:p>
          <a:p>
            <a:r>
              <a:rPr lang="en-US" dirty="0" smtClean="0"/>
              <a:t>All </a:t>
            </a:r>
            <a:r>
              <a:rPr lang="en-US" dirty="0"/>
              <a:t>these notions are various degrees of what the church at large called </a:t>
            </a:r>
            <a:r>
              <a:rPr lang="en-US" b="1" i="1" dirty="0"/>
              <a:t>Docetism</a:t>
            </a:r>
            <a:r>
              <a:rPr lang="en-US" dirty="0"/>
              <a:t>—a name derived from a Greek word meaning “to seem</a:t>
            </a:r>
            <a:r>
              <a:rPr lang="en-US" dirty="0" smtClean="0"/>
              <a:t>”— for </a:t>
            </a:r>
            <a:r>
              <a:rPr lang="en-US" dirty="0"/>
              <a:t>all of them implied, in one way or another, that the body of Jesus </a:t>
            </a:r>
            <a:r>
              <a:rPr lang="en-US" b="1" i="1" dirty="0"/>
              <a:t>appeared</a:t>
            </a:r>
            <a:r>
              <a:rPr lang="en-US" dirty="0"/>
              <a:t> to be fully human, but was not</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72)</a:t>
            </a:r>
            <a:endParaRPr lang="en-US" sz="1400" dirty="0">
              <a:solidFill>
                <a:prstClr val="black"/>
              </a:solidFill>
            </a:endParaRPr>
          </a:p>
        </p:txBody>
      </p:sp>
    </p:spTree>
    <p:extLst>
      <p:ext uri="{BB962C8B-B14F-4D97-AF65-F5344CB8AC3E}">
        <p14:creationId xmlns:p14="http://schemas.microsoft.com/office/powerpoint/2010/main" val="9564349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fontScale="85000" lnSpcReduction="20000"/>
          </a:bodyPr>
          <a:lstStyle/>
          <a:p>
            <a:r>
              <a:rPr lang="en-US" sz="3200" dirty="0" smtClean="0"/>
              <a:t>Ignatius </a:t>
            </a:r>
            <a:r>
              <a:rPr lang="en-US" sz="3200" dirty="0"/>
              <a:t>of Antioch condemned Docetism with special </a:t>
            </a:r>
            <a:r>
              <a:rPr lang="en-US" sz="3200" dirty="0" smtClean="0"/>
              <a:t>vigor, </a:t>
            </a:r>
            <a:r>
              <a:rPr lang="en-US" sz="3200" dirty="0"/>
              <a:t>seeing it as a betrayal of apostolic teaching and a threat to the unity of the Church. </a:t>
            </a:r>
            <a:endParaRPr lang="en-US" sz="3200" dirty="0" smtClean="0"/>
          </a:p>
          <a:p>
            <a:r>
              <a:rPr lang="en-US" sz="3200" dirty="0" smtClean="0"/>
              <a:t>We </a:t>
            </a:r>
            <a:r>
              <a:rPr lang="en-US" sz="3200" dirty="0"/>
              <a:t>can see the beginnings of Docetism recorded in the New Testament </a:t>
            </a:r>
            <a:r>
              <a:rPr lang="en-US" sz="3200" dirty="0" smtClean="0"/>
              <a:t>itself.</a:t>
            </a:r>
          </a:p>
          <a:p>
            <a:r>
              <a:rPr lang="en-US" sz="3200" dirty="0" smtClean="0"/>
              <a:t>Writing near the end of the first century, </a:t>
            </a:r>
            <a:r>
              <a:rPr lang="en-US" sz="3200" dirty="0"/>
              <a:t>the apostle John attacks </a:t>
            </a:r>
            <a:r>
              <a:rPr lang="en-US" sz="3200" dirty="0" smtClean="0"/>
              <a:t>what appears to be an early form of Docetic Gnosticism </a:t>
            </a:r>
            <a:r>
              <a:rPr lang="en-US" sz="3200" dirty="0"/>
              <a:t>in 1 John </a:t>
            </a:r>
            <a:r>
              <a:rPr lang="en-US" sz="3200" dirty="0" smtClean="0"/>
              <a:t>4:1-3:</a:t>
            </a:r>
          </a:p>
          <a:p>
            <a:pPr lvl="1"/>
            <a:r>
              <a:rPr lang="en-US" sz="2600" i="1" dirty="0">
                <a:solidFill>
                  <a:srgbClr val="5731F9"/>
                </a:solidFill>
                <a:latin typeface="Cambria" panose="02040503050406030204" pitchFamily="18" charset="0"/>
                <a:ea typeface="Cambria" panose="02040503050406030204" pitchFamily="18" charset="0"/>
              </a:rPr>
              <a:t>Beloved, do not believe every spirit, but test the spirits to see whether they are from God, for many false prophets have gone out into the </a:t>
            </a:r>
            <a:r>
              <a:rPr lang="en-US" sz="2600" i="1" dirty="0" smtClean="0">
                <a:solidFill>
                  <a:srgbClr val="5731F9"/>
                </a:solidFill>
                <a:latin typeface="Cambria" panose="02040503050406030204" pitchFamily="18" charset="0"/>
                <a:ea typeface="Cambria" panose="02040503050406030204" pitchFamily="18" charset="0"/>
              </a:rPr>
              <a:t>world. </a:t>
            </a:r>
            <a:r>
              <a:rPr lang="en-US" sz="2600" i="1" dirty="0">
                <a:solidFill>
                  <a:srgbClr val="5731F9"/>
                </a:solidFill>
                <a:latin typeface="Cambria" panose="02040503050406030204" pitchFamily="18" charset="0"/>
                <a:ea typeface="Cambria" panose="02040503050406030204" pitchFamily="18" charset="0"/>
              </a:rPr>
              <a:t>By this you know the Spirit of God: </a:t>
            </a:r>
            <a:r>
              <a:rPr lang="en-US" sz="2600" b="1" i="1" dirty="0">
                <a:solidFill>
                  <a:srgbClr val="5731F9"/>
                </a:solidFill>
                <a:latin typeface="Cambria" panose="02040503050406030204" pitchFamily="18" charset="0"/>
                <a:ea typeface="Cambria" panose="02040503050406030204" pitchFamily="18" charset="0"/>
              </a:rPr>
              <a:t>every spirit that confesses that Jesus Christ has come in the flesh is from </a:t>
            </a:r>
            <a:r>
              <a:rPr lang="en-US" sz="2600" b="1" i="1" dirty="0" smtClean="0">
                <a:solidFill>
                  <a:srgbClr val="5731F9"/>
                </a:solidFill>
                <a:latin typeface="Cambria" panose="02040503050406030204" pitchFamily="18" charset="0"/>
                <a:ea typeface="Cambria" panose="02040503050406030204" pitchFamily="18" charset="0"/>
              </a:rPr>
              <a:t>God, </a:t>
            </a:r>
            <a:r>
              <a:rPr lang="en-US" sz="2600" b="1" i="1" dirty="0">
                <a:solidFill>
                  <a:srgbClr val="5731F9"/>
                </a:solidFill>
                <a:latin typeface="Cambria" panose="02040503050406030204" pitchFamily="18" charset="0"/>
                <a:ea typeface="Cambria" panose="02040503050406030204" pitchFamily="18" charset="0"/>
              </a:rPr>
              <a:t>and every spirit that does not confess Jesus is not from God</a:t>
            </a:r>
            <a:r>
              <a:rPr lang="en-US" sz="2600" i="1" dirty="0">
                <a:solidFill>
                  <a:srgbClr val="5731F9"/>
                </a:solidFill>
                <a:latin typeface="Cambria" panose="02040503050406030204" pitchFamily="18" charset="0"/>
                <a:ea typeface="Cambria" panose="02040503050406030204" pitchFamily="18" charset="0"/>
              </a:rPr>
              <a:t>. This is the spirit of the antichrist, which you heard was coming and now is in the world </a:t>
            </a:r>
            <a:r>
              <a:rPr lang="en-US" sz="2600" i="1" dirty="0" smtClean="0">
                <a:solidFill>
                  <a:srgbClr val="5731F9"/>
                </a:solidFill>
                <a:latin typeface="Cambria" panose="02040503050406030204" pitchFamily="18" charset="0"/>
                <a:ea typeface="Cambria" panose="02040503050406030204" pitchFamily="18" charset="0"/>
              </a:rPr>
              <a:t>already. </a:t>
            </a:r>
            <a:r>
              <a:rPr lang="en-US" sz="2600" i="1" dirty="0">
                <a:solidFill>
                  <a:srgbClr val="5731F9"/>
                </a:solidFill>
                <a:latin typeface="Cambria" panose="02040503050406030204" pitchFamily="18" charset="0"/>
                <a:ea typeface="Cambria" panose="02040503050406030204" pitchFamily="18" charset="0"/>
              </a:rPr>
              <a:t>Little children, you are from God and have overcome them, for he who is in you is greater than he who is in the world</a:t>
            </a:r>
            <a:r>
              <a:rPr lang="en-US" sz="2600" i="1" dirty="0" smtClean="0">
                <a:latin typeface="Cambria" panose="02040503050406030204" pitchFamily="18" charset="0"/>
                <a:ea typeface="Cambria" panose="02040503050406030204" pitchFamily="18" charset="0"/>
              </a:rPr>
              <a:t>.</a:t>
            </a:r>
            <a:endParaRPr lang="en-US" sz="3200" dirty="0"/>
          </a:p>
          <a:p>
            <a:endParaRPr lang="en-US" sz="32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778995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fontScale="92500"/>
          </a:bodyPr>
          <a:lstStyle/>
          <a:p>
            <a:r>
              <a:rPr lang="en-US" sz="3200" dirty="0" smtClean="0"/>
              <a:t>According </a:t>
            </a:r>
            <a:r>
              <a:rPr lang="en-US" sz="3200" dirty="0"/>
              <a:t>to </a:t>
            </a:r>
            <a:r>
              <a:rPr lang="en-US" sz="3200" dirty="0" smtClean="0"/>
              <a:t>Polycarp, </a:t>
            </a:r>
            <a:r>
              <a:rPr lang="en-US" sz="3200" dirty="0"/>
              <a:t>a student of the Apostle John, </a:t>
            </a:r>
            <a:r>
              <a:rPr lang="en-US" sz="3200" dirty="0" smtClean="0"/>
              <a:t>on </a:t>
            </a:r>
            <a:r>
              <a:rPr lang="en-US" sz="3200" dirty="0"/>
              <a:t>one </a:t>
            </a:r>
            <a:r>
              <a:rPr lang="en-US" sz="3200" dirty="0" smtClean="0"/>
              <a:t>occasion the </a:t>
            </a:r>
            <a:r>
              <a:rPr lang="en-US" sz="3200" dirty="0"/>
              <a:t>apostle was entering the baths at Ephesus. Inside he saw Cerinthus, a well-known </a:t>
            </a:r>
            <a:r>
              <a:rPr lang="en-US" sz="3200" dirty="0" smtClean="0"/>
              <a:t>Docetic Gnostic</a:t>
            </a:r>
            <a:r>
              <a:rPr lang="en-US" sz="3200" dirty="0"/>
              <a:t>, preparing to bathe. John, presumably garbed in a towel and a sour expression, rushed outside without taking a bath. “Let’s flee,” he said, “before the baths fall in. Cerinthus the enemy of the truth is inside</a:t>
            </a:r>
            <a:r>
              <a:rPr lang="en-US" sz="3200" dirty="0" smtClean="0"/>
              <a:t>.”</a:t>
            </a:r>
          </a:p>
          <a:p>
            <a:r>
              <a:rPr lang="en-US" sz="3200" dirty="0"/>
              <a:t>Thus we </a:t>
            </a:r>
            <a:r>
              <a:rPr lang="en-US" sz="3200" dirty="0" smtClean="0"/>
              <a:t>see what </a:t>
            </a:r>
            <a:r>
              <a:rPr lang="en-US" sz="3200" dirty="0"/>
              <a:t>a modern Christian </a:t>
            </a:r>
            <a:r>
              <a:rPr lang="en-US" sz="3200" dirty="0" smtClean="0"/>
              <a:t>might find rather surprising: </a:t>
            </a:r>
            <a:r>
              <a:rPr lang="en-US" sz="3200" dirty="0"/>
              <a:t>The first major </a:t>
            </a:r>
            <a:r>
              <a:rPr lang="en-US" sz="3200" dirty="0" smtClean="0"/>
              <a:t>attack on the faith </a:t>
            </a:r>
            <a:r>
              <a:rPr lang="en-US" sz="3200" dirty="0"/>
              <a:t>in the </a:t>
            </a:r>
            <a:r>
              <a:rPr lang="en-US" sz="3200" dirty="0" smtClean="0"/>
              <a:t>early church </a:t>
            </a:r>
            <a:r>
              <a:rPr lang="en-US" sz="3200" dirty="0"/>
              <a:t>was not </a:t>
            </a:r>
            <a:r>
              <a:rPr lang="en-US" sz="3200" dirty="0" smtClean="0"/>
              <a:t>a denial </a:t>
            </a:r>
            <a:r>
              <a:rPr lang="en-US" sz="3200" dirty="0"/>
              <a:t>of Jesus Christ’s </a:t>
            </a:r>
            <a:r>
              <a:rPr lang="en-US" sz="3200" b="1" i="1" dirty="0" smtClean="0"/>
              <a:t>deity</a:t>
            </a:r>
            <a:r>
              <a:rPr lang="en-US" sz="3200" dirty="0" smtClean="0"/>
              <a:t>, but a rejection </a:t>
            </a:r>
            <a:r>
              <a:rPr lang="en-US" sz="3200" dirty="0"/>
              <a:t>of his </a:t>
            </a:r>
            <a:r>
              <a:rPr lang="en-US" sz="3200" b="1" i="1" dirty="0"/>
              <a:t>humanity</a:t>
            </a:r>
            <a:r>
              <a:rPr lang="en-US" sz="3200" dirty="0" smtClean="0"/>
              <a:t>!</a:t>
            </a:r>
            <a:endParaRPr lang="en-US" sz="32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Shelley, Dr. Bruce L.. Church History in Plain Language: Fourth Edition (p. </a:t>
            </a:r>
            <a:r>
              <a:rPr lang="en-US" sz="1600" dirty="0" smtClean="0"/>
              <a:t>54-57)</a:t>
            </a:r>
            <a:endParaRPr lang="en-US" sz="1600" dirty="0">
              <a:solidFill>
                <a:prstClr val="black"/>
              </a:solidFill>
            </a:endParaRPr>
          </a:p>
        </p:txBody>
      </p:sp>
    </p:spTree>
    <p:extLst>
      <p:ext uri="{BB962C8B-B14F-4D97-AF65-F5344CB8AC3E}">
        <p14:creationId xmlns:p14="http://schemas.microsoft.com/office/powerpoint/2010/main" val="13271932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dirty="0"/>
              <a:t>There were </a:t>
            </a:r>
            <a:r>
              <a:rPr lang="en-US" dirty="0" smtClean="0"/>
              <a:t>a number of Gnostic leaders, each  </a:t>
            </a:r>
            <a:r>
              <a:rPr lang="en-US" dirty="0"/>
              <a:t>teaching different types of Gnosticism. </a:t>
            </a:r>
            <a:endParaRPr lang="en-US" dirty="0" smtClean="0"/>
          </a:p>
          <a:p>
            <a:r>
              <a:rPr lang="en-US" dirty="0" smtClean="0"/>
              <a:t>Two </a:t>
            </a:r>
            <a:r>
              <a:rPr lang="en-US" dirty="0"/>
              <a:t>of the most important </a:t>
            </a:r>
            <a:r>
              <a:rPr lang="en-US" dirty="0" smtClean="0"/>
              <a:t>were: </a:t>
            </a:r>
          </a:p>
          <a:p>
            <a:pPr lvl="1"/>
            <a:r>
              <a:rPr lang="en-US" b="1" i="1" dirty="0" err="1" smtClean="0"/>
              <a:t>Basilides</a:t>
            </a:r>
            <a:r>
              <a:rPr lang="en-US" dirty="0"/>
              <a:t>, who taught in Alexandria during the reign of the emperor Hadrian (AD </a:t>
            </a:r>
            <a:r>
              <a:rPr lang="en-US" dirty="0" smtClean="0"/>
              <a:t>117-138</a:t>
            </a:r>
            <a:r>
              <a:rPr lang="en-US" dirty="0"/>
              <a:t>), </a:t>
            </a:r>
            <a:endParaRPr lang="en-US" dirty="0" smtClean="0"/>
          </a:p>
          <a:p>
            <a:pPr lvl="1"/>
            <a:r>
              <a:rPr lang="en-US" b="1" dirty="0" smtClean="0"/>
              <a:t>Valentinus</a:t>
            </a:r>
            <a:r>
              <a:rPr lang="en-US" dirty="0" smtClean="0"/>
              <a:t> </a:t>
            </a:r>
            <a:r>
              <a:rPr lang="en-US" dirty="0"/>
              <a:t>who taught in Rome from about AD 137 to 154. </a:t>
            </a:r>
            <a:endParaRPr lang="en-US" dirty="0" smtClean="0"/>
          </a:p>
          <a:p>
            <a:r>
              <a:rPr lang="en-US" dirty="0" smtClean="0"/>
              <a:t>However</a:t>
            </a:r>
            <a:r>
              <a:rPr lang="en-US" dirty="0"/>
              <a:t>, the most outstanding Gnostic leader was </a:t>
            </a:r>
            <a:r>
              <a:rPr lang="en-US" b="1" i="1" dirty="0"/>
              <a:t>Marcion</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259234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https://</a:t>
            </a:r>
            <a:r>
              <a:rPr lang="en-US" sz="1200" dirty="0" smtClean="0">
                <a:solidFill>
                  <a:prstClr val="black"/>
                </a:solidFill>
                <a:hlinkClick r:id="rId4"/>
              </a:rPr>
              <a:t>en.wikipedia.org/wiki/Marcion_of_Sinope</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3699"/>
            <a:ext cx="9144000" cy="910701"/>
          </a:xfrm>
        </p:spPr>
        <p:txBody>
          <a:bodyPr>
            <a:noAutofit/>
          </a:bodyPr>
          <a:lstStyle/>
          <a:p>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Marcion</a:t>
            </a:r>
            <a:endParaRPr lang="en-US"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4459378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lnSpcReduction="10000"/>
          </a:bodyPr>
          <a:lstStyle/>
          <a:p>
            <a:r>
              <a:rPr lang="en-US" dirty="0" smtClean="0"/>
              <a:t>A </a:t>
            </a:r>
            <a:r>
              <a:rPr lang="en-US" dirty="0"/>
              <a:t>typical second century (AD 101-200) church service </a:t>
            </a:r>
            <a:r>
              <a:rPr lang="en-US" dirty="0" smtClean="0"/>
              <a:t>took </a:t>
            </a:r>
            <a:r>
              <a:rPr lang="en-US" dirty="0"/>
              <a:t>place </a:t>
            </a:r>
            <a:r>
              <a:rPr lang="en-US" dirty="0" smtClean="0"/>
              <a:t>every Sunday. There was no seating, as the people stood throughout the </a:t>
            </a:r>
            <a:r>
              <a:rPr lang="en-US" dirty="0"/>
              <a:t>service</a:t>
            </a:r>
            <a:r>
              <a:rPr lang="en-US" dirty="0" smtClean="0"/>
              <a:t>.</a:t>
            </a:r>
            <a:endParaRPr lang="en-US" dirty="0"/>
          </a:p>
          <a:p>
            <a:r>
              <a:rPr lang="en-US" dirty="0" smtClean="0"/>
              <a:t>How long did the church service typically last?</a:t>
            </a:r>
          </a:p>
          <a:p>
            <a:pPr lvl="1"/>
            <a:r>
              <a:rPr lang="en-US" dirty="0" smtClean="0"/>
              <a:t>Three hours</a:t>
            </a:r>
          </a:p>
          <a:p>
            <a:r>
              <a:rPr lang="en-US" dirty="0"/>
              <a:t>Their Service was divided into </a:t>
            </a:r>
            <a:r>
              <a:rPr lang="en-US" b="1" dirty="0"/>
              <a:t>two</a:t>
            </a:r>
            <a:r>
              <a:rPr lang="en-US" dirty="0"/>
              <a:t> parts</a:t>
            </a:r>
            <a:r>
              <a:rPr lang="en-US" dirty="0" smtClean="0"/>
              <a:t>.</a:t>
            </a:r>
          </a:p>
          <a:p>
            <a:r>
              <a:rPr lang="en-US" dirty="0" smtClean="0"/>
              <a:t>What took place during the </a:t>
            </a:r>
            <a:r>
              <a:rPr lang="en-US" b="1" i="1" dirty="0" smtClean="0"/>
              <a:t>first</a:t>
            </a:r>
            <a:r>
              <a:rPr lang="en-US" dirty="0" smtClean="0"/>
              <a:t> part of the service?</a:t>
            </a:r>
          </a:p>
          <a:p>
            <a:pPr lvl="1"/>
            <a:r>
              <a:rPr lang="en-US" dirty="0" smtClean="0"/>
              <a:t>Opening greeting</a:t>
            </a:r>
          </a:p>
          <a:p>
            <a:pPr lvl="1"/>
            <a:r>
              <a:rPr lang="en-US" dirty="0" smtClean="0"/>
              <a:t>Scripture reading</a:t>
            </a:r>
          </a:p>
          <a:p>
            <a:pPr lvl="1"/>
            <a:r>
              <a:rPr lang="en-US" dirty="0" smtClean="0"/>
              <a:t>Singing (usually from the Psalms or the NT poetic literature)</a:t>
            </a:r>
          </a:p>
          <a:p>
            <a:pPr lvl="1"/>
            <a:r>
              <a:rPr lang="en-US" dirty="0" smtClean="0"/>
              <a:t>Sermon delivered by the Bishop while seated</a:t>
            </a:r>
          </a:p>
          <a:p>
            <a:r>
              <a:rPr lang="en-US" dirty="0" smtClean="0"/>
              <a:t>What happened at the end of this part of the service?</a:t>
            </a:r>
          </a:p>
          <a:p>
            <a:pPr lvl="1"/>
            <a:r>
              <a:rPr lang="en-US" dirty="0" smtClean="0"/>
              <a:t>All but the baptized believers were dismissed</a:t>
            </a:r>
            <a:endParaRPr lang="en-US" dirty="0"/>
          </a:p>
          <a:p>
            <a:endParaRPr lang="en-US" dirty="0"/>
          </a:p>
          <a:p>
            <a:pPr lvl="1"/>
            <a:endParaRPr lang="en-US" dirty="0"/>
          </a:p>
          <a:p>
            <a:endParaRPr lang="en-US" sz="2400" dirty="0"/>
          </a:p>
        </p:txBody>
      </p:sp>
    </p:spTree>
    <p:extLst>
      <p:ext uri="{BB962C8B-B14F-4D97-AF65-F5344CB8AC3E}">
        <p14:creationId xmlns:p14="http://schemas.microsoft.com/office/powerpoint/2010/main" val="912287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 calcmode="lin" valueType="num">
                                      <p:cBhvr>
                                        <p:cTn id="7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a:t>What took place during the </a:t>
            </a:r>
            <a:r>
              <a:rPr lang="en-US" b="1" i="1" dirty="0" smtClean="0"/>
              <a:t>second</a:t>
            </a:r>
            <a:r>
              <a:rPr lang="en-US" dirty="0" smtClean="0"/>
              <a:t> part of </a:t>
            </a:r>
            <a:r>
              <a:rPr lang="en-US" dirty="0"/>
              <a:t>the service</a:t>
            </a:r>
            <a:r>
              <a:rPr lang="en-US" dirty="0" smtClean="0"/>
              <a:t>?</a:t>
            </a:r>
          </a:p>
          <a:p>
            <a:pPr lvl="1"/>
            <a:r>
              <a:rPr lang="en-US" dirty="0" smtClean="0"/>
              <a:t>Congregational Prayer</a:t>
            </a:r>
          </a:p>
          <a:p>
            <a:pPr lvl="1"/>
            <a:r>
              <a:rPr lang="en-US" dirty="0" smtClean="0"/>
              <a:t>The Lord’s Supper</a:t>
            </a:r>
          </a:p>
          <a:p>
            <a:pPr lvl="1"/>
            <a:r>
              <a:rPr lang="en-US" dirty="0" smtClean="0"/>
              <a:t>Benediction at the close of the service</a:t>
            </a:r>
          </a:p>
          <a:p>
            <a:r>
              <a:rPr lang="en-US" dirty="0" smtClean="0"/>
              <a:t>What was the pattern followed for congregational prayer?</a:t>
            </a:r>
          </a:p>
          <a:p>
            <a:pPr lvl="1"/>
            <a:r>
              <a:rPr lang="en-US" dirty="0"/>
              <a:t>The prayer </a:t>
            </a:r>
            <a:r>
              <a:rPr lang="en-US" dirty="0" smtClean="0"/>
              <a:t>leader would </a:t>
            </a:r>
            <a:r>
              <a:rPr lang="en-US" dirty="0"/>
              <a:t>announce the first topic. </a:t>
            </a:r>
          </a:p>
          <a:p>
            <a:pPr lvl="1"/>
            <a:r>
              <a:rPr lang="en-US" dirty="0"/>
              <a:t>The congregation prayed silently for a while. </a:t>
            </a:r>
          </a:p>
          <a:p>
            <a:pPr lvl="1"/>
            <a:r>
              <a:rPr lang="en-US" dirty="0"/>
              <a:t>Then the leader summed up the petitions with his own spoken prayer. </a:t>
            </a:r>
          </a:p>
          <a:p>
            <a:pPr lvl="1"/>
            <a:r>
              <a:rPr lang="en-US" dirty="0"/>
              <a:t>Then he would </a:t>
            </a:r>
            <a:r>
              <a:rPr lang="en-US" dirty="0" smtClean="0"/>
              <a:t>repeat the pattern with </a:t>
            </a:r>
            <a:r>
              <a:rPr lang="en-US" dirty="0"/>
              <a:t>a new topic. This was a lengthy part of the service. </a:t>
            </a:r>
          </a:p>
          <a:p>
            <a:endParaRPr lang="en-US" dirty="0"/>
          </a:p>
          <a:p>
            <a:pPr lvl="1"/>
            <a:endParaRPr lang="en-US" dirty="0"/>
          </a:p>
          <a:p>
            <a:endParaRPr lang="en-US" sz="2400" dirty="0"/>
          </a:p>
        </p:txBody>
      </p:sp>
    </p:spTree>
    <p:extLst>
      <p:ext uri="{BB962C8B-B14F-4D97-AF65-F5344CB8AC3E}">
        <p14:creationId xmlns:p14="http://schemas.microsoft.com/office/powerpoint/2010/main" val="195446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smtClean="0"/>
              <a:t>Where did the elements used for the Lord’s Supper come from?</a:t>
            </a:r>
          </a:p>
          <a:p>
            <a:pPr lvl="1"/>
            <a:r>
              <a:rPr lang="en-US" dirty="0"/>
              <a:t>Church members brought their own small loaf of bread and flask of wine from home; the deacons took these and spread them out on the Lord’s table, emptying the flasks of wine into one large silver cup.</a:t>
            </a:r>
            <a:r>
              <a:rPr lang="en-US" dirty="0" smtClean="0"/>
              <a:t> </a:t>
            </a:r>
          </a:p>
          <a:p>
            <a:r>
              <a:rPr lang="en-US" dirty="0" smtClean="0"/>
              <a:t>What things about the second century church worship did </a:t>
            </a:r>
            <a:r>
              <a:rPr lang="en-US" b="1" i="1" dirty="0" smtClean="0"/>
              <a:t>you</a:t>
            </a:r>
            <a:r>
              <a:rPr lang="en-US" dirty="0" smtClean="0"/>
              <a:t> find most surprising?</a:t>
            </a:r>
          </a:p>
          <a:p>
            <a:r>
              <a:rPr lang="en-US" dirty="0" smtClean="0"/>
              <a:t>Besides the </a:t>
            </a:r>
            <a:r>
              <a:rPr lang="en-US" b="1" i="1" dirty="0" smtClean="0"/>
              <a:t>weekly</a:t>
            </a:r>
            <a:r>
              <a:rPr lang="en-US" dirty="0" smtClean="0"/>
              <a:t> schedule of meeting on Sundays, the early church followed an </a:t>
            </a:r>
            <a:r>
              <a:rPr lang="en-US" b="1" i="1" dirty="0" smtClean="0"/>
              <a:t>annual</a:t>
            </a:r>
            <a:r>
              <a:rPr lang="en-US" dirty="0" smtClean="0"/>
              <a:t> schedule that centered around what day?</a:t>
            </a:r>
          </a:p>
          <a:p>
            <a:pPr lvl="1"/>
            <a:r>
              <a:rPr lang="en-US" dirty="0" smtClean="0"/>
              <a:t>Easter</a:t>
            </a:r>
            <a:endParaRPr lang="en-US" dirty="0"/>
          </a:p>
          <a:p>
            <a:pPr lvl="1"/>
            <a:endParaRPr lang="en-US" dirty="0"/>
          </a:p>
          <a:p>
            <a:endParaRPr lang="en-US" sz="2400" dirty="0"/>
          </a:p>
        </p:txBody>
      </p:sp>
    </p:spTree>
    <p:extLst>
      <p:ext uri="{BB962C8B-B14F-4D97-AF65-F5344CB8AC3E}">
        <p14:creationId xmlns:p14="http://schemas.microsoft.com/office/powerpoint/2010/main" val="3099840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smtClean="0"/>
              <a:t>A “serious” controversy arose in the second century over the celebration of Easter. Describe the controversy and tell how and when it was resolved.</a:t>
            </a:r>
          </a:p>
          <a:p>
            <a:pPr lvl="1"/>
            <a:r>
              <a:rPr lang="en-US" dirty="0"/>
              <a:t>The churches of Asia Minor observed Easter on the precise day of Passover, the fourteenth of Nisan (in the Hebrew calendar), which was not necessarily a Sunday. </a:t>
            </a:r>
          </a:p>
          <a:p>
            <a:pPr lvl="1"/>
            <a:r>
              <a:rPr lang="en-US" dirty="0"/>
              <a:t>But the churches of Palestine, Alexandria and Rome always observed Easter on a Sunday, the one that fell just </a:t>
            </a:r>
            <a:r>
              <a:rPr lang="en-US" b="1" i="1" dirty="0"/>
              <a:t>after</a:t>
            </a:r>
            <a:r>
              <a:rPr lang="en-US" dirty="0"/>
              <a:t> the fourteenth of Nisan</a:t>
            </a:r>
            <a:r>
              <a:rPr lang="en-US" dirty="0" smtClean="0"/>
              <a:t>.</a:t>
            </a:r>
          </a:p>
          <a:p>
            <a:pPr lvl="1"/>
            <a:r>
              <a:rPr lang="en-US" dirty="0" smtClean="0"/>
              <a:t>It was resolved in AD 325 at </a:t>
            </a:r>
            <a:r>
              <a:rPr lang="en-US" dirty="0"/>
              <a:t>the Council of Nicaea </a:t>
            </a:r>
            <a:r>
              <a:rPr lang="en-US" dirty="0" smtClean="0"/>
              <a:t>where all the churches agreed to the </a:t>
            </a:r>
            <a:r>
              <a:rPr lang="en-US" dirty="0"/>
              <a:t>custom of observing Easter on </a:t>
            </a:r>
            <a:r>
              <a:rPr lang="en-US" dirty="0" smtClean="0"/>
              <a:t>the Sunday following </a:t>
            </a:r>
            <a:r>
              <a:rPr lang="en-US" dirty="0"/>
              <a:t>the fourteenth of </a:t>
            </a:r>
            <a:r>
              <a:rPr lang="en-US" dirty="0" smtClean="0"/>
              <a:t>Nisan.</a:t>
            </a:r>
            <a:endParaRPr lang="en-US" dirty="0"/>
          </a:p>
          <a:p>
            <a:pPr lvl="1"/>
            <a:endParaRPr lang="en-US" dirty="0"/>
          </a:p>
          <a:p>
            <a:endParaRPr lang="en-US" dirty="0"/>
          </a:p>
          <a:p>
            <a:pPr lvl="1"/>
            <a:endParaRPr lang="en-US" dirty="0"/>
          </a:p>
          <a:p>
            <a:endParaRPr lang="en-US" sz="2400" dirty="0"/>
          </a:p>
        </p:txBody>
      </p:sp>
    </p:spTree>
    <p:extLst>
      <p:ext uri="{BB962C8B-B14F-4D97-AF65-F5344CB8AC3E}">
        <p14:creationId xmlns:p14="http://schemas.microsoft.com/office/powerpoint/2010/main" val="3710305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228600" y="838200"/>
            <a:ext cx="8763000" cy="6019800"/>
          </a:xfrm>
        </p:spPr>
        <p:txBody>
          <a:bodyPr>
            <a:normAutofit fontScale="92500" lnSpcReduction="10000"/>
          </a:bodyPr>
          <a:lstStyle/>
          <a:p>
            <a:r>
              <a:rPr lang="en-US" dirty="0" smtClean="0"/>
              <a:t>Another </a:t>
            </a:r>
            <a:r>
              <a:rPr lang="en-US" dirty="0"/>
              <a:t>worship custom which was a part of church life in these early </a:t>
            </a:r>
            <a:r>
              <a:rPr lang="en-US" dirty="0" smtClean="0"/>
              <a:t>centuries was </a:t>
            </a:r>
            <a:r>
              <a:rPr lang="en-US" dirty="0"/>
              <a:t>the “agape (love) feast</a:t>
            </a:r>
            <a:r>
              <a:rPr lang="en-US" dirty="0" smtClean="0"/>
              <a:t>”.</a:t>
            </a:r>
          </a:p>
          <a:p>
            <a:r>
              <a:rPr lang="en-US" dirty="0" smtClean="0"/>
              <a:t>What kinds of things do writers of the early church tell us happened at this feast?</a:t>
            </a:r>
          </a:p>
          <a:p>
            <a:pPr lvl="1"/>
            <a:r>
              <a:rPr lang="en-US" b="1" dirty="0"/>
              <a:t>Tertullian</a:t>
            </a:r>
            <a:r>
              <a:rPr lang="en-US" dirty="0"/>
              <a:t> (AD 160-220), </a:t>
            </a:r>
            <a:r>
              <a:rPr lang="en-US" dirty="0" smtClean="0"/>
              <a:t>a </a:t>
            </a:r>
            <a:r>
              <a:rPr lang="en-US" dirty="0"/>
              <a:t>communal meal, which begins with prayer, followed by people eating and drinking, the singing of hymns, and a closing prayer. (</a:t>
            </a:r>
            <a:r>
              <a:rPr lang="en-US" i="1" dirty="0"/>
              <a:t>Apology</a:t>
            </a:r>
            <a:r>
              <a:rPr lang="en-US" dirty="0"/>
              <a:t> 39)  </a:t>
            </a:r>
          </a:p>
          <a:p>
            <a:pPr lvl="1"/>
            <a:r>
              <a:rPr lang="en-US" b="1" dirty="0"/>
              <a:t>Hippolytus</a:t>
            </a:r>
            <a:r>
              <a:rPr lang="en-US" dirty="0"/>
              <a:t> (AD 170-235) </a:t>
            </a:r>
            <a:r>
              <a:rPr lang="en-US" dirty="0" smtClean="0"/>
              <a:t>a </a:t>
            </a:r>
            <a:r>
              <a:rPr lang="en-US" dirty="0"/>
              <a:t>meal that was taken by believers at someone's house or in the church and was presided over by a church officer – normally the bishop. (</a:t>
            </a:r>
            <a:r>
              <a:rPr lang="en-US" i="1" dirty="0"/>
              <a:t>Apostolic Tradition </a:t>
            </a:r>
            <a:r>
              <a:rPr lang="en-US" dirty="0"/>
              <a:t>26.5) </a:t>
            </a:r>
            <a:endParaRPr lang="en-US" dirty="0" smtClean="0"/>
          </a:p>
          <a:p>
            <a:r>
              <a:rPr lang="en-US" dirty="0" smtClean="0"/>
              <a:t>Do we know for sure that the Lord’s supper was normally celebrated as a part of the early church “agape feast?</a:t>
            </a:r>
          </a:p>
          <a:p>
            <a:pPr lvl="1"/>
            <a:r>
              <a:rPr lang="en-US" dirty="0" smtClean="0"/>
              <a:t>While it is </a:t>
            </a:r>
            <a:r>
              <a:rPr lang="en-US" b="1" i="1" dirty="0" smtClean="0"/>
              <a:t>possible</a:t>
            </a:r>
            <a:r>
              <a:rPr lang="en-US" dirty="0" smtClean="0"/>
              <a:t> that some, perhaps many, of the early churches celebrated the </a:t>
            </a:r>
            <a:r>
              <a:rPr lang="en-US" dirty="0"/>
              <a:t>Lord’s Supper </a:t>
            </a:r>
            <a:r>
              <a:rPr lang="en-US" dirty="0" smtClean="0"/>
              <a:t>during their agape feast, given the scriptural and historical information that we have, we can’t be </a:t>
            </a:r>
            <a:r>
              <a:rPr lang="en-US" b="1" i="1" dirty="0" smtClean="0"/>
              <a:t>sure </a:t>
            </a:r>
            <a:r>
              <a:rPr lang="en-US" dirty="0" smtClean="0"/>
              <a:t>that was the case. </a:t>
            </a:r>
            <a:endParaRPr lang="en-US" dirty="0"/>
          </a:p>
          <a:p>
            <a:pPr lvl="1"/>
            <a:endParaRPr lang="en-US" dirty="0"/>
          </a:p>
          <a:p>
            <a:pPr lvl="1"/>
            <a:endParaRPr lang="en-US" dirty="0"/>
          </a:p>
          <a:p>
            <a:pPr lvl="1"/>
            <a:endParaRPr lang="en-US" dirty="0"/>
          </a:p>
          <a:p>
            <a:endParaRPr lang="en-US" dirty="0"/>
          </a:p>
          <a:p>
            <a:pPr lvl="1"/>
            <a:endParaRPr lang="en-US" dirty="0"/>
          </a:p>
          <a:p>
            <a:endParaRPr lang="en-US" sz="2400" dirty="0"/>
          </a:p>
        </p:txBody>
      </p:sp>
    </p:spTree>
    <p:extLst>
      <p:ext uri="{BB962C8B-B14F-4D97-AF65-F5344CB8AC3E}">
        <p14:creationId xmlns:p14="http://schemas.microsoft.com/office/powerpoint/2010/main" val="1811208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a:t>
            </a:r>
            <a:r>
              <a:rPr lang="en-US" sz="1200" dirty="0" smtClean="0">
                <a:solidFill>
                  <a:prstClr val="black"/>
                </a:solidFill>
                <a:hlinkClick r:id="rId4"/>
              </a:rPr>
              <a:t>jewishchristianlit.com/Texts/nagHam.html</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3699"/>
            <a:ext cx="9144000" cy="910701"/>
          </a:xfrm>
        </p:spPr>
        <p:txBody>
          <a:bodyPr>
            <a:noAutofit/>
          </a:bodyPr>
          <a:lstStyle/>
          <a:p>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Gnosticism</a:t>
            </a:r>
            <a:endParaRPr lang="en-US"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0604421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dirty="0"/>
              <a:t>One of the most serious spiritual threats the Christian Church has ever faced was the Gnostic </a:t>
            </a:r>
            <a:r>
              <a:rPr lang="en-US" dirty="0" smtClean="0"/>
              <a:t>movement.</a:t>
            </a:r>
          </a:p>
          <a:p>
            <a:r>
              <a:rPr lang="en-US" dirty="0" smtClean="0"/>
              <a:t>This movement arose </a:t>
            </a:r>
            <a:r>
              <a:rPr lang="en-US" dirty="0"/>
              <a:t>in the middle of the 2nd </a:t>
            </a:r>
            <a:r>
              <a:rPr lang="en-US" dirty="0" smtClean="0"/>
              <a:t>century – around </a:t>
            </a:r>
            <a:r>
              <a:rPr lang="en-US" dirty="0"/>
              <a:t>AD </a:t>
            </a:r>
            <a:r>
              <a:rPr lang="en-US" dirty="0" smtClean="0"/>
              <a:t>130-160. </a:t>
            </a:r>
          </a:p>
          <a:p>
            <a:r>
              <a:rPr lang="en-US" dirty="0" smtClean="0"/>
              <a:t>The </a:t>
            </a:r>
            <a:r>
              <a:rPr lang="en-US" dirty="0"/>
              <a:t>dangerous and divisive thing about the Gnostics was their claim that </a:t>
            </a:r>
            <a:r>
              <a:rPr lang="en-US" b="1" i="1" dirty="0"/>
              <a:t>they</a:t>
            </a:r>
            <a:r>
              <a:rPr lang="en-US" dirty="0"/>
              <a:t>, not the Church, were the </a:t>
            </a:r>
            <a:r>
              <a:rPr lang="en-US" b="1" i="1" dirty="0"/>
              <a:t>true</a:t>
            </a:r>
            <a:r>
              <a:rPr lang="en-US" dirty="0"/>
              <a:t> Christians. </a:t>
            </a:r>
            <a:endParaRPr lang="en-US" dirty="0" smtClean="0"/>
          </a:p>
          <a:p>
            <a:r>
              <a:rPr lang="en-US" dirty="0" smtClean="0"/>
              <a:t>This </a:t>
            </a:r>
            <a:r>
              <a:rPr lang="en-US" dirty="0"/>
              <a:t>created a crisis of identity for the Christian faith, and great confusion among Pagans about who the real Christians actually were. </a:t>
            </a:r>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6191404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*Gnosticism</a:t>
            </a:r>
            <a:endParaRPr lang="en-US" sz="3600" b="1" dirty="0"/>
          </a:p>
        </p:txBody>
      </p:sp>
      <p:sp>
        <p:nvSpPr>
          <p:cNvPr id="4" name="Content Placeholder 3"/>
          <p:cNvSpPr>
            <a:spLocks noGrp="1"/>
          </p:cNvSpPr>
          <p:nvPr>
            <p:ph idx="1"/>
          </p:nvPr>
        </p:nvSpPr>
        <p:spPr>
          <a:xfrm>
            <a:off x="457200" y="838200"/>
            <a:ext cx="8382000" cy="5681246"/>
          </a:xfrm>
        </p:spPr>
        <p:txBody>
          <a:bodyPr>
            <a:normAutofit fontScale="92500" lnSpcReduction="10000"/>
          </a:bodyPr>
          <a:lstStyle/>
          <a:p>
            <a:r>
              <a:rPr lang="en-US" dirty="0"/>
              <a:t>For centuries, practically the only sources that historians had for the study of Christian Gnosticism were the descriptions of </a:t>
            </a:r>
            <a:r>
              <a:rPr lang="en-US" dirty="0" smtClean="0"/>
              <a:t>early Christian </a:t>
            </a:r>
            <a:r>
              <a:rPr lang="en-US" dirty="0"/>
              <a:t>writers arguing </a:t>
            </a:r>
            <a:r>
              <a:rPr lang="en-US" b="1" i="1" dirty="0"/>
              <a:t>against</a:t>
            </a:r>
            <a:r>
              <a:rPr lang="en-US" dirty="0"/>
              <a:t> Gnosticism and its tenets. </a:t>
            </a:r>
            <a:endParaRPr lang="en-US" dirty="0" smtClean="0"/>
          </a:p>
          <a:p>
            <a:r>
              <a:rPr lang="en-US" dirty="0" smtClean="0"/>
              <a:t>Then</a:t>
            </a:r>
            <a:r>
              <a:rPr lang="en-US" dirty="0"/>
              <a:t>, in 1945, a large collection of Gnostic writings was discovered in Nag Hammadi, in Egypt. This included, among other things, the </a:t>
            </a:r>
            <a:r>
              <a:rPr lang="en-US" i="1" dirty="0" smtClean="0"/>
              <a:t>Gospel </a:t>
            </a:r>
            <a:r>
              <a:rPr lang="en-US" i="1" dirty="0"/>
              <a:t>of </a:t>
            </a:r>
            <a:r>
              <a:rPr lang="en-US" i="1" dirty="0" smtClean="0"/>
              <a:t>Thomas</a:t>
            </a:r>
            <a:r>
              <a:rPr lang="en-US" dirty="0" smtClean="0"/>
              <a:t>. </a:t>
            </a:r>
          </a:p>
          <a:p>
            <a:r>
              <a:rPr lang="en-US" dirty="0" smtClean="0"/>
              <a:t>For </a:t>
            </a:r>
            <a:r>
              <a:rPr lang="en-US" dirty="0"/>
              <a:t>a number of reasons, it was not until the 1970s that these writings became generally known and available to scholars as well as to the public at large. </a:t>
            </a:r>
            <a:endParaRPr lang="en-US" dirty="0" smtClean="0"/>
          </a:p>
          <a:p>
            <a:r>
              <a:rPr lang="en-US" dirty="0" smtClean="0"/>
              <a:t>These </a:t>
            </a:r>
            <a:r>
              <a:rPr lang="en-US" dirty="0"/>
              <a:t>and other discoveries—including the </a:t>
            </a:r>
            <a:r>
              <a:rPr lang="en-US" i="1" dirty="0"/>
              <a:t>Gospel of Judas</a:t>
            </a:r>
            <a:r>
              <a:rPr lang="en-US" dirty="0"/>
              <a:t>, published in 2006—have both corrected and reinforced much of what the early Christian writers </a:t>
            </a:r>
            <a:r>
              <a:rPr lang="en-US" dirty="0" smtClean="0"/>
              <a:t>told us about these Gnostic writings.</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70)</a:t>
            </a:r>
            <a:endParaRPr lang="en-US" sz="1400" dirty="0">
              <a:solidFill>
                <a:prstClr val="black"/>
              </a:solidFill>
            </a:endParaRPr>
          </a:p>
        </p:txBody>
      </p:sp>
    </p:spTree>
    <p:extLst>
      <p:ext uri="{BB962C8B-B14F-4D97-AF65-F5344CB8AC3E}">
        <p14:creationId xmlns:p14="http://schemas.microsoft.com/office/powerpoint/2010/main" val="678985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93863</TotalTime>
  <Words>1998</Words>
  <Application>Microsoft Office PowerPoint</Application>
  <PresentationFormat>On-screen Show (4:3)</PresentationFormat>
  <Paragraphs>118</Paragraphs>
  <Slides>19</Slides>
  <Notes>0</Notes>
  <HiddenSlides>0</HiddenSlides>
  <MMClips>0</MMClips>
  <ScaleCrop>false</ScaleCrop>
  <HeadingPairs>
    <vt:vector size="4" baseType="variant">
      <vt:variant>
        <vt:lpstr>Theme</vt:lpstr>
      </vt:variant>
      <vt:variant>
        <vt:i4>7</vt:i4>
      </vt:variant>
      <vt:variant>
        <vt:lpstr>Slide Titles</vt:lpstr>
      </vt:variant>
      <vt:variant>
        <vt:i4>19</vt:i4>
      </vt:variant>
    </vt:vector>
  </HeadingPairs>
  <TitlesOfParts>
    <vt:vector size="26" baseType="lpstr">
      <vt:lpstr>Office Theme</vt:lpstr>
      <vt:lpstr>47_Office Theme</vt:lpstr>
      <vt:lpstr>48_Office Theme</vt:lpstr>
      <vt:lpstr>51_Office Theme</vt:lpstr>
      <vt:lpstr>52_Office Theme</vt:lpstr>
      <vt:lpstr>50_Office Theme</vt:lpstr>
      <vt:lpstr>53_Office Theme</vt:lpstr>
      <vt:lpstr>PowerPoint Presentation</vt:lpstr>
      <vt:lpstr>Review</vt:lpstr>
      <vt:lpstr>Review</vt:lpstr>
      <vt:lpstr>Review</vt:lpstr>
      <vt:lpstr>Review</vt:lpstr>
      <vt:lpstr>Review</vt:lpstr>
      <vt:lpstr>Gnosticism</vt:lpstr>
      <vt:lpstr>*Gnosticism</vt:lpstr>
      <vt:lpstr>*Gnosticism</vt:lpstr>
      <vt:lpstr>*Gnosticism</vt:lpstr>
      <vt:lpstr>*Gnosticism</vt:lpstr>
      <vt:lpstr>*Gnosticism</vt:lpstr>
      <vt:lpstr>*Gnosticism</vt:lpstr>
      <vt:lpstr>*Gnosticism</vt:lpstr>
      <vt:lpstr>*Gnosticism</vt:lpstr>
      <vt:lpstr>*Gnosticism</vt:lpstr>
      <vt:lpstr>*Gnosticism</vt:lpstr>
      <vt:lpstr>*Gnosticism</vt:lpstr>
      <vt:lpstr>Marcion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1389</cp:revision>
  <dcterms:created xsi:type="dcterms:W3CDTF">2018-06-08T00:19:32Z</dcterms:created>
  <dcterms:modified xsi:type="dcterms:W3CDTF">2018-12-03T00:53:10Z</dcterms:modified>
</cp:coreProperties>
</file>