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332" r:id="rId2"/>
    <p:sldMasterId id="2147484344" r:id="rId3"/>
    <p:sldMasterId id="2147484356" r:id="rId4"/>
  </p:sldMasterIdLst>
  <p:notesMasterIdLst>
    <p:notesMasterId r:id="rId26"/>
  </p:notesMasterIdLst>
  <p:sldIdLst>
    <p:sldId id="872" r:id="rId5"/>
    <p:sldId id="873" r:id="rId6"/>
    <p:sldId id="874" r:id="rId7"/>
    <p:sldId id="875" r:id="rId8"/>
    <p:sldId id="876" r:id="rId9"/>
    <p:sldId id="845" r:id="rId10"/>
    <p:sldId id="879" r:id="rId11"/>
    <p:sldId id="880" r:id="rId12"/>
    <p:sldId id="859" r:id="rId13"/>
    <p:sldId id="860" r:id="rId14"/>
    <p:sldId id="864" r:id="rId15"/>
    <p:sldId id="881" r:id="rId16"/>
    <p:sldId id="861" r:id="rId17"/>
    <p:sldId id="878" r:id="rId18"/>
    <p:sldId id="865" r:id="rId19"/>
    <p:sldId id="866" r:id="rId20"/>
    <p:sldId id="867" r:id="rId21"/>
    <p:sldId id="868" r:id="rId22"/>
    <p:sldId id="869" r:id="rId23"/>
    <p:sldId id="870" r:id="rId24"/>
    <p:sldId id="88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31F9"/>
    <a:srgbClr val="344BF6"/>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1EC55D-DF11-4B6E-B8E2-8ED8B7CB6743}" type="datetimeFigureOut">
              <a:rPr lang="en-US" smtClean="0"/>
              <a:t>12/18/2018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63987-A83F-4245-81BE-0B37BAA48141}" type="slidenum">
              <a:rPr lang="en-US" smtClean="0"/>
              <a:t>‹#›</a:t>
            </a:fld>
            <a:endParaRPr lang="en-US" dirty="0"/>
          </a:p>
        </p:txBody>
      </p:sp>
    </p:spTree>
    <p:extLst>
      <p:ext uri="{BB962C8B-B14F-4D97-AF65-F5344CB8AC3E}">
        <p14:creationId xmlns:p14="http://schemas.microsoft.com/office/powerpoint/2010/main" val="671511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61178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409991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991281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12/18/2018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954465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12/18/2018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946102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12/18/2018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937097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12/18/2018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053534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12/18/2018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617613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12/18/2018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620908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12/18/2018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841746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12/18/2018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57960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51994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12/18/2018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395736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12/18/2018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192417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12/18/2018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587233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12/18/2018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445085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12/18/2018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912482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12/18/2018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573293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12/18/2018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407586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12/18/2018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790738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12/18/2018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7353973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12/18/2018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98957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520795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12/18/2018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150989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12/18/2018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488430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12/18/2018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5069154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12/18/2018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8540806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12/18/2018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3082850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12/18/2018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5760563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12/18/2018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0223617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12/18/2018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231569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12/18/2018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9381709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12/18/2018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93750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t>12/18/2018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705954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12/18/2018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0536977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12/18/2018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5388283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12/18/2018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8324028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12/18/2018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219508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12/18/2018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75837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t>12/18/2018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45656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t>12/18/2018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807092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12/18/2018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588293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12/18/2018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22011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12/18/2018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613797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12/18/2018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dirty="0"/>
          </a:p>
        </p:txBody>
      </p:sp>
    </p:spTree>
    <p:extLst>
      <p:ext uri="{BB962C8B-B14F-4D97-AF65-F5344CB8AC3E}">
        <p14:creationId xmlns:p14="http://schemas.microsoft.com/office/powerpoint/2010/main" val="17670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12/18/2018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95006866"/>
      </p:ext>
    </p:extLst>
  </p:cSld>
  <p:clrMap bg1="lt1" tx1="dk1" bg2="lt2" tx2="dk2" accent1="accent1" accent2="accent2" accent3="accent3" accent4="accent4" accent5="accent5" accent6="accent6" hlink="hlink" folHlink="folHlink"/>
  <p:sldLayoutIdLst>
    <p:sldLayoutId id="2147484333" r:id="rId1"/>
    <p:sldLayoutId id="2147484334" r:id="rId2"/>
    <p:sldLayoutId id="2147484335" r:id="rId3"/>
    <p:sldLayoutId id="2147484336" r:id="rId4"/>
    <p:sldLayoutId id="2147484337" r:id="rId5"/>
    <p:sldLayoutId id="2147484338" r:id="rId6"/>
    <p:sldLayoutId id="2147484339" r:id="rId7"/>
    <p:sldLayoutId id="2147484340" r:id="rId8"/>
    <p:sldLayoutId id="2147484341" r:id="rId9"/>
    <p:sldLayoutId id="2147484342" r:id="rId10"/>
    <p:sldLayoutId id="21474843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12/18/2018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85885607"/>
      </p:ext>
    </p:extLst>
  </p:cSld>
  <p:clrMap bg1="lt1" tx1="dk1" bg2="lt2" tx2="dk2" accent1="accent1" accent2="accent2" accent3="accent3" accent4="accent4" accent5="accent5" accent6="accent6" hlink="hlink" folHlink="folHlink"/>
  <p:sldLayoutIdLst>
    <p:sldLayoutId id="2147484345" r:id="rId1"/>
    <p:sldLayoutId id="2147484346" r:id="rId2"/>
    <p:sldLayoutId id="2147484347" r:id="rId3"/>
    <p:sldLayoutId id="2147484348" r:id="rId4"/>
    <p:sldLayoutId id="2147484349" r:id="rId5"/>
    <p:sldLayoutId id="2147484350" r:id="rId6"/>
    <p:sldLayoutId id="2147484351" r:id="rId7"/>
    <p:sldLayoutId id="2147484352" r:id="rId8"/>
    <p:sldLayoutId id="2147484353" r:id="rId9"/>
    <p:sldLayoutId id="2147484354" r:id="rId10"/>
    <p:sldLayoutId id="21474843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12/18/2018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31787694"/>
      </p:ext>
    </p:extLst>
  </p:cSld>
  <p:clrMap bg1="lt1" tx1="dk1" bg2="lt2" tx2="dk2" accent1="accent1" accent2="accent2" accent3="accent3" accent4="accent4" accent5="accent5" accent6="accent6" hlink="hlink" folHlink="folHlink"/>
  <p:sldLayoutIdLst>
    <p:sldLayoutId id="2147484357" r:id="rId1"/>
    <p:sldLayoutId id="2147484358" r:id="rId2"/>
    <p:sldLayoutId id="2147484359" r:id="rId3"/>
    <p:sldLayoutId id="2147484360" r:id="rId4"/>
    <p:sldLayoutId id="2147484361" r:id="rId5"/>
    <p:sldLayoutId id="2147484362" r:id="rId6"/>
    <p:sldLayoutId id="2147484363" r:id="rId7"/>
    <p:sldLayoutId id="2147484364" r:id="rId8"/>
    <p:sldLayoutId id="2147484365" r:id="rId9"/>
    <p:sldLayoutId id="2147484366" r:id="rId10"/>
    <p:sldLayoutId id="21474843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6.xml"/><Relationship Id="rId1" Type="http://schemas.openxmlformats.org/officeDocument/2006/relationships/themeOverride" Target="../theme/themeOverride7.xml"/><Relationship Id="rId6" Type="http://schemas.openxmlformats.org/officeDocument/2006/relationships/hyperlink" Target="https://www.amazon.com/Love-Wins-About-Heaven-Person-ebook/dp/B004IWR3CE" TargetMode="External"/><Relationship Id="rId5" Type="http://schemas.openxmlformats.org/officeDocument/2006/relationships/image" Target="../media/image7.jpeg"/><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6.xml"/><Relationship Id="rId1" Type="http://schemas.openxmlformats.org/officeDocument/2006/relationships/themeOverride" Target="../theme/themeOverride10.xml"/><Relationship Id="rId4" Type="http://schemas.openxmlformats.org/officeDocument/2006/relationships/hyperlink" Target="http://jewishchristianlit.com/Texts/nagHam.html"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11.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1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13.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14.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15.xml"/></Relationships>
</file>

<file path=ppt/slides/_rels/slide2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slideLayout" Target="../slideLayouts/slideLayout39.xml"/><Relationship Id="rId1" Type="http://schemas.openxmlformats.org/officeDocument/2006/relationships/themeOverride" Target="../theme/themeOverride16.xml"/><Relationship Id="rId4" Type="http://schemas.openxmlformats.org/officeDocument/2006/relationships/hyperlink" Target="https://www.crosswalk.com/special-coverage/christmas-and-advent/was-jesus-really-born-on-dec-25.html"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6.xml"/><Relationship Id="rId1" Type="http://schemas.openxmlformats.org/officeDocument/2006/relationships/themeOverride" Target="../theme/themeOverride1.xml"/><Relationship Id="rId4" Type="http://schemas.openxmlformats.org/officeDocument/2006/relationships/hyperlink" Target="https://en.wikipedia.org/wiki/Marcion_of_Sinop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xml"/><Relationship Id="rId1" Type="http://schemas.openxmlformats.org/officeDocument/2006/relationships/themeOverride" Target="../theme/themeOverride2.xml"/><Relationship Id="rId5" Type="http://schemas.openxmlformats.org/officeDocument/2006/relationships/hyperlink" Target="http://www.marcionite-scripture.info/Sinope.html" TargetMode="External"/><Relationship Id="rId4" Type="http://schemas.openxmlformats.org/officeDocument/2006/relationships/image" Target="../media/image5.gif"/></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hyperlink" Target="https://en.wikipedia.org/wiki/Cerdo_(gnostic)"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63506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1000" r="-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a:t>*Marcion</a:t>
            </a:r>
          </a:p>
        </p:txBody>
      </p:sp>
      <p:sp>
        <p:nvSpPr>
          <p:cNvPr id="4" name="Content Placeholder 3"/>
          <p:cNvSpPr>
            <a:spLocks noGrp="1"/>
          </p:cNvSpPr>
          <p:nvPr>
            <p:ph idx="1"/>
          </p:nvPr>
        </p:nvSpPr>
        <p:spPr>
          <a:xfrm>
            <a:off x="457200" y="838200"/>
            <a:ext cx="8382000" cy="5681246"/>
          </a:xfrm>
        </p:spPr>
        <p:txBody>
          <a:bodyPr>
            <a:normAutofit lnSpcReduction="10000"/>
          </a:bodyPr>
          <a:lstStyle/>
          <a:p>
            <a:r>
              <a:rPr lang="en-US" dirty="0" smtClean="0"/>
              <a:t>And (like Cerdo) Marcion taught that the </a:t>
            </a:r>
            <a:r>
              <a:rPr lang="en-US" dirty="0"/>
              <a:t>Hebrew scriptures </a:t>
            </a:r>
            <a:r>
              <a:rPr lang="en-US" dirty="0" smtClean="0"/>
              <a:t>were inspired </a:t>
            </a:r>
            <a:r>
              <a:rPr lang="en-US" dirty="0"/>
              <a:t>by </a:t>
            </a:r>
            <a:r>
              <a:rPr lang="en-US" dirty="0" smtClean="0"/>
              <a:t>Yahweh</a:t>
            </a:r>
            <a:r>
              <a:rPr lang="en-US" dirty="0"/>
              <a:t>, and not the Supreme </a:t>
            </a:r>
            <a:r>
              <a:rPr lang="en-US" dirty="0" smtClean="0"/>
              <a:t>Father. </a:t>
            </a:r>
          </a:p>
          <a:p>
            <a:r>
              <a:rPr lang="en-US" dirty="0" smtClean="0"/>
              <a:t>Yahweh </a:t>
            </a:r>
            <a:r>
              <a:rPr lang="en-US" dirty="0"/>
              <a:t>is an arbitrary god, who chooses a particular people above all the rest. And he is also vindictive, constantly keeping an account on those who disobey him, and punishing them. </a:t>
            </a:r>
            <a:endParaRPr lang="en-US" dirty="0" smtClean="0"/>
          </a:p>
          <a:p>
            <a:r>
              <a:rPr lang="en-US" dirty="0" smtClean="0"/>
              <a:t>In </a:t>
            </a:r>
            <a:r>
              <a:rPr lang="en-US" dirty="0"/>
              <a:t>short, Yahweh is a god of justice—and of an arbitrary justice at that. Over against Yahweh, and far above him, is the Father of Christians. </a:t>
            </a:r>
            <a:endParaRPr lang="en-US" dirty="0" smtClean="0"/>
          </a:p>
          <a:p>
            <a:r>
              <a:rPr lang="en-US" dirty="0" smtClean="0"/>
              <a:t>This </a:t>
            </a:r>
            <a:r>
              <a:rPr lang="en-US" dirty="0"/>
              <a:t>God is not vindictive, but loving. This God requires nothing of us, but rather gives everything freely, including salvation. </a:t>
            </a:r>
            <a:endParaRPr lang="en-US" dirty="0" smtClean="0"/>
          </a:p>
        </p:txBody>
      </p:sp>
      <p:sp>
        <p:nvSpPr>
          <p:cNvPr id="5" name="TextBox 4"/>
          <p:cNvSpPr txBox="1"/>
          <p:nvPr/>
        </p:nvSpPr>
        <p:spPr>
          <a:xfrm>
            <a:off x="0" y="6519446"/>
            <a:ext cx="9144000" cy="307777"/>
          </a:xfrm>
          <a:prstGeom prst="rect">
            <a:avLst/>
          </a:prstGeom>
          <a:noFill/>
        </p:spPr>
        <p:txBody>
          <a:bodyPr wrap="square" rtlCol="0">
            <a:spAutoFit/>
          </a:bodyPr>
          <a:lstStyle/>
          <a:p>
            <a:r>
              <a:rPr lang="en-US" sz="1400" dirty="0">
                <a:solidFill>
                  <a:prstClr val="black"/>
                </a:solidFill>
              </a:rPr>
              <a:t>* Gonzalez, Justo L.. The Story of Christianity: Volume 1: The Early Church to the Dawn of the Reformation (p. </a:t>
            </a:r>
            <a:r>
              <a:rPr lang="en-US" sz="1400" dirty="0" smtClean="0">
                <a:solidFill>
                  <a:prstClr val="black"/>
                </a:solidFill>
              </a:rPr>
              <a:t>74)</a:t>
            </a:r>
            <a:endParaRPr lang="en-US" sz="1400" dirty="0">
              <a:solidFill>
                <a:prstClr val="black"/>
              </a:solidFill>
            </a:endParaRPr>
          </a:p>
        </p:txBody>
      </p:sp>
    </p:spTree>
    <p:extLst>
      <p:ext uri="{BB962C8B-B14F-4D97-AF65-F5344CB8AC3E}">
        <p14:creationId xmlns:p14="http://schemas.microsoft.com/office/powerpoint/2010/main" val="411393126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1000" r="-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a:t>*Marcion</a:t>
            </a:r>
          </a:p>
        </p:txBody>
      </p:sp>
      <p:sp>
        <p:nvSpPr>
          <p:cNvPr id="4" name="Content Placeholder 3"/>
          <p:cNvSpPr>
            <a:spLocks noGrp="1"/>
          </p:cNvSpPr>
          <p:nvPr>
            <p:ph idx="1"/>
          </p:nvPr>
        </p:nvSpPr>
        <p:spPr>
          <a:xfrm>
            <a:off x="457200" y="838200"/>
            <a:ext cx="8382000" cy="5681246"/>
          </a:xfrm>
        </p:spPr>
        <p:txBody>
          <a:bodyPr>
            <a:normAutofit lnSpcReduction="10000"/>
          </a:bodyPr>
          <a:lstStyle/>
          <a:p>
            <a:r>
              <a:rPr lang="en-US" dirty="0" smtClean="0"/>
              <a:t>According to Marcion, in contrast to Yahweh, the god of the Old Testament, the </a:t>
            </a:r>
            <a:r>
              <a:rPr lang="en-US" dirty="0"/>
              <a:t>God </a:t>
            </a:r>
            <a:r>
              <a:rPr lang="en-US" dirty="0" smtClean="0"/>
              <a:t>of the New Testament does </a:t>
            </a:r>
            <a:r>
              <a:rPr lang="en-US" dirty="0"/>
              <a:t>not seek to be </a:t>
            </a:r>
            <a:r>
              <a:rPr lang="en-US" b="1" i="1" dirty="0"/>
              <a:t>obeyed</a:t>
            </a:r>
            <a:r>
              <a:rPr lang="en-US" dirty="0"/>
              <a:t>, but to be </a:t>
            </a:r>
            <a:r>
              <a:rPr lang="en-US" b="1" i="1" dirty="0"/>
              <a:t>loved</a:t>
            </a:r>
            <a:r>
              <a:rPr lang="en-US" dirty="0"/>
              <a:t>. It is out of compassion for us—Yahweh’s creatures—that the Supreme God has sent his Son to save us. </a:t>
            </a:r>
            <a:endParaRPr lang="en-US" dirty="0" smtClean="0"/>
          </a:p>
          <a:p>
            <a:r>
              <a:rPr lang="en-US" dirty="0" smtClean="0"/>
              <a:t>But </a:t>
            </a:r>
            <a:r>
              <a:rPr lang="en-US" dirty="0"/>
              <a:t>Jesus was not really born of Mary, since such a thing would have made him subject to Yahweh. </a:t>
            </a:r>
            <a:endParaRPr lang="en-US" dirty="0" smtClean="0"/>
          </a:p>
          <a:p>
            <a:r>
              <a:rPr lang="en-US" dirty="0" smtClean="0"/>
              <a:t>Rather</a:t>
            </a:r>
            <a:r>
              <a:rPr lang="en-US" dirty="0"/>
              <a:t>, he simply appeared as a grown man during the reign of Tiberius, and his body was not made of material flesh. </a:t>
            </a:r>
            <a:endParaRPr lang="en-US" dirty="0" smtClean="0"/>
          </a:p>
          <a:p>
            <a:r>
              <a:rPr lang="en-US" dirty="0" smtClean="0"/>
              <a:t>Naturally</a:t>
            </a:r>
            <a:r>
              <a:rPr lang="en-US" dirty="0"/>
              <a:t>, at the end </a:t>
            </a:r>
            <a:r>
              <a:rPr lang="en-US" dirty="0" smtClean="0"/>
              <a:t>of time there </a:t>
            </a:r>
            <a:r>
              <a:rPr lang="en-US" dirty="0"/>
              <a:t>will be no judgment, since the Supreme God is absolutely loving, and will simply forgive us</a:t>
            </a:r>
            <a:r>
              <a:rPr lang="en-US" dirty="0" smtClean="0"/>
              <a:t>.</a:t>
            </a:r>
            <a:endParaRPr lang="en-US" dirty="0"/>
          </a:p>
        </p:txBody>
      </p:sp>
      <p:sp>
        <p:nvSpPr>
          <p:cNvPr id="5" name="TextBox 4"/>
          <p:cNvSpPr txBox="1"/>
          <p:nvPr/>
        </p:nvSpPr>
        <p:spPr>
          <a:xfrm>
            <a:off x="0" y="6519446"/>
            <a:ext cx="9144000" cy="307777"/>
          </a:xfrm>
          <a:prstGeom prst="rect">
            <a:avLst/>
          </a:prstGeom>
          <a:noFill/>
        </p:spPr>
        <p:txBody>
          <a:bodyPr wrap="square" rtlCol="0">
            <a:spAutoFit/>
          </a:bodyPr>
          <a:lstStyle/>
          <a:p>
            <a:r>
              <a:rPr lang="en-US" sz="1400" dirty="0">
                <a:solidFill>
                  <a:prstClr val="black"/>
                </a:solidFill>
              </a:rPr>
              <a:t>* Gonzalez, Justo L.. The Story of Christianity: Volume 1: The Early Church to the Dawn of the Reformation (p. </a:t>
            </a:r>
            <a:r>
              <a:rPr lang="en-US" sz="1400" dirty="0" smtClean="0">
                <a:solidFill>
                  <a:prstClr val="black"/>
                </a:solidFill>
              </a:rPr>
              <a:t>74)</a:t>
            </a:r>
            <a:endParaRPr lang="en-US" sz="1400" dirty="0">
              <a:solidFill>
                <a:prstClr val="black"/>
              </a:solidFill>
            </a:endParaRPr>
          </a:p>
        </p:txBody>
      </p:sp>
    </p:spTree>
    <p:extLst>
      <p:ext uri="{BB962C8B-B14F-4D97-AF65-F5344CB8AC3E}">
        <p14:creationId xmlns:p14="http://schemas.microsoft.com/office/powerpoint/2010/main" val="230451182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1000" r="-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732408"/>
          </a:xfrm>
        </p:spPr>
        <p:txBody>
          <a:bodyPr>
            <a:normAutofit/>
          </a:bodyPr>
          <a:lstStyle/>
          <a:p>
            <a:r>
              <a:rPr lang="en-US" sz="3600" b="1" dirty="0" smtClean="0"/>
              <a:t>Modern Day Marcion?</a:t>
            </a:r>
            <a:endParaRPr lang="en-US" sz="3600" b="1" dirty="0"/>
          </a:p>
        </p:txBody>
      </p:sp>
      <p:pic>
        <p:nvPicPr>
          <p:cNvPr id="2050" name="Picture 2" descr="Love Wins: A Book About Heaven, Hell, and the Fate of Every Person Who Ever Lived by [Bell, Ro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3537466"/>
            <a:ext cx="1984448" cy="300674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Rob Bel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914400"/>
            <a:ext cx="2190750" cy="21907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581400" y="3352800"/>
            <a:ext cx="45719" cy="369332"/>
          </a:xfrm>
          <a:prstGeom prst="rect">
            <a:avLst/>
          </a:prstGeom>
          <a:noFill/>
        </p:spPr>
        <p:txBody>
          <a:bodyPr wrap="square" rtlCol="0">
            <a:spAutoFit/>
          </a:bodyPr>
          <a:lstStyle/>
          <a:p>
            <a:endParaRPr lang="en-US" dirty="0"/>
          </a:p>
        </p:txBody>
      </p:sp>
      <p:sp>
        <p:nvSpPr>
          <p:cNvPr id="6" name="TextBox 5"/>
          <p:cNvSpPr txBox="1"/>
          <p:nvPr/>
        </p:nvSpPr>
        <p:spPr>
          <a:xfrm>
            <a:off x="2667000" y="914400"/>
            <a:ext cx="6172200" cy="5724644"/>
          </a:xfrm>
          <a:prstGeom prst="rect">
            <a:avLst/>
          </a:prstGeom>
          <a:noFill/>
        </p:spPr>
        <p:txBody>
          <a:bodyPr wrap="square" rtlCol="0">
            <a:spAutoFit/>
          </a:bodyPr>
          <a:lstStyle/>
          <a:p>
            <a:r>
              <a:rPr lang="en-US" sz="2400" i="1" dirty="0"/>
              <a:t>In Love Wins, </a:t>
            </a:r>
            <a:r>
              <a:rPr lang="en-US" sz="2400" dirty="0"/>
              <a:t>bestselling author, international teacher, and speaker Rob Bell (</a:t>
            </a:r>
            <a:r>
              <a:rPr lang="en-US" sz="2400" i="1" dirty="0"/>
              <a:t>Velvet Elvis, Drops Like Stars)</a:t>
            </a:r>
            <a:r>
              <a:rPr lang="en-US" sz="2400" dirty="0"/>
              <a:t> addresses one of the most controversial issues of faith—hell and the afterlife—arguing, would a loving God send people to eternal torment forever?</a:t>
            </a:r>
          </a:p>
          <a:p>
            <a:r>
              <a:rPr lang="en-US" sz="2400" dirty="0"/>
              <a:t>Rob Bell is an electrifying, unconventional pastor whom </a:t>
            </a:r>
            <a:r>
              <a:rPr lang="en-US" sz="2400" i="1" dirty="0"/>
              <a:t>Time </a:t>
            </a:r>
            <a:r>
              <a:rPr lang="en-US" sz="2400" dirty="0"/>
              <a:t>magazine calls “a singular rock star in the church world,” with millions viewing his NOOMA videos.</a:t>
            </a:r>
          </a:p>
          <a:p>
            <a:r>
              <a:rPr lang="en-US" sz="2400" dirty="0"/>
              <a:t>With searing insight, Bell puts hell on trial with a hopeful message—eternal life doesn’t start when we die; it starts right now. And ultimately, </a:t>
            </a:r>
            <a:r>
              <a:rPr lang="en-US" sz="2400" i="1" dirty="0"/>
              <a:t>Love Wins</a:t>
            </a:r>
            <a:r>
              <a:rPr lang="en-US" sz="2400" dirty="0" smtClean="0"/>
              <a:t>.</a:t>
            </a:r>
          </a:p>
          <a:p>
            <a:endParaRPr lang="en-US" dirty="0"/>
          </a:p>
          <a:p>
            <a:r>
              <a:rPr lang="en-US" sz="1200" dirty="0">
                <a:hlinkClick r:id="rId6"/>
              </a:rPr>
              <a:t>https://</a:t>
            </a:r>
            <a:r>
              <a:rPr lang="en-US" sz="1200" dirty="0" smtClean="0">
                <a:hlinkClick r:id="rId6"/>
              </a:rPr>
              <a:t>www.amazon.com/Love-Wins-About-Heaven-Person-ebook/dp/B004IWR3CE</a:t>
            </a:r>
            <a:r>
              <a:rPr lang="en-US" sz="1200" dirty="0" smtClean="0"/>
              <a:t> </a:t>
            </a:r>
            <a:endParaRPr lang="en-US" dirty="0"/>
          </a:p>
        </p:txBody>
      </p:sp>
    </p:spTree>
    <p:extLst>
      <p:ext uri="{BB962C8B-B14F-4D97-AF65-F5344CB8AC3E}">
        <p14:creationId xmlns:p14="http://schemas.microsoft.com/office/powerpoint/2010/main" val="343757224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1000" r="-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a:t>*Marcion</a:t>
            </a:r>
          </a:p>
        </p:txBody>
      </p:sp>
      <p:sp>
        <p:nvSpPr>
          <p:cNvPr id="4" name="Content Placeholder 3"/>
          <p:cNvSpPr>
            <a:spLocks noGrp="1"/>
          </p:cNvSpPr>
          <p:nvPr>
            <p:ph idx="1"/>
          </p:nvPr>
        </p:nvSpPr>
        <p:spPr>
          <a:xfrm>
            <a:off x="457200" y="838200"/>
            <a:ext cx="8382000" cy="5681246"/>
          </a:xfrm>
        </p:spPr>
        <p:txBody>
          <a:bodyPr>
            <a:normAutofit fontScale="92500" lnSpcReduction="20000"/>
          </a:bodyPr>
          <a:lstStyle/>
          <a:p>
            <a:r>
              <a:rPr lang="en-US" dirty="0"/>
              <a:t>All of this led Marcion to set the Hebrew scriptures aside. </a:t>
            </a:r>
            <a:endParaRPr lang="en-US" dirty="0" smtClean="0"/>
          </a:p>
          <a:p>
            <a:r>
              <a:rPr lang="en-US" dirty="0"/>
              <a:t>Marcion reasoned </a:t>
            </a:r>
            <a:r>
              <a:rPr lang="en-US" dirty="0" smtClean="0"/>
              <a:t>that if </a:t>
            </a:r>
            <a:r>
              <a:rPr lang="en-US" dirty="0"/>
              <a:t>the Old Testament was the Word of an inferior god, it should not be read in the churches, nor used as the basis of Christian instruction. </a:t>
            </a:r>
            <a:endParaRPr lang="en-US" dirty="0" smtClean="0"/>
          </a:p>
          <a:p>
            <a:r>
              <a:rPr lang="en-US" dirty="0" smtClean="0"/>
              <a:t>In </a:t>
            </a:r>
            <a:r>
              <a:rPr lang="en-US" dirty="0"/>
              <a:t>order to fill this gap, Marcion compiled a list of books that he considered true Christian scriptures. These were the Epistles of </a:t>
            </a:r>
            <a:r>
              <a:rPr lang="en-US" dirty="0" smtClean="0"/>
              <a:t>Paul — according </a:t>
            </a:r>
            <a:r>
              <a:rPr lang="en-US" dirty="0"/>
              <a:t>to Marcion, one of the few who had really understood Jesus’ </a:t>
            </a:r>
            <a:r>
              <a:rPr lang="en-US" dirty="0" smtClean="0"/>
              <a:t>message — and </a:t>
            </a:r>
            <a:r>
              <a:rPr lang="en-US" dirty="0"/>
              <a:t>the Gospel of Luke, who had been Paul’s companion. </a:t>
            </a:r>
            <a:endParaRPr lang="en-US" dirty="0" smtClean="0"/>
          </a:p>
          <a:p>
            <a:r>
              <a:rPr lang="en-US" dirty="0" smtClean="0"/>
              <a:t>Marcion believed that all </a:t>
            </a:r>
            <a:r>
              <a:rPr lang="en-US" dirty="0"/>
              <a:t>other ancient Christian books were plagued by Jewish views. </a:t>
            </a:r>
            <a:endParaRPr lang="en-US" dirty="0" smtClean="0"/>
          </a:p>
          <a:p>
            <a:r>
              <a:rPr lang="en-US" dirty="0" smtClean="0"/>
              <a:t>As </a:t>
            </a:r>
            <a:r>
              <a:rPr lang="en-US" dirty="0"/>
              <a:t>to the many quotations from the Old Testament in Luke and Paul, Marcion explained them away as </a:t>
            </a:r>
            <a:r>
              <a:rPr lang="en-US" dirty="0" smtClean="0"/>
              <a:t>interpolations — the </a:t>
            </a:r>
            <a:r>
              <a:rPr lang="en-US" dirty="0"/>
              <a:t>handiwork of Judaizers seeking to subvert the original message</a:t>
            </a:r>
            <a:r>
              <a:rPr lang="en-US" dirty="0" smtClean="0"/>
              <a:t>.</a:t>
            </a:r>
            <a:endParaRPr lang="en-US" dirty="0"/>
          </a:p>
        </p:txBody>
      </p:sp>
      <p:sp>
        <p:nvSpPr>
          <p:cNvPr id="5" name="TextBox 4"/>
          <p:cNvSpPr txBox="1"/>
          <p:nvPr/>
        </p:nvSpPr>
        <p:spPr>
          <a:xfrm>
            <a:off x="0" y="6519446"/>
            <a:ext cx="9144000" cy="307777"/>
          </a:xfrm>
          <a:prstGeom prst="rect">
            <a:avLst/>
          </a:prstGeom>
          <a:noFill/>
        </p:spPr>
        <p:txBody>
          <a:bodyPr wrap="square" rtlCol="0">
            <a:spAutoFit/>
          </a:bodyPr>
          <a:lstStyle/>
          <a:p>
            <a:r>
              <a:rPr lang="en-US" sz="1400" dirty="0">
                <a:solidFill>
                  <a:prstClr val="black"/>
                </a:solidFill>
              </a:rPr>
              <a:t>* Gonzalez, Justo L.. The Story of Christianity: Volume 1: The Early Church to the Dawn of the Reformation (p. </a:t>
            </a:r>
            <a:r>
              <a:rPr lang="en-US" sz="1400" dirty="0" smtClean="0">
                <a:solidFill>
                  <a:prstClr val="black"/>
                </a:solidFill>
              </a:rPr>
              <a:t>74)</a:t>
            </a:r>
            <a:endParaRPr lang="en-US" sz="1400" dirty="0">
              <a:solidFill>
                <a:prstClr val="black"/>
              </a:solidFill>
            </a:endParaRPr>
          </a:p>
        </p:txBody>
      </p:sp>
    </p:spTree>
    <p:extLst>
      <p:ext uri="{BB962C8B-B14F-4D97-AF65-F5344CB8AC3E}">
        <p14:creationId xmlns:p14="http://schemas.microsoft.com/office/powerpoint/2010/main" val="233294160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1000" r="-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a:t>*Marcion</a:t>
            </a:r>
          </a:p>
        </p:txBody>
      </p:sp>
      <p:sp>
        <p:nvSpPr>
          <p:cNvPr id="4" name="Content Placeholder 3"/>
          <p:cNvSpPr>
            <a:spLocks noGrp="1"/>
          </p:cNvSpPr>
          <p:nvPr>
            <p:ph idx="1"/>
          </p:nvPr>
        </p:nvSpPr>
        <p:spPr>
          <a:xfrm>
            <a:off x="457200" y="838200"/>
            <a:ext cx="8382000" cy="5681246"/>
          </a:xfrm>
        </p:spPr>
        <p:txBody>
          <a:bodyPr>
            <a:normAutofit fontScale="92500" lnSpcReduction="20000"/>
          </a:bodyPr>
          <a:lstStyle/>
          <a:p>
            <a:r>
              <a:rPr lang="en-US" dirty="0"/>
              <a:t>Marcion’s garbled Christian views were firmly repudiated by the church in Rome, and Marcion was excommunicated from the church in AD 144. </a:t>
            </a:r>
            <a:endParaRPr lang="en-US" dirty="0" smtClean="0"/>
          </a:p>
          <a:p>
            <a:r>
              <a:rPr lang="en-US" dirty="0" smtClean="0"/>
              <a:t>Before </a:t>
            </a:r>
            <a:r>
              <a:rPr lang="en-US" dirty="0"/>
              <a:t>long, however, Marcionite churches appeared, modeled on orthodox congregations. </a:t>
            </a:r>
            <a:endParaRPr lang="en-US" dirty="0" smtClean="0"/>
          </a:p>
          <a:p>
            <a:r>
              <a:rPr lang="en-US" dirty="0" smtClean="0"/>
              <a:t>They </a:t>
            </a:r>
            <a:r>
              <a:rPr lang="en-US" dirty="0"/>
              <a:t>had their own ministers and rituals. For example, they did not use wine at communion, as a result of the ascetic emphasis of their teaching. </a:t>
            </a:r>
            <a:endParaRPr lang="en-US" dirty="0" smtClean="0"/>
          </a:p>
          <a:p>
            <a:r>
              <a:rPr lang="en-US" dirty="0" smtClean="0"/>
              <a:t>Some </a:t>
            </a:r>
            <a:r>
              <a:rPr lang="en-US" dirty="0"/>
              <a:t>of the Marcionite beliefs spilled over into the </a:t>
            </a:r>
            <a:r>
              <a:rPr lang="en-US" dirty="0" smtClean="0"/>
              <a:t>other gnostic </a:t>
            </a:r>
            <a:r>
              <a:rPr lang="en-US" dirty="0"/>
              <a:t>sects, and Marcionites were themselves affected by </a:t>
            </a:r>
            <a:r>
              <a:rPr lang="en-US" dirty="0" smtClean="0"/>
              <a:t>other gnostic </a:t>
            </a:r>
            <a:r>
              <a:rPr lang="en-US" dirty="0"/>
              <a:t>views. </a:t>
            </a:r>
            <a:endParaRPr lang="en-US" dirty="0" smtClean="0"/>
          </a:p>
          <a:p>
            <a:r>
              <a:rPr lang="en-US" dirty="0" smtClean="0"/>
              <a:t>Their </a:t>
            </a:r>
            <a:r>
              <a:rPr lang="en-US" dirty="0"/>
              <a:t>ideas spread, however, throughout Italy and as far afield as Arabia, Armenia, and Egypt. </a:t>
            </a:r>
            <a:endParaRPr lang="en-US" dirty="0" smtClean="0"/>
          </a:p>
          <a:p>
            <a:r>
              <a:rPr lang="en-US" dirty="0" smtClean="0"/>
              <a:t>In </a:t>
            </a:r>
            <a:r>
              <a:rPr lang="en-US" dirty="0"/>
              <a:t>the East they exercised a considerable influence for many decades. A number of Marcionite villages existed near Damascus as late as the fourth century</a:t>
            </a:r>
            <a:r>
              <a:rPr lang="en-US" dirty="0" smtClean="0"/>
              <a:t>.</a:t>
            </a:r>
            <a:endParaRPr lang="en-US" dirty="0"/>
          </a:p>
        </p:txBody>
      </p:sp>
      <p:sp>
        <p:nvSpPr>
          <p:cNvPr id="5" name="TextBox 4"/>
          <p:cNvSpPr txBox="1"/>
          <p:nvPr/>
        </p:nvSpPr>
        <p:spPr>
          <a:xfrm>
            <a:off x="0" y="6519446"/>
            <a:ext cx="9144000" cy="307777"/>
          </a:xfrm>
          <a:prstGeom prst="rect">
            <a:avLst/>
          </a:prstGeom>
          <a:noFill/>
        </p:spPr>
        <p:txBody>
          <a:bodyPr wrap="square" rtlCol="0">
            <a:spAutoFit/>
          </a:bodyPr>
          <a:lstStyle/>
          <a:p>
            <a:r>
              <a:rPr lang="en-US" sz="1400" dirty="0">
                <a:solidFill>
                  <a:prstClr val="black"/>
                </a:solidFill>
              </a:rPr>
              <a:t>* </a:t>
            </a:r>
            <a:r>
              <a:rPr lang="en-US" sz="1400" dirty="0"/>
              <a:t>Shelley, Dr. Bruce L.. Church History in Plain Language: Fourth Edition (p. 70). Thomas Nelson. </a:t>
            </a:r>
            <a:endParaRPr lang="en-US" sz="1400" dirty="0">
              <a:solidFill>
                <a:prstClr val="black"/>
              </a:solidFill>
            </a:endParaRPr>
          </a:p>
        </p:txBody>
      </p:sp>
    </p:spTree>
    <p:extLst>
      <p:ext uri="{BB962C8B-B14F-4D97-AF65-F5344CB8AC3E}">
        <p14:creationId xmlns:p14="http://schemas.microsoft.com/office/powerpoint/2010/main" val="229634027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1000" r="-11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71940"/>
            <a:ext cx="8915400" cy="276999"/>
          </a:xfrm>
          <a:prstGeom prst="rect">
            <a:avLst/>
          </a:prstGeom>
        </p:spPr>
        <p:txBody>
          <a:bodyPr wrap="square">
            <a:spAutoFit/>
          </a:bodyPr>
          <a:lstStyle/>
          <a:p>
            <a:r>
              <a:rPr lang="en-US" sz="1200" dirty="0">
                <a:solidFill>
                  <a:prstClr val="black"/>
                </a:solidFill>
                <a:hlinkClick r:id="rId4"/>
              </a:rPr>
              <a:t>http://</a:t>
            </a:r>
            <a:r>
              <a:rPr lang="en-US" sz="1200" dirty="0" smtClean="0">
                <a:solidFill>
                  <a:prstClr val="black"/>
                </a:solidFill>
                <a:hlinkClick r:id="rId4"/>
              </a:rPr>
              <a:t>jewishchristianlit.com/Texts/nagHam.html</a:t>
            </a:r>
            <a:r>
              <a:rPr lang="en-US" sz="1200" dirty="0" smtClean="0">
                <a:solidFill>
                  <a:prstClr val="black"/>
                </a:solidFill>
              </a:rPr>
              <a:t> </a:t>
            </a:r>
            <a:endParaRPr lang="en-US" sz="1200" dirty="0">
              <a:solidFill>
                <a:prstClr val="black"/>
              </a:solidFill>
            </a:endParaRPr>
          </a:p>
        </p:txBody>
      </p:sp>
      <p:sp>
        <p:nvSpPr>
          <p:cNvPr id="7" name="Title 2"/>
          <p:cNvSpPr>
            <a:spLocks noGrp="1"/>
          </p:cNvSpPr>
          <p:nvPr>
            <p:ph type="title"/>
          </p:nvPr>
        </p:nvSpPr>
        <p:spPr>
          <a:xfrm>
            <a:off x="0" y="3699"/>
            <a:ext cx="9144000" cy="910701"/>
          </a:xfrm>
        </p:spPr>
        <p:txBody>
          <a:bodyPr>
            <a:noAutofit/>
          </a:bodyPr>
          <a:lstStyle/>
          <a:p>
            <a:r>
              <a:rPr lang="en-US" sz="7200" b="1" dirty="0" smtClean="0">
                <a:solidFill>
                  <a:schemeClr val="bg1"/>
                </a:solidFill>
                <a:effectLst>
                  <a:glow rad="139700">
                    <a:schemeClr val="accent6">
                      <a:satMod val="175000"/>
                      <a:alpha val="40000"/>
                    </a:schemeClr>
                  </a:glow>
                  <a:outerShdw blurRad="114300" dist="38100" dir="13500000" algn="br" rotWithShape="0">
                    <a:prstClr val="black"/>
                  </a:outerShdw>
                </a:effectLst>
              </a:rPr>
              <a:t>The Gnostic Gospels</a:t>
            </a:r>
            <a:endParaRPr lang="en-US" b="1" dirty="0">
              <a:ln w="12700">
                <a:solidFill>
                  <a:schemeClr val="tx2">
                    <a:satMod val="155000"/>
                  </a:schemeClr>
                </a:solidFill>
                <a:prstDash val="solid"/>
              </a:ln>
              <a:solidFill>
                <a:schemeClr val="bg1"/>
              </a:solidFill>
              <a:effectLst>
                <a:glow rad="139700">
                  <a:schemeClr val="accent6">
                    <a:satMod val="175000"/>
                    <a:alpha val="40000"/>
                  </a:schemeClr>
                </a:glow>
                <a:outerShdw blurRad="114300" dist="38100" dir="13500000" algn="br" rotWithShape="0">
                  <a:prstClr val="black"/>
                </a:outerShdw>
              </a:effectLst>
            </a:endParaRPr>
          </a:p>
        </p:txBody>
      </p:sp>
    </p:spTree>
    <p:extLst>
      <p:ext uri="{BB962C8B-B14F-4D97-AF65-F5344CB8AC3E}">
        <p14:creationId xmlns:p14="http://schemas.microsoft.com/office/powerpoint/2010/main" val="4678581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1000" r="-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Gnostic Gospels</a:t>
            </a:r>
            <a:endParaRPr lang="en-US" sz="3600" b="1" dirty="0"/>
          </a:p>
        </p:txBody>
      </p:sp>
      <p:sp>
        <p:nvSpPr>
          <p:cNvPr id="4" name="Content Placeholder 3"/>
          <p:cNvSpPr>
            <a:spLocks noGrp="1"/>
          </p:cNvSpPr>
          <p:nvPr>
            <p:ph idx="1"/>
          </p:nvPr>
        </p:nvSpPr>
        <p:spPr>
          <a:xfrm>
            <a:off x="457200" y="838200"/>
            <a:ext cx="8382000" cy="5681246"/>
          </a:xfrm>
        </p:spPr>
        <p:txBody>
          <a:bodyPr>
            <a:normAutofit lnSpcReduction="10000"/>
          </a:bodyPr>
          <a:lstStyle/>
          <a:p>
            <a:r>
              <a:rPr lang="en-US" sz="3200" dirty="0" smtClean="0"/>
              <a:t>There are those today who try to argue that these gnostic gospels which have come to light in recent years are “lost books of the Bible” that should have been included in the New Testament.</a:t>
            </a:r>
          </a:p>
          <a:p>
            <a:r>
              <a:rPr lang="en-US" sz="3200" dirty="0" smtClean="0"/>
              <a:t>But in reality, the early church fathers rightly rejected these books on the basis of at least one of three criteria:</a:t>
            </a:r>
          </a:p>
          <a:p>
            <a:pPr lvl="1">
              <a:lnSpc>
                <a:spcPct val="90000"/>
              </a:lnSpc>
            </a:pPr>
            <a:r>
              <a:rPr lang="en-US" sz="2800" dirty="0" smtClean="0"/>
              <a:t>They were </a:t>
            </a:r>
            <a:r>
              <a:rPr lang="en-US" sz="2800" b="1" i="1" dirty="0"/>
              <a:t>not</a:t>
            </a:r>
            <a:r>
              <a:rPr lang="en-US" sz="2800" dirty="0"/>
              <a:t> produced in association with an </a:t>
            </a:r>
            <a:r>
              <a:rPr lang="en-US" sz="2800" b="1" i="1" dirty="0"/>
              <a:t>apostle</a:t>
            </a:r>
          </a:p>
          <a:p>
            <a:pPr lvl="1">
              <a:lnSpc>
                <a:spcPct val="90000"/>
              </a:lnSpc>
            </a:pPr>
            <a:r>
              <a:rPr lang="en-US" sz="2800" dirty="0" smtClean="0"/>
              <a:t>They explicitly </a:t>
            </a:r>
            <a:r>
              <a:rPr lang="en-US" sz="2800" b="1" i="1" dirty="0"/>
              <a:t>contradict the scriptures</a:t>
            </a:r>
            <a:r>
              <a:rPr lang="en-US" sz="2800" dirty="0"/>
              <a:t> </a:t>
            </a:r>
          </a:p>
          <a:p>
            <a:pPr lvl="1">
              <a:lnSpc>
                <a:spcPct val="90000"/>
              </a:lnSpc>
            </a:pPr>
            <a:r>
              <a:rPr lang="en-US" sz="2800" dirty="0" smtClean="0"/>
              <a:t>Include </a:t>
            </a:r>
            <a:r>
              <a:rPr lang="en-US" sz="2800" b="1" i="1" dirty="0"/>
              <a:t>absurd</a:t>
            </a:r>
            <a:r>
              <a:rPr lang="en-US" sz="2800" dirty="0"/>
              <a:t> </a:t>
            </a:r>
            <a:r>
              <a:rPr lang="en-US" sz="2800" b="1" i="1" dirty="0"/>
              <a:t>teachings</a:t>
            </a:r>
            <a:r>
              <a:rPr lang="en-US" sz="2800" dirty="0"/>
              <a:t> that clearly make them unworthy to be included in the NT.</a:t>
            </a:r>
          </a:p>
          <a:p>
            <a:pPr lvl="1"/>
            <a:endParaRPr lang="en-US" dirty="0" smtClean="0"/>
          </a:p>
        </p:txBody>
      </p:sp>
    </p:spTree>
    <p:extLst>
      <p:ext uri="{BB962C8B-B14F-4D97-AF65-F5344CB8AC3E}">
        <p14:creationId xmlns:p14="http://schemas.microsoft.com/office/powerpoint/2010/main" val="208671622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1000" r="-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Gnostic Gospels</a:t>
            </a:r>
            <a:endParaRPr lang="en-US" sz="3600" b="1" dirty="0"/>
          </a:p>
        </p:txBody>
      </p:sp>
      <p:sp>
        <p:nvSpPr>
          <p:cNvPr id="4" name="Content Placeholder 3"/>
          <p:cNvSpPr>
            <a:spLocks noGrp="1"/>
          </p:cNvSpPr>
          <p:nvPr>
            <p:ph idx="1"/>
          </p:nvPr>
        </p:nvSpPr>
        <p:spPr>
          <a:xfrm>
            <a:off x="457200" y="838200"/>
            <a:ext cx="8382000" cy="5681246"/>
          </a:xfrm>
        </p:spPr>
        <p:txBody>
          <a:bodyPr>
            <a:normAutofit fontScale="92500" lnSpcReduction="10000"/>
          </a:bodyPr>
          <a:lstStyle/>
          <a:p>
            <a:pPr>
              <a:lnSpc>
                <a:spcPct val="90000"/>
              </a:lnSpc>
            </a:pPr>
            <a:r>
              <a:rPr lang="en-US" dirty="0"/>
              <a:t>The “</a:t>
            </a:r>
            <a:r>
              <a:rPr lang="en-US" b="1" dirty="0"/>
              <a:t>Gospel of Thomas</a:t>
            </a:r>
            <a:r>
              <a:rPr lang="en-US" dirty="0"/>
              <a:t>” (</a:t>
            </a:r>
            <a:r>
              <a:rPr lang="en-US" dirty="0" smtClean="0"/>
              <a:t>AD 140-200</a:t>
            </a:r>
            <a:r>
              <a:rPr lang="en-US" dirty="0"/>
              <a:t>), for example contains the following </a:t>
            </a:r>
            <a:r>
              <a:rPr lang="en-US" b="1" i="1" u="sng" dirty="0"/>
              <a:t>absurd</a:t>
            </a:r>
            <a:r>
              <a:rPr lang="en-US" dirty="0"/>
              <a:t> statement: </a:t>
            </a:r>
            <a:r>
              <a:rPr lang="en-US" i="1" dirty="0">
                <a:latin typeface="Cambria" panose="02040503050406030204" pitchFamily="18" charset="0"/>
                <a:ea typeface="Cambria" panose="02040503050406030204" pitchFamily="18" charset="0"/>
              </a:rPr>
              <a:t>Simon Peter said to them: “Let Mary go away from us, for women are not worthy of life.” Jesus said: “Lo, I shall lead her, so that I may make her a male, that she too may become a living spirit, resembling you males. For every woman who makes herself a male will enter the kingdom of heaven” </a:t>
            </a:r>
            <a:r>
              <a:rPr lang="en-US" dirty="0">
                <a:latin typeface="+mj-lt"/>
                <a:ea typeface="Cambria" panose="02040503050406030204" pitchFamily="18" charset="0"/>
              </a:rPr>
              <a:t>(par.114)</a:t>
            </a:r>
          </a:p>
          <a:p>
            <a:pPr>
              <a:lnSpc>
                <a:spcPct val="90000"/>
              </a:lnSpc>
            </a:pPr>
            <a:r>
              <a:rPr lang="en-US" dirty="0"/>
              <a:t>This flies in the face of clear scriptures which teach that man and woman are both made in the image of God (Gen 1:27) and while the scriptures teach that men and women have differing roles in certain areas (e.g. women are not allowed to teach or have spiritual authority over men 1 Tim 2:12) in terms of their standing before God: </a:t>
            </a:r>
            <a:r>
              <a:rPr lang="en-US" i="1" dirty="0">
                <a:solidFill>
                  <a:srgbClr val="0000FF"/>
                </a:solidFill>
                <a:latin typeface="Cambria" panose="02040503050406030204" pitchFamily="18" charset="0"/>
                <a:ea typeface="Cambria" panose="02040503050406030204" pitchFamily="18" charset="0"/>
              </a:rPr>
              <a:t>There is neither Jew nor Greek, there is neither slave nor free, there is </a:t>
            </a:r>
            <a:r>
              <a:rPr lang="en-US" b="1" i="1" dirty="0">
                <a:solidFill>
                  <a:srgbClr val="0000FF"/>
                </a:solidFill>
                <a:latin typeface="Cambria" panose="02040503050406030204" pitchFamily="18" charset="0"/>
                <a:ea typeface="Cambria" panose="02040503050406030204" pitchFamily="18" charset="0"/>
              </a:rPr>
              <a:t>no male and female, for you are all one in Christ Jesus</a:t>
            </a:r>
            <a:r>
              <a:rPr lang="en-US" i="1" dirty="0">
                <a:solidFill>
                  <a:srgbClr val="0000FF"/>
                </a:solidFill>
                <a:latin typeface="Cambria" panose="02040503050406030204" pitchFamily="18" charset="0"/>
                <a:ea typeface="Cambria" panose="02040503050406030204" pitchFamily="18" charset="0"/>
              </a:rPr>
              <a:t>. </a:t>
            </a:r>
            <a:r>
              <a:rPr lang="en-US" dirty="0">
                <a:latin typeface="+mj-lt"/>
                <a:ea typeface="Cambria" panose="02040503050406030204" pitchFamily="18" charset="0"/>
              </a:rPr>
              <a:t>(Gal. 3:28)</a:t>
            </a:r>
          </a:p>
          <a:p>
            <a:pPr lvl="1"/>
            <a:endParaRPr lang="en-US" dirty="0" smtClean="0"/>
          </a:p>
        </p:txBody>
      </p:sp>
    </p:spTree>
    <p:extLst>
      <p:ext uri="{BB962C8B-B14F-4D97-AF65-F5344CB8AC3E}">
        <p14:creationId xmlns:p14="http://schemas.microsoft.com/office/powerpoint/2010/main" val="181166131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1000" r="-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Gnostic Gospels</a:t>
            </a:r>
            <a:endParaRPr lang="en-US" sz="3600" b="1" dirty="0"/>
          </a:p>
        </p:txBody>
      </p:sp>
      <p:sp>
        <p:nvSpPr>
          <p:cNvPr id="4" name="Content Placeholder 3"/>
          <p:cNvSpPr>
            <a:spLocks noGrp="1"/>
          </p:cNvSpPr>
          <p:nvPr>
            <p:ph idx="1"/>
          </p:nvPr>
        </p:nvSpPr>
        <p:spPr>
          <a:xfrm>
            <a:off x="457200" y="838200"/>
            <a:ext cx="8382000" cy="6019800"/>
          </a:xfrm>
        </p:spPr>
        <p:txBody>
          <a:bodyPr>
            <a:normAutofit fontScale="92500"/>
          </a:bodyPr>
          <a:lstStyle/>
          <a:p>
            <a:pPr>
              <a:lnSpc>
                <a:spcPct val="80000"/>
              </a:lnSpc>
            </a:pPr>
            <a:r>
              <a:rPr lang="en-US" dirty="0"/>
              <a:t>The </a:t>
            </a:r>
            <a:r>
              <a:rPr lang="en-US" b="1" dirty="0"/>
              <a:t>Gospel of Phillip</a:t>
            </a:r>
            <a:r>
              <a:rPr lang="en-US" dirty="0"/>
              <a:t> </a:t>
            </a:r>
            <a:r>
              <a:rPr lang="en-US" dirty="0" smtClean="0"/>
              <a:t>(AD 180-350</a:t>
            </a:r>
            <a:r>
              <a:rPr lang="en-US" dirty="0"/>
              <a:t>) contains numerous </a:t>
            </a:r>
            <a:r>
              <a:rPr lang="en-US" b="1" i="1" dirty="0"/>
              <a:t>absurd</a:t>
            </a:r>
            <a:r>
              <a:rPr lang="en-US" dirty="0"/>
              <a:t> statements that either contradict the scriptures, are nonsensical, or both:</a:t>
            </a:r>
          </a:p>
          <a:p>
            <a:pPr lvl="1">
              <a:lnSpc>
                <a:spcPct val="80000"/>
              </a:lnSpc>
            </a:pPr>
            <a:r>
              <a:rPr lang="en-US" i="1" dirty="0">
                <a:latin typeface="Cambria" panose="02040503050406030204" pitchFamily="18" charset="0"/>
                <a:ea typeface="Cambria" panose="02040503050406030204" pitchFamily="18" charset="0"/>
              </a:rPr>
              <a:t>Adam came into being from two virgins, from the Spirit and from the virgin earth. (verse 90) </a:t>
            </a:r>
            <a:r>
              <a:rPr lang="en-US" dirty="0">
                <a:latin typeface="+mj-lt"/>
                <a:ea typeface="Cambria" panose="02040503050406030204" pitchFamily="18" charset="0"/>
              </a:rPr>
              <a:t>– which directly contradicts </a:t>
            </a:r>
            <a:r>
              <a:rPr lang="en-US" dirty="0" smtClean="0">
                <a:latin typeface="+mj-lt"/>
                <a:ea typeface="Cambria" panose="02040503050406030204" pitchFamily="18" charset="0"/>
              </a:rPr>
              <a:t>Gen. 2:7 –</a:t>
            </a:r>
            <a:r>
              <a:rPr lang="en-US" i="1" dirty="0" smtClean="0">
                <a:latin typeface="Cambria" panose="02040503050406030204" pitchFamily="18" charset="0"/>
                <a:ea typeface="Cambria" panose="02040503050406030204" pitchFamily="18" charset="0"/>
              </a:rPr>
              <a:t> </a:t>
            </a:r>
            <a:r>
              <a:rPr lang="en-US" i="1" dirty="0">
                <a:solidFill>
                  <a:srgbClr val="0000FF"/>
                </a:solidFill>
                <a:latin typeface="Cambria" panose="02040503050406030204" pitchFamily="18" charset="0"/>
                <a:ea typeface="Cambria" panose="02040503050406030204" pitchFamily="18" charset="0"/>
              </a:rPr>
              <a:t>the LORD God formed the man of dust from the ground and breathed into his nostrils the breath of life, and the man became a living creature. </a:t>
            </a:r>
            <a:endParaRPr lang="en-US" i="1" dirty="0" smtClean="0">
              <a:solidFill>
                <a:srgbClr val="0000FF"/>
              </a:solidFill>
              <a:latin typeface="Cambria" panose="02040503050406030204" pitchFamily="18" charset="0"/>
              <a:ea typeface="Cambria" panose="02040503050406030204" pitchFamily="18" charset="0"/>
            </a:endParaRPr>
          </a:p>
          <a:p>
            <a:pPr lvl="1">
              <a:lnSpc>
                <a:spcPct val="80000"/>
              </a:lnSpc>
            </a:pPr>
            <a:r>
              <a:rPr lang="en-US" i="1" dirty="0" smtClean="0">
                <a:latin typeface="Cambria" panose="02040503050406030204" pitchFamily="18" charset="0"/>
                <a:ea typeface="Cambria" panose="02040503050406030204" pitchFamily="18" charset="0"/>
              </a:rPr>
              <a:t>The </a:t>
            </a:r>
            <a:r>
              <a:rPr lang="en-US" i="1" dirty="0">
                <a:latin typeface="Cambria" panose="02040503050406030204" pitchFamily="18" charset="0"/>
                <a:ea typeface="Cambria" panose="02040503050406030204" pitchFamily="18" charset="0"/>
              </a:rPr>
              <a:t>soul of Adam came into being by means of a breath. The partner of his soul is the spirit. His mother is the thing that was given to him. His soul was taken from him and replaced by a spirit. When he was united (to the spirit), he spoke words incomprehensible to the powers. </a:t>
            </a:r>
            <a:r>
              <a:rPr lang="en-US" dirty="0">
                <a:latin typeface="+mj-lt"/>
                <a:ea typeface="Cambria" panose="02040503050406030204" pitchFamily="18" charset="0"/>
              </a:rPr>
              <a:t>(verse 87)</a:t>
            </a:r>
            <a:r>
              <a:rPr lang="en-US" i="1" dirty="0">
                <a:latin typeface="Cambria" panose="02040503050406030204" pitchFamily="18" charset="0"/>
                <a:ea typeface="Cambria" panose="02040503050406030204" pitchFamily="18" charset="0"/>
              </a:rPr>
              <a:t> - </a:t>
            </a:r>
            <a:r>
              <a:rPr lang="en-US" b="1" i="1" dirty="0">
                <a:solidFill>
                  <a:srgbClr val="FF3300"/>
                </a:solidFill>
                <a:latin typeface="Cambria" panose="02040503050406030204" pitchFamily="18" charset="0"/>
                <a:ea typeface="Cambria" panose="02040503050406030204" pitchFamily="18" charset="0"/>
              </a:rPr>
              <a:t>???</a:t>
            </a:r>
          </a:p>
          <a:p>
            <a:pPr lvl="1">
              <a:lnSpc>
                <a:spcPct val="80000"/>
              </a:lnSpc>
            </a:pPr>
            <a:r>
              <a:rPr lang="en-US" i="1" dirty="0">
                <a:latin typeface="Cambria" panose="02040503050406030204" pitchFamily="18" charset="0"/>
                <a:ea typeface="Cambria" panose="02040503050406030204" pitchFamily="18" charset="0"/>
              </a:rPr>
              <a:t>Some said, </a:t>
            </a:r>
            <a:r>
              <a:rPr lang="en-US" i="1" dirty="0" smtClean="0">
                <a:latin typeface="Cambria" panose="02040503050406030204" pitchFamily="18" charset="0"/>
                <a:ea typeface="Cambria" panose="02040503050406030204" pitchFamily="18" charset="0"/>
              </a:rPr>
              <a:t>“Mary </a:t>
            </a:r>
            <a:r>
              <a:rPr lang="en-US" i="1" dirty="0">
                <a:latin typeface="Cambria" panose="02040503050406030204" pitchFamily="18" charset="0"/>
                <a:ea typeface="Cambria" panose="02040503050406030204" pitchFamily="18" charset="0"/>
              </a:rPr>
              <a:t>conceived by the Holy Spirit</a:t>
            </a:r>
            <a:r>
              <a:rPr lang="en-US" i="1" dirty="0" smtClean="0">
                <a:latin typeface="Cambria" panose="02040503050406030204" pitchFamily="18" charset="0"/>
                <a:ea typeface="Cambria" panose="02040503050406030204" pitchFamily="18" charset="0"/>
              </a:rPr>
              <a:t>.” </a:t>
            </a:r>
            <a:r>
              <a:rPr lang="en-US" i="1" dirty="0">
                <a:latin typeface="Cambria" panose="02040503050406030204" pitchFamily="18" charset="0"/>
                <a:ea typeface="Cambria" panose="02040503050406030204" pitchFamily="18" charset="0"/>
              </a:rPr>
              <a:t>They are in error. They do not know what they are saying. When did a woman ever conceive by a woman? Mary is the virgin whom no power defiled. (verse 18) </a:t>
            </a:r>
            <a:r>
              <a:rPr lang="en-US" dirty="0">
                <a:latin typeface="+mj-lt"/>
                <a:ea typeface="Cambria" panose="02040503050406030204" pitchFamily="18" charset="0"/>
              </a:rPr>
              <a:t>– which directly </a:t>
            </a:r>
            <a:r>
              <a:rPr lang="en-US" dirty="0" smtClean="0">
                <a:latin typeface="+mj-lt"/>
                <a:ea typeface="Cambria" panose="02040503050406030204" pitchFamily="18" charset="0"/>
              </a:rPr>
              <a:t>contradicts Mat 1:20 –</a:t>
            </a:r>
            <a:r>
              <a:rPr lang="en-US" i="1" dirty="0" smtClean="0">
                <a:solidFill>
                  <a:srgbClr val="0000FF"/>
                </a:solidFill>
                <a:latin typeface="Cambria" panose="02040503050406030204" pitchFamily="18" charset="0"/>
                <a:ea typeface="Cambria" panose="02040503050406030204" pitchFamily="18" charset="0"/>
              </a:rPr>
              <a:t>an </a:t>
            </a:r>
            <a:r>
              <a:rPr lang="en-US" i="1" dirty="0">
                <a:solidFill>
                  <a:srgbClr val="0000FF"/>
                </a:solidFill>
                <a:latin typeface="Cambria" panose="02040503050406030204" pitchFamily="18" charset="0"/>
                <a:ea typeface="Cambria" panose="02040503050406030204" pitchFamily="18" charset="0"/>
              </a:rPr>
              <a:t>angel of the Lord appeared to [Joseph] in a dream, saying, “Joseph, son of David, do not fear to take Mary as your wife, for that which is conceived in her is from the Holy Spirit</a:t>
            </a:r>
            <a:r>
              <a:rPr lang="en-US" i="1" dirty="0" smtClean="0">
                <a:solidFill>
                  <a:srgbClr val="0000FF"/>
                </a:solidFill>
                <a:latin typeface="Cambria" panose="02040503050406030204" pitchFamily="18" charset="0"/>
                <a:ea typeface="Cambria" panose="02040503050406030204" pitchFamily="18" charset="0"/>
              </a:rPr>
              <a:t>”.</a:t>
            </a:r>
            <a:endParaRPr lang="en-US" dirty="0">
              <a:latin typeface="+mj-lt"/>
              <a:ea typeface="Cambria" panose="02040503050406030204" pitchFamily="18" charset="0"/>
            </a:endParaRPr>
          </a:p>
          <a:p>
            <a:pPr lvl="1"/>
            <a:endParaRPr lang="en-US" dirty="0" smtClean="0"/>
          </a:p>
        </p:txBody>
      </p:sp>
    </p:spTree>
    <p:extLst>
      <p:ext uri="{BB962C8B-B14F-4D97-AF65-F5344CB8AC3E}">
        <p14:creationId xmlns:p14="http://schemas.microsoft.com/office/powerpoint/2010/main" val="256051971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1000" r="-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Gnostic Gospels</a:t>
            </a:r>
            <a:endParaRPr lang="en-US" sz="3600" b="1" dirty="0"/>
          </a:p>
        </p:txBody>
      </p:sp>
      <p:sp>
        <p:nvSpPr>
          <p:cNvPr id="4" name="Content Placeholder 3"/>
          <p:cNvSpPr>
            <a:spLocks noGrp="1"/>
          </p:cNvSpPr>
          <p:nvPr>
            <p:ph idx="1"/>
          </p:nvPr>
        </p:nvSpPr>
        <p:spPr>
          <a:xfrm>
            <a:off x="457200" y="838200"/>
            <a:ext cx="8382000" cy="6019800"/>
          </a:xfrm>
        </p:spPr>
        <p:txBody>
          <a:bodyPr>
            <a:normAutofit/>
          </a:bodyPr>
          <a:lstStyle/>
          <a:p>
            <a:pPr>
              <a:lnSpc>
                <a:spcPct val="80000"/>
              </a:lnSpc>
            </a:pPr>
            <a:r>
              <a:rPr lang="en-US" sz="2600" dirty="0"/>
              <a:t>The </a:t>
            </a:r>
            <a:r>
              <a:rPr lang="en-US" sz="2600" b="1" dirty="0"/>
              <a:t>Gospel of Phillip</a:t>
            </a:r>
            <a:r>
              <a:rPr lang="en-US" sz="2600" dirty="0"/>
              <a:t> (180-350) contains numerous </a:t>
            </a:r>
            <a:r>
              <a:rPr lang="en-US" sz="2600" b="1" i="1" dirty="0"/>
              <a:t>absurd</a:t>
            </a:r>
            <a:r>
              <a:rPr lang="en-US" sz="2600" dirty="0"/>
              <a:t> statements that either contradict the scriptures, are nonsensical, or both:</a:t>
            </a:r>
          </a:p>
          <a:p>
            <a:pPr lvl="1">
              <a:lnSpc>
                <a:spcPct val="80000"/>
              </a:lnSpc>
            </a:pPr>
            <a:r>
              <a:rPr lang="en-US" i="1" dirty="0">
                <a:latin typeface="Cambria" panose="02040503050406030204" pitchFamily="18" charset="0"/>
                <a:ea typeface="Cambria" panose="02040503050406030204" pitchFamily="18" charset="0"/>
              </a:rPr>
              <a:t>Those who say that the Lord died first and (then) rose up are in error, for he rose up first and (then) died. (verse 22) </a:t>
            </a:r>
            <a:r>
              <a:rPr lang="en-US" dirty="0">
                <a:latin typeface="+mj-lt"/>
                <a:ea typeface="Cambria" panose="02040503050406030204" pitchFamily="18" charset="0"/>
              </a:rPr>
              <a:t>– which directly contradicts 1 Cor. </a:t>
            </a:r>
            <a:r>
              <a:rPr lang="en-US" dirty="0" smtClean="0">
                <a:latin typeface="+mj-lt"/>
                <a:ea typeface="Cambria" panose="02040503050406030204" pitchFamily="18" charset="0"/>
              </a:rPr>
              <a:t>15:3-4 – </a:t>
            </a:r>
            <a:r>
              <a:rPr lang="en-US" i="1" dirty="0" smtClean="0">
                <a:solidFill>
                  <a:srgbClr val="0000FF"/>
                </a:solidFill>
                <a:latin typeface="Cambria" panose="02040503050406030204" pitchFamily="18" charset="0"/>
                <a:ea typeface="Cambria" panose="02040503050406030204" pitchFamily="18" charset="0"/>
              </a:rPr>
              <a:t>For </a:t>
            </a:r>
            <a:r>
              <a:rPr lang="en-US" i="1" dirty="0">
                <a:solidFill>
                  <a:srgbClr val="0000FF"/>
                </a:solidFill>
                <a:latin typeface="Cambria" panose="02040503050406030204" pitchFamily="18" charset="0"/>
                <a:ea typeface="Cambria" panose="02040503050406030204" pitchFamily="18" charset="0"/>
              </a:rPr>
              <a:t>I delivered to you as of </a:t>
            </a:r>
            <a:r>
              <a:rPr lang="en-US" b="1" i="1" dirty="0">
                <a:solidFill>
                  <a:srgbClr val="0000FF"/>
                </a:solidFill>
                <a:latin typeface="Cambria" panose="02040503050406030204" pitchFamily="18" charset="0"/>
                <a:ea typeface="Cambria" panose="02040503050406030204" pitchFamily="18" charset="0"/>
              </a:rPr>
              <a:t>first importance </a:t>
            </a:r>
            <a:r>
              <a:rPr lang="en-US" i="1" dirty="0">
                <a:solidFill>
                  <a:srgbClr val="0000FF"/>
                </a:solidFill>
                <a:latin typeface="Cambria" panose="02040503050406030204" pitchFamily="18" charset="0"/>
                <a:ea typeface="Cambria" panose="02040503050406030204" pitchFamily="18" charset="0"/>
              </a:rPr>
              <a:t>what I also received: that </a:t>
            </a:r>
            <a:r>
              <a:rPr lang="en-US" b="1" i="1" dirty="0">
                <a:solidFill>
                  <a:srgbClr val="0000FF"/>
                </a:solidFill>
                <a:latin typeface="Cambria" panose="02040503050406030204" pitchFamily="18" charset="0"/>
                <a:ea typeface="Cambria" panose="02040503050406030204" pitchFamily="18" charset="0"/>
              </a:rPr>
              <a:t>Christ died for our sins </a:t>
            </a:r>
            <a:r>
              <a:rPr lang="en-US" i="1" dirty="0">
                <a:solidFill>
                  <a:srgbClr val="0000FF"/>
                </a:solidFill>
                <a:latin typeface="Cambria" panose="02040503050406030204" pitchFamily="18" charset="0"/>
                <a:ea typeface="Cambria" panose="02040503050406030204" pitchFamily="18" charset="0"/>
              </a:rPr>
              <a:t>in accordance with the Scriptures, that he was buried, that </a:t>
            </a:r>
            <a:r>
              <a:rPr lang="en-US" b="1" i="1" dirty="0">
                <a:solidFill>
                  <a:srgbClr val="0000FF"/>
                </a:solidFill>
                <a:latin typeface="Cambria" panose="02040503050406030204" pitchFamily="18" charset="0"/>
                <a:ea typeface="Cambria" panose="02040503050406030204" pitchFamily="18" charset="0"/>
              </a:rPr>
              <a:t>He was raised on the third day</a:t>
            </a:r>
            <a:r>
              <a:rPr lang="en-US" i="1" dirty="0">
                <a:solidFill>
                  <a:srgbClr val="0000FF"/>
                </a:solidFill>
                <a:latin typeface="Cambria" panose="02040503050406030204" pitchFamily="18" charset="0"/>
                <a:ea typeface="Cambria" panose="02040503050406030204" pitchFamily="18" charset="0"/>
              </a:rPr>
              <a:t> in accordance with the Scriptures</a:t>
            </a:r>
            <a:r>
              <a:rPr lang="en-US" i="1" dirty="0" smtClean="0">
                <a:solidFill>
                  <a:srgbClr val="0000FF"/>
                </a:solidFill>
                <a:latin typeface="Cambria" panose="02040503050406030204" pitchFamily="18" charset="0"/>
                <a:ea typeface="Cambria" panose="02040503050406030204" pitchFamily="18" charset="0"/>
              </a:rPr>
              <a:t>.</a:t>
            </a:r>
            <a:endParaRPr lang="en-US" dirty="0">
              <a:latin typeface="+mj-lt"/>
              <a:ea typeface="Cambria" panose="02040503050406030204" pitchFamily="18" charset="0"/>
            </a:endParaRPr>
          </a:p>
          <a:p>
            <a:pPr lvl="1">
              <a:lnSpc>
                <a:spcPct val="80000"/>
              </a:lnSpc>
            </a:pPr>
            <a:r>
              <a:rPr lang="en-US" i="1" dirty="0">
                <a:latin typeface="Cambria" panose="02040503050406030204" pitchFamily="18" charset="0"/>
                <a:ea typeface="Cambria" panose="02040503050406030204" pitchFamily="18" charset="0"/>
              </a:rPr>
              <a:t>By perfecting the water of baptism, Jesus emptied it of death. Thus we do go down into the water, but we do not go down into death, in order that we may not be poured out into the spirit of the world. When that spirit blows, it brings the winter. When the Holy Spirit breathes, the summer comes.  (verse 115) - </a:t>
            </a:r>
            <a:r>
              <a:rPr lang="en-US" b="1" i="1" dirty="0">
                <a:solidFill>
                  <a:srgbClr val="FF3300"/>
                </a:solidFill>
                <a:latin typeface="Cambria" panose="02040503050406030204" pitchFamily="18" charset="0"/>
                <a:ea typeface="Cambria" panose="02040503050406030204" pitchFamily="18" charset="0"/>
              </a:rPr>
              <a:t>???</a:t>
            </a:r>
          </a:p>
          <a:p>
            <a:pPr lvl="1"/>
            <a:endParaRPr lang="en-US" dirty="0" smtClean="0"/>
          </a:p>
        </p:txBody>
      </p:sp>
    </p:spTree>
    <p:extLst>
      <p:ext uri="{BB962C8B-B14F-4D97-AF65-F5344CB8AC3E}">
        <p14:creationId xmlns:p14="http://schemas.microsoft.com/office/powerpoint/2010/main" val="316209082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p:cTn id="13"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304800" y="838200"/>
            <a:ext cx="8610600" cy="5943600"/>
          </a:xfrm>
        </p:spPr>
        <p:txBody>
          <a:bodyPr>
            <a:normAutofit fontScale="92500" lnSpcReduction="10000"/>
          </a:bodyPr>
          <a:lstStyle/>
          <a:p>
            <a:r>
              <a:rPr lang="en-US" dirty="0" smtClean="0"/>
              <a:t>When did Gnosticism arise and what made it such a threat to the early Christian church?</a:t>
            </a:r>
          </a:p>
          <a:p>
            <a:pPr lvl="1"/>
            <a:r>
              <a:rPr lang="en-US" dirty="0" smtClean="0"/>
              <a:t>Gnosticism arose </a:t>
            </a:r>
            <a:r>
              <a:rPr lang="en-US" dirty="0"/>
              <a:t>in the middle of the 2nd century – around AD 130-160 </a:t>
            </a:r>
            <a:endParaRPr lang="en-US" dirty="0" smtClean="0"/>
          </a:p>
          <a:p>
            <a:pPr lvl="1"/>
            <a:r>
              <a:rPr lang="en-US" dirty="0"/>
              <a:t>The dangerous and divisive thing about the Gnostics was their claim that </a:t>
            </a:r>
            <a:r>
              <a:rPr lang="en-US" b="1" i="1" dirty="0"/>
              <a:t>they</a:t>
            </a:r>
            <a:r>
              <a:rPr lang="en-US" dirty="0"/>
              <a:t>, not the Church, were the </a:t>
            </a:r>
            <a:r>
              <a:rPr lang="en-US" b="1" i="1" dirty="0"/>
              <a:t>true</a:t>
            </a:r>
            <a:r>
              <a:rPr lang="en-US" dirty="0"/>
              <a:t> Christians. </a:t>
            </a:r>
            <a:r>
              <a:rPr lang="en-US" dirty="0" smtClean="0"/>
              <a:t>This created confusion among pagans about who the real Christians were.</a:t>
            </a:r>
            <a:endParaRPr lang="en-US" dirty="0"/>
          </a:p>
          <a:p>
            <a:r>
              <a:rPr lang="en-US" dirty="0"/>
              <a:t>For centuries, practically the only sources that historians had for the study of Christian Gnosticism were the descriptions of early Christian writers arguing </a:t>
            </a:r>
            <a:r>
              <a:rPr lang="en-US" b="1" i="1" dirty="0"/>
              <a:t>against</a:t>
            </a:r>
            <a:r>
              <a:rPr lang="en-US" dirty="0"/>
              <a:t> Gnosticism and its tenets. </a:t>
            </a:r>
          </a:p>
          <a:p>
            <a:r>
              <a:rPr lang="en-US" dirty="0" smtClean="0"/>
              <a:t>When and how did that change?</a:t>
            </a:r>
          </a:p>
          <a:p>
            <a:pPr lvl="1"/>
            <a:r>
              <a:rPr lang="en-US" dirty="0" smtClean="0"/>
              <a:t>In </a:t>
            </a:r>
            <a:r>
              <a:rPr lang="en-US" dirty="0"/>
              <a:t>1945, </a:t>
            </a:r>
            <a:r>
              <a:rPr lang="en-US" dirty="0" smtClean="0"/>
              <a:t>with the discovery of a </a:t>
            </a:r>
            <a:r>
              <a:rPr lang="en-US" dirty="0"/>
              <a:t>large collection of Gnostic writings </a:t>
            </a:r>
            <a:r>
              <a:rPr lang="en-US" dirty="0" smtClean="0"/>
              <a:t>in </a:t>
            </a:r>
            <a:r>
              <a:rPr lang="en-US" dirty="0"/>
              <a:t>Nag Hammadi, Egypt – </a:t>
            </a:r>
            <a:r>
              <a:rPr lang="en-US" dirty="0" smtClean="0"/>
              <a:t>although, it </a:t>
            </a:r>
            <a:r>
              <a:rPr lang="en-US" dirty="0"/>
              <a:t>was not until the 1970s that these writings became generally known and available to scholars as well as to the public at </a:t>
            </a:r>
            <a:r>
              <a:rPr lang="en-US" dirty="0" smtClean="0"/>
              <a:t>large.</a:t>
            </a:r>
            <a:endParaRPr lang="en-US" dirty="0"/>
          </a:p>
          <a:p>
            <a:pPr lvl="1"/>
            <a:endParaRPr lang="en-US" dirty="0"/>
          </a:p>
          <a:p>
            <a:endParaRPr lang="en-US" sz="2400" dirty="0"/>
          </a:p>
        </p:txBody>
      </p:sp>
    </p:spTree>
    <p:extLst>
      <p:ext uri="{BB962C8B-B14F-4D97-AF65-F5344CB8AC3E}">
        <p14:creationId xmlns:p14="http://schemas.microsoft.com/office/powerpoint/2010/main" val="741708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 calcmode="lin" valueType="num">
                                      <p:cBhvr>
                                        <p:cTn id="42"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1000" r="-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Gnostic Gospels</a:t>
            </a:r>
            <a:endParaRPr lang="en-US" sz="3600" b="1" dirty="0"/>
          </a:p>
        </p:txBody>
      </p:sp>
      <p:sp>
        <p:nvSpPr>
          <p:cNvPr id="4" name="Content Placeholder 3"/>
          <p:cNvSpPr>
            <a:spLocks noGrp="1"/>
          </p:cNvSpPr>
          <p:nvPr>
            <p:ph idx="1"/>
          </p:nvPr>
        </p:nvSpPr>
        <p:spPr>
          <a:xfrm>
            <a:off x="457200" y="838200"/>
            <a:ext cx="8382000" cy="5943600"/>
          </a:xfrm>
        </p:spPr>
        <p:txBody>
          <a:bodyPr>
            <a:normAutofit fontScale="92500"/>
          </a:bodyPr>
          <a:lstStyle/>
          <a:p>
            <a:r>
              <a:rPr lang="en-US" sz="2400" dirty="0"/>
              <a:t>The </a:t>
            </a:r>
            <a:r>
              <a:rPr lang="en-US" sz="2400" b="1" dirty="0"/>
              <a:t>Infancy Gospel of Thomas </a:t>
            </a:r>
            <a:r>
              <a:rPr lang="en-US" sz="2400" dirty="0"/>
              <a:t>(</a:t>
            </a:r>
            <a:r>
              <a:rPr lang="en-US" sz="2400" dirty="0" smtClean="0"/>
              <a:t>AD </a:t>
            </a:r>
            <a:r>
              <a:rPr lang="en-US" sz="2400" dirty="0"/>
              <a:t>140-170) – not to be confused with the so-called </a:t>
            </a:r>
            <a:r>
              <a:rPr lang="en-US" sz="2400" b="1" dirty="0"/>
              <a:t>Gospel of Thomas </a:t>
            </a:r>
            <a:r>
              <a:rPr lang="en-US" sz="2400" dirty="0"/>
              <a:t>– claims to contain stories about Jesus in his youth. But </a:t>
            </a:r>
            <a:r>
              <a:rPr lang="en-US" sz="2400" dirty="0" smtClean="0"/>
              <a:t>one well known story from this so-called gospel depicts the young Jesus as a </a:t>
            </a:r>
            <a:r>
              <a:rPr lang="en-US" sz="2400" dirty="0"/>
              <a:t>hot-tempered </a:t>
            </a:r>
            <a:r>
              <a:rPr lang="en-US" sz="2400" dirty="0" smtClean="0"/>
              <a:t>murderer:</a:t>
            </a:r>
            <a:endParaRPr lang="en-US" sz="2400" dirty="0"/>
          </a:p>
          <a:p>
            <a:r>
              <a:rPr lang="en-US" sz="2400" i="1" dirty="0">
                <a:latin typeface="Cambria" panose="02040503050406030204" pitchFamily="18" charset="0"/>
                <a:ea typeface="Cambria" panose="02040503050406030204" pitchFamily="18" charset="0"/>
              </a:rPr>
              <a:t>The son of </a:t>
            </a:r>
            <a:r>
              <a:rPr lang="en-US" sz="2400" i="1" dirty="0" err="1">
                <a:latin typeface="Cambria" panose="02040503050406030204" pitchFamily="18" charset="0"/>
                <a:ea typeface="Cambria" panose="02040503050406030204" pitchFamily="18" charset="0"/>
              </a:rPr>
              <a:t>Annas</a:t>
            </a:r>
            <a:r>
              <a:rPr lang="en-US" sz="2400" i="1" dirty="0">
                <a:latin typeface="Cambria" panose="02040503050406030204" pitchFamily="18" charset="0"/>
                <a:ea typeface="Cambria" panose="02040503050406030204" pitchFamily="18" charset="0"/>
              </a:rPr>
              <a:t> the scribe was standing there with Jesus. Taking a branch from a willow tree, he dispersed the waters which Jesus had gathered. When Jesus saw what had happened, he became angry and said to him, “You godless, brainless moron, what did the ponds and waters do to you? Watch this now: you are going to dry up like a tree and you will never produce leaves or roots or fruit.” And immediately, this child withered up completely. Then, Jesus departed and returned to Joseph's house. The parents of the one who had been withered up, however, wailed for their young child as they took his remains away. Then, they went to Joseph and accused him, “You are responsible for the child who did this.”</a:t>
            </a:r>
            <a:r>
              <a:rPr lang="en-US" sz="2400" dirty="0">
                <a:latin typeface="Cambria" panose="02040503050406030204" pitchFamily="18" charset="0"/>
                <a:ea typeface="Cambria" panose="02040503050406030204" pitchFamily="18" charset="0"/>
              </a:rPr>
              <a:t> </a:t>
            </a:r>
            <a:r>
              <a:rPr lang="en-US" sz="2400" dirty="0">
                <a:latin typeface="+mj-lt"/>
                <a:ea typeface="Cambria" panose="02040503050406030204" pitchFamily="18" charset="0"/>
              </a:rPr>
              <a:t>(Chapter 3)</a:t>
            </a:r>
          </a:p>
          <a:p>
            <a:r>
              <a:rPr lang="en-US" sz="2400" dirty="0">
                <a:latin typeface="+mj-lt"/>
                <a:ea typeface="Cambria" panose="02040503050406030204" pitchFamily="18" charset="0"/>
              </a:rPr>
              <a:t>This </a:t>
            </a:r>
            <a:r>
              <a:rPr lang="en-US" sz="2400" dirty="0" smtClean="0">
                <a:latin typeface="+mj-lt"/>
                <a:ea typeface="Cambria" panose="02040503050406030204" pitchFamily="18" charset="0"/>
              </a:rPr>
              <a:t>contradicts </a:t>
            </a:r>
            <a:r>
              <a:rPr lang="en-US" sz="2400" dirty="0">
                <a:latin typeface="+mj-lt"/>
                <a:ea typeface="Cambria" panose="02040503050406030204" pitchFamily="18" charset="0"/>
              </a:rPr>
              <a:t>Heb. </a:t>
            </a:r>
            <a:r>
              <a:rPr lang="en-US" sz="2400" dirty="0" smtClean="0">
                <a:latin typeface="+mj-lt"/>
                <a:ea typeface="Cambria" panose="02040503050406030204" pitchFamily="18" charset="0"/>
              </a:rPr>
              <a:t>4:15 which teaches </a:t>
            </a:r>
            <a:r>
              <a:rPr lang="en-US" sz="2400" dirty="0">
                <a:latin typeface="+mj-lt"/>
                <a:ea typeface="Cambria" panose="02040503050406030204" pitchFamily="18" charset="0"/>
              </a:rPr>
              <a:t>that Jesus: </a:t>
            </a:r>
            <a:r>
              <a:rPr lang="en-US" sz="2400" i="1" dirty="0">
                <a:solidFill>
                  <a:srgbClr val="0000FF"/>
                </a:solidFill>
                <a:latin typeface="Cambria" panose="02040503050406030204" pitchFamily="18" charset="0"/>
                <a:ea typeface="Cambria" panose="02040503050406030204" pitchFamily="18" charset="0"/>
              </a:rPr>
              <a:t>in every respect has been tempted as we are, yet </a:t>
            </a:r>
            <a:r>
              <a:rPr lang="en-US" sz="2400" b="1" i="1" dirty="0">
                <a:solidFill>
                  <a:srgbClr val="0000FF"/>
                </a:solidFill>
                <a:latin typeface="Cambria" panose="02040503050406030204" pitchFamily="18" charset="0"/>
                <a:ea typeface="Cambria" panose="02040503050406030204" pitchFamily="18" charset="0"/>
              </a:rPr>
              <a:t>without sin</a:t>
            </a:r>
            <a:r>
              <a:rPr lang="en-US" sz="2400" i="1" dirty="0" smtClean="0">
                <a:solidFill>
                  <a:srgbClr val="0000FF"/>
                </a:solidFill>
                <a:latin typeface="Cambria" panose="02040503050406030204" pitchFamily="18" charset="0"/>
                <a:ea typeface="Cambria" panose="02040503050406030204" pitchFamily="18" charset="0"/>
              </a:rPr>
              <a:t>.</a:t>
            </a:r>
            <a:endParaRPr lang="en-US" sz="2400" dirty="0" smtClean="0">
              <a:latin typeface="+mj-lt"/>
              <a:ea typeface="Cambria" panose="02040503050406030204" pitchFamily="18" charset="0"/>
            </a:endParaRPr>
          </a:p>
        </p:txBody>
      </p:sp>
    </p:spTree>
    <p:extLst>
      <p:ext uri="{BB962C8B-B14F-4D97-AF65-F5344CB8AC3E}">
        <p14:creationId xmlns:p14="http://schemas.microsoft.com/office/powerpoint/2010/main" val="30076608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1000" r="-21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71940"/>
            <a:ext cx="8915400" cy="276999"/>
          </a:xfrm>
          <a:prstGeom prst="rect">
            <a:avLst/>
          </a:prstGeom>
        </p:spPr>
        <p:txBody>
          <a:bodyPr wrap="square">
            <a:spAutoFit/>
          </a:bodyPr>
          <a:lstStyle/>
          <a:p>
            <a:r>
              <a:rPr lang="en-US" sz="1200" dirty="0">
                <a:solidFill>
                  <a:prstClr val="black"/>
                </a:solidFill>
                <a:hlinkClick r:id="rId4"/>
              </a:rPr>
              <a:t>https://</a:t>
            </a:r>
            <a:r>
              <a:rPr lang="en-US" sz="1200" dirty="0" smtClean="0">
                <a:solidFill>
                  <a:prstClr val="black"/>
                </a:solidFill>
                <a:hlinkClick r:id="rId4"/>
              </a:rPr>
              <a:t>www.crosswalk.com/special-coverage/christmas-and-advent/was-jesus-really-born-on-dec-25.html</a:t>
            </a:r>
            <a:r>
              <a:rPr lang="en-US" sz="1200" dirty="0" smtClean="0">
                <a:solidFill>
                  <a:prstClr val="black"/>
                </a:solidFill>
              </a:rPr>
              <a:t> </a:t>
            </a:r>
            <a:endParaRPr lang="en-US" sz="1200" dirty="0">
              <a:solidFill>
                <a:prstClr val="black"/>
              </a:solidFill>
            </a:endParaRPr>
          </a:p>
        </p:txBody>
      </p:sp>
      <p:sp>
        <p:nvSpPr>
          <p:cNvPr id="7" name="Title 2"/>
          <p:cNvSpPr>
            <a:spLocks noGrp="1"/>
          </p:cNvSpPr>
          <p:nvPr>
            <p:ph type="title"/>
          </p:nvPr>
        </p:nvSpPr>
        <p:spPr>
          <a:xfrm>
            <a:off x="0" y="2819400"/>
            <a:ext cx="9144000" cy="2206101"/>
          </a:xfrm>
          <a:effectLst/>
        </p:spPr>
        <p:txBody>
          <a:bodyPr>
            <a:noAutofit/>
          </a:bodyPr>
          <a:lstStyle/>
          <a:p>
            <a:r>
              <a:rPr lang="en-US" sz="7200" b="1" dirty="0" smtClean="0">
                <a:solidFill>
                  <a:schemeClr val="bg1"/>
                </a:solidFill>
                <a:effectLst>
                  <a:glow rad="139700">
                    <a:srgbClr val="C00000">
                      <a:alpha val="40000"/>
                    </a:srgbClr>
                  </a:glow>
                  <a:outerShdw blurRad="114300" dist="38100" dir="13500000" algn="br" rotWithShape="0">
                    <a:prstClr val="black"/>
                  </a:outerShdw>
                </a:effectLst>
              </a:rPr>
              <a:t>The Origins of Christmas</a:t>
            </a:r>
            <a:endParaRPr lang="en-US" b="1" dirty="0">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89811988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304800" y="838200"/>
            <a:ext cx="8458200" cy="5943600"/>
          </a:xfrm>
        </p:spPr>
        <p:txBody>
          <a:bodyPr>
            <a:normAutofit/>
          </a:bodyPr>
          <a:lstStyle/>
          <a:p>
            <a:r>
              <a:rPr lang="en-US" dirty="0"/>
              <a:t>Gnostics embraced an idea from Greek philosophy that the </a:t>
            </a:r>
            <a:r>
              <a:rPr lang="en-US" dirty="0" smtClean="0"/>
              <a:t>physical world was</a:t>
            </a:r>
            <a:r>
              <a:rPr lang="en-US" dirty="0"/>
              <a:t>, by nature, evil and the unseen spiritual world was good. </a:t>
            </a:r>
          </a:p>
          <a:p>
            <a:r>
              <a:rPr lang="en-US" dirty="0" smtClean="0"/>
              <a:t>Since, in </a:t>
            </a:r>
            <a:r>
              <a:rPr lang="en-US" dirty="0"/>
              <a:t>the mind of the Gnostic, the supreme God and the physical universe were completely alien to each </a:t>
            </a:r>
            <a:r>
              <a:rPr lang="en-US" dirty="0" smtClean="0"/>
              <a:t>other – who did they say created the physical universe?</a:t>
            </a:r>
          </a:p>
          <a:p>
            <a:pPr lvl="1"/>
            <a:r>
              <a:rPr lang="en-US" dirty="0" smtClean="0"/>
              <a:t>An </a:t>
            </a:r>
            <a:r>
              <a:rPr lang="en-US" dirty="0"/>
              <a:t>inferior and foolish being called the Demiurge (Greek for “architect”). </a:t>
            </a:r>
          </a:p>
          <a:p>
            <a:r>
              <a:rPr lang="en-US" dirty="0" smtClean="0"/>
              <a:t>How did the Gnostics view the Old Testament?</a:t>
            </a:r>
          </a:p>
          <a:p>
            <a:pPr lvl="1"/>
            <a:r>
              <a:rPr lang="en-US" dirty="0" smtClean="0"/>
              <a:t>The </a:t>
            </a:r>
            <a:r>
              <a:rPr lang="en-US" dirty="0"/>
              <a:t>Gnostics identified the Demiurge with the God of the Old Testament, and therefore regarded the Old Testament as an evil and unspiritual book. </a:t>
            </a:r>
            <a:endParaRPr lang="en-US" dirty="0" smtClean="0"/>
          </a:p>
          <a:p>
            <a:endParaRPr lang="en-US" dirty="0"/>
          </a:p>
          <a:p>
            <a:endParaRPr lang="en-US" sz="2400" dirty="0"/>
          </a:p>
        </p:txBody>
      </p:sp>
    </p:spTree>
    <p:extLst>
      <p:ext uri="{BB962C8B-B14F-4D97-AF65-F5344CB8AC3E}">
        <p14:creationId xmlns:p14="http://schemas.microsoft.com/office/powerpoint/2010/main" val="30664227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304800" y="838200"/>
            <a:ext cx="8458200" cy="5943600"/>
          </a:xfrm>
        </p:spPr>
        <p:txBody>
          <a:bodyPr>
            <a:normAutofit fontScale="92500" lnSpcReduction="10000"/>
          </a:bodyPr>
          <a:lstStyle/>
          <a:p>
            <a:r>
              <a:rPr lang="en-US" dirty="0" smtClean="0"/>
              <a:t>How did Gnostics view the relationship between the human body and soul?</a:t>
            </a:r>
          </a:p>
          <a:p>
            <a:pPr lvl="1"/>
            <a:r>
              <a:rPr lang="en-US" dirty="0" smtClean="0"/>
              <a:t>They claimed </a:t>
            </a:r>
            <a:r>
              <a:rPr lang="en-US" dirty="0"/>
              <a:t>that our spirit </a:t>
            </a:r>
            <a:r>
              <a:rPr lang="en-US" dirty="0" smtClean="0"/>
              <a:t>is imprisoned in our </a:t>
            </a:r>
            <a:r>
              <a:rPr lang="en-US" dirty="0"/>
              <a:t>human bodies and must be liberated through a special, mystical knowledge or </a:t>
            </a:r>
            <a:r>
              <a:rPr lang="en-US" i="1" dirty="0" smtClean="0"/>
              <a:t>gnosis</a:t>
            </a:r>
            <a:r>
              <a:rPr lang="en-US" dirty="0" smtClean="0"/>
              <a:t>.</a:t>
            </a:r>
          </a:p>
          <a:p>
            <a:r>
              <a:rPr lang="en-US" dirty="0" smtClean="0"/>
              <a:t>Within Christian Gnosticism, what was Christ’s role?</a:t>
            </a:r>
          </a:p>
          <a:p>
            <a:pPr lvl="1"/>
            <a:r>
              <a:rPr lang="en-US" dirty="0" smtClean="0"/>
              <a:t>Christ came to </a:t>
            </a:r>
            <a:r>
              <a:rPr lang="en-US" dirty="0"/>
              <a:t>earth in order to remind us of our heavenly origin, and to give us the secret knowledge without which we cannot return to the spiritual mansions</a:t>
            </a:r>
            <a:r>
              <a:rPr lang="en-US" dirty="0" smtClean="0"/>
              <a:t>.</a:t>
            </a:r>
          </a:p>
          <a:p>
            <a:r>
              <a:rPr lang="en-US" dirty="0" smtClean="0"/>
              <a:t>How did the Gnostics view Jesus’ physical body and what is the theological term for this view?</a:t>
            </a:r>
          </a:p>
          <a:p>
            <a:pPr lvl="1"/>
            <a:r>
              <a:rPr lang="en-US" dirty="0" smtClean="0"/>
              <a:t>They did not believe that Christ, our </a:t>
            </a:r>
            <a:r>
              <a:rPr lang="en-US" dirty="0"/>
              <a:t>heavenly messenger, </a:t>
            </a:r>
            <a:r>
              <a:rPr lang="en-US" dirty="0" smtClean="0"/>
              <a:t>could have had an evil physical </a:t>
            </a:r>
            <a:r>
              <a:rPr lang="en-US" dirty="0"/>
              <a:t>body like </a:t>
            </a:r>
            <a:r>
              <a:rPr lang="en-US" dirty="0" smtClean="0"/>
              <a:t>ours, therefore he must have only </a:t>
            </a:r>
            <a:r>
              <a:rPr lang="en-US" b="1" i="1" dirty="0" smtClean="0"/>
              <a:t>seemed</a:t>
            </a:r>
            <a:r>
              <a:rPr lang="en-US" dirty="0" smtClean="0"/>
              <a:t> </a:t>
            </a:r>
            <a:r>
              <a:rPr lang="en-US" dirty="0"/>
              <a:t>to </a:t>
            </a:r>
            <a:r>
              <a:rPr lang="en-US" dirty="0" smtClean="0"/>
              <a:t>have </a:t>
            </a:r>
            <a:r>
              <a:rPr lang="en-US" dirty="0"/>
              <a:t>a real </a:t>
            </a:r>
            <a:r>
              <a:rPr lang="en-US" dirty="0" smtClean="0"/>
              <a:t>body, but actually had a ghostlike, spiritual body. </a:t>
            </a:r>
          </a:p>
          <a:p>
            <a:pPr lvl="1"/>
            <a:r>
              <a:rPr lang="en-US" dirty="0" smtClean="0"/>
              <a:t>This belief is known as </a:t>
            </a:r>
            <a:r>
              <a:rPr lang="en-US" b="1" i="1" dirty="0"/>
              <a:t>Docetism</a:t>
            </a:r>
            <a:r>
              <a:rPr lang="en-US" dirty="0"/>
              <a:t>—a name derived from a Greek word meaning “to seem</a:t>
            </a:r>
            <a:r>
              <a:rPr lang="en-US" dirty="0" smtClean="0"/>
              <a:t>”.</a:t>
            </a:r>
            <a:endParaRPr lang="en-US" dirty="0"/>
          </a:p>
          <a:p>
            <a:pPr lvl="1"/>
            <a:endParaRPr lang="en-US" dirty="0" smtClean="0"/>
          </a:p>
          <a:p>
            <a:endParaRPr lang="en-US" dirty="0"/>
          </a:p>
          <a:p>
            <a:endParaRPr lang="en-US" sz="2400" dirty="0"/>
          </a:p>
        </p:txBody>
      </p:sp>
    </p:spTree>
    <p:extLst>
      <p:ext uri="{BB962C8B-B14F-4D97-AF65-F5344CB8AC3E}">
        <p14:creationId xmlns:p14="http://schemas.microsoft.com/office/powerpoint/2010/main" val="8493644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304800" y="838200"/>
            <a:ext cx="8458200" cy="5943600"/>
          </a:xfrm>
        </p:spPr>
        <p:txBody>
          <a:bodyPr>
            <a:normAutofit fontScale="92500" lnSpcReduction="10000"/>
          </a:bodyPr>
          <a:lstStyle/>
          <a:p>
            <a:r>
              <a:rPr lang="en-US" dirty="0" smtClean="0"/>
              <a:t>Where do we see evidence of an early form of Docetic Gnosticism strongly condemned in the New Testament?</a:t>
            </a:r>
          </a:p>
          <a:p>
            <a:pPr lvl="1"/>
            <a:r>
              <a:rPr lang="en-US" sz="2600" dirty="0"/>
              <a:t>1 John 4:1-3</a:t>
            </a:r>
            <a:r>
              <a:rPr lang="en-US" sz="2600" dirty="0" smtClean="0"/>
              <a:t>: </a:t>
            </a:r>
            <a:r>
              <a:rPr lang="en-US" sz="2600" i="1" dirty="0" smtClean="0">
                <a:solidFill>
                  <a:srgbClr val="5731F9"/>
                </a:solidFill>
                <a:latin typeface="Cambria" panose="02040503050406030204" pitchFamily="18" charset="0"/>
                <a:ea typeface="Cambria" panose="02040503050406030204" pitchFamily="18" charset="0"/>
              </a:rPr>
              <a:t>Beloved</a:t>
            </a:r>
            <a:r>
              <a:rPr lang="en-US" sz="2600" i="1" dirty="0">
                <a:solidFill>
                  <a:srgbClr val="5731F9"/>
                </a:solidFill>
                <a:latin typeface="Cambria" panose="02040503050406030204" pitchFamily="18" charset="0"/>
                <a:ea typeface="Cambria" panose="02040503050406030204" pitchFamily="18" charset="0"/>
              </a:rPr>
              <a:t>, do not believe every spirit, but test the spirits to see whether they are from God, for many false prophets have gone out into the world. By this you know the Spirit of God: </a:t>
            </a:r>
            <a:r>
              <a:rPr lang="en-US" sz="2600" b="1" i="1" dirty="0">
                <a:solidFill>
                  <a:srgbClr val="5731F9"/>
                </a:solidFill>
                <a:latin typeface="Cambria" panose="02040503050406030204" pitchFamily="18" charset="0"/>
                <a:ea typeface="Cambria" panose="02040503050406030204" pitchFamily="18" charset="0"/>
              </a:rPr>
              <a:t>every spirit that confesses that Jesus Christ has come in the flesh is from God, and every spirit that does not confess Jesus is not from God</a:t>
            </a:r>
            <a:r>
              <a:rPr lang="en-US" sz="2600" i="1" dirty="0">
                <a:solidFill>
                  <a:srgbClr val="5731F9"/>
                </a:solidFill>
                <a:latin typeface="Cambria" panose="02040503050406030204" pitchFamily="18" charset="0"/>
                <a:ea typeface="Cambria" panose="02040503050406030204" pitchFamily="18" charset="0"/>
              </a:rPr>
              <a:t>. This is the spirit of the antichrist, which you heard was coming and now is in the world already. </a:t>
            </a:r>
            <a:endParaRPr lang="en-US" sz="2600" dirty="0"/>
          </a:p>
          <a:p>
            <a:r>
              <a:rPr lang="en-US" dirty="0"/>
              <a:t>There were a number of Gnostic leaders, each  teaching different types of Gnosticism. </a:t>
            </a:r>
          </a:p>
          <a:p>
            <a:r>
              <a:rPr lang="en-US" dirty="0" smtClean="0"/>
              <a:t>But who was one of the most outstanding Gnostic Leaders that almost every early church father wrote against?</a:t>
            </a:r>
          </a:p>
          <a:p>
            <a:pPr lvl="1"/>
            <a:r>
              <a:rPr lang="en-US" sz="2600" dirty="0" smtClean="0"/>
              <a:t>Marcion</a:t>
            </a:r>
            <a:endParaRPr lang="en-US" sz="2600" dirty="0"/>
          </a:p>
          <a:p>
            <a:endParaRPr lang="en-US" sz="2400" dirty="0"/>
          </a:p>
        </p:txBody>
      </p:sp>
    </p:spTree>
    <p:extLst>
      <p:ext uri="{BB962C8B-B14F-4D97-AF65-F5344CB8AC3E}">
        <p14:creationId xmlns:p14="http://schemas.microsoft.com/office/powerpoint/2010/main" val="39701466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71940"/>
            <a:ext cx="8915400" cy="276999"/>
          </a:xfrm>
          <a:prstGeom prst="rect">
            <a:avLst/>
          </a:prstGeom>
        </p:spPr>
        <p:txBody>
          <a:bodyPr wrap="square">
            <a:spAutoFit/>
          </a:bodyPr>
          <a:lstStyle/>
          <a:p>
            <a:r>
              <a:rPr lang="en-US" sz="1200" dirty="0">
                <a:solidFill>
                  <a:prstClr val="black"/>
                </a:solidFill>
                <a:hlinkClick r:id="rId4"/>
              </a:rPr>
              <a:t>https://</a:t>
            </a:r>
            <a:r>
              <a:rPr lang="en-US" sz="1200" dirty="0" smtClean="0">
                <a:solidFill>
                  <a:prstClr val="black"/>
                </a:solidFill>
                <a:hlinkClick r:id="rId4"/>
              </a:rPr>
              <a:t>en.wikipedia.org/wiki/Marcion_of_Sinope</a:t>
            </a:r>
            <a:r>
              <a:rPr lang="en-US" sz="1200" dirty="0" smtClean="0">
                <a:solidFill>
                  <a:prstClr val="black"/>
                </a:solidFill>
              </a:rPr>
              <a:t> </a:t>
            </a:r>
            <a:endParaRPr lang="en-US" sz="1200" dirty="0">
              <a:solidFill>
                <a:prstClr val="black"/>
              </a:solidFill>
            </a:endParaRPr>
          </a:p>
        </p:txBody>
      </p:sp>
      <p:sp>
        <p:nvSpPr>
          <p:cNvPr id="7" name="Title 2"/>
          <p:cNvSpPr>
            <a:spLocks noGrp="1"/>
          </p:cNvSpPr>
          <p:nvPr>
            <p:ph type="title"/>
          </p:nvPr>
        </p:nvSpPr>
        <p:spPr>
          <a:xfrm>
            <a:off x="0" y="3699"/>
            <a:ext cx="9144000" cy="910701"/>
          </a:xfrm>
        </p:spPr>
        <p:txBody>
          <a:bodyPr>
            <a:noAutofit/>
          </a:bodyPr>
          <a:lstStyle/>
          <a:p>
            <a:r>
              <a:rPr lang="en-US" sz="7200" b="1" dirty="0" smtClean="0">
                <a:solidFill>
                  <a:schemeClr val="bg1"/>
                </a:solidFill>
                <a:effectLst>
                  <a:glow rad="139700">
                    <a:schemeClr val="accent6">
                      <a:satMod val="175000"/>
                      <a:alpha val="40000"/>
                    </a:schemeClr>
                  </a:glow>
                  <a:outerShdw blurRad="114300" dist="38100" dir="13500000" algn="br" rotWithShape="0">
                    <a:prstClr val="black"/>
                  </a:outerShdw>
                </a:effectLst>
              </a:rPr>
              <a:t>Marcion</a:t>
            </a:r>
            <a:endParaRPr lang="en-US" b="1" dirty="0">
              <a:ln w="12700">
                <a:solidFill>
                  <a:schemeClr val="tx2">
                    <a:satMod val="155000"/>
                  </a:schemeClr>
                </a:solidFill>
                <a:prstDash val="solid"/>
              </a:ln>
              <a:solidFill>
                <a:schemeClr val="bg1"/>
              </a:solidFill>
              <a:effectLst>
                <a:glow rad="139700">
                  <a:schemeClr val="accent6">
                    <a:satMod val="175000"/>
                    <a:alpha val="40000"/>
                  </a:schemeClr>
                </a:glow>
                <a:outerShdw blurRad="114300" dist="38100" dir="13500000" algn="br" rotWithShape="0">
                  <a:prstClr val="black"/>
                </a:outerShdw>
              </a:effectLst>
            </a:endParaRPr>
          </a:p>
        </p:txBody>
      </p:sp>
    </p:spTree>
    <p:extLst>
      <p:ext uri="{BB962C8B-B14F-4D97-AF65-F5344CB8AC3E}">
        <p14:creationId xmlns:p14="http://schemas.microsoft.com/office/powerpoint/2010/main" val="244593786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1000" r="-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Marcion</a:t>
            </a:r>
            <a:endParaRPr lang="en-US" sz="3600" b="1" dirty="0"/>
          </a:p>
        </p:txBody>
      </p:sp>
      <p:sp>
        <p:nvSpPr>
          <p:cNvPr id="4" name="Content Placeholder 3"/>
          <p:cNvSpPr>
            <a:spLocks noGrp="1"/>
          </p:cNvSpPr>
          <p:nvPr>
            <p:ph idx="1"/>
          </p:nvPr>
        </p:nvSpPr>
        <p:spPr>
          <a:xfrm>
            <a:off x="381000" y="762000"/>
            <a:ext cx="8382000" cy="1524000"/>
          </a:xfrm>
        </p:spPr>
        <p:txBody>
          <a:bodyPr>
            <a:normAutofit/>
          </a:bodyPr>
          <a:lstStyle/>
          <a:p>
            <a:r>
              <a:rPr lang="en-US" dirty="0"/>
              <a:t>About AD 140 a wealthy and much-traveled ship owner </a:t>
            </a:r>
            <a:r>
              <a:rPr lang="en-US" dirty="0" smtClean="0"/>
              <a:t>named Marcion came </a:t>
            </a:r>
            <a:r>
              <a:rPr lang="en-US" dirty="0"/>
              <a:t>to </a:t>
            </a:r>
            <a:r>
              <a:rPr lang="en-US" dirty="0" smtClean="0"/>
              <a:t>Rome from Sinope, a town on </a:t>
            </a:r>
            <a:r>
              <a:rPr lang="en-US" dirty="0"/>
              <a:t>the southern </a:t>
            </a:r>
            <a:r>
              <a:rPr lang="en-US" dirty="0" smtClean="0"/>
              <a:t>coast of </a:t>
            </a:r>
            <a:r>
              <a:rPr lang="en-US" dirty="0"/>
              <a:t>the Black </a:t>
            </a:r>
            <a:r>
              <a:rPr lang="en-US" dirty="0" smtClean="0"/>
              <a:t>Sea.</a:t>
            </a:r>
            <a:r>
              <a:rPr lang="en-US" baseline="30000" dirty="0" smtClean="0"/>
              <a:t>1</a:t>
            </a:r>
          </a:p>
          <a:p>
            <a:pPr marL="0" indent="0">
              <a:buNone/>
            </a:pPr>
            <a:endParaRPr lang="en-US" baseline="30000" dirty="0" smtClean="0"/>
          </a:p>
          <a:p>
            <a:endParaRPr lang="en-US" baseline="30000" dirty="0"/>
          </a:p>
        </p:txBody>
      </p:sp>
      <p:sp>
        <p:nvSpPr>
          <p:cNvPr id="5" name="TextBox 4"/>
          <p:cNvSpPr txBox="1"/>
          <p:nvPr/>
        </p:nvSpPr>
        <p:spPr>
          <a:xfrm>
            <a:off x="0" y="6464432"/>
            <a:ext cx="9144000" cy="307777"/>
          </a:xfrm>
          <a:prstGeom prst="rect">
            <a:avLst/>
          </a:prstGeom>
          <a:noFill/>
        </p:spPr>
        <p:txBody>
          <a:bodyPr wrap="square" rtlCol="0">
            <a:spAutoFit/>
          </a:bodyPr>
          <a:lstStyle/>
          <a:p>
            <a:r>
              <a:rPr lang="en-US" sz="1400" baseline="30000" dirty="0" smtClean="0">
                <a:solidFill>
                  <a:prstClr val="black"/>
                </a:solidFill>
              </a:rPr>
              <a:t>1</a:t>
            </a:r>
            <a:r>
              <a:rPr lang="en-US" sz="1400" dirty="0" smtClean="0">
                <a:solidFill>
                  <a:prstClr val="black"/>
                </a:solidFill>
              </a:rPr>
              <a:t> </a:t>
            </a:r>
            <a:r>
              <a:rPr lang="en-US" sz="1400" dirty="0"/>
              <a:t>Shelley, Dr. Bruce L.. Church History in Plain Language: Fourth Edition (p. 69</a:t>
            </a:r>
            <a:r>
              <a:rPr lang="en-US" sz="1400" dirty="0" smtClean="0"/>
              <a:t>)</a:t>
            </a:r>
            <a:endParaRPr lang="en-US" sz="1400" dirty="0">
              <a:solidFill>
                <a:prstClr val="black"/>
              </a:solidFill>
            </a:endParaRPr>
          </a:p>
        </p:txBody>
      </p:sp>
      <p:pic>
        <p:nvPicPr>
          <p:cNvPr id="1026" name="Picture 2" descr="http://www.marcionite-scripture.info/rome98.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8080" y="2286000"/>
            <a:ext cx="7587839" cy="405610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419600" y="6034324"/>
            <a:ext cx="3900811" cy="307777"/>
          </a:xfrm>
          <a:prstGeom prst="rect">
            <a:avLst/>
          </a:prstGeom>
          <a:noFill/>
        </p:spPr>
        <p:txBody>
          <a:bodyPr wrap="none" rtlCol="0">
            <a:spAutoFit/>
          </a:bodyPr>
          <a:lstStyle/>
          <a:p>
            <a:r>
              <a:rPr lang="en-US" sz="1400" dirty="0">
                <a:hlinkClick r:id="rId5"/>
              </a:rPr>
              <a:t>http://</a:t>
            </a:r>
            <a:r>
              <a:rPr lang="en-US" sz="1400" dirty="0" smtClean="0">
                <a:hlinkClick r:id="rId5"/>
              </a:rPr>
              <a:t>www.marcionite-scripture.info/Sinope.html</a:t>
            </a:r>
            <a:r>
              <a:rPr lang="en-US" sz="1400" dirty="0" smtClean="0"/>
              <a:t> </a:t>
            </a:r>
            <a:endParaRPr lang="en-US" sz="1400" dirty="0"/>
          </a:p>
        </p:txBody>
      </p:sp>
    </p:spTree>
    <p:extLst>
      <p:ext uri="{BB962C8B-B14F-4D97-AF65-F5344CB8AC3E}">
        <p14:creationId xmlns:p14="http://schemas.microsoft.com/office/powerpoint/2010/main" val="332062955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fltVal val="0"/>
                                          </p:val>
                                        </p:tav>
                                        <p:tav tm="100000">
                                          <p:val>
                                            <p:strVal val="#ppt_w"/>
                                          </p:val>
                                        </p:tav>
                                      </p:tavLst>
                                    </p:anim>
                                    <p:anim calcmode="lin" valueType="num">
                                      <p:cBhvr>
                                        <p:cTn id="8" dur="500" fill="hold"/>
                                        <p:tgtEl>
                                          <p:spTgt spid="1026"/>
                                        </p:tgtEl>
                                        <p:attrNameLst>
                                          <p:attrName>ppt_h</p:attrName>
                                        </p:attrNameLst>
                                      </p:cBhvr>
                                      <p:tavLst>
                                        <p:tav tm="0">
                                          <p:val>
                                            <p:fltVal val="0"/>
                                          </p:val>
                                        </p:tav>
                                        <p:tav tm="100000">
                                          <p:val>
                                            <p:strVal val="#ppt_h"/>
                                          </p:val>
                                        </p:tav>
                                      </p:tavLst>
                                    </p:anim>
                                    <p:animEffect transition="in" filter="fade">
                                      <p:cBhvr>
                                        <p:cTn id="9"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1000" r="-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Marcion</a:t>
            </a:r>
            <a:endParaRPr lang="en-US" sz="3600" b="1" dirty="0"/>
          </a:p>
        </p:txBody>
      </p:sp>
      <p:sp>
        <p:nvSpPr>
          <p:cNvPr id="4" name="Content Placeholder 3"/>
          <p:cNvSpPr>
            <a:spLocks noGrp="1"/>
          </p:cNvSpPr>
          <p:nvPr>
            <p:ph idx="1"/>
          </p:nvPr>
        </p:nvSpPr>
        <p:spPr>
          <a:xfrm>
            <a:off x="457200" y="838200"/>
            <a:ext cx="8382000" cy="5181600"/>
          </a:xfrm>
        </p:spPr>
        <p:txBody>
          <a:bodyPr>
            <a:normAutofit fontScale="85000" lnSpcReduction="20000"/>
          </a:bodyPr>
          <a:lstStyle/>
          <a:p>
            <a:r>
              <a:rPr lang="en-US" dirty="0" smtClean="0"/>
              <a:t>Marcion</a:t>
            </a:r>
            <a:r>
              <a:rPr lang="en-US" dirty="0"/>
              <a:t>, whose father was bishop of </a:t>
            </a:r>
            <a:r>
              <a:rPr lang="en-US" dirty="0" smtClean="0"/>
              <a:t>Sinope, </a:t>
            </a:r>
            <a:r>
              <a:rPr lang="en-US" dirty="0"/>
              <a:t>knew Christianity from an early </a:t>
            </a:r>
            <a:r>
              <a:rPr lang="en-US" dirty="0" smtClean="0"/>
              <a:t>age.</a:t>
            </a:r>
            <a:r>
              <a:rPr lang="en-US" baseline="30000" dirty="0" smtClean="0"/>
              <a:t>1</a:t>
            </a:r>
          </a:p>
          <a:p>
            <a:r>
              <a:rPr lang="en-US" dirty="0" smtClean="0"/>
              <a:t>But, despite his being the son of a bishop, Marcion came </a:t>
            </a:r>
            <a:r>
              <a:rPr lang="en-US" dirty="0"/>
              <a:t>under the </a:t>
            </a:r>
            <a:r>
              <a:rPr lang="en-US" dirty="0" smtClean="0"/>
              <a:t>influence of a gnostic teacher named </a:t>
            </a:r>
            <a:r>
              <a:rPr lang="en-US" dirty="0"/>
              <a:t>Cerdo, who believed that the God of the Old Testament was different from the God and Father of the Lord Jesus </a:t>
            </a:r>
            <a:r>
              <a:rPr lang="en-US" dirty="0" smtClean="0"/>
              <a:t>Christ.</a:t>
            </a:r>
            <a:r>
              <a:rPr lang="en-US" baseline="30000" dirty="0" smtClean="0"/>
              <a:t>2</a:t>
            </a:r>
          </a:p>
          <a:p>
            <a:r>
              <a:rPr lang="en-US" dirty="0" smtClean="0"/>
              <a:t>Cerdo, who is said to have started </a:t>
            </a:r>
            <a:r>
              <a:rPr lang="en-US" dirty="0"/>
              <a:t>out as a follower of Simon </a:t>
            </a:r>
            <a:r>
              <a:rPr lang="en-US" dirty="0" smtClean="0"/>
              <a:t>Magus (cf. Acts 8:5-24), had been expelled from the church at Rome as a heretic in around AD 138.</a:t>
            </a:r>
            <a:r>
              <a:rPr lang="en-US" baseline="30000" dirty="0" smtClean="0"/>
              <a:t>3</a:t>
            </a:r>
          </a:p>
          <a:p>
            <a:r>
              <a:rPr lang="en-US" dirty="0" smtClean="0"/>
              <a:t>Cerdo held </a:t>
            </a:r>
            <a:r>
              <a:rPr lang="en-US" dirty="0"/>
              <a:t>that the Old Testament God was full of wrath and the author of evil. This God, he said, was only concerned for the Jewish people. He was prepared to destroy all other </a:t>
            </a:r>
            <a:r>
              <a:rPr lang="en-US" dirty="0" smtClean="0"/>
              <a:t>people.</a:t>
            </a:r>
            <a:r>
              <a:rPr lang="en-US" baseline="30000" dirty="0" smtClean="0"/>
              <a:t>2</a:t>
            </a:r>
            <a:r>
              <a:rPr lang="en-US" dirty="0" smtClean="0"/>
              <a:t> </a:t>
            </a:r>
          </a:p>
          <a:p>
            <a:r>
              <a:rPr lang="en-US" dirty="0"/>
              <a:t>In contrast, the Christian’s God was a God of grace and love for all, who disclosed himself in Jesus Christ, his </a:t>
            </a:r>
            <a:r>
              <a:rPr lang="en-US" dirty="0" smtClean="0"/>
              <a:t>Son.</a:t>
            </a:r>
            <a:r>
              <a:rPr lang="en-US" baseline="30000" dirty="0" smtClean="0"/>
              <a:t>2</a:t>
            </a:r>
            <a:endParaRPr lang="en-US" baseline="30000" dirty="0"/>
          </a:p>
          <a:p>
            <a:endParaRPr lang="en-US" baseline="30000" dirty="0" smtClean="0"/>
          </a:p>
          <a:p>
            <a:endParaRPr lang="en-US" baseline="30000" dirty="0"/>
          </a:p>
        </p:txBody>
      </p:sp>
      <p:sp>
        <p:nvSpPr>
          <p:cNvPr id="5" name="TextBox 4"/>
          <p:cNvSpPr txBox="1"/>
          <p:nvPr/>
        </p:nvSpPr>
        <p:spPr>
          <a:xfrm>
            <a:off x="0" y="6119336"/>
            <a:ext cx="9144000" cy="738664"/>
          </a:xfrm>
          <a:prstGeom prst="rect">
            <a:avLst/>
          </a:prstGeom>
          <a:noFill/>
        </p:spPr>
        <p:txBody>
          <a:bodyPr wrap="square" rtlCol="0">
            <a:spAutoFit/>
          </a:bodyPr>
          <a:lstStyle/>
          <a:p>
            <a:r>
              <a:rPr lang="en-US" sz="1400" baseline="30000" dirty="0" smtClean="0">
                <a:solidFill>
                  <a:prstClr val="black"/>
                </a:solidFill>
              </a:rPr>
              <a:t>1</a:t>
            </a:r>
            <a:r>
              <a:rPr lang="en-US" sz="1400" dirty="0" smtClean="0">
                <a:solidFill>
                  <a:prstClr val="black"/>
                </a:solidFill>
              </a:rPr>
              <a:t> </a:t>
            </a:r>
            <a:r>
              <a:rPr lang="en-US" sz="1400" dirty="0">
                <a:solidFill>
                  <a:prstClr val="black"/>
                </a:solidFill>
              </a:rPr>
              <a:t>Gonzalez, Justo L.. The Story of Christianity: Volume 1: The Early Church to the Dawn of the Reformation (p. </a:t>
            </a:r>
            <a:r>
              <a:rPr lang="en-US" sz="1400" dirty="0" smtClean="0">
                <a:solidFill>
                  <a:prstClr val="black"/>
                </a:solidFill>
              </a:rPr>
              <a:t>74)</a:t>
            </a:r>
          </a:p>
          <a:p>
            <a:r>
              <a:rPr lang="en-US" sz="1400" baseline="30000" dirty="0" smtClean="0">
                <a:solidFill>
                  <a:prstClr val="black"/>
                </a:solidFill>
              </a:rPr>
              <a:t>2</a:t>
            </a:r>
            <a:r>
              <a:rPr lang="en-US" sz="1400" dirty="0" smtClean="0">
                <a:solidFill>
                  <a:prstClr val="black"/>
                </a:solidFill>
              </a:rPr>
              <a:t> </a:t>
            </a:r>
            <a:r>
              <a:rPr lang="en-US" sz="1400" dirty="0"/>
              <a:t>Shelley, Dr. Bruce L.. Church History in Plain Language: Fourth Edition (p. 69</a:t>
            </a:r>
            <a:r>
              <a:rPr lang="en-US" sz="1400" dirty="0" smtClean="0"/>
              <a:t>)</a:t>
            </a:r>
          </a:p>
          <a:p>
            <a:r>
              <a:rPr lang="en-US" sz="1400" baseline="30000" dirty="0"/>
              <a:t>3</a:t>
            </a:r>
            <a:r>
              <a:rPr lang="en-US" sz="1400" dirty="0"/>
              <a:t> </a:t>
            </a:r>
            <a:r>
              <a:rPr lang="en-US" sz="1400" dirty="0">
                <a:hlinkClick r:id="rId4"/>
              </a:rPr>
              <a:t>https://en.wikipedia.org/wiki/Cerdo_(gnostic</a:t>
            </a:r>
            <a:r>
              <a:rPr lang="en-US" sz="1400" dirty="0" smtClean="0">
                <a:hlinkClick r:id="rId4"/>
              </a:rPr>
              <a:t>)</a:t>
            </a:r>
            <a:r>
              <a:rPr lang="en-US" sz="1400" dirty="0" smtClean="0"/>
              <a:t> </a:t>
            </a:r>
            <a:endParaRPr lang="en-US" sz="1400" dirty="0">
              <a:solidFill>
                <a:prstClr val="black"/>
              </a:solidFill>
            </a:endParaRPr>
          </a:p>
        </p:txBody>
      </p:sp>
    </p:spTree>
    <p:extLst>
      <p:ext uri="{BB962C8B-B14F-4D97-AF65-F5344CB8AC3E}">
        <p14:creationId xmlns:p14="http://schemas.microsoft.com/office/powerpoint/2010/main" val="42059996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1000" r="-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a:t>*Marcion</a:t>
            </a:r>
          </a:p>
        </p:txBody>
      </p:sp>
      <p:sp>
        <p:nvSpPr>
          <p:cNvPr id="4" name="Content Placeholder 3"/>
          <p:cNvSpPr>
            <a:spLocks noGrp="1"/>
          </p:cNvSpPr>
          <p:nvPr>
            <p:ph idx="1"/>
          </p:nvPr>
        </p:nvSpPr>
        <p:spPr>
          <a:xfrm>
            <a:off x="457200" y="838200"/>
            <a:ext cx="8382000" cy="5681246"/>
          </a:xfrm>
        </p:spPr>
        <p:txBody>
          <a:bodyPr>
            <a:normAutofit lnSpcReduction="10000"/>
          </a:bodyPr>
          <a:lstStyle/>
          <a:p>
            <a:r>
              <a:rPr lang="en-US" dirty="0"/>
              <a:t>Thus </a:t>
            </a:r>
            <a:r>
              <a:rPr lang="en-US" dirty="0" smtClean="0"/>
              <a:t>Marcion (following Cerdo) </a:t>
            </a:r>
            <a:r>
              <a:rPr lang="en-US" dirty="0"/>
              <a:t>developed an understanding of Christianity that was both anti-Jewish and anti-material</a:t>
            </a:r>
            <a:r>
              <a:rPr lang="en-US" dirty="0" smtClean="0"/>
              <a:t>.</a:t>
            </a:r>
            <a:endParaRPr lang="en-US" dirty="0"/>
          </a:p>
          <a:p>
            <a:r>
              <a:rPr lang="en-US" dirty="0" smtClean="0"/>
              <a:t>And (like Cerdo</a:t>
            </a:r>
            <a:r>
              <a:rPr lang="en-US" dirty="0"/>
              <a:t>) </a:t>
            </a:r>
            <a:r>
              <a:rPr lang="en-US" dirty="0" smtClean="0"/>
              <a:t>Marcion taught that the </a:t>
            </a:r>
            <a:r>
              <a:rPr lang="en-US" dirty="0"/>
              <a:t>God and Father of Jesus is not the same as Yahweh, the God of the Old Testament. </a:t>
            </a:r>
            <a:endParaRPr lang="en-US" dirty="0" smtClean="0"/>
          </a:p>
          <a:p>
            <a:r>
              <a:rPr lang="en-US" dirty="0" smtClean="0"/>
              <a:t>Marcion also believed that it </a:t>
            </a:r>
            <a:r>
              <a:rPr lang="en-US" dirty="0"/>
              <a:t>was Yahweh who made </a:t>
            </a:r>
            <a:r>
              <a:rPr lang="en-US" dirty="0" smtClean="0"/>
              <a:t>this </a:t>
            </a:r>
            <a:r>
              <a:rPr lang="en-US" b="1" i="1" dirty="0" smtClean="0"/>
              <a:t>physical</a:t>
            </a:r>
            <a:r>
              <a:rPr lang="en-US" dirty="0" smtClean="0"/>
              <a:t> world, while the Father’s </a:t>
            </a:r>
            <a:r>
              <a:rPr lang="en-US" dirty="0"/>
              <a:t>purpose was to have only a </a:t>
            </a:r>
            <a:r>
              <a:rPr lang="en-US" b="1" i="1" dirty="0"/>
              <a:t>spiritual</a:t>
            </a:r>
            <a:r>
              <a:rPr lang="en-US" dirty="0"/>
              <a:t> world</a:t>
            </a:r>
            <a:r>
              <a:rPr lang="en-US" dirty="0" smtClean="0"/>
              <a:t>.</a:t>
            </a:r>
          </a:p>
          <a:p>
            <a:r>
              <a:rPr lang="en-US" dirty="0" smtClean="0"/>
              <a:t>But </a:t>
            </a:r>
            <a:r>
              <a:rPr lang="en-US" dirty="0"/>
              <a:t>Yahweh, either through ignorance or out of evil intent, made this world and placed humankind in it—a theme that one finds in many </a:t>
            </a:r>
            <a:r>
              <a:rPr lang="en-US" dirty="0" smtClean="0"/>
              <a:t>other Gnostic </a:t>
            </a:r>
            <a:r>
              <a:rPr lang="en-US" dirty="0"/>
              <a:t>writings as well</a:t>
            </a:r>
            <a:r>
              <a:rPr lang="en-US" dirty="0" smtClean="0"/>
              <a:t>.</a:t>
            </a:r>
            <a:endParaRPr lang="en-US" dirty="0"/>
          </a:p>
        </p:txBody>
      </p:sp>
      <p:sp>
        <p:nvSpPr>
          <p:cNvPr id="5" name="TextBox 4"/>
          <p:cNvSpPr txBox="1"/>
          <p:nvPr/>
        </p:nvSpPr>
        <p:spPr>
          <a:xfrm>
            <a:off x="0" y="6519446"/>
            <a:ext cx="9144000" cy="307777"/>
          </a:xfrm>
          <a:prstGeom prst="rect">
            <a:avLst/>
          </a:prstGeom>
          <a:noFill/>
        </p:spPr>
        <p:txBody>
          <a:bodyPr wrap="square" rtlCol="0">
            <a:spAutoFit/>
          </a:bodyPr>
          <a:lstStyle/>
          <a:p>
            <a:r>
              <a:rPr lang="en-US" sz="1400" dirty="0">
                <a:solidFill>
                  <a:prstClr val="black"/>
                </a:solidFill>
              </a:rPr>
              <a:t>* Gonzalez, Justo L.. The Story of Christianity: Volume 1: The Early Church to the Dawn of the Reformation (p. </a:t>
            </a:r>
            <a:r>
              <a:rPr lang="en-US" sz="1400" dirty="0" smtClean="0">
                <a:solidFill>
                  <a:prstClr val="black"/>
                </a:solidFill>
              </a:rPr>
              <a:t>74)</a:t>
            </a:r>
            <a:endParaRPr lang="en-US" sz="1400" dirty="0">
              <a:solidFill>
                <a:prstClr val="black"/>
              </a:solidFill>
            </a:endParaRPr>
          </a:p>
        </p:txBody>
      </p:sp>
    </p:spTree>
    <p:extLst>
      <p:ext uri="{BB962C8B-B14F-4D97-AF65-F5344CB8AC3E}">
        <p14:creationId xmlns:p14="http://schemas.microsoft.com/office/powerpoint/2010/main" val="148525021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5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5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96914</TotalTime>
  <Words>2465</Words>
  <Application>Microsoft Office PowerPoint</Application>
  <PresentationFormat>On-screen Show (4:3)</PresentationFormat>
  <Paragraphs>108</Paragraphs>
  <Slides>21</Slides>
  <Notes>0</Notes>
  <HiddenSlides>0</HiddenSlides>
  <MMClips>0</MMClips>
  <ScaleCrop>false</ScaleCrop>
  <HeadingPairs>
    <vt:vector size="4" baseType="variant">
      <vt:variant>
        <vt:lpstr>Theme</vt:lpstr>
      </vt:variant>
      <vt:variant>
        <vt:i4>4</vt:i4>
      </vt:variant>
      <vt:variant>
        <vt:lpstr>Slide Titles</vt:lpstr>
      </vt:variant>
      <vt:variant>
        <vt:i4>21</vt:i4>
      </vt:variant>
    </vt:vector>
  </HeadingPairs>
  <TitlesOfParts>
    <vt:vector size="25" baseType="lpstr">
      <vt:lpstr>Office Theme</vt:lpstr>
      <vt:lpstr>49_Office Theme</vt:lpstr>
      <vt:lpstr>54_Office Theme</vt:lpstr>
      <vt:lpstr>55_Office Theme</vt:lpstr>
      <vt:lpstr>PowerPoint Presentation</vt:lpstr>
      <vt:lpstr>Review</vt:lpstr>
      <vt:lpstr>Review</vt:lpstr>
      <vt:lpstr>Review</vt:lpstr>
      <vt:lpstr>Review</vt:lpstr>
      <vt:lpstr>Marcion</vt:lpstr>
      <vt:lpstr>Marcion</vt:lpstr>
      <vt:lpstr>Marcion</vt:lpstr>
      <vt:lpstr>*Marcion</vt:lpstr>
      <vt:lpstr>*Marcion</vt:lpstr>
      <vt:lpstr>*Marcion</vt:lpstr>
      <vt:lpstr>Modern Day Marcion?</vt:lpstr>
      <vt:lpstr>*Marcion</vt:lpstr>
      <vt:lpstr>*Marcion</vt:lpstr>
      <vt:lpstr>The Gnostic Gospels</vt:lpstr>
      <vt:lpstr>The Gnostic Gospels</vt:lpstr>
      <vt:lpstr>The Gnostic Gospels</vt:lpstr>
      <vt:lpstr>The Gnostic Gospels</vt:lpstr>
      <vt:lpstr>The Gnostic Gospels</vt:lpstr>
      <vt:lpstr>The Gnostic Gospels</vt:lpstr>
      <vt:lpstr>The Origins of Christmas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1437</cp:revision>
  <dcterms:created xsi:type="dcterms:W3CDTF">2018-06-08T00:19:32Z</dcterms:created>
  <dcterms:modified xsi:type="dcterms:W3CDTF">2018-12-19T00:22:17Z</dcterms:modified>
</cp:coreProperties>
</file>