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68" r:id="rId2"/>
    <p:sldMasterId id="2147484380" r:id="rId3"/>
    <p:sldMasterId id="2147484392" r:id="rId4"/>
    <p:sldMasterId id="2147484404" r:id="rId5"/>
  </p:sldMasterIdLst>
  <p:notesMasterIdLst>
    <p:notesMasterId r:id="rId31"/>
  </p:notesMasterIdLst>
  <p:sldIdLst>
    <p:sldId id="883" r:id="rId6"/>
    <p:sldId id="884" r:id="rId7"/>
    <p:sldId id="885" r:id="rId8"/>
    <p:sldId id="906" r:id="rId9"/>
    <p:sldId id="886" r:id="rId10"/>
    <p:sldId id="887" r:id="rId11"/>
    <p:sldId id="888" r:id="rId12"/>
    <p:sldId id="889" r:id="rId13"/>
    <p:sldId id="890" r:id="rId14"/>
    <p:sldId id="891" r:id="rId15"/>
    <p:sldId id="894" r:id="rId16"/>
    <p:sldId id="895" r:id="rId17"/>
    <p:sldId id="896" r:id="rId18"/>
    <p:sldId id="892" r:id="rId19"/>
    <p:sldId id="893" r:id="rId20"/>
    <p:sldId id="897" r:id="rId21"/>
    <p:sldId id="898" r:id="rId22"/>
    <p:sldId id="899" r:id="rId23"/>
    <p:sldId id="900" r:id="rId24"/>
    <p:sldId id="901" r:id="rId25"/>
    <p:sldId id="902" r:id="rId26"/>
    <p:sldId id="903" r:id="rId27"/>
    <p:sldId id="904" r:id="rId28"/>
    <p:sldId id="905" r:id="rId29"/>
    <p:sldId id="90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EC55D-DF11-4B6E-B8E2-8ED8B7CB6743}" type="datetimeFigureOut">
              <a:rPr lang="en-US" smtClean="0"/>
              <a:t>12/23/2018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747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3792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29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431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0886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3304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3065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348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3885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7711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536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4146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9862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4933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9416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4613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7832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97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4971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674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1516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5084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824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5532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326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2483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3258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671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0650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7121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7238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2357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28852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6127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1882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9838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3000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03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5944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1081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6653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2092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6857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40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0638182"/>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1033354"/>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0140016"/>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4696009"/>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9.xml"/><Relationship Id="rId4" Type="http://schemas.openxmlformats.org/officeDocument/2006/relationships/hyperlink" Target="https://www.facebook.com/AskDrBrown/posts/is-christmas-pagani-am-sick-and-tired-of-people-simply-saying-that-christmas-has/1020556672191247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hyperlink" Target="http://www.zeitgeistmovie.com/Zeitgeist,%20The%20Movie-%20Companion%20Guide%20PDF.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hyperlink" Target="http://www.dec25th.info/Unto%20You%20Is%20Born%20This%20Day.html#_ftnref1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16.xml"/><Relationship Id="rId4" Type="http://schemas.openxmlformats.org/officeDocument/2006/relationships/hyperlink" Target="https://www.crosswalk.com/special-coverage/christmas-and-advent/what-is-christmas-understanding-the-history-and-origin.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17.xml"/><Relationship Id="rId4" Type="http://schemas.openxmlformats.org/officeDocument/2006/relationships/hyperlink" Target="https://www.crosswalk.com/special-coverage/christmas-and-advent/what-is-christmas-understanding-the-history-and-origin.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18.xml"/><Relationship Id="rId4" Type="http://schemas.openxmlformats.org/officeDocument/2006/relationships/hyperlink" Target="https://www.crosswalk.com/special-coverage/christmas-and-advent/what-is-christmas-understanding-the-history-and-origi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www.crosswalk.com/special-coverage/christmas-and-advent/was-jesus-really-born-on-dec-25.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19.xml"/><Relationship Id="rId4" Type="http://schemas.openxmlformats.org/officeDocument/2006/relationships/hyperlink" Target="https://www.crosswalk.com/special-coverage/christmas-and-advent/what-is-christmas-understanding-the-history-and-origin.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20.xml"/><Relationship Id="rId4" Type="http://schemas.openxmlformats.org/officeDocument/2006/relationships/hyperlink" Target="https://www.crosswalk.com/special-coverage/christmas-and-advent/what-is-christmas-understanding-the-history-and-origin.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21.xml"/><Relationship Id="rId4" Type="http://schemas.openxmlformats.org/officeDocument/2006/relationships/hyperlink" Target="https://en.wikipedia.org/wiki/Santa_Clau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5.xml"/><Relationship Id="rId1" Type="http://schemas.openxmlformats.org/officeDocument/2006/relationships/themeOverride" Target="../theme/themeOverride22.xml"/><Relationship Id="rId5" Type="http://schemas.openxmlformats.org/officeDocument/2006/relationships/image" Target="../media/image3.jpg"/><Relationship Id="rId4" Type="http://schemas.openxmlformats.org/officeDocument/2006/relationships/hyperlink" Target="https://en.wikipedia.org/wiki/Santa_Cla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hyperlink" Target="https://www.crosswalk.com/special-coverage/christmas-and-advent/what-is-christmas-understanding-the-history-and-origin.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50.xml"/><Relationship Id="rId1" Type="http://schemas.openxmlformats.org/officeDocument/2006/relationships/themeOverride" Target="../theme/themeOverride24.xml"/><Relationship Id="rId4" Type="http://schemas.openxmlformats.org/officeDocument/2006/relationships/hyperlink" Target="https://start2finish.org/why-christians-shouldnt-neglect-early-christian-literatu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2.xml"/><Relationship Id="rId4" Type="http://schemas.openxmlformats.org/officeDocument/2006/relationships/hyperlink" Target="https://newengland.com/today/living/new-england-history/how-the-puritans-banned-christma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6.xml"/><Relationship Id="rId4" Type="http://schemas.openxmlformats.org/officeDocument/2006/relationships/hyperlink" Target="http://dec25th.info/Objections%20Answered.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themeOverride" Target="../theme/themeOverride8.xml"/><Relationship Id="rId4" Type="http://schemas.openxmlformats.org/officeDocument/2006/relationships/hyperlink" Target="https://www.facebook.com/AskDrBrown/posts/is-christmas-pagani-am-sick-and-tired-of-people-simply-saying-that-christmas-has/102055667219124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316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dirty="0" smtClean="0"/>
              <a:t>The </a:t>
            </a:r>
            <a:r>
              <a:rPr lang="en-US" dirty="0"/>
              <a:t>winter solstice is </a:t>
            </a:r>
            <a:r>
              <a:rPr lang="en-US" dirty="0" smtClean="0"/>
              <a:t>another pagan </a:t>
            </a:r>
            <a:r>
              <a:rPr lang="en-US" dirty="0"/>
              <a:t>holiday that </a:t>
            </a:r>
            <a:r>
              <a:rPr lang="en-US" dirty="0" smtClean="0"/>
              <a:t>had </a:t>
            </a:r>
            <a:r>
              <a:rPr lang="en-US" dirty="0"/>
              <a:t>a lot of significance to the heathen. </a:t>
            </a:r>
            <a:endParaRPr lang="en-US" dirty="0" smtClean="0"/>
          </a:p>
          <a:p>
            <a:r>
              <a:rPr lang="en-US" dirty="0" smtClean="0"/>
              <a:t>It represented </a:t>
            </a:r>
            <a:r>
              <a:rPr lang="en-US" dirty="0"/>
              <a:t>to them the sun's regeneration (apparently, their god was sick during the darker part of the winter months and the growing daylight meant he was getting better</a:t>
            </a:r>
            <a:r>
              <a:rPr lang="en-US" dirty="0" smtClean="0"/>
              <a:t>).</a:t>
            </a:r>
          </a:p>
          <a:p>
            <a:r>
              <a:rPr lang="en-US" dirty="0" smtClean="0"/>
              <a:t>It seems inconceivable that the early Christians who suffered so much persecution for faithfully resisting pagan worship would suddenly adopt a pagan holiday on which to celebrate the birth of their Lord.</a:t>
            </a:r>
          </a:p>
          <a:p>
            <a:r>
              <a:rPr lang="en-US" dirty="0" smtClean="0"/>
              <a:t>As Augustine (AD 354-430) put it: </a:t>
            </a:r>
            <a:r>
              <a:rPr lang="en-US" dirty="0"/>
              <a:t>“We hold this day holy, not like the pagans because of the birth of the sun, but because of </a:t>
            </a:r>
            <a:r>
              <a:rPr lang="en-US" dirty="0" smtClean="0"/>
              <a:t>Him </a:t>
            </a:r>
            <a:r>
              <a:rPr lang="en-US" dirty="0"/>
              <a:t>who made </a:t>
            </a:r>
            <a:r>
              <a:rPr lang="en-US" dirty="0" smtClean="0"/>
              <a:t>[the sun].” </a:t>
            </a:r>
            <a:endParaRPr lang="en-US" dirty="0"/>
          </a:p>
          <a:p>
            <a:endParaRPr lang="en-US" dirty="0"/>
          </a:p>
          <a:p>
            <a:pPr lvl="0"/>
            <a:endParaRPr lang="en-US" dirty="0"/>
          </a:p>
          <a:p>
            <a:endParaRPr lang="en-US" sz="2800" dirty="0" smtClean="0"/>
          </a:p>
        </p:txBody>
      </p:sp>
      <p:sp>
        <p:nvSpPr>
          <p:cNvPr id="6" name="TextBox 5"/>
          <p:cNvSpPr txBox="1"/>
          <p:nvPr/>
        </p:nvSpPr>
        <p:spPr>
          <a:xfrm>
            <a:off x="7398" y="6333871"/>
            <a:ext cx="9144000" cy="615553"/>
          </a:xfrm>
          <a:prstGeom prst="rect">
            <a:avLst/>
          </a:prstGeom>
          <a:noFill/>
        </p:spPr>
        <p:txBody>
          <a:bodyPr wrap="square" rtlCol="0">
            <a:spAutoFit/>
          </a:bodyPr>
          <a:lstStyle/>
          <a:p>
            <a:pPr marL="168275" indent="-168275"/>
            <a:r>
              <a:rPr lang="en-US" sz="2000" dirty="0">
                <a:solidFill>
                  <a:prstClr val="black"/>
                </a:solidFill>
              </a:rPr>
              <a:t>* </a:t>
            </a:r>
            <a:r>
              <a:rPr lang="en-US" sz="1400" dirty="0">
                <a:solidFill>
                  <a:prstClr val="black"/>
                </a:solidFill>
                <a:hlinkClick r:id="rId4"/>
              </a:rPr>
              <a:t>https://www.facebook.com/AskDrBrown/posts/is-christmas-pagani-am-sick-and-tired-of-people-simply-saying-that-christmas-has/10205566721912473</a:t>
            </a:r>
            <a:r>
              <a:rPr lang="en-US" sz="1400" dirty="0" smtClean="0">
                <a:solidFill>
                  <a:prstClr val="black"/>
                </a:solidFill>
                <a:hlinkClick r:id="rId4"/>
              </a:rPr>
              <a:t>/</a:t>
            </a:r>
            <a:r>
              <a:rPr lang="en-US" sz="1400" dirty="0" smtClean="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3262378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dirty="0" smtClean="0"/>
              <a:t>James White points out that many of the claims we </a:t>
            </a:r>
            <a:r>
              <a:rPr lang="en-US" dirty="0"/>
              <a:t>hear about </a:t>
            </a:r>
            <a:r>
              <a:rPr lang="en-US" dirty="0" smtClean="0"/>
              <a:t>today about Christianity being based on pagan religion is all part </a:t>
            </a:r>
            <a:r>
              <a:rPr lang="en-US" dirty="0"/>
              <a:t>of the </a:t>
            </a:r>
            <a:r>
              <a:rPr lang="en-US" dirty="0" smtClean="0"/>
              <a:t>History </a:t>
            </a:r>
            <a:r>
              <a:rPr lang="en-US" dirty="0"/>
              <a:t>of </a:t>
            </a:r>
            <a:r>
              <a:rPr lang="en-US" dirty="0" smtClean="0"/>
              <a:t>Religions movement, which is basically Darwinian </a:t>
            </a:r>
            <a:r>
              <a:rPr lang="en-US" dirty="0"/>
              <a:t>Evolution applied to religion. </a:t>
            </a:r>
            <a:endParaRPr lang="en-US" dirty="0" smtClean="0"/>
          </a:p>
          <a:p>
            <a:r>
              <a:rPr lang="en-US" dirty="0" smtClean="0"/>
              <a:t>According to this line of thinking, there </a:t>
            </a:r>
            <a:r>
              <a:rPr lang="en-US" dirty="0"/>
              <a:t>can’t be anything unique in </a:t>
            </a:r>
            <a:r>
              <a:rPr lang="en-US" dirty="0" smtClean="0"/>
              <a:t>the teachings of any religion </a:t>
            </a:r>
            <a:r>
              <a:rPr lang="en-US" dirty="0"/>
              <a:t>– everything has to have been borrowed from other </a:t>
            </a:r>
            <a:r>
              <a:rPr lang="en-US" dirty="0" smtClean="0"/>
              <a:t>religions such that any time they find what they believe to be a parallel between two religions, </a:t>
            </a:r>
            <a:r>
              <a:rPr lang="en-US" dirty="0"/>
              <a:t>they </a:t>
            </a:r>
            <a:r>
              <a:rPr lang="en-US" dirty="0" smtClean="0"/>
              <a:t>immediately resort </a:t>
            </a:r>
            <a:r>
              <a:rPr lang="en-US" dirty="0"/>
              <a:t>to </a:t>
            </a:r>
            <a:r>
              <a:rPr lang="en-US" dirty="0" smtClean="0"/>
              <a:t>what James calls “parallel mania</a:t>
            </a:r>
            <a:r>
              <a:rPr lang="en-US" dirty="0"/>
              <a:t>”. </a:t>
            </a:r>
          </a:p>
          <a:p>
            <a:pPr lvl="0"/>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a:t>
            </a:r>
            <a:r>
              <a:rPr lang="en-US" sz="1600" dirty="0">
                <a:solidFill>
                  <a:prstClr val="black"/>
                </a:solidFill>
              </a:rPr>
              <a:t>21 – Origins of Christmas</a:t>
            </a:r>
          </a:p>
        </p:txBody>
      </p:sp>
    </p:spTree>
    <p:extLst>
      <p:ext uri="{BB962C8B-B14F-4D97-AF65-F5344CB8AC3E}">
        <p14:creationId xmlns:p14="http://schemas.microsoft.com/office/powerpoint/2010/main" val="778683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dirty="0" smtClean="0"/>
              <a:t>As a classic illustration of parallel mania, James mentions the </a:t>
            </a:r>
            <a:r>
              <a:rPr lang="en-US" dirty="0"/>
              <a:t>Zeitgeist </a:t>
            </a:r>
            <a:r>
              <a:rPr lang="en-US" dirty="0" smtClean="0"/>
              <a:t>movie which claims that the ancient Egyptians taught that:</a:t>
            </a:r>
          </a:p>
          <a:p>
            <a:pPr lvl="1"/>
            <a:r>
              <a:rPr lang="en-US" dirty="0" smtClean="0"/>
              <a:t>Their Egyptian god, Horus, </a:t>
            </a:r>
            <a:r>
              <a:rPr lang="en-US" dirty="0"/>
              <a:t>was born on December </a:t>
            </a:r>
            <a:r>
              <a:rPr lang="en-US" dirty="0" smtClean="0"/>
              <a:t>25</a:t>
            </a:r>
            <a:r>
              <a:rPr lang="en-US" baseline="30000" dirty="0" smtClean="0"/>
              <a:t>th</a:t>
            </a:r>
            <a:r>
              <a:rPr lang="en-US" dirty="0" smtClean="0"/>
              <a:t> of </a:t>
            </a:r>
            <a:r>
              <a:rPr lang="en-US" dirty="0"/>
              <a:t>the virgin </a:t>
            </a:r>
            <a:r>
              <a:rPr lang="en-US" dirty="0" smtClean="0"/>
              <a:t>Isis.</a:t>
            </a:r>
          </a:p>
          <a:p>
            <a:pPr lvl="1"/>
            <a:r>
              <a:rPr lang="en-US" dirty="0"/>
              <a:t>His birth was accompanied by a star in the east, and upon his birth he was adored by three kings</a:t>
            </a:r>
            <a:r>
              <a:rPr lang="en-US" dirty="0" smtClean="0"/>
              <a:t>.</a:t>
            </a:r>
          </a:p>
          <a:p>
            <a:pPr lvl="1"/>
            <a:r>
              <a:rPr lang="en-US" dirty="0"/>
              <a:t>At the age of 12, he was a prodigal child teacher, and at the age of 30 he was baptized by a figure known as Anup and thus began his ministry</a:t>
            </a:r>
            <a:r>
              <a:rPr lang="en-US" dirty="0" smtClean="0"/>
              <a:t>.</a:t>
            </a:r>
          </a:p>
          <a:p>
            <a:pPr lvl="1"/>
            <a:r>
              <a:rPr lang="en-US" dirty="0"/>
              <a:t>Horus had 12 disciples he traveled about with, performing miracles such as healing the sick and walking on water</a:t>
            </a:r>
            <a:r>
              <a:rPr lang="en-US" dirty="0" smtClean="0"/>
              <a:t>.</a:t>
            </a:r>
          </a:p>
          <a:p>
            <a:pPr lvl="1"/>
            <a:r>
              <a:rPr lang="en-US" dirty="0"/>
              <a:t>Horus was known by many gestural names such as The Truth, The Light, God’s Anointed Son, The Good Shepherd, The Lamb of God, and many others</a:t>
            </a:r>
            <a:r>
              <a:rPr lang="en-US" dirty="0" smtClean="0"/>
              <a:t>.</a:t>
            </a:r>
          </a:p>
          <a:p>
            <a:pPr lvl="1"/>
            <a:r>
              <a:rPr lang="en-US" dirty="0"/>
              <a:t>After being “betrayed” by Typhon, Horus was “crucified,” buried for three days, and thus, resurrected</a:t>
            </a:r>
            <a:r>
              <a:rPr lang="en-US" dirty="0" smtClean="0"/>
              <a:t>.</a:t>
            </a:r>
            <a:endParaRPr lang="en-US" dirty="0"/>
          </a:p>
          <a:p>
            <a:pPr lvl="1"/>
            <a:endParaRPr lang="en-US" dirty="0"/>
          </a:p>
          <a:p>
            <a:pPr lvl="0"/>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a:t>
            </a:r>
            <a:r>
              <a:rPr lang="en-US" sz="1600" dirty="0">
                <a:solidFill>
                  <a:prstClr val="black"/>
                </a:solidFill>
              </a:rPr>
              <a:t>21 – Origins of Christmas</a:t>
            </a:r>
          </a:p>
        </p:txBody>
      </p:sp>
    </p:spTree>
    <p:extLst>
      <p:ext uri="{BB962C8B-B14F-4D97-AF65-F5344CB8AC3E}">
        <p14:creationId xmlns:p14="http://schemas.microsoft.com/office/powerpoint/2010/main" val="376555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dirty="0" smtClean="0"/>
              <a:t>At first all this seems very troubling. How can the story of Christianity claim to be true when it is so obviously similar to, and therefore probably based on, ancient Egyptian religion?</a:t>
            </a:r>
          </a:p>
          <a:p>
            <a:r>
              <a:rPr lang="en-US" dirty="0" smtClean="0"/>
              <a:t>Until you realize that </a:t>
            </a:r>
            <a:r>
              <a:rPr lang="en-US" b="1" i="1" dirty="0" smtClean="0"/>
              <a:t>none</a:t>
            </a:r>
            <a:r>
              <a:rPr lang="en-US" dirty="0" smtClean="0"/>
              <a:t> of these claims made about the ancient  Egyptian teaching are true!</a:t>
            </a:r>
          </a:p>
          <a:p>
            <a:r>
              <a:rPr lang="en-US" dirty="0" smtClean="0"/>
              <a:t>If you go through the companion guide provided by the makers of the </a:t>
            </a:r>
            <a:r>
              <a:rPr lang="en-US" dirty="0"/>
              <a:t>Zeitgeist movie </a:t>
            </a:r>
            <a:r>
              <a:rPr lang="en-US" dirty="0" smtClean="0"/>
              <a:t>and carefully read their supporting arguments, you will find a lot of very scholarly sounding conjecture that does not support the seemingly amazing parallels touted in their major bullet </a:t>
            </a:r>
            <a:r>
              <a:rPr lang="en-US" dirty="0"/>
              <a:t>points: </a:t>
            </a:r>
            <a:r>
              <a:rPr lang="en-US" dirty="0">
                <a:hlinkClick r:id="rId4"/>
              </a:rPr>
              <a:t>http://www.zeitgeistmovie.com/Zeitgeist,%20The%20Movie-%</a:t>
            </a:r>
            <a:r>
              <a:rPr lang="en-US" dirty="0" smtClean="0">
                <a:hlinkClick r:id="rId4"/>
              </a:rPr>
              <a:t>20Companion%20Guide%20PDF.pdf</a:t>
            </a:r>
            <a:r>
              <a:rPr lang="en-US" dirty="0" smtClean="0"/>
              <a:t> </a:t>
            </a:r>
            <a:endParaRPr lang="en-US" dirty="0"/>
          </a:p>
          <a:p>
            <a:pPr lvl="1"/>
            <a:endParaRPr lang="en-US" dirty="0"/>
          </a:p>
          <a:p>
            <a:pPr lvl="1"/>
            <a:endParaRPr lang="en-US" dirty="0"/>
          </a:p>
          <a:p>
            <a:pPr lvl="0"/>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a:t>
            </a:r>
            <a:r>
              <a:rPr lang="en-US" sz="1600" dirty="0">
                <a:solidFill>
                  <a:prstClr val="black"/>
                </a:solidFill>
              </a:rPr>
              <a:t>21 – Origins of Christmas</a:t>
            </a:r>
          </a:p>
        </p:txBody>
      </p:sp>
    </p:spTree>
    <p:extLst>
      <p:ext uri="{BB962C8B-B14F-4D97-AF65-F5344CB8AC3E}">
        <p14:creationId xmlns:p14="http://schemas.microsoft.com/office/powerpoint/2010/main" val="3172823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fontScale="85000" lnSpcReduction="10000"/>
          </a:bodyPr>
          <a:lstStyle/>
          <a:p>
            <a:pPr lvl="0"/>
            <a:r>
              <a:rPr lang="en-US" dirty="0" smtClean="0"/>
              <a:t>James White mentions a </a:t>
            </a:r>
            <a:r>
              <a:rPr lang="en-US" dirty="0"/>
              <a:t>fascinating article by Dr. Beckwith </a:t>
            </a:r>
            <a:r>
              <a:rPr lang="en-US" dirty="0" smtClean="0"/>
              <a:t>(a Christian author who </a:t>
            </a:r>
            <a:r>
              <a:rPr lang="en-US" dirty="0"/>
              <a:t>writes scholarly articles) </a:t>
            </a:r>
            <a:r>
              <a:rPr lang="en-US" dirty="0" smtClean="0"/>
              <a:t>that shows how, using currently available historical data, we can calculate the original date of Christmas: </a:t>
            </a:r>
          </a:p>
          <a:p>
            <a:pPr lvl="0"/>
            <a:r>
              <a:rPr lang="en-US" dirty="0" smtClean="0"/>
              <a:t>We </a:t>
            </a:r>
            <a:r>
              <a:rPr lang="en-US" dirty="0"/>
              <a:t>are given a historical connection between Jesus’ birth and John the Baptist’s </a:t>
            </a:r>
            <a:r>
              <a:rPr lang="en-US" dirty="0" smtClean="0"/>
              <a:t>birth: </a:t>
            </a:r>
            <a:r>
              <a:rPr lang="en-US" dirty="0"/>
              <a:t>John </a:t>
            </a:r>
            <a:r>
              <a:rPr lang="en-US" dirty="0" smtClean="0"/>
              <a:t>was conceived six months before Jesus (Luke 1:36).</a:t>
            </a:r>
          </a:p>
          <a:p>
            <a:pPr lvl="0"/>
            <a:r>
              <a:rPr lang="en-US" dirty="0" smtClean="0"/>
              <a:t>John </a:t>
            </a:r>
            <a:r>
              <a:rPr lang="en-US" dirty="0"/>
              <a:t>the Baptist’s father was Zechariah. We know his tribe and we </a:t>
            </a:r>
            <a:r>
              <a:rPr lang="en-US" dirty="0" smtClean="0"/>
              <a:t>still have historical records telling us </a:t>
            </a:r>
            <a:r>
              <a:rPr lang="en-US" dirty="0"/>
              <a:t>the courses of the </a:t>
            </a:r>
            <a:r>
              <a:rPr lang="en-US" dirty="0" smtClean="0"/>
              <a:t>priests who served in the temple at the time of Jesus’ birth and we </a:t>
            </a:r>
            <a:r>
              <a:rPr lang="en-US" dirty="0"/>
              <a:t>know what order they </a:t>
            </a:r>
            <a:r>
              <a:rPr lang="en-US" dirty="0" smtClean="0"/>
              <a:t>served </a:t>
            </a:r>
            <a:r>
              <a:rPr lang="en-US" dirty="0"/>
              <a:t>in. </a:t>
            </a:r>
            <a:endParaRPr lang="en-US" dirty="0" smtClean="0"/>
          </a:p>
          <a:p>
            <a:pPr lvl="0"/>
            <a:r>
              <a:rPr lang="en-US" dirty="0" smtClean="0"/>
              <a:t>From that we </a:t>
            </a:r>
            <a:r>
              <a:rPr lang="en-US" dirty="0"/>
              <a:t>can figure out when Zechariah </a:t>
            </a:r>
            <a:r>
              <a:rPr lang="en-US" dirty="0" smtClean="0"/>
              <a:t>would </a:t>
            </a:r>
            <a:r>
              <a:rPr lang="en-US" dirty="0"/>
              <a:t>have been serving in the temple, and therefore we can figure out when Elizabeth got pregnant and </a:t>
            </a:r>
            <a:r>
              <a:rPr lang="en-US" dirty="0" smtClean="0"/>
              <a:t>from that we </a:t>
            </a:r>
            <a:r>
              <a:rPr lang="en-US" dirty="0"/>
              <a:t>can figure out when Mary became pregnant. </a:t>
            </a:r>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a:t>
            </a:r>
            <a:r>
              <a:rPr lang="en-US" sz="1600" dirty="0">
                <a:solidFill>
                  <a:prstClr val="black"/>
                </a:solidFill>
              </a:rPr>
              <a:t>21 – Origins of Christmas</a:t>
            </a:r>
          </a:p>
        </p:txBody>
      </p:sp>
    </p:spTree>
    <p:extLst>
      <p:ext uri="{BB962C8B-B14F-4D97-AF65-F5344CB8AC3E}">
        <p14:creationId xmlns:p14="http://schemas.microsoft.com/office/powerpoint/2010/main" val="1774237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dirty="0" smtClean="0"/>
              <a:t>When </a:t>
            </a:r>
            <a:r>
              <a:rPr lang="en-US" dirty="0"/>
              <a:t>you do all this, </a:t>
            </a:r>
            <a:r>
              <a:rPr lang="en-US" dirty="0" smtClean="0"/>
              <a:t>according to Dr. Beckwith’s calculations, you get </a:t>
            </a:r>
            <a:r>
              <a:rPr lang="en-US" dirty="0"/>
              <a:t>a 2-3 week window for Christ’s birth between December 25</a:t>
            </a:r>
            <a:r>
              <a:rPr lang="en-US" baseline="30000" dirty="0"/>
              <a:t>th</a:t>
            </a:r>
            <a:r>
              <a:rPr lang="en-US" dirty="0"/>
              <a:t> and January 6</a:t>
            </a:r>
            <a:r>
              <a:rPr lang="en-US" baseline="30000" dirty="0"/>
              <a:t>th</a:t>
            </a:r>
            <a:r>
              <a:rPr lang="en-US" dirty="0" smtClean="0"/>
              <a:t>.</a:t>
            </a:r>
          </a:p>
          <a:p>
            <a:pPr lvl="0"/>
            <a:r>
              <a:rPr lang="en-US" dirty="0" smtClean="0"/>
              <a:t>I was never able to find the article by Dr. Beckwith that James referenced, but I did find a set of very detailed calculations that seem to track with the line of reasoning described above: </a:t>
            </a:r>
            <a:r>
              <a:rPr lang="en-US" dirty="0" smtClean="0">
                <a:hlinkClick r:id="rId4"/>
              </a:rPr>
              <a:t>http</a:t>
            </a:r>
            <a:r>
              <a:rPr lang="en-US" dirty="0">
                <a:hlinkClick r:id="rId4"/>
              </a:rPr>
              <a:t>://www.dec25th.info/Unto%20You%20Is%20Born%20This%20Day.html#_</a:t>
            </a:r>
            <a:r>
              <a:rPr lang="en-US" dirty="0" smtClean="0">
                <a:hlinkClick r:id="rId4"/>
              </a:rPr>
              <a:t>ftnref19</a:t>
            </a:r>
            <a:r>
              <a:rPr lang="en-US" dirty="0" smtClean="0"/>
              <a:t> </a:t>
            </a:r>
            <a:endParaRPr lang="en-US" dirty="0"/>
          </a:p>
          <a:p>
            <a:pPr lvl="0"/>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a:t>
            </a:r>
            <a:r>
              <a:rPr lang="en-US" sz="1600" dirty="0">
                <a:solidFill>
                  <a:prstClr val="black"/>
                </a:solidFill>
              </a:rPr>
              <a:t>21 – Origins of Christmas</a:t>
            </a:r>
          </a:p>
        </p:txBody>
      </p:sp>
    </p:spTree>
    <p:extLst>
      <p:ext uri="{BB962C8B-B14F-4D97-AF65-F5344CB8AC3E}">
        <p14:creationId xmlns:p14="http://schemas.microsoft.com/office/powerpoint/2010/main" val="1454337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solidFill>
                  <a:schemeClr val="bg1"/>
                </a:solidFill>
                <a:effectLst>
                  <a:glow rad="139700">
                    <a:srgbClr val="C00000">
                      <a:alpha val="40000"/>
                    </a:srgbClr>
                  </a:glow>
                  <a:outerShdw blurRad="114300" dist="38100" dir="13500000" algn="br" rotWithShape="0">
                    <a:prstClr val="black"/>
                  </a:outerShdw>
                </a:effectLst>
              </a:rPr>
              <a:t>The </a:t>
            </a:r>
            <a:r>
              <a:rPr lang="en-US" b="1" dirty="0">
                <a:solidFill>
                  <a:schemeClr val="bg1"/>
                </a:solidFill>
                <a:effectLst>
                  <a:glow rad="139700">
                    <a:srgbClr val="C00000">
                      <a:alpha val="40000"/>
                    </a:srgbClr>
                  </a:glow>
                  <a:outerShdw blurRad="114300" dist="38100" dir="13500000" algn="br" rotWithShape="0">
                    <a:prstClr val="black"/>
                  </a:outerShdw>
                </a:effectLst>
              </a:rPr>
              <a:t>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pPr lvl="0"/>
            <a:r>
              <a:rPr lang="en-US" dirty="0" smtClean="0"/>
              <a:t>Okay, so maybe the date upon which we celebrate Christmas doesn’t come from paganism, but surely many of the other traditions associated with Christmas were picked up from pagan practices, right?</a:t>
            </a:r>
          </a:p>
          <a:p>
            <a:pPr lvl="0"/>
            <a:r>
              <a:rPr lang="en-US" dirty="0" smtClean="0"/>
              <a:t>Things like:</a:t>
            </a:r>
          </a:p>
          <a:p>
            <a:pPr lvl="1"/>
            <a:r>
              <a:rPr lang="en-US" dirty="0" smtClean="0"/>
              <a:t>Christmas trees</a:t>
            </a:r>
          </a:p>
          <a:p>
            <a:pPr lvl="1"/>
            <a:r>
              <a:rPr lang="en-US" dirty="0" smtClean="0"/>
              <a:t>Santa Clause</a:t>
            </a:r>
          </a:p>
          <a:p>
            <a:pPr lvl="1"/>
            <a:r>
              <a:rPr lang="en-US" dirty="0" smtClean="0"/>
              <a:t>Candles</a:t>
            </a:r>
          </a:p>
          <a:p>
            <a:pPr lvl="1"/>
            <a:r>
              <a:rPr lang="en-US" dirty="0" smtClean="0"/>
              <a:t>Gift Giving</a:t>
            </a:r>
          </a:p>
          <a:p>
            <a:pPr lvl="1"/>
            <a:r>
              <a:rPr lang="en-US" dirty="0" smtClean="0"/>
              <a:t>Christmas Cards</a:t>
            </a:r>
          </a:p>
          <a:p>
            <a:r>
              <a:rPr lang="en-US" dirty="0" smtClean="0"/>
              <a:t>Perhaps. But perhaps not. Lets look at where some of these ideas may have come from. </a:t>
            </a:r>
            <a:endParaRPr lang="en-US" dirty="0"/>
          </a:p>
          <a:p>
            <a:endParaRPr lang="en-US" sz="2800" dirty="0" smtClean="0"/>
          </a:p>
        </p:txBody>
      </p:sp>
    </p:spTree>
    <p:extLst>
      <p:ext uri="{BB962C8B-B14F-4D97-AF65-F5344CB8AC3E}">
        <p14:creationId xmlns:p14="http://schemas.microsoft.com/office/powerpoint/2010/main" val="255608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effectLst>
                  <a:glow rad="101600">
                    <a:srgbClr val="00B050">
                      <a:alpha val="60000"/>
                    </a:srgbClr>
                  </a:glow>
                </a:effectLst>
              </a:rPr>
              <a:t>*</a:t>
            </a:r>
            <a:r>
              <a:rPr lang="en-US" b="1" dirty="0">
                <a:solidFill>
                  <a:schemeClr val="bg1"/>
                </a:solidFill>
                <a:effectLst>
                  <a:glow rad="101600">
                    <a:srgbClr val="00B050">
                      <a:alpha val="60000"/>
                    </a:srgbClr>
                  </a:glow>
                  <a:outerShdw blurRad="114300" dist="38100" dir="13500000" algn="br" rotWithShape="0">
                    <a:prstClr val="black"/>
                  </a:outerShdw>
                </a:effectLst>
              </a:rPr>
              <a:t>The Origin of the Christmas Tree</a:t>
            </a:r>
            <a:endParaRPr lang="en-US" b="1" dirty="0">
              <a:effectLst>
                <a:glow rad="101600">
                  <a:srgbClr val="00B050">
                    <a:alpha val="60000"/>
                  </a:srgbClr>
                </a:glow>
                <a:outerShdw blurRad="114300" dist="38100" dir="13500000" algn="br" rotWithShape="0">
                  <a:prstClr val="black"/>
                </a:outerShdw>
              </a:effectLst>
            </a:endParaRPr>
          </a:p>
        </p:txBody>
      </p:sp>
      <p:sp>
        <p:nvSpPr>
          <p:cNvPr id="4" name="Content Placeholder 3"/>
          <p:cNvSpPr>
            <a:spLocks noGrp="1"/>
          </p:cNvSpPr>
          <p:nvPr>
            <p:ph idx="1"/>
          </p:nvPr>
        </p:nvSpPr>
        <p:spPr>
          <a:xfrm>
            <a:off x="457200" y="838200"/>
            <a:ext cx="8229600" cy="5420506"/>
          </a:xfrm>
        </p:spPr>
        <p:txBody>
          <a:bodyPr>
            <a:normAutofit fontScale="92500" lnSpcReduction="10000"/>
          </a:bodyPr>
          <a:lstStyle/>
          <a:p>
            <a:pPr lvl="0"/>
            <a:r>
              <a:rPr lang="en-US" dirty="0"/>
              <a:t>Among the many accounts claiming to explain the origin of the Christmas tree, the three most popular are from Germany — making it the likeliest place of origin. </a:t>
            </a:r>
            <a:endParaRPr lang="en-US" dirty="0" smtClean="0"/>
          </a:p>
          <a:p>
            <a:pPr lvl="0"/>
            <a:r>
              <a:rPr lang="en-US" dirty="0" smtClean="0"/>
              <a:t>The </a:t>
            </a:r>
            <a:r>
              <a:rPr lang="en-US" dirty="0"/>
              <a:t>stories span from the 8th to the 16th century. All three have some element of historical fact, and they may even loosely connect from one to another</a:t>
            </a:r>
            <a:r>
              <a:rPr lang="en-US" dirty="0" smtClean="0"/>
              <a:t>.</a:t>
            </a:r>
          </a:p>
          <a:p>
            <a:pPr lvl="0"/>
            <a:r>
              <a:rPr lang="en-US" b="1" dirty="0"/>
              <a:t>The first story is about St. Boniface</a:t>
            </a:r>
            <a:r>
              <a:rPr lang="en-US" dirty="0"/>
              <a:t>. In the 8th century, he was a missionary to some of the remotest tribes of Germany. </a:t>
            </a:r>
          </a:p>
          <a:p>
            <a:pPr lvl="0"/>
            <a:r>
              <a:rPr lang="en-US" dirty="0"/>
              <a:t>He is probably best known for what is called the “Felling of Thor’s Oak.” It is said that upon entering a town in northern Hesse (</a:t>
            </a:r>
            <a:r>
              <a:rPr lang="en-US" dirty="0" err="1"/>
              <a:t>Hessia</a:t>
            </a:r>
            <a:r>
              <a:rPr lang="en-US" dirty="0"/>
              <a:t>), Boniface learned that the people worshiped the god Thor who they believed resided in a great oak tree among them. </a:t>
            </a:r>
          </a:p>
          <a:p>
            <a:pPr lvl="0"/>
            <a:endParaRPr lang="en-US" sz="2800" dirty="0" smtClean="0"/>
          </a:p>
        </p:txBody>
      </p:sp>
      <p:sp>
        <p:nvSpPr>
          <p:cNvPr id="5" name="TextBox 4"/>
          <p:cNvSpPr txBox="1"/>
          <p:nvPr/>
        </p:nvSpPr>
        <p:spPr>
          <a:xfrm>
            <a:off x="2219" y="6258706"/>
            <a:ext cx="9144000" cy="584775"/>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a:t>
            </a:r>
            <a:r>
              <a:rPr lang="en-US" sz="1600" dirty="0" smtClean="0">
                <a:solidFill>
                  <a:prstClr val="black"/>
                </a:solidFill>
                <a:hlinkClick r:id="rId4"/>
              </a:rPr>
              <a:t>www.crosswalk.com/special-coverage/christmas-and-advent/what-is-christmas-understanding-the-history-and-origin.html</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350585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effectLst>
                  <a:glow rad="101600">
                    <a:srgbClr val="00B050">
                      <a:alpha val="60000"/>
                    </a:srgbClr>
                  </a:glow>
                </a:effectLst>
              </a:rPr>
              <a:t>*</a:t>
            </a:r>
            <a:r>
              <a:rPr lang="en-US" b="1" dirty="0">
                <a:solidFill>
                  <a:schemeClr val="bg1"/>
                </a:solidFill>
                <a:effectLst>
                  <a:glow rad="101600">
                    <a:srgbClr val="00B050">
                      <a:alpha val="60000"/>
                    </a:srgbClr>
                  </a:glow>
                  <a:outerShdw blurRad="114300" dist="38100" dir="13500000" algn="br" rotWithShape="0">
                    <a:prstClr val="black"/>
                  </a:outerShdw>
                </a:effectLst>
              </a:rPr>
              <a:t>The Origin of the Christmas Tree</a:t>
            </a:r>
            <a:endParaRPr lang="en-US" b="1" dirty="0">
              <a:effectLst>
                <a:glow rad="101600">
                  <a:srgbClr val="00B050">
                    <a:alpha val="60000"/>
                  </a:srgbClr>
                </a:glow>
                <a:outerShdw blurRad="114300" dist="38100" dir="13500000" algn="br" rotWithShape="0">
                  <a:prstClr val="black"/>
                </a:outerShdw>
              </a:effectLst>
            </a:endParaRPr>
          </a:p>
        </p:txBody>
      </p:sp>
      <p:sp>
        <p:nvSpPr>
          <p:cNvPr id="4" name="Content Placeholder 3"/>
          <p:cNvSpPr>
            <a:spLocks noGrp="1"/>
          </p:cNvSpPr>
          <p:nvPr>
            <p:ph idx="1"/>
          </p:nvPr>
        </p:nvSpPr>
        <p:spPr>
          <a:xfrm>
            <a:off x="457200" y="838200"/>
            <a:ext cx="8229600" cy="5420506"/>
          </a:xfrm>
        </p:spPr>
        <p:txBody>
          <a:bodyPr>
            <a:normAutofit fontScale="85000" lnSpcReduction="10000"/>
          </a:bodyPr>
          <a:lstStyle/>
          <a:p>
            <a:pPr lvl="0"/>
            <a:r>
              <a:rPr lang="en-US" dirty="0" smtClean="0"/>
              <a:t>Boniface </a:t>
            </a:r>
            <a:r>
              <a:rPr lang="en-US" dirty="0"/>
              <a:t>determined that if he wanted to earn an audience with the people, he would have to confront Thor. </a:t>
            </a:r>
            <a:endParaRPr lang="en-US" dirty="0" smtClean="0"/>
          </a:p>
          <a:p>
            <a:pPr lvl="0"/>
            <a:r>
              <a:rPr lang="en-US" dirty="0" smtClean="0"/>
              <a:t>He </a:t>
            </a:r>
            <a:r>
              <a:rPr lang="en-US" dirty="0"/>
              <a:t>announced before the people that he was going to cut down the oak, and he openly challenged Thor to strike him down. </a:t>
            </a:r>
            <a:endParaRPr lang="en-US" dirty="0" smtClean="0"/>
          </a:p>
          <a:p>
            <a:pPr lvl="0"/>
            <a:r>
              <a:rPr lang="en-US" dirty="0" smtClean="0"/>
              <a:t>Miraculously</a:t>
            </a:r>
            <a:r>
              <a:rPr lang="en-US" dirty="0"/>
              <a:t>, as Boniface began to chop the oak, a mighty wind blew and hurled the tree to the ground. </a:t>
            </a:r>
            <a:endParaRPr lang="en-US" dirty="0" smtClean="0"/>
          </a:p>
          <a:p>
            <a:pPr lvl="0"/>
            <a:r>
              <a:rPr lang="en-US" dirty="0" smtClean="0"/>
              <a:t>Tradition </a:t>
            </a:r>
            <a:r>
              <a:rPr lang="en-US" dirty="0"/>
              <a:t>holds that a fir tree was growing in the roots of the oak, and Boniface claimed the tree as a symbol of Christ. </a:t>
            </a:r>
            <a:endParaRPr lang="en-US" dirty="0" smtClean="0"/>
          </a:p>
          <a:p>
            <a:pPr lvl="0"/>
            <a:r>
              <a:rPr lang="en-US" dirty="0" smtClean="0"/>
              <a:t>Needless </a:t>
            </a:r>
            <a:r>
              <a:rPr lang="en-US" dirty="0"/>
              <a:t>to say, the people readily accepted Boniface’s message, and the tree eventually came to be associated with the birth of Christ and a celebration of the day when the mighty God (who could hurl a gigantic oak to the ground) chose to humbly enter the world as a babe</a:t>
            </a:r>
            <a:r>
              <a:rPr lang="en-US" dirty="0" smtClean="0"/>
              <a:t>.</a:t>
            </a:r>
            <a:endParaRPr lang="en-US" sz="2800" dirty="0" smtClean="0"/>
          </a:p>
        </p:txBody>
      </p:sp>
      <p:sp>
        <p:nvSpPr>
          <p:cNvPr id="5" name="TextBox 4"/>
          <p:cNvSpPr txBox="1"/>
          <p:nvPr/>
        </p:nvSpPr>
        <p:spPr>
          <a:xfrm>
            <a:off x="2219" y="6258706"/>
            <a:ext cx="9144000" cy="584775"/>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a:t>
            </a:r>
            <a:r>
              <a:rPr lang="en-US" sz="1600" dirty="0" smtClean="0">
                <a:solidFill>
                  <a:prstClr val="black"/>
                </a:solidFill>
                <a:hlinkClick r:id="rId4"/>
              </a:rPr>
              <a:t>www.crosswalk.com/special-coverage/christmas-and-advent/what-is-christmas-understanding-the-history-and-origin.html</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562982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effectLst>
                  <a:glow rad="101600">
                    <a:srgbClr val="00B050">
                      <a:alpha val="60000"/>
                    </a:srgbClr>
                  </a:glow>
                </a:effectLst>
              </a:rPr>
              <a:t>*</a:t>
            </a:r>
            <a:r>
              <a:rPr lang="en-US" b="1" dirty="0">
                <a:solidFill>
                  <a:schemeClr val="bg1"/>
                </a:solidFill>
                <a:effectLst>
                  <a:glow rad="101600">
                    <a:srgbClr val="00B050">
                      <a:alpha val="60000"/>
                    </a:srgbClr>
                  </a:glow>
                  <a:outerShdw blurRad="114300" dist="38100" dir="13500000" algn="br" rotWithShape="0">
                    <a:prstClr val="black"/>
                  </a:outerShdw>
                </a:effectLst>
              </a:rPr>
              <a:t>The Origin of the Christmas Tree</a:t>
            </a:r>
            <a:endParaRPr lang="en-US" b="1" dirty="0">
              <a:effectLst>
                <a:glow rad="101600">
                  <a:srgbClr val="00B050">
                    <a:alpha val="60000"/>
                  </a:srgbClr>
                </a:glow>
                <a:outerShdw blurRad="114300" dist="38100" dir="13500000" algn="br" rotWithShape="0">
                  <a:prstClr val="black"/>
                </a:outerShdw>
              </a:effectLst>
            </a:endParaRPr>
          </a:p>
        </p:txBody>
      </p:sp>
      <p:sp>
        <p:nvSpPr>
          <p:cNvPr id="4" name="Content Placeholder 3"/>
          <p:cNvSpPr>
            <a:spLocks noGrp="1"/>
          </p:cNvSpPr>
          <p:nvPr>
            <p:ph idx="1"/>
          </p:nvPr>
        </p:nvSpPr>
        <p:spPr>
          <a:xfrm>
            <a:off x="457200" y="838200"/>
            <a:ext cx="8229600" cy="5420506"/>
          </a:xfrm>
        </p:spPr>
        <p:txBody>
          <a:bodyPr>
            <a:normAutofit lnSpcReduction="10000"/>
          </a:bodyPr>
          <a:lstStyle/>
          <a:p>
            <a:pPr lvl="0"/>
            <a:r>
              <a:rPr lang="en-US" dirty="0" smtClean="0"/>
              <a:t>A second possible </a:t>
            </a:r>
            <a:r>
              <a:rPr lang="en-US" dirty="0"/>
              <a:t>source of the Christmas tree (and probably the most likely) comes from </a:t>
            </a:r>
            <a:r>
              <a:rPr lang="en-US" b="1" dirty="0"/>
              <a:t>medieval religious plays in Germany</a:t>
            </a:r>
            <a:r>
              <a:rPr lang="en-US" dirty="0"/>
              <a:t>. </a:t>
            </a:r>
            <a:endParaRPr lang="en-US" dirty="0" smtClean="0"/>
          </a:p>
          <a:p>
            <a:pPr lvl="0"/>
            <a:r>
              <a:rPr lang="en-US" dirty="0" smtClean="0"/>
              <a:t>Among </a:t>
            </a:r>
            <a:r>
              <a:rPr lang="en-US" dirty="0"/>
              <a:t>the most popular of these plays was the “Paradise” play. It started with the creation of man, acted out the first sin, and showed Adam and Eve being expelled from Paradise (the Garden of Eden). </a:t>
            </a:r>
            <a:endParaRPr lang="en-US" dirty="0" smtClean="0"/>
          </a:p>
          <a:p>
            <a:pPr lvl="0"/>
            <a:r>
              <a:rPr lang="en-US" dirty="0" smtClean="0"/>
              <a:t>It </a:t>
            </a:r>
            <a:r>
              <a:rPr lang="en-US" dirty="0"/>
              <a:t>closed with the promise of a coming Savior, which made the play a particular favorite during the Christmas season. </a:t>
            </a:r>
            <a:endParaRPr lang="en-US" dirty="0" smtClean="0"/>
          </a:p>
          <a:p>
            <a:pPr lvl="0"/>
            <a:r>
              <a:rPr lang="en-US" dirty="0" smtClean="0"/>
              <a:t>In </a:t>
            </a:r>
            <a:r>
              <a:rPr lang="en-US" dirty="0"/>
              <a:t>the play, the Garden of Eden was most often represented by a fir tree hung with apples and surrounded by candles</a:t>
            </a:r>
            <a:r>
              <a:rPr lang="en-US" dirty="0" smtClean="0"/>
              <a:t>.</a:t>
            </a:r>
            <a:endParaRPr lang="en-US" sz="2800" dirty="0" smtClean="0"/>
          </a:p>
        </p:txBody>
      </p:sp>
      <p:sp>
        <p:nvSpPr>
          <p:cNvPr id="5" name="TextBox 4"/>
          <p:cNvSpPr txBox="1"/>
          <p:nvPr/>
        </p:nvSpPr>
        <p:spPr>
          <a:xfrm>
            <a:off x="2219" y="6258706"/>
            <a:ext cx="9144000" cy="584775"/>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a:t>
            </a:r>
            <a:r>
              <a:rPr lang="en-US" sz="1600" dirty="0" smtClean="0">
                <a:solidFill>
                  <a:prstClr val="black"/>
                </a:solidFill>
                <a:hlinkClick r:id="rId4"/>
              </a:rPr>
              <a:t>www.crosswalk.com/special-coverage/christmas-and-advent/what-is-christmas-understanding-the-history-and-origin.html</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906679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71940"/>
            <a:ext cx="8915400" cy="276999"/>
          </a:xfrm>
          <a:prstGeom prst="rect">
            <a:avLst/>
          </a:prstGeom>
        </p:spPr>
        <p:txBody>
          <a:bodyPr wrap="square">
            <a:spAutoFit/>
          </a:bodyPr>
          <a:lstStyle/>
          <a:p>
            <a:r>
              <a:rPr lang="en-US" sz="1200" dirty="0">
                <a:solidFill>
                  <a:prstClr val="black"/>
                </a:solidFill>
                <a:hlinkClick r:id="rId4"/>
              </a:rPr>
              <a:t>https://</a:t>
            </a:r>
            <a:r>
              <a:rPr lang="en-US" sz="1200" dirty="0" smtClean="0">
                <a:solidFill>
                  <a:prstClr val="black"/>
                </a:solidFill>
                <a:hlinkClick r:id="rId4"/>
              </a:rPr>
              <a:t>www.crosswalk.com/special-coverage/christmas-and-advent/was-jesus-really-born-on-dec-25.html</a:t>
            </a:r>
            <a:r>
              <a:rPr lang="en-US" sz="1200" dirty="0" smtClean="0">
                <a:solidFill>
                  <a:prstClr val="black"/>
                </a:solidFill>
              </a:rPr>
              <a:t> </a:t>
            </a:r>
            <a:endParaRPr lang="en-US" sz="1200" dirty="0">
              <a:solidFill>
                <a:prstClr val="black"/>
              </a:solidFill>
            </a:endParaRPr>
          </a:p>
        </p:txBody>
      </p:sp>
      <p:sp>
        <p:nvSpPr>
          <p:cNvPr id="7" name="Title 2"/>
          <p:cNvSpPr>
            <a:spLocks noGrp="1"/>
          </p:cNvSpPr>
          <p:nvPr>
            <p:ph type="title"/>
          </p:nvPr>
        </p:nvSpPr>
        <p:spPr>
          <a:xfrm>
            <a:off x="0" y="2819400"/>
            <a:ext cx="9144000" cy="2206101"/>
          </a:xfrm>
          <a:effectLst/>
        </p:spPr>
        <p:txBody>
          <a:bodyPr>
            <a:noAutofit/>
          </a:bodyPr>
          <a:lstStyle/>
          <a:p>
            <a:r>
              <a:rPr lang="en-US" sz="7200" b="1" dirty="0" smtClean="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297135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effectLst>
                  <a:glow rad="101600">
                    <a:srgbClr val="00B050">
                      <a:alpha val="60000"/>
                    </a:srgbClr>
                  </a:glow>
                </a:effectLst>
              </a:rPr>
              <a:t>*</a:t>
            </a:r>
            <a:r>
              <a:rPr lang="en-US" b="1" dirty="0">
                <a:solidFill>
                  <a:schemeClr val="bg1"/>
                </a:solidFill>
                <a:effectLst>
                  <a:glow rad="101600">
                    <a:srgbClr val="00B050">
                      <a:alpha val="60000"/>
                    </a:srgbClr>
                  </a:glow>
                  <a:outerShdw blurRad="114300" dist="38100" dir="13500000" algn="br" rotWithShape="0">
                    <a:prstClr val="black"/>
                  </a:outerShdw>
                </a:effectLst>
              </a:rPr>
              <a:t>The Origin of the Christmas Tree</a:t>
            </a:r>
            <a:endParaRPr lang="en-US" b="1" dirty="0">
              <a:effectLst>
                <a:glow rad="101600">
                  <a:srgbClr val="00B050">
                    <a:alpha val="60000"/>
                  </a:srgbClr>
                </a:glow>
                <a:outerShdw blurRad="114300" dist="38100" dir="13500000" algn="br" rotWithShape="0">
                  <a:prstClr val="black"/>
                </a:outerShdw>
              </a:effectLst>
            </a:endParaRPr>
          </a:p>
        </p:txBody>
      </p:sp>
      <p:sp>
        <p:nvSpPr>
          <p:cNvPr id="4" name="Content Placeholder 3"/>
          <p:cNvSpPr>
            <a:spLocks noGrp="1"/>
          </p:cNvSpPr>
          <p:nvPr>
            <p:ph idx="1"/>
          </p:nvPr>
        </p:nvSpPr>
        <p:spPr>
          <a:xfrm>
            <a:off x="457200" y="838200"/>
            <a:ext cx="8229600" cy="5420506"/>
          </a:xfrm>
        </p:spPr>
        <p:txBody>
          <a:bodyPr>
            <a:normAutofit fontScale="92500" lnSpcReduction="10000"/>
          </a:bodyPr>
          <a:lstStyle/>
          <a:p>
            <a:pPr lvl="0"/>
            <a:r>
              <a:rPr lang="en-US" dirty="0"/>
              <a:t>A third tradition about the origin of the Christmas tree attributes it to </a:t>
            </a:r>
            <a:r>
              <a:rPr lang="en-US" b="1" dirty="0"/>
              <a:t>Martin Luther</a:t>
            </a:r>
            <a:r>
              <a:rPr lang="en-US" dirty="0"/>
              <a:t>, an influential leader of the Reformation. </a:t>
            </a:r>
            <a:endParaRPr lang="en-US" dirty="0" smtClean="0"/>
          </a:p>
          <a:p>
            <a:pPr lvl="0"/>
            <a:r>
              <a:rPr lang="en-US" dirty="0" smtClean="0"/>
              <a:t>Some </a:t>
            </a:r>
            <a:r>
              <a:rPr lang="en-US" dirty="0"/>
              <a:t>say that on Christmas Eve, Luther was walking through the woods near his home. He was struck by the beauty of how the snow shimmered in the moonlight on the branches of the trees. </a:t>
            </a:r>
            <a:endParaRPr lang="en-US" dirty="0" smtClean="0"/>
          </a:p>
          <a:p>
            <a:pPr lvl="0"/>
            <a:r>
              <a:rPr lang="en-US" dirty="0" smtClean="0"/>
              <a:t>In </a:t>
            </a:r>
            <a:r>
              <a:rPr lang="en-US" dirty="0"/>
              <a:t>an effort to re-create the magnificent sight for his family, he cut down the tree, placed it in his home, and decorated it with candles</a:t>
            </a:r>
            <a:r>
              <a:rPr lang="en-US" dirty="0" smtClean="0"/>
              <a:t>.</a:t>
            </a:r>
          </a:p>
          <a:p>
            <a:pPr lvl="0"/>
            <a:r>
              <a:rPr lang="en-US" sz="2800" dirty="0" smtClean="0"/>
              <a:t>Another version of this story is </a:t>
            </a:r>
            <a:r>
              <a:rPr lang="en-US" dirty="0"/>
              <a:t>that Evergreen Trees were the symbol of eternal </a:t>
            </a:r>
            <a:r>
              <a:rPr lang="en-US" dirty="0" smtClean="0"/>
              <a:t>life and Martin </a:t>
            </a:r>
            <a:r>
              <a:rPr lang="en-US" dirty="0"/>
              <a:t>Luther </a:t>
            </a:r>
            <a:r>
              <a:rPr lang="en-US" dirty="0" smtClean="0"/>
              <a:t>was using the tree that he presented to his family on Christmas Eve </a:t>
            </a:r>
            <a:r>
              <a:rPr lang="en-US" dirty="0"/>
              <a:t>as a picture of our endless life in </a:t>
            </a:r>
            <a:r>
              <a:rPr lang="en-US" dirty="0" smtClean="0"/>
              <a:t>Christ.</a:t>
            </a:r>
            <a:endParaRPr lang="en-US" sz="2800" dirty="0" smtClean="0"/>
          </a:p>
        </p:txBody>
      </p:sp>
      <p:sp>
        <p:nvSpPr>
          <p:cNvPr id="5" name="TextBox 4"/>
          <p:cNvSpPr txBox="1"/>
          <p:nvPr/>
        </p:nvSpPr>
        <p:spPr>
          <a:xfrm>
            <a:off x="2219" y="6258706"/>
            <a:ext cx="9144000" cy="584775"/>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a:t>
            </a:r>
            <a:r>
              <a:rPr lang="en-US" sz="1600" dirty="0" smtClean="0">
                <a:solidFill>
                  <a:prstClr val="black"/>
                </a:solidFill>
                <a:hlinkClick r:id="rId4"/>
              </a:rPr>
              <a:t>www.crosswalk.com/special-coverage/christmas-and-advent/what-is-christmas-understanding-the-history-and-origin.html</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388280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effectLst>
                  <a:glow rad="101600">
                    <a:srgbClr val="FF0000">
                      <a:alpha val="60000"/>
                    </a:srgbClr>
                  </a:glow>
                </a:effectLst>
              </a:rPr>
              <a:t>*</a:t>
            </a:r>
            <a:r>
              <a:rPr lang="en-US" b="1" dirty="0">
                <a:solidFill>
                  <a:schemeClr val="bg1"/>
                </a:solidFill>
                <a:effectLst>
                  <a:glow rad="101600">
                    <a:srgbClr val="FF0000">
                      <a:alpha val="60000"/>
                    </a:srgbClr>
                  </a:glow>
                  <a:outerShdw blurRad="114300" dist="38100" dir="13500000" algn="br" rotWithShape="0">
                    <a:prstClr val="black"/>
                  </a:outerShdw>
                </a:effectLst>
              </a:rPr>
              <a:t>The Origin </a:t>
            </a:r>
            <a:r>
              <a:rPr lang="en-US" b="1" dirty="0" smtClean="0">
                <a:solidFill>
                  <a:schemeClr val="bg1"/>
                </a:solidFill>
                <a:effectLst>
                  <a:glow rad="101600">
                    <a:srgbClr val="FF0000">
                      <a:alpha val="60000"/>
                    </a:srgbClr>
                  </a:glow>
                  <a:outerShdw blurRad="114300" dist="38100" dir="13500000" algn="br" rotWithShape="0">
                    <a:prstClr val="black"/>
                  </a:outerShdw>
                </a:effectLst>
              </a:rPr>
              <a:t>Santa Clause</a:t>
            </a:r>
            <a:endParaRPr lang="en-US" b="1" dirty="0">
              <a:effectLst>
                <a:glow rad="101600">
                  <a:srgbClr val="FF0000">
                    <a:alpha val="60000"/>
                  </a:srgbClr>
                </a:glow>
                <a:outerShdw blurRad="114300" dist="38100" dir="13500000" algn="br" rotWithShape="0">
                  <a:prstClr val="black"/>
                </a:outerShdw>
              </a:effectLst>
            </a:endParaRPr>
          </a:p>
        </p:txBody>
      </p:sp>
      <p:sp>
        <p:nvSpPr>
          <p:cNvPr id="4" name="Content Placeholder 3"/>
          <p:cNvSpPr>
            <a:spLocks noGrp="1"/>
          </p:cNvSpPr>
          <p:nvPr>
            <p:ph idx="1"/>
          </p:nvPr>
        </p:nvSpPr>
        <p:spPr>
          <a:xfrm>
            <a:off x="457200" y="838200"/>
            <a:ext cx="8229600" cy="5420506"/>
          </a:xfrm>
        </p:spPr>
        <p:txBody>
          <a:bodyPr>
            <a:normAutofit fontScale="92500" lnSpcReduction="10000"/>
          </a:bodyPr>
          <a:lstStyle/>
          <a:p>
            <a:pPr lvl="0"/>
            <a:r>
              <a:rPr lang="en-US" dirty="0"/>
              <a:t>In 1822, Clement Moore wrote a poem for children </a:t>
            </a:r>
            <a:r>
              <a:rPr lang="en-US" dirty="0" smtClean="0"/>
              <a:t>about Santa Clause that </a:t>
            </a:r>
            <a:r>
              <a:rPr lang="en-US" dirty="0"/>
              <a:t>has never been forgotten. It was entitled, </a:t>
            </a:r>
            <a:r>
              <a:rPr lang="en-US" dirty="0" smtClean="0"/>
              <a:t>“</a:t>
            </a:r>
            <a:r>
              <a:rPr lang="en-US" i="1" dirty="0" err="1" smtClean="0"/>
              <a:t>Twas</a:t>
            </a:r>
            <a:r>
              <a:rPr lang="en-US" i="1" dirty="0" smtClean="0"/>
              <a:t> </a:t>
            </a:r>
            <a:r>
              <a:rPr lang="en-US" i="1" dirty="0"/>
              <a:t>the Night before Christmas</a:t>
            </a:r>
            <a:r>
              <a:rPr lang="en-US" dirty="0" smtClean="0"/>
              <a:t>...”!</a:t>
            </a:r>
          </a:p>
          <a:p>
            <a:pPr lvl="0"/>
            <a:r>
              <a:rPr lang="en-US" sz="2800" dirty="0" smtClean="0"/>
              <a:t>Where did the idea of Santa Clause come from?</a:t>
            </a:r>
          </a:p>
          <a:p>
            <a:pPr lvl="0"/>
            <a:r>
              <a:rPr lang="en-US" dirty="0"/>
              <a:t>Santa Claus is a Dutch word that is actually </a:t>
            </a:r>
            <a:r>
              <a:rPr lang="en-US" i="1" dirty="0"/>
              <a:t>Sinter Claus</a:t>
            </a:r>
            <a:r>
              <a:rPr lang="en-US" dirty="0"/>
              <a:t>, </a:t>
            </a:r>
            <a:r>
              <a:rPr lang="en-US" dirty="0" smtClean="0"/>
              <a:t>“Saint Nicholas”, </a:t>
            </a:r>
            <a:r>
              <a:rPr lang="en-US" dirty="0"/>
              <a:t>in English</a:t>
            </a:r>
            <a:r>
              <a:rPr lang="en-US" dirty="0" smtClean="0"/>
              <a:t>.</a:t>
            </a:r>
          </a:p>
          <a:p>
            <a:pPr lvl="0"/>
            <a:r>
              <a:rPr lang="en-US" dirty="0"/>
              <a:t>Saint Nicholas was the supposed early Bishop of a church in Asia Minor [the modern country of Turkey</a:t>
            </a:r>
            <a:r>
              <a:rPr lang="en-US" dirty="0" smtClean="0"/>
              <a:t>] (AD 270 – 343). </a:t>
            </a:r>
          </a:p>
          <a:p>
            <a:pPr lvl="0"/>
            <a:r>
              <a:rPr lang="en-US" dirty="0" smtClean="0"/>
              <a:t>He </a:t>
            </a:r>
            <a:r>
              <a:rPr lang="en-US" dirty="0"/>
              <a:t>became aware of some desperate needs in his congregation, and a family having to sell their children into slavery, so one night he came and left money on their doorstep. It was gold in a stocking.</a:t>
            </a:r>
            <a:endParaRPr lang="en-US" sz="2800" dirty="0" smtClean="0"/>
          </a:p>
        </p:txBody>
      </p:sp>
      <p:sp>
        <p:nvSpPr>
          <p:cNvPr id="5" name="TextBox 4"/>
          <p:cNvSpPr txBox="1"/>
          <p:nvPr/>
        </p:nvSpPr>
        <p:spPr>
          <a:xfrm>
            <a:off x="2219" y="6258706"/>
            <a:ext cx="9144000" cy="584775"/>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a:t>
            </a:r>
            <a:r>
              <a:rPr lang="en-US" sz="1600" dirty="0" smtClean="0">
                <a:solidFill>
                  <a:prstClr val="black"/>
                </a:solidFill>
                <a:hlinkClick r:id="rId4"/>
              </a:rPr>
              <a:t>www.crosswalk.com/special-coverage/christmas-and-advent/what-is-christmas-understanding-the-history-and-origin.html</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629270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effectLst>
                  <a:glow rad="101600">
                    <a:srgbClr val="FF0000">
                      <a:alpha val="60000"/>
                    </a:srgbClr>
                  </a:glow>
                </a:effectLst>
              </a:rPr>
              <a:t>*</a:t>
            </a:r>
            <a:r>
              <a:rPr lang="en-US" b="1" dirty="0">
                <a:solidFill>
                  <a:schemeClr val="bg1"/>
                </a:solidFill>
                <a:effectLst>
                  <a:glow rad="101600">
                    <a:srgbClr val="FF0000">
                      <a:alpha val="60000"/>
                    </a:srgbClr>
                  </a:glow>
                  <a:outerShdw blurRad="114300" dist="38100" dir="13500000" algn="br" rotWithShape="0">
                    <a:prstClr val="black"/>
                  </a:outerShdw>
                </a:effectLst>
              </a:rPr>
              <a:t>The Origin </a:t>
            </a:r>
            <a:r>
              <a:rPr lang="en-US" b="1" dirty="0" smtClean="0">
                <a:solidFill>
                  <a:schemeClr val="bg1"/>
                </a:solidFill>
                <a:effectLst>
                  <a:glow rad="101600">
                    <a:srgbClr val="FF0000">
                      <a:alpha val="60000"/>
                    </a:srgbClr>
                  </a:glow>
                  <a:outerShdw blurRad="114300" dist="38100" dir="13500000" algn="br" rotWithShape="0">
                    <a:prstClr val="black"/>
                  </a:outerShdw>
                </a:effectLst>
              </a:rPr>
              <a:t>Santa Clause</a:t>
            </a:r>
            <a:endParaRPr lang="en-US" b="1" dirty="0">
              <a:effectLst>
                <a:glow rad="101600">
                  <a:srgbClr val="FF0000">
                    <a:alpha val="60000"/>
                  </a:srgbClr>
                </a:glow>
                <a:outerShdw blurRad="114300" dist="38100" dir="13500000" algn="br" rotWithShape="0">
                  <a:prstClr val="black"/>
                </a:outerShdw>
              </a:effectLst>
            </a:endParaRPr>
          </a:p>
        </p:txBody>
      </p:sp>
      <p:sp>
        <p:nvSpPr>
          <p:cNvPr id="4" name="Content Placeholder 3"/>
          <p:cNvSpPr>
            <a:spLocks noGrp="1"/>
          </p:cNvSpPr>
          <p:nvPr>
            <p:ph idx="1"/>
          </p:nvPr>
        </p:nvSpPr>
        <p:spPr>
          <a:xfrm>
            <a:off x="457200" y="838200"/>
            <a:ext cx="8229600" cy="5420506"/>
          </a:xfrm>
        </p:spPr>
        <p:txBody>
          <a:bodyPr>
            <a:normAutofit/>
          </a:bodyPr>
          <a:lstStyle/>
          <a:p>
            <a:pPr lvl="0"/>
            <a:r>
              <a:rPr lang="en-US" dirty="0"/>
              <a:t>Santa Claus is generally depicted as a portly, jolly, white-bearded man—sometimes with spectacles—wearing a red coat with white fur collar and cuffs, white-fur-cuffed red trousers, a red hat with white fur and black leather belt and boots and who carries a bag full of gifts for children. </a:t>
            </a:r>
            <a:endParaRPr lang="en-US" dirty="0" smtClean="0"/>
          </a:p>
          <a:p>
            <a:pPr lvl="0"/>
            <a:r>
              <a:rPr lang="en-US" dirty="0" smtClean="0"/>
              <a:t>This </a:t>
            </a:r>
            <a:r>
              <a:rPr lang="en-US" dirty="0"/>
              <a:t>image became popular in the United States and Canada in the 19th century due to the significant influence of Clement </a:t>
            </a:r>
            <a:r>
              <a:rPr lang="en-US" dirty="0" smtClean="0"/>
              <a:t>Moore’s children’s poem that I mentioned earlier along with a depiction created by the political </a:t>
            </a:r>
            <a:r>
              <a:rPr lang="en-US" dirty="0"/>
              <a:t>cartoonist Thomas </a:t>
            </a:r>
            <a:r>
              <a:rPr lang="en-US" dirty="0" smtClean="0"/>
              <a:t>Nast.</a:t>
            </a:r>
          </a:p>
        </p:txBody>
      </p:sp>
      <p:sp>
        <p:nvSpPr>
          <p:cNvPr id="5" name="TextBox 4"/>
          <p:cNvSpPr txBox="1"/>
          <p:nvPr/>
        </p:nvSpPr>
        <p:spPr>
          <a:xfrm>
            <a:off x="2219"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a:t>
            </a:r>
            <a:r>
              <a:rPr lang="en-US" sz="1600" dirty="0" smtClean="0">
                <a:solidFill>
                  <a:prstClr val="black"/>
                </a:solidFill>
                <a:hlinkClick r:id="rId4"/>
              </a:rPr>
              <a:t>en.wikipedia.org/wiki/Santa_Claus</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051772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effectLst>
                  <a:glow rad="101600">
                    <a:srgbClr val="FF0000">
                      <a:alpha val="60000"/>
                    </a:srgbClr>
                  </a:glow>
                </a:effectLst>
              </a:rPr>
              <a:t>*</a:t>
            </a:r>
            <a:r>
              <a:rPr lang="en-US" b="1" dirty="0">
                <a:solidFill>
                  <a:schemeClr val="bg1"/>
                </a:solidFill>
                <a:effectLst>
                  <a:glow rad="101600">
                    <a:srgbClr val="FF0000">
                      <a:alpha val="60000"/>
                    </a:srgbClr>
                  </a:glow>
                  <a:outerShdw blurRad="114300" dist="38100" dir="13500000" algn="br" rotWithShape="0">
                    <a:prstClr val="black"/>
                  </a:outerShdw>
                </a:effectLst>
              </a:rPr>
              <a:t>The Origin </a:t>
            </a:r>
            <a:r>
              <a:rPr lang="en-US" b="1" dirty="0" smtClean="0">
                <a:solidFill>
                  <a:schemeClr val="bg1"/>
                </a:solidFill>
                <a:effectLst>
                  <a:glow rad="101600">
                    <a:srgbClr val="FF0000">
                      <a:alpha val="60000"/>
                    </a:srgbClr>
                  </a:glow>
                  <a:outerShdw blurRad="114300" dist="38100" dir="13500000" algn="br" rotWithShape="0">
                    <a:prstClr val="black"/>
                  </a:outerShdw>
                </a:effectLst>
              </a:rPr>
              <a:t>Santa Clause</a:t>
            </a:r>
            <a:endParaRPr lang="en-US" b="1" dirty="0">
              <a:effectLst>
                <a:glow rad="101600">
                  <a:srgbClr val="FF0000">
                    <a:alpha val="60000"/>
                  </a:srgbClr>
                </a:glow>
                <a:outerShdw blurRad="114300" dist="38100" dir="13500000" algn="br" rotWithShape="0">
                  <a:prstClr val="black"/>
                </a:outerShdw>
              </a:effectLst>
            </a:endParaRPr>
          </a:p>
        </p:txBody>
      </p:sp>
      <p:sp>
        <p:nvSpPr>
          <p:cNvPr id="4" name="Content Placeholder 3"/>
          <p:cNvSpPr>
            <a:spLocks noGrp="1"/>
          </p:cNvSpPr>
          <p:nvPr>
            <p:ph idx="1"/>
          </p:nvPr>
        </p:nvSpPr>
        <p:spPr>
          <a:xfrm>
            <a:off x="457200" y="838200"/>
            <a:ext cx="8229600" cy="1600200"/>
          </a:xfrm>
        </p:spPr>
        <p:txBody>
          <a:bodyPr>
            <a:normAutofit/>
          </a:bodyPr>
          <a:lstStyle/>
          <a:p>
            <a:pPr lvl="0"/>
            <a:r>
              <a:rPr lang="en-US" dirty="0" smtClean="0"/>
              <a:t>This </a:t>
            </a:r>
            <a:r>
              <a:rPr lang="en-US" dirty="0"/>
              <a:t>image has been maintained and reinforced through song, radio, television, children's books, films, and advertising.</a:t>
            </a:r>
            <a:endParaRPr lang="en-US" sz="2800" dirty="0" smtClean="0"/>
          </a:p>
        </p:txBody>
      </p:sp>
      <p:sp>
        <p:nvSpPr>
          <p:cNvPr id="5" name="TextBox 4"/>
          <p:cNvSpPr txBox="1"/>
          <p:nvPr/>
        </p:nvSpPr>
        <p:spPr>
          <a:xfrm>
            <a:off x="2219" y="6519446"/>
            <a:ext cx="9144000" cy="338554"/>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a:t>
            </a:r>
            <a:r>
              <a:rPr lang="en-US" sz="1600" dirty="0" smtClean="0">
                <a:solidFill>
                  <a:prstClr val="black"/>
                </a:solidFill>
                <a:hlinkClick r:id="rId4"/>
              </a:rPr>
              <a:t>en.wikipedia.org/wiki/Santa_Claus</a:t>
            </a:r>
            <a:r>
              <a:rPr lang="en-US" sz="1600" dirty="0" smtClean="0">
                <a:solidFill>
                  <a:prstClr val="black"/>
                </a:solidFill>
              </a:rPr>
              <a:t> </a:t>
            </a:r>
            <a:endParaRPr lang="en-US" sz="1600"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2057400"/>
            <a:ext cx="2923177" cy="4038600"/>
          </a:xfrm>
          <a:prstGeom prst="rect">
            <a:avLst/>
          </a:prstGeom>
        </p:spPr>
      </p:pic>
    </p:spTree>
    <p:extLst>
      <p:ext uri="{BB962C8B-B14F-4D97-AF65-F5344CB8AC3E}">
        <p14:creationId xmlns:p14="http://schemas.microsoft.com/office/powerpoint/2010/main" val="3550772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a:effectLst>
            <a:glow rad="101600">
              <a:srgbClr val="00B050">
                <a:alpha val="60000"/>
              </a:srgbClr>
            </a:glow>
          </a:effectLst>
        </p:spPr>
        <p:txBody>
          <a:bodyPr>
            <a:normAutofit/>
          </a:bodyPr>
          <a:lstStyle/>
          <a:p>
            <a:r>
              <a:rPr lang="en-US" b="1" dirty="0" smtClean="0">
                <a:effectLst>
                  <a:glow rad="101600">
                    <a:srgbClr val="FF0000">
                      <a:alpha val="60000"/>
                    </a:srgbClr>
                  </a:glow>
                </a:effectLst>
              </a:rPr>
              <a:t>*</a:t>
            </a:r>
            <a:r>
              <a:rPr lang="en-US" b="1" dirty="0" smtClean="0">
                <a:solidFill>
                  <a:schemeClr val="bg1"/>
                </a:solidFill>
                <a:effectLst>
                  <a:glow rad="101600">
                    <a:srgbClr val="FF0000">
                      <a:alpha val="60000"/>
                    </a:srgbClr>
                  </a:glow>
                  <a:outerShdw blurRad="114300" dist="38100" dir="13500000" algn="br" rotWithShape="0">
                    <a:prstClr val="black"/>
                  </a:outerShdw>
                </a:effectLst>
              </a:rPr>
              <a:t>O</a:t>
            </a:r>
            <a:r>
              <a:rPr lang="en-US" b="1" dirty="0" smtClean="0">
                <a:solidFill>
                  <a:schemeClr val="bg1"/>
                </a:solidFill>
                <a:effectLst>
                  <a:glow rad="101600">
                    <a:srgbClr val="00B050">
                      <a:alpha val="60000"/>
                    </a:srgbClr>
                  </a:glow>
                  <a:outerShdw blurRad="114300" dist="38100" dir="13500000" algn="br" rotWithShape="0">
                    <a:prstClr val="black"/>
                  </a:outerShdw>
                </a:effectLst>
              </a:rPr>
              <a:t>t</a:t>
            </a:r>
            <a:r>
              <a:rPr lang="en-US" b="1" dirty="0" smtClean="0">
                <a:solidFill>
                  <a:schemeClr val="bg1"/>
                </a:solidFill>
                <a:effectLst>
                  <a:glow rad="101600">
                    <a:srgbClr val="FF0000">
                      <a:alpha val="60000"/>
                    </a:srgbClr>
                  </a:glow>
                  <a:outerShdw blurRad="114300" dist="38100" dir="13500000" algn="br" rotWithShape="0">
                    <a:prstClr val="black"/>
                  </a:outerShdw>
                </a:effectLst>
              </a:rPr>
              <a:t>h</a:t>
            </a:r>
            <a:r>
              <a:rPr lang="en-US" b="1" dirty="0" smtClean="0">
                <a:solidFill>
                  <a:schemeClr val="bg1"/>
                </a:solidFill>
                <a:effectLst>
                  <a:glow rad="101600">
                    <a:srgbClr val="00B050">
                      <a:alpha val="60000"/>
                    </a:srgbClr>
                  </a:glow>
                  <a:outerShdw blurRad="114300" dist="38100" dir="13500000" algn="br" rotWithShape="0">
                    <a:prstClr val="black"/>
                  </a:outerShdw>
                </a:effectLst>
              </a:rPr>
              <a:t>e</a:t>
            </a:r>
            <a:r>
              <a:rPr lang="en-US" b="1" dirty="0" smtClean="0">
                <a:solidFill>
                  <a:schemeClr val="bg1"/>
                </a:solidFill>
                <a:effectLst>
                  <a:glow rad="101600">
                    <a:srgbClr val="FF0000">
                      <a:alpha val="60000"/>
                    </a:srgbClr>
                  </a:glow>
                  <a:outerShdw blurRad="114300" dist="38100" dir="13500000" algn="br" rotWithShape="0">
                    <a:prstClr val="black"/>
                  </a:outerShdw>
                </a:effectLst>
              </a:rPr>
              <a:t>r C</a:t>
            </a:r>
            <a:r>
              <a:rPr lang="en-US" b="1" dirty="0" smtClean="0">
                <a:solidFill>
                  <a:schemeClr val="bg1"/>
                </a:solidFill>
                <a:effectLst>
                  <a:glow rad="101600">
                    <a:srgbClr val="00B050">
                      <a:alpha val="60000"/>
                    </a:srgbClr>
                  </a:glow>
                  <a:outerShdw blurRad="114300" dist="38100" dir="13500000" algn="br" rotWithShape="0">
                    <a:prstClr val="black"/>
                  </a:outerShdw>
                </a:effectLst>
              </a:rPr>
              <a:t>h</a:t>
            </a:r>
            <a:r>
              <a:rPr lang="en-US" b="1" dirty="0" smtClean="0">
                <a:solidFill>
                  <a:schemeClr val="bg1"/>
                </a:solidFill>
                <a:effectLst>
                  <a:glow rad="101600">
                    <a:srgbClr val="FF0000">
                      <a:alpha val="60000"/>
                    </a:srgbClr>
                  </a:glow>
                  <a:outerShdw blurRad="114300" dist="38100" dir="13500000" algn="br" rotWithShape="0">
                    <a:prstClr val="black"/>
                  </a:outerShdw>
                </a:effectLst>
              </a:rPr>
              <a:t>r</a:t>
            </a:r>
            <a:r>
              <a:rPr lang="en-US" b="1" dirty="0" smtClean="0">
                <a:solidFill>
                  <a:schemeClr val="bg1"/>
                </a:solidFill>
                <a:effectLst>
                  <a:glow rad="101600">
                    <a:srgbClr val="00B050">
                      <a:alpha val="60000"/>
                    </a:srgbClr>
                  </a:glow>
                  <a:outerShdw blurRad="114300" dist="38100" dir="13500000" algn="br" rotWithShape="0">
                    <a:prstClr val="black"/>
                  </a:outerShdw>
                </a:effectLst>
              </a:rPr>
              <a:t>i</a:t>
            </a:r>
            <a:r>
              <a:rPr lang="en-US" b="1" dirty="0" smtClean="0">
                <a:solidFill>
                  <a:schemeClr val="bg1"/>
                </a:solidFill>
                <a:effectLst>
                  <a:glow rad="101600">
                    <a:srgbClr val="FF0000">
                      <a:alpha val="60000"/>
                    </a:srgbClr>
                  </a:glow>
                  <a:outerShdw blurRad="114300" dist="38100" dir="13500000" algn="br" rotWithShape="0">
                    <a:prstClr val="black"/>
                  </a:outerShdw>
                </a:effectLst>
              </a:rPr>
              <a:t>s</a:t>
            </a:r>
            <a:r>
              <a:rPr lang="en-US" b="1" dirty="0" smtClean="0">
                <a:solidFill>
                  <a:schemeClr val="bg1"/>
                </a:solidFill>
                <a:effectLst>
                  <a:glow rad="101600">
                    <a:srgbClr val="00B050">
                      <a:alpha val="60000"/>
                    </a:srgbClr>
                  </a:glow>
                  <a:outerShdw blurRad="114300" dist="38100" dir="13500000" algn="br" rotWithShape="0">
                    <a:prstClr val="black"/>
                  </a:outerShdw>
                </a:effectLst>
              </a:rPr>
              <a:t>t</a:t>
            </a:r>
            <a:r>
              <a:rPr lang="en-US" b="1" dirty="0" smtClean="0">
                <a:solidFill>
                  <a:schemeClr val="bg1"/>
                </a:solidFill>
                <a:effectLst>
                  <a:glow rad="101600">
                    <a:srgbClr val="FF0000">
                      <a:alpha val="60000"/>
                    </a:srgbClr>
                  </a:glow>
                  <a:outerShdw blurRad="114300" dist="38100" dir="13500000" algn="br" rotWithShape="0">
                    <a:prstClr val="black"/>
                  </a:outerShdw>
                </a:effectLst>
              </a:rPr>
              <a:t>m</a:t>
            </a:r>
            <a:r>
              <a:rPr lang="en-US" b="1" dirty="0" smtClean="0">
                <a:solidFill>
                  <a:schemeClr val="bg1"/>
                </a:solidFill>
                <a:effectLst>
                  <a:glow rad="101600">
                    <a:srgbClr val="00B050">
                      <a:alpha val="60000"/>
                    </a:srgbClr>
                  </a:glow>
                  <a:outerShdw blurRad="114300" dist="38100" dir="13500000" algn="br" rotWithShape="0">
                    <a:prstClr val="black"/>
                  </a:outerShdw>
                </a:effectLst>
              </a:rPr>
              <a:t>a</a:t>
            </a:r>
            <a:r>
              <a:rPr lang="en-US" b="1" dirty="0" smtClean="0">
                <a:solidFill>
                  <a:schemeClr val="bg1"/>
                </a:solidFill>
                <a:effectLst>
                  <a:glow rad="101600">
                    <a:srgbClr val="FF0000">
                      <a:alpha val="60000"/>
                    </a:srgbClr>
                  </a:glow>
                  <a:outerShdw blurRad="114300" dist="38100" dir="13500000" algn="br" rotWithShape="0">
                    <a:prstClr val="black"/>
                  </a:outerShdw>
                </a:effectLst>
              </a:rPr>
              <a:t>s S</a:t>
            </a:r>
            <a:r>
              <a:rPr lang="en-US" b="1" dirty="0" smtClean="0">
                <a:solidFill>
                  <a:schemeClr val="bg1"/>
                </a:solidFill>
                <a:effectLst>
                  <a:glow rad="101600">
                    <a:srgbClr val="00B050">
                      <a:alpha val="60000"/>
                    </a:srgbClr>
                  </a:glow>
                  <a:outerShdw blurRad="114300" dist="38100" dir="13500000" algn="br" rotWithShape="0">
                    <a:prstClr val="black"/>
                  </a:outerShdw>
                </a:effectLst>
              </a:rPr>
              <a:t>y</a:t>
            </a:r>
            <a:r>
              <a:rPr lang="en-US" b="1" dirty="0" smtClean="0">
                <a:solidFill>
                  <a:schemeClr val="bg1"/>
                </a:solidFill>
                <a:effectLst>
                  <a:glow rad="101600">
                    <a:srgbClr val="FF0000">
                      <a:alpha val="60000"/>
                    </a:srgbClr>
                  </a:glow>
                  <a:outerShdw blurRad="114300" dist="38100" dir="13500000" algn="br" rotWithShape="0">
                    <a:prstClr val="black"/>
                  </a:outerShdw>
                </a:effectLst>
              </a:rPr>
              <a:t>m</a:t>
            </a:r>
            <a:r>
              <a:rPr lang="en-US" b="1" dirty="0" smtClean="0">
                <a:solidFill>
                  <a:schemeClr val="bg1"/>
                </a:solidFill>
                <a:effectLst>
                  <a:glow rad="101600">
                    <a:srgbClr val="00B050">
                      <a:alpha val="60000"/>
                    </a:srgbClr>
                  </a:glow>
                  <a:outerShdw blurRad="114300" dist="38100" dir="13500000" algn="br" rotWithShape="0">
                    <a:prstClr val="black"/>
                  </a:outerShdw>
                </a:effectLst>
              </a:rPr>
              <a:t>b</a:t>
            </a:r>
            <a:r>
              <a:rPr lang="en-US" b="1" dirty="0" smtClean="0">
                <a:solidFill>
                  <a:schemeClr val="bg1"/>
                </a:solidFill>
                <a:effectLst>
                  <a:glow rad="101600">
                    <a:srgbClr val="FF0000">
                      <a:alpha val="60000"/>
                    </a:srgbClr>
                  </a:glow>
                  <a:outerShdw blurRad="114300" dist="38100" dir="13500000" algn="br" rotWithShape="0">
                    <a:prstClr val="black"/>
                  </a:outerShdw>
                </a:effectLst>
              </a:rPr>
              <a:t>o</a:t>
            </a:r>
            <a:r>
              <a:rPr lang="en-US" b="1" dirty="0" smtClean="0">
                <a:solidFill>
                  <a:schemeClr val="bg1"/>
                </a:solidFill>
                <a:effectLst>
                  <a:glow rad="101600">
                    <a:srgbClr val="00B050">
                      <a:alpha val="60000"/>
                    </a:srgbClr>
                  </a:glow>
                  <a:outerShdw blurRad="114300" dist="38100" dir="13500000" algn="br" rotWithShape="0">
                    <a:prstClr val="black"/>
                  </a:outerShdw>
                </a:effectLst>
              </a:rPr>
              <a:t>l</a:t>
            </a:r>
            <a:r>
              <a:rPr lang="en-US" b="1" dirty="0" smtClean="0">
                <a:solidFill>
                  <a:schemeClr val="bg1"/>
                </a:solidFill>
                <a:effectLst>
                  <a:glow rad="101600">
                    <a:srgbClr val="FF0000">
                      <a:alpha val="60000"/>
                    </a:srgbClr>
                  </a:glow>
                  <a:outerShdw blurRad="114300" dist="38100" dir="13500000" algn="br" rotWithShape="0">
                    <a:prstClr val="black"/>
                  </a:outerShdw>
                </a:effectLst>
              </a:rPr>
              <a:t>s</a:t>
            </a:r>
            <a:endParaRPr lang="en-US" b="1" dirty="0">
              <a:effectLst>
                <a:glow rad="101600">
                  <a:srgbClr val="FF0000">
                    <a:alpha val="60000"/>
                  </a:srgbClr>
                </a:glow>
                <a:outerShdw blurRad="114300" dist="38100" dir="13500000" algn="br" rotWithShape="0">
                  <a:prstClr val="black"/>
                </a:outerShdw>
              </a:effectLst>
            </a:endParaRPr>
          </a:p>
        </p:txBody>
      </p:sp>
      <p:sp>
        <p:nvSpPr>
          <p:cNvPr id="4" name="Content Placeholder 3"/>
          <p:cNvSpPr>
            <a:spLocks noGrp="1"/>
          </p:cNvSpPr>
          <p:nvPr>
            <p:ph idx="1"/>
          </p:nvPr>
        </p:nvSpPr>
        <p:spPr>
          <a:xfrm>
            <a:off x="457200" y="838200"/>
            <a:ext cx="8229600" cy="5420506"/>
          </a:xfrm>
        </p:spPr>
        <p:txBody>
          <a:bodyPr>
            <a:normAutofit fontScale="92500" lnSpcReduction="10000"/>
          </a:bodyPr>
          <a:lstStyle/>
          <a:p>
            <a:pPr lvl="0"/>
            <a:r>
              <a:rPr lang="en-US" b="1" dirty="0"/>
              <a:t>Gifts</a:t>
            </a:r>
            <a:r>
              <a:rPr lang="en-US" dirty="0"/>
              <a:t> are a reminder of the gifts of the Magi to baby Jesus. </a:t>
            </a:r>
            <a:r>
              <a:rPr lang="en-US" dirty="0" smtClean="0"/>
              <a:t>(</a:t>
            </a:r>
            <a:r>
              <a:rPr lang="en-US" dirty="0"/>
              <a:t>Matthew 2</a:t>
            </a:r>
            <a:r>
              <a:rPr lang="en-US" dirty="0" smtClean="0"/>
              <a:t>)</a:t>
            </a:r>
          </a:p>
          <a:p>
            <a:pPr lvl="0"/>
            <a:r>
              <a:rPr lang="en-US" b="1" dirty="0"/>
              <a:t>Candles</a:t>
            </a:r>
            <a:r>
              <a:rPr lang="en-US" dirty="0"/>
              <a:t> are a picture that Christ is the Light of the world (John 8</a:t>
            </a:r>
            <a:r>
              <a:rPr lang="en-US" dirty="0" smtClean="0"/>
              <a:t>).</a:t>
            </a:r>
          </a:p>
          <a:p>
            <a:pPr lvl="0"/>
            <a:r>
              <a:rPr lang="en-US" b="1" dirty="0"/>
              <a:t>Bells</a:t>
            </a:r>
            <a:r>
              <a:rPr lang="en-US" dirty="0"/>
              <a:t> are associated with ringing out news. Christ is the good news, the best news of all</a:t>
            </a:r>
            <a:r>
              <a:rPr lang="en-US" dirty="0" smtClean="0"/>
              <a:t>.</a:t>
            </a:r>
          </a:p>
          <a:p>
            <a:pPr lvl="0"/>
            <a:r>
              <a:rPr lang="en-US" b="1" dirty="0"/>
              <a:t>Christmas Cards</a:t>
            </a:r>
            <a:r>
              <a:rPr lang="en-US" dirty="0"/>
              <a:t> started in 1844. An English artist named William Dobson, drew up some pictures in England for use at this season. They found local use there and soon spread to America. In 1846 Cole and Horsley saw the commercial potential of this growing tradition and started the production of what is now over a $1,000,000,000.00 industry, that sees 4 billion cards sent each year in America alone. </a:t>
            </a:r>
          </a:p>
        </p:txBody>
      </p:sp>
      <p:sp>
        <p:nvSpPr>
          <p:cNvPr id="5" name="TextBox 4"/>
          <p:cNvSpPr txBox="1"/>
          <p:nvPr/>
        </p:nvSpPr>
        <p:spPr>
          <a:xfrm>
            <a:off x="2219" y="6258706"/>
            <a:ext cx="9144000" cy="584775"/>
          </a:xfrm>
          <a:prstGeom prst="rect">
            <a:avLst/>
          </a:prstGeom>
          <a:noFill/>
        </p:spPr>
        <p:txBody>
          <a:bodyPr wrap="square" rtlCol="0">
            <a:spAutoFit/>
          </a:bodyPr>
          <a:lstStyle/>
          <a:p>
            <a:r>
              <a:rPr lang="en-US" sz="1600" dirty="0">
                <a:solidFill>
                  <a:prstClr val="black"/>
                </a:solidFill>
              </a:rPr>
              <a:t>* </a:t>
            </a:r>
            <a:r>
              <a:rPr lang="en-US" sz="1600" dirty="0">
                <a:solidFill>
                  <a:prstClr val="black"/>
                </a:solidFill>
                <a:hlinkClick r:id="rId4"/>
              </a:rPr>
              <a:t>https://</a:t>
            </a:r>
            <a:r>
              <a:rPr lang="en-US" sz="1600" dirty="0" smtClean="0">
                <a:solidFill>
                  <a:prstClr val="black"/>
                </a:solidFill>
                <a:hlinkClick r:id="rId4"/>
              </a:rPr>
              <a:t>www.crosswalk.com/special-coverage/christmas-and-advent/what-is-christmas-understanding-the-history-and-origin.html</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667787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71940"/>
            <a:ext cx="8915400" cy="338554"/>
          </a:xfrm>
          <a:prstGeom prst="rect">
            <a:avLst/>
          </a:prstGeom>
        </p:spPr>
        <p:txBody>
          <a:bodyPr wrap="square">
            <a:spAutoFit/>
          </a:bodyPr>
          <a:lstStyle/>
          <a:p>
            <a:r>
              <a:rPr lang="en-US" sz="1600" dirty="0">
                <a:solidFill>
                  <a:prstClr val="black"/>
                </a:solidFill>
                <a:hlinkClick r:id="rId4"/>
              </a:rPr>
              <a:t>https://start2finish.org/why-christians-shouldnt-neglect-early-christian-literature</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819400"/>
            <a:ext cx="9144000" cy="2206101"/>
          </a:xfrm>
          <a:effectLst/>
        </p:spPr>
        <p:txBody>
          <a:bodyPr>
            <a:noAutofit/>
          </a:bodyPr>
          <a:lstStyle/>
          <a:p>
            <a:r>
              <a:rPr lang="en-US" sz="7200" b="1" dirty="0" smtClean="0">
                <a:solidFill>
                  <a:schemeClr val="bg1"/>
                </a:solidFill>
                <a:effectLst>
                  <a:glow rad="139700">
                    <a:srgbClr val="C00000">
                      <a:alpha val="40000"/>
                    </a:srgbClr>
                  </a:glow>
                  <a:outerShdw blurRad="114300" dist="38100" dir="13500000" algn="br" rotWithShape="0">
                    <a:prstClr val="black"/>
                  </a:outerShdw>
                </a:effectLst>
              </a:rPr>
              <a:t>The Second Century Apologists</a:t>
            </a:r>
            <a:endPar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596791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fontScale="85000" lnSpcReduction="20000"/>
          </a:bodyPr>
          <a:lstStyle/>
          <a:p>
            <a:pPr lvl="0"/>
            <a:r>
              <a:rPr lang="en-US" dirty="0"/>
              <a:t>Among </a:t>
            </a:r>
            <a:r>
              <a:rPr lang="en-US" dirty="0" smtClean="0"/>
              <a:t>many </a:t>
            </a:r>
            <a:r>
              <a:rPr lang="en-US" dirty="0"/>
              <a:t>Christians today, the accepted narrative is that the </a:t>
            </a:r>
            <a:r>
              <a:rPr lang="en-US" dirty="0" smtClean="0"/>
              <a:t>practice of observing Christmas came about because early </a:t>
            </a:r>
            <a:r>
              <a:rPr lang="en-US" dirty="0"/>
              <a:t>Christians borrowed from pagan religions. </a:t>
            </a:r>
            <a:endParaRPr lang="en-US" dirty="0" smtClean="0"/>
          </a:p>
          <a:p>
            <a:pPr lvl="0"/>
            <a:r>
              <a:rPr lang="en-US" dirty="0" smtClean="0"/>
              <a:t>Ancient </a:t>
            </a:r>
            <a:r>
              <a:rPr lang="en-US" dirty="0"/>
              <a:t>man had many festivals related to the Winter </a:t>
            </a:r>
            <a:r>
              <a:rPr lang="en-US" dirty="0" smtClean="0"/>
              <a:t>solstice, </a:t>
            </a:r>
            <a:r>
              <a:rPr lang="en-US" dirty="0"/>
              <a:t>so they theorize that the Christians borrowed from those.</a:t>
            </a:r>
          </a:p>
          <a:p>
            <a:r>
              <a:rPr lang="en-US" dirty="0"/>
              <a:t>The puritans didn’t like the idea of celebrating Christmas – </a:t>
            </a:r>
            <a:r>
              <a:rPr lang="en-US" dirty="0" smtClean="0"/>
              <a:t>in 1659 </a:t>
            </a:r>
            <a:r>
              <a:rPr lang="en-US" dirty="0"/>
              <a:t>the Puritan government of the Massachusetts Bay </a:t>
            </a:r>
            <a:r>
              <a:rPr lang="en-US" dirty="0" smtClean="0"/>
              <a:t>Colony actually </a:t>
            </a:r>
            <a:r>
              <a:rPr lang="en-US" i="1" dirty="0" smtClean="0"/>
              <a:t>banned</a:t>
            </a:r>
            <a:r>
              <a:rPr lang="en-US" dirty="0" smtClean="0"/>
              <a:t> Christmas. The early </a:t>
            </a:r>
            <a:r>
              <a:rPr lang="en-US" dirty="0"/>
              <a:t>law book of the Massachusetts Bay Colony reads as follows:</a:t>
            </a:r>
          </a:p>
          <a:p>
            <a:pPr lvl="1"/>
            <a:r>
              <a:rPr lang="en-US" i="1" dirty="0" smtClean="0">
                <a:latin typeface="Cambria" panose="02040503050406030204" pitchFamily="18" charset="0"/>
                <a:ea typeface="Cambria" panose="02040503050406030204" pitchFamily="18" charset="0"/>
              </a:rPr>
              <a:t>For </a:t>
            </a:r>
            <a:r>
              <a:rPr lang="en-US" i="1" dirty="0">
                <a:latin typeface="Cambria" panose="02040503050406030204" pitchFamily="18" charset="0"/>
                <a:ea typeface="Cambria" panose="02040503050406030204" pitchFamily="18" charset="0"/>
              </a:rPr>
              <a:t>preventing disorders arising in several places within this jurisdiction, by reason of some still observing such festivals as were superstitiously kept in other countries, to the great dishonor of God and offence of others, it is therefore ordered by this Court and the authority thereof, that whosoever shall be found observing any such day as Christmas or the like, either by forbearing of labor, feasting, or any other way, upon such accountants as aforesaid, every person so offending shall pay of every such offence five shillings, as a fine to the county</a:t>
            </a:r>
            <a:r>
              <a:rPr lang="en-US" i="1" dirty="0" smtClean="0">
                <a:latin typeface="Cambria" panose="02040503050406030204" pitchFamily="18" charset="0"/>
                <a:ea typeface="Cambria" panose="02040503050406030204" pitchFamily="18" charset="0"/>
              </a:rPr>
              <a:t>. </a:t>
            </a:r>
            <a:r>
              <a:rPr lang="en-US" dirty="0">
                <a:hlinkClick r:id="rId4"/>
              </a:rPr>
              <a:t>https://newengland.com/today/living/new-england-history/how-the-puritans-banned-christmas</a:t>
            </a:r>
            <a:r>
              <a:rPr lang="en-US" dirty="0" smtClean="0">
                <a:hlinkClick r:id="rId4"/>
              </a:rPr>
              <a:t>/</a:t>
            </a:r>
            <a:r>
              <a:rPr lang="en-US" dirty="0" smtClean="0"/>
              <a:t> </a:t>
            </a:r>
            <a:endParaRPr lang="en-US" dirty="0"/>
          </a:p>
          <a:p>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a:t>
            </a:r>
            <a:r>
              <a:rPr lang="en-US" sz="1600" dirty="0">
                <a:solidFill>
                  <a:prstClr val="black"/>
                </a:solidFill>
              </a:rPr>
              <a:t>21 – Origins of Christmas</a:t>
            </a:r>
          </a:p>
        </p:txBody>
      </p:sp>
    </p:spTree>
    <p:extLst>
      <p:ext uri="{BB962C8B-B14F-4D97-AF65-F5344CB8AC3E}">
        <p14:creationId xmlns:p14="http://schemas.microsoft.com/office/powerpoint/2010/main" val="683656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pPr lvl="0"/>
            <a:r>
              <a:rPr lang="en-US" dirty="0" smtClean="0"/>
              <a:t>We </a:t>
            </a:r>
            <a:r>
              <a:rPr lang="en-US" dirty="0"/>
              <a:t>are not given a date for the birth of Christ in scripture. And we are not given a command to observe the date</a:t>
            </a:r>
            <a:r>
              <a:rPr lang="en-US" dirty="0" smtClean="0"/>
              <a:t>.</a:t>
            </a:r>
          </a:p>
          <a:p>
            <a:pPr lvl="0"/>
            <a:r>
              <a:rPr lang="en-US" dirty="0" smtClean="0"/>
              <a:t>Furthermore, we’re told, Christ could </a:t>
            </a:r>
            <a:r>
              <a:rPr lang="en-US" dirty="0"/>
              <a:t>not possibly have been </a:t>
            </a:r>
            <a:r>
              <a:rPr lang="en-US" dirty="0" smtClean="0"/>
              <a:t>on December 25 because </a:t>
            </a:r>
            <a:r>
              <a:rPr lang="en-US" dirty="0"/>
              <a:t>there would not have been </a:t>
            </a:r>
            <a:r>
              <a:rPr lang="en-US" dirty="0" smtClean="0"/>
              <a:t>“shepherds </a:t>
            </a:r>
            <a:r>
              <a:rPr lang="en-US" dirty="0"/>
              <a:t>abiding in the field, keeping watch over their flock by </a:t>
            </a:r>
            <a:r>
              <a:rPr lang="en-US" dirty="0" smtClean="0"/>
              <a:t>night” </a:t>
            </a:r>
            <a:r>
              <a:rPr lang="en-US" dirty="0"/>
              <a:t>(</a:t>
            </a:r>
            <a:r>
              <a:rPr lang="en-US" dirty="0" smtClean="0"/>
              <a:t>Luke </a:t>
            </a:r>
            <a:r>
              <a:rPr lang="en-US" dirty="0"/>
              <a:t>2:8 KJV</a:t>
            </a:r>
            <a:r>
              <a:rPr lang="en-US" dirty="0" smtClean="0"/>
              <a:t>) in </a:t>
            </a:r>
            <a:r>
              <a:rPr lang="en-US" dirty="0"/>
              <a:t>the dead of winter. </a:t>
            </a:r>
            <a:endParaRPr lang="en-US" dirty="0" smtClean="0"/>
          </a:p>
          <a:p>
            <a:pPr lvl="0"/>
            <a:r>
              <a:rPr lang="en-US" dirty="0" smtClean="0"/>
              <a:t>So </a:t>
            </a:r>
            <a:r>
              <a:rPr lang="en-US" dirty="0"/>
              <a:t>you’ll hear </a:t>
            </a:r>
            <a:r>
              <a:rPr lang="en-US" dirty="0" smtClean="0"/>
              <a:t>Christ was probably born in </a:t>
            </a:r>
            <a:r>
              <a:rPr lang="en-US" dirty="0"/>
              <a:t>the spring sometime, and it’s all tradition, so let’s not worry too much about it.</a:t>
            </a:r>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a:t>
            </a:r>
            <a:r>
              <a:rPr lang="en-US" sz="1600" dirty="0">
                <a:solidFill>
                  <a:prstClr val="black"/>
                </a:solidFill>
              </a:rPr>
              <a:t>21 – Origins of Christmas</a:t>
            </a:r>
          </a:p>
        </p:txBody>
      </p:sp>
    </p:spTree>
    <p:extLst>
      <p:ext uri="{BB962C8B-B14F-4D97-AF65-F5344CB8AC3E}">
        <p14:creationId xmlns:p14="http://schemas.microsoft.com/office/powerpoint/2010/main" val="3448753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pPr lvl="0"/>
            <a:r>
              <a:rPr lang="en-US" dirty="0" smtClean="0"/>
              <a:t>But in reality, there is no hard evidence that shepherds in the area of Bethlehem wouldn’t have kept their flocks in the field at night during the winter.</a:t>
            </a:r>
          </a:p>
          <a:p>
            <a:pPr lvl="0"/>
            <a:r>
              <a:rPr lang="en-US" dirty="0" smtClean="0"/>
              <a:t>Israel </a:t>
            </a:r>
            <a:r>
              <a:rPr lang="en-US" dirty="0"/>
              <a:t>has a similar climate to Arizona and will often have nights in the middle of winter that are in the 60s. </a:t>
            </a:r>
            <a:endParaRPr lang="en-US" dirty="0" smtClean="0"/>
          </a:p>
          <a:p>
            <a:pPr lvl="0"/>
            <a:r>
              <a:rPr lang="en-US" dirty="0" smtClean="0"/>
              <a:t>But </a:t>
            </a:r>
            <a:r>
              <a:rPr lang="en-US" dirty="0"/>
              <a:t>more importantly, there were also temple flocks that </a:t>
            </a:r>
            <a:r>
              <a:rPr lang="en-US" dirty="0" smtClean="0"/>
              <a:t>were </a:t>
            </a:r>
            <a:r>
              <a:rPr lang="en-US" dirty="0"/>
              <a:t>always out in the field – as long as there was temple worship going </a:t>
            </a:r>
            <a:r>
              <a:rPr lang="en-US" dirty="0" smtClean="0"/>
              <a:t>on, </a:t>
            </a:r>
            <a:r>
              <a:rPr lang="en-US" dirty="0"/>
              <a:t>there had to be flocks for the sacrifices.</a:t>
            </a:r>
          </a:p>
          <a:p>
            <a:pPr lvl="0"/>
            <a:r>
              <a:rPr lang="en-US" dirty="0" smtClean="0"/>
              <a:t>So this alone is not sufficient reason to say that Christ couldn’t have been born on December 25.</a:t>
            </a:r>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a:t>
            </a:r>
            <a:r>
              <a:rPr lang="en-US" sz="1600" dirty="0">
                <a:solidFill>
                  <a:prstClr val="black"/>
                </a:solidFill>
              </a:rPr>
              <a:t>21 – Origins of Christmas</a:t>
            </a:r>
          </a:p>
        </p:txBody>
      </p:sp>
    </p:spTree>
    <p:extLst>
      <p:ext uri="{BB962C8B-B14F-4D97-AF65-F5344CB8AC3E}">
        <p14:creationId xmlns:p14="http://schemas.microsoft.com/office/powerpoint/2010/main" val="3859655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pPr lvl="0"/>
            <a:r>
              <a:rPr lang="en-US" dirty="0" smtClean="0"/>
              <a:t>Where </a:t>
            </a:r>
            <a:r>
              <a:rPr lang="en-US" dirty="0"/>
              <a:t>did the </a:t>
            </a:r>
            <a:r>
              <a:rPr lang="en-US" dirty="0" smtClean="0"/>
              <a:t>December 25</a:t>
            </a:r>
            <a:r>
              <a:rPr lang="en-US" baseline="30000" dirty="0" smtClean="0"/>
              <a:t>th</a:t>
            </a:r>
            <a:r>
              <a:rPr lang="en-US" dirty="0" smtClean="0"/>
              <a:t> date </a:t>
            </a:r>
            <a:r>
              <a:rPr lang="en-US" dirty="0"/>
              <a:t>come from? What is the earliest mention by Christians as to the date of Christmas? </a:t>
            </a:r>
            <a:endParaRPr lang="en-US" dirty="0" smtClean="0"/>
          </a:p>
          <a:p>
            <a:pPr lvl="0"/>
            <a:r>
              <a:rPr lang="en-US" dirty="0" smtClean="0"/>
              <a:t>In the early church, there was </a:t>
            </a:r>
            <a:r>
              <a:rPr lang="en-US" dirty="0"/>
              <a:t>a difference between the </a:t>
            </a:r>
            <a:r>
              <a:rPr lang="en-US" dirty="0" smtClean="0"/>
              <a:t>churches in the East </a:t>
            </a:r>
            <a:r>
              <a:rPr lang="en-US" dirty="0"/>
              <a:t>and the </a:t>
            </a:r>
            <a:r>
              <a:rPr lang="en-US" dirty="0" smtClean="0"/>
              <a:t>churches in the West as to </a:t>
            </a:r>
            <a:r>
              <a:rPr lang="en-US" dirty="0"/>
              <a:t>when Christmas </a:t>
            </a:r>
            <a:r>
              <a:rPr lang="en-US" dirty="0" smtClean="0"/>
              <a:t>was </a:t>
            </a:r>
            <a:r>
              <a:rPr lang="en-US" dirty="0"/>
              <a:t>celebrated. </a:t>
            </a:r>
            <a:endParaRPr lang="en-US" dirty="0" smtClean="0"/>
          </a:p>
          <a:p>
            <a:pPr lvl="0"/>
            <a:r>
              <a:rPr lang="en-US" dirty="0" smtClean="0"/>
              <a:t>As </a:t>
            </a:r>
            <a:r>
              <a:rPr lang="en-US" dirty="0"/>
              <a:t>in the Quartodeciman controversy, the East </a:t>
            </a:r>
            <a:r>
              <a:rPr lang="en-US" dirty="0" smtClean="0"/>
              <a:t>claimed </a:t>
            </a:r>
            <a:r>
              <a:rPr lang="en-US" dirty="0"/>
              <a:t>to have apostolic direction as to when to celebrate the birth of Christ which </a:t>
            </a:r>
            <a:r>
              <a:rPr lang="en-US" dirty="0" smtClean="0"/>
              <a:t>they did for some time </a:t>
            </a:r>
            <a:r>
              <a:rPr lang="en-US" dirty="0"/>
              <a:t>on January 6</a:t>
            </a:r>
            <a:r>
              <a:rPr lang="en-US" baseline="30000" dirty="0"/>
              <a:t>th</a:t>
            </a:r>
            <a:r>
              <a:rPr lang="en-US" dirty="0"/>
              <a:t> (12 days after our Christmas). </a:t>
            </a:r>
            <a:endParaRPr lang="en-US" dirty="0" smtClean="0"/>
          </a:p>
          <a:p>
            <a:pPr lvl="0"/>
            <a:r>
              <a:rPr lang="en-US" dirty="0" smtClean="0"/>
              <a:t>For some, the period </a:t>
            </a:r>
            <a:r>
              <a:rPr lang="en-US" b="1" i="1" dirty="0"/>
              <a:t>between</a:t>
            </a:r>
            <a:r>
              <a:rPr lang="en-US" dirty="0"/>
              <a:t> the two </a:t>
            </a:r>
            <a:r>
              <a:rPr lang="en-US" dirty="0" smtClean="0"/>
              <a:t>days –  “the twelve days of Christmas” – eventually became </a:t>
            </a:r>
            <a:r>
              <a:rPr lang="en-US" dirty="0"/>
              <a:t>a feast period </a:t>
            </a:r>
            <a:r>
              <a:rPr lang="en-US" dirty="0" smtClean="0"/>
              <a:t>during which they would celebrate.</a:t>
            </a:r>
          </a:p>
          <a:p>
            <a:pPr lvl="0"/>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a:t>
            </a:r>
            <a:r>
              <a:rPr lang="en-US" sz="1600" dirty="0">
                <a:solidFill>
                  <a:prstClr val="black"/>
                </a:solidFill>
              </a:rPr>
              <a:t>21 – Origins of Christmas</a:t>
            </a:r>
          </a:p>
        </p:txBody>
      </p:sp>
    </p:spTree>
    <p:extLst>
      <p:ext uri="{BB962C8B-B14F-4D97-AF65-F5344CB8AC3E}">
        <p14:creationId xmlns:p14="http://schemas.microsoft.com/office/powerpoint/2010/main" val="1159224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dirty="0" smtClean="0"/>
              <a:t>In </a:t>
            </a:r>
            <a:r>
              <a:rPr lang="en-US" dirty="0"/>
              <a:t>the West </a:t>
            </a:r>
            <a:r>
              <a:rPr lang="en-US" dirty="0" smtClean="0"/>
              <a:t>you </a:t>
            </a:r>
            <a:r>
              <a:rPr lang="en-US" dirty="0"/>
              <a:t>begin to see evidence that Christians believed </a:t>
            </a:r>
            <a:r>
              <a:rPr lang="en-US" dirty="0" smtClean="0"/>
              <a:t>that </a:t>
            </a:r>
            <a:r>
              <a:rPr lang="en-US" dirty="0"/>
              <a:t>Christ was born around December </a:t>
            </a:r>
            <a:r>
              <a:rPr lang="en-US" dirty="0" smtClean="0"/>
              <a:t>25</a:t>
            </a:r>
            <a:r>
              <a:rPr lang="en-US" baseline="30000" dirty="0" smtClean="0"/>
              <a:t>th</a:t>
            </a:r>
            <a:r>
              <a:rPr lang="en-US" dirty="0"/>
              <a:t> </a:t>
            </a:r>
            <a:r>
              <a:rPr lang="en-US" dirty="0" smtClean="0"/>
              <a:t>as early as the second century:</a:t>
            </a:r>
          </a:p>
          <a:p>
            <a:pPr lvl="1"/>
            <a:r>
              <a:rPr lang="en-US" b="1" dirty="0" err="1"/>
              <a:t>Theophilus</a:t>
            </a:r>
            <a:r>
              <a:rPr lang="en-US" b="1" dirty="0"/>
              <a:t>, Bishop of Caesarea (A.D. 115-181</a:t>
            </a:r>
            <a:r>
              <a:rPr lang="en-US" b="1" dirty="0" smtClean="0"/>
              <a:t>) – “</a:t>
            </a:r>
            <a:r>
              <a:rPr lang="en-US" i="1" dirty="0" smtClean="0"/>
              <a:t>We </a:t>
            </a:r>
            <a:r>
              <a:rPr lang="en-US" i="1" dirty="0"/>
              <a:t>ought to celebrate the birth-day of our Lord on what day </a:t>
            </a:r>
            <a:r>
              <a:rPr lang="en-US" i="1" dirty="0" err="1"/>
              <a:t>soever</a:t>
            </a:r>
            <a:r>
              <a:rPr lang="en-US" i="1" dirty="0"/>
              <a:t> the </a:t>
            </a:r>
            <a:r>
              <a:rPr lang="en-US" b="1" i="1" dirty="0">
                <a:solidFill>
                  <a:srgbClr val="FF0000"/>
                </a:solidFill>
              </a:rPr>
              <a:t>25th of December</a:t>
            </a:r>
            <a:r>
              <a:rPr lang="en-US" b="1" i="1" dirty="0"/>
              <a:t> </a:t>
            </a:r>
            <a:r>
              <a:rPr lang="en-US" i="1" dirty="0"/>
              <a:t>shall happen</a:t>
            </a:r>
            <a:r>
              <a:rPr lang="en-US" i="1" dirty="0" smtClean="0"/>
              <a:t>.”</a:t>
            </a:r>
            <a:r>
              <a:rPr lang="en-US" i="1" dirty="0"/>
              <a:t> </a:t>
            </a:r>
            <a:r>
              <a:rPr lang="en-US" i="1" dirty="0" smtClean="0"/>
              <a:t>(</a:t>
            </a:r>
            <a:r>
              <a:rPr lang="en-US" i="1" dirty="0" err="1" smtClean="0"/>
              <a:t>Magdeburgenses</a:t>
            </a:r>
            <a:r>
              <a:rPr lang="en-US" i="1" dirty="0"/>
              <a:t>, Cent. 2. c. 6. </a:t>
            </a:r>
            <a:r>
              <a:rPr lang="en-US" i="1" dirty="0" err="1"/>
              <a:t>Hospinian</a:t>
            </a:r>
            <a:r>
              <a:rPr lang="en-US" i="1" dirty="0"/>
              <a:t>, de </a:t>
            </a:r>
            <a:r>
              <a:rPr lang="en-US" i="1" dirty="0" err="1"/>
              <a:t>orign</a:t>
            </a:r>
            <a:r>
              <a:rPr lang="en-US" i="1" dirty="0"/>
              <a:t> </a:t>
            </a:r>
            <a:r>
              <a:rPr lang="en-US" i="1" dirty="0" err="1"/>
              <a:t>Festorum</a:t>
            </a:r>
            <a:r>
              <a:rPr lang="en-US" i="1" dirty="0"/>
              <a:t> </a:t>
            </a:r>
            <a:r>
              <a:rPr lang="en-US" i="1" dirty="0" err="1" smtClean="0"/>
              <a:t>Chirstianorum</a:t>
            </a:r>
            <a:r>
              <a:rPr lang="en-US" i="1" dirty="0" smtClean="0"/>
              <a:t>)</a:t>
            </a:r>
            <a:endParaRPr lang="en-US" i="1" dirty="0"/>
          </a:p>
          <a:p>
            <a:pPr lvl="1"/>
            <a:r>
              <a:rPr lang="en-US" b="1" dirty="0" smtClean="0"/>
              <a:t>Hippolytus </a:t>
            </a:r>
            <a:r>
              <a:rPr lang="en-US" b="1" dirty="0"/>
              <a:t>of Rome (A.D. 170-240)</a:t>
            </a:r>
            <a:r>
              <a:rPr lang="en-US" dirty="0"/>
              <a:t> -</a:t>
            </a:r>
            <a:r>
              <a:rPr lang="en-US" dirty="0" smtClean="0"/>
              <a:t> </a:t>
            </a:r>
            <a:r>
              <a:rPr lang="en-US" i="1" dirty="0"/>
              <a:t>“The first coming of our Lord, that in the flesh, in which he was born at Bethlehem, took place eight days before the calends of </a:t>
            </a:r>
            <a:r>
              <a:rPr lang="en-US" i="1" dirty="0" smtClean="0"/>
              <a:t>January </a:t>
            </a:r>
            <a:r>
              <a:rPr lang="en-US" b="1" i="1" dirty="0" smtClean="0">
                <a:solidFill>
                  <a:srgbClr val="FF0000"/>
                </a:solidFill>
              </a:rPr>
              <a:t>[= December 25</a:t>
            </a:r>
            <a:r>
              <a:rPr lang="en-US" b="1" i="1" baseline="30000" dirty="0" smtClean="0">
                <a:solidFill>
                  <a:srgbClr val="FF0000"/>
                </a:solidFill>
              </a:rPr>
              <a:t>th</a:t>
            </a:r>
            <a:r>
              <a:rPr lang="en-US" i="1" dirty="0" smtClean="0"/>
              <a:t>], </a:t>
            </a:r>
            <a:r>
              <a:rPr lang="en-US" i="1" dirty="0"/>
              <a:t>a Wednesday, in the forty-second year of the reign of Augustus, 5500 years from Adam.”  (Commentary on Daniel 4:23)</a:t>
            </a:r>
          </a:p>
          <a:p>
            <a:pPr lvl="1"/>
            <a:endParaRPr lang="en-US" dirty="0" smtClean="0"/>
          </a:p>
          <a:p>
            <a:pPr lvl="0"/>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 </a:t>
            </a:r>
            <a:r>
              <a:rPr lang="en-US" sz="1600" dirty="0" smtClean="0">
                <a:solidFill>
                  <a:prstClr val="black"/>
                </a:solidFill>
                <a:hlinkClick r:id="rId4"/>
              </a:rPr>
              <a:t>http</a:t>
            </a:r>
            <a:r>
              <a:rPr lang="en-US" sz="1600" dirty="0">
                <a:solidFill>
                  <a:prstClr val="black"/>
                </a:solidFill>
                <a:hlinkClick r:id="rId4"/>
              </a:rPr>
              <a:t>://</a:t>
            </a:r>
            <a:r>
              <a:rPr lang="en-US" sz="1600" dirty="0" smtClean="0">
                <a:solidFill>
                  <a:prstClr val="black"/>
                </a:solidFill>
                <a:hlinkClick r:id="rId4"/>
              </a:rPr>
              <a:t>dec25th.info/Objections%20Answered.html</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2680826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dirty="0" smtClean="0"/>
              <a:t>Often, when early church fathers gave a rationale for a December 25</a:t>
            </a:r>
            <a:r>
              <a:rPr lang="en-US" baseline="30000" dirty="0" smtClean="0"/>
              <a:t>th</a:t>
            </a:r>
            <a:r>
              <a:rPr lang="en-US" dirty="0" smtClean="0"/>
              <a:t> date for the birth of Christ, it was based on the traditional dating of the annunciation </a:t>
            </a:r>
            <a:r>
              <a:rPr lang="en-US" dirty="0"/>
              <a:t>of the Angel to Mary </a:t>
            </a:r>
            <a:r>
              <a:rPr lang="en-US" dirty="0" smtClean="0"/>
              <a:t>which was believed to be March </a:t>
            </a:r>
            <a:r>
              <a:rPr lang="en-US" dirty="0"/>
              <a:t>25</a:t>
            </a:r>
            <a:r>
              <a:rPr lang="en-US" baseline="30000" dirty="0"/>
              <a:t>th</a:t>
            </a:r>
            <a:r>
              <a:rPr lang="en-US" dirty="0"/>
              <a:t> (nine months before December 25</a:t>
            </a:r>
            <a:r>
              <a:rPr lang="en-US" baseline="30000" dirty="0"/>
              <a:t>th</a:t>
            </a:r>
            <a:r>
              <a:rPr lang="en-US" dirty="0" smtClean="0"/>
              <a:t>).</a:t>
            </a:r>
          </a:p>
          <a:p>
            <a:pPr lvl="0"/>
            <a:r>
              <a:rPr lang="en-US" dirty="0"/>
              <a:t>There is </a:t>
            </a:r>
            <a:r>
              <a:rPr lang="en-US" b="1" i="1" dirty="0"/>
              <a:t>no</a:t>
            </a:r>
            <a:r>
              <a:rPr lang="en-US" dirty="0"/>
              <a:t> evidence that </a:t>
            </a:r>
            <a:r>
              <a:rPr lang="en-US" dirty="0" smtClean="0"/>
              <a:t>early Christians set the date for Christmas for around the same time as the pagan celebrations (that also occurred around the time of the winter solstice) in order to fit in better with the pagans.</a:t>
            </a:r>
            <a:endParaRPr lang="en-US" dirty="0"/>
          </a:p>
          <a:p>
            <a:endParaRPr lang="en-US" dirty="0"/>
          </a:p>
          <a:p>
            <a:pPr lvl="0"/>
            <a:endParaRPr lang="en-US" dirty="0"/>
          </a:p>
          <a:p>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smtClean="0">
                <a:solidFill>
                  <a:prstClr val="black"/>
                </a:solidFill>
              </a:rPr>
              <a:t>*Based on notes taken from James White’s 2016 Church History Series; Lesson </a:t>
            </a:r>
            <a:r>
              <a:rPr lang="en-US" sz="1600" dirty="0">
                <a:solidFill>
                  <a:prstClr val="black"/>
                </a:solidFill>
              </a:rPr>
              <a:t>21 – Origins of Christmas</a:t>
            </a:r>
          </a:p>
        </p:txBody>
      </p:sp>
    </p:spTree>
    <p:extLst>
      <p:ext uri="{BB962C8B-B14F-4D97-AF65-F5344CB8AC3E}">
        <p14:creationId xmlns:p14="http://schemas.microsoft.com/office/powerpoint/2010/main" val="1704090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normAutofit/>
          </a:bodyPr>
          <a:lstStyle/>
          <a:p>
            <a:r>
              <a:rPr lang="en-US" b="1" dirty="0" smtClean="0"/>
              <a:t>*</a:t>
            </a:r>
            <a:r>
              <a:rPr lang="en-US" b="1" dirty="0">
                <a:solidFill>
                  <a:schemeClr val="bg1"/>
                </a:solidFill>
                <a:effectLst>
                  <a:glow rad="139700">
                    <a:srgbClr val="C00000">
                      <a:alpha val="40000"/>
                    </a:srgbClr>
                  </a:glow>
                  <a:outerShdw blurRad="114300" dist="38100" dir="13500000" algn="br" rotWithShape="0">
                    <a:prstClr val="black"/>
                  </a:outerShdw>
                </a:effectLst>
              </a:rPr>
              <a:t>The Origins of Christmas</a:t>
            </a:r>
            <a:endParaRPr lang="en-US" b="1" dirty="0"/>
          </a:p>
        </p:txBody>
      </p:sp>
      <p:sp>
        <p:nvSpPr>
          <p:cNvPr id="4" name="Content Placeholder 3"/>
          <p:cNvSpPr>
            <a:spLocks noGrp="1"/>
          </p:cNvSpPr>
          <p:nvPr>
            <p:ph idx="1"/>
          </p:nvPr>
        </p:nvSpPr>
        <p:spPr>
          <a:xfrm>
            <a:off x="457200" y="838200"/>
            <a:ext cx="8229600" cy="5410200"/>
          </a:xfrm>
        </p:spPr>
        <p:txBody>
          <a:bodyPr>
            <a:normAutofit fontScale="92500"/>
          </a:bodyPr>
          <a:lstStyle/>
          <a:p>
            <a:r>
              <a:rPr lang="en-US" dirty="0" smtClean="0"/>
              <a:t>“</a:t>
            </a:r>
            <a:r>
              <a:rPr lang="en-US" i="1" dirty="0" smtClean="0"/>
              <a:t>Sol Invictus</a:t>
            </a:r>
            <a:r>
              <a:rPr lang="en-US" dirty="0" smtClean="0"/>
              <a:t>” </a:t>
            </a:r>
            <a:r>
              <a:rPr lang="en-US" dirty="0"/>
              <a:t>(the Unconquered Sun) was a Roman pagan celebration that took place on the 25th of </a:t>
            </a:r>
            <a:r>
              <a:rPr lang="en-US" dirty="0" smtClean="0"/>
              <a:t>December.</a:t>
            </a:r>
          </a:p>
          <a:p>
            <a:r>
              <a:rPr lang="en-US" dirty="0" smtClean="0"/>
              <a:t>However</a:t>
            </a:r>
            <a:r>
              <a:rPr lang="en-US" dirty="0"/>
              <a:t>, there is no record of </a:t>
            </a:r>
            <a:r>
              <a:rPr lang="en-US" i="1" dirty="0" smtClean="0"/>
              <a:t>Sol Invictus</a:t>
            </a:r>
            <a:r>
              <a:rPr lang="en-US" dirty="0" smtClean="0"/>
              <a:t> </a:t>
            </a:r>
            <a:r>
              <a:rPr lang="en-US" dirty="0"/>
              <a:t>being celebrated prior to the 4th century, A.D</a:t>
            </a:r>
            <a:r>
              <a:rPr lang="en-US" dirty="0" smtClean="0"/>
              <a:t>.</a:t>
            </a:r>
          </a:p>
          <a:p>
            <a:r>
              <a:rPr lang="en-US" dirty="0" smtClean="0"/>
              <a:t>As we have already seen, Christians had believed that Christ was born on December 25</a:t>
            </a:r>
            <a:r>
              <a:rPr lang="en-US" baseline="30000" dirty="0" smtClean="0"/>
              <a:t>th</a:t>
            </a:r>
            <a:r>
              <a:rPr lang="en-US" dirty="0" smtClean="0"/>
              <a:t> for at least 200 years prior to that time.</a:t>
            </a:r>
          </a:p>
          <a:p>
            <a:r>
              <a:rPr lang="en-US" dirty="0" smtClean="0"/>
              <a:t>Since the </a:t>
            </a:r>
            <a:r>
              <a:rPr lang="en-US" dirty="0"/>
              <a:t>date of December 25 already held a lot of significance to the Christian world at the time, </a:t>
            </a:r>
            <a:r>
              <a:rPr lang="en-US" dirty="0" smtClean="0"/>
              <a:t>who’s to say that the </a:t>
            </a:r>
            <a:r>
              <a:rPr lang="en-US" dirty="0"/>
              <a:t>pagans (not the Christians!) </a:t>
            </a:r>
            <a:r>
              <a:rPr lang="en-US" dirty="0" smtClean="0"/>
              <a:t>didn’t adopt </a:t>
            </a:r>
            <a:r>
              <a:rPr lang="en-US" dirty="0"/>
              <a:t>that date </a:t>
            </a:r>
            <a:r>
              <a:rPr lang="en-US" dirty="0" smtClean="0"/>
              <a:t>in hopes of stealing </a:t>
            </a:r>
            <a:r>
              <a:rPr lang="en-US" dirty="0"/>
              <a:t>worship </a:t>
            </a:r>
            <a:r>
              <a:rPr lang="en-US" dirty="0" smtClean="0"/>
              <a:t>away from the </a:t>
            </a:r>
            <a:r>
              <a:rPr lang="en-US" b="1" i="1" dirty="0"/>
              <a:t>true</a:t>
            </a:r>
            <a:r>
              <a:rPr lang="en-US" dirty="0"/>
              <a:t> Unconquerable Sun of Righteousness </a:t>
            </a:r>
            <a:r>
              <a:rPr lang="en-US" dirty="0" smtClean="0"/>
              <a:t>(Malachi 4:2)?</a:t>
            </a:r>
            <a:endParaRPr lang="en-US" dirty="0"/>
          </a:p>
          <a:p>
            <a:pPr lvl="0"/>
            <a:endParaRPr lang="en-US" dirty="0"/>
          </a:p>
          <a:p>
            <a:endParaRPr lang="en-US" sz="2800" dirty="0" smtClean="0"/>
          </a:p>
        </p:txBody>
      </p:sp>
      <p:sp>
        <p:nvSpPr>
          <p:cNvPr id="5" name="TextBox 4"/>
          <p:cNvSpPr txBox="1"/>
          <p:nvPr/>
        </p:nvSpPr>
        <p:spPr>
          <a:xfrm>
            <a:off x="7398" y="6333871"/>
            <a:ext cx="9144000" cy="615553"/>
          </a:xfrm>
          <a:prstGeom prst="rect">
            <a:avLst/>
          </a:prstGeom>
          <a:noFill/>
        </p:spPr>
        <p:txBody>
          <a:bodyPr wrap="square" rtlCol="0">
            <a:spAutoFit/>
          </a:bodyPr>
          <a:lstStyle/>
          <a:p>
            <a:pPr marL="168275" indent="-168275"/>
            <a:r>
              <a:rPr lang="en-US" sz="2000" dirty="0">
                <a:solidFill>
                  <a:prstClr val="black"/>
                </a:solidFill>
              </a:rPr>
              <a:t>* </a:t>
            </a:r>
            <a:r>
              <a:rPr lang="en-US" sz="1400" dirty="0">
                <a:solidFill>
                  <a:prstClr val="black"/>
                </a:solidFill>
                <a:hlinkClick r:id="rId4"/>
              </a:rPr>
              <a:t>https://www.facebook.com/AskDrBrown/posts/is-christmas-pagani-am-sick-and-tired-of-people-simply-saying-that-christmas-has/10205566721912473</a:t>
            </a:r>
            <a:r>
              <a:rPr lang="en-US" sz="1400" dirty="0" smtClean="0">
                <a:solidFill>
                  <a:prstClr val="black"/>
                </a:solidFill>
                <a:hlinkClick r:id="rId4"/>
              </a:rPr>
              <a:t>/</a:t>
            </a:r>
            <a:r>
              <a:rPr lang="en-US" sz="1400" dirty="0" smtClean="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27588667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102186</TotalTime>
  <Words>2494</Words>
  <Application>Microsoft Office PowerPoint</Application>
  <PresentationFormat>On-screen Show (4:3)</PresentationFormat>
  <Paragraphs>136</Paragraphs>
  <Slides>25</Slides>
  <Notes>0</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56_Office Theme</vt:lpstr>
      <vt:lpstr>57_Office Theme</vt:lpstr>
      <vt:lpstr>58_Office Theme</vt:lpstr>
      <vt:lpstr>55_Office Theme</vt:lpstr>
      <vt:lpstr>PowerPoint Presentation</vt:lpstr>
      <vt:lpstr>The Origins of Christmas</vt:lpstr>
      <vt:lpstr>*The Origins of Christmas</vt:lpstr>
      <vt:lpstr>*The Origins of Christmas</vt:lpstr>
      <vt:lpstr>*The Origins of Christmas</vt:lpstr>
      <vt:lpstr>*The Origins of Christmas</vt:lpstr>
      <vt:lpstr>*The Origins of Christmas</vt:lpstr>
      <vt:lpstr>*The Origins of Christmas</vt:lpstr>
      <vt:lpstr>*The Origins of Christmas</vt:lpstr>
      <vt:lpstr>*The Origins of Christmas</vt:lpstr>
      <vt:lpstr>*The Origins of Christmas</vt:lpstr>
      <vt:lpstr>*The Origins of Christmas</vt:lpstr>
      <vt:lpstr>*The Origins of Christmas</vt:lpstr>
      <vt:lpstr>*The Origins of Christmas</vt:lpstr>
      <vt:lpstr>*The Origins of Christmas</vt:lpstr>
      <vt:lpstr>The Origins of Christmas</vt:lpstr>
      <vt:lpstr>*The Origin of the Christmas Tree</vt:lpstr>
      <vt:lpstr>*The Origin of the Christmas Tree</vt:lpstr>
      <vt:lpstr>*The Origin of the Christmas Tree</vt:lpstr>
      <vt:lpstr>*The Origin of the Christmas Tree</vt:lpstr>
      <vt:lpstr>*The Origin Santa Clause</vt:lpstr>
      <vt:lpstr>*The Origin Santa Clause</vt:lpstr>
      <vt:lpstr>*The Origin Santa Clause</vt:lpstr>
      <vt:lpstr>*Other Christmas Symbols</vt:lpstr>
      <vt:lpstr>The Second Century Apologists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1491</cp:revision>
  <dcterms:created xsi:type="dcterms:W3CDTF">2018-06-08T00:19:32Z</dcterms:created>
  <dcterms:modified xsi:type="dcterms:W3CDTF">2018-12-23T18:44:05Z</dcterms:modified>
</cp:coreProperties>
</file>