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404" r:id="rId2"/>
    <p:sldMasterId id="2147484416" r:id="rId3"/>
  </p:sldMasterIdLst>
  <p:notesMasterIdLst>
    <p:notesMasterId r:id="rId34"/>
  </p:notesMasterIdLst>
  <p:sldIdLst>
    <p:sldId id="909" r:id="rId4"/>
    <p:sldId id="908" r:id="rId5"/>
    <p:sldId id="910" r:id="rId6"/>
    <p:sldId id="911" r:id="rId7"/>
    <p:sldId id="912" r:id="rId8"/>
    <p:sldId id="913" r:id="rId9"/>
    <p:sldId id="914" r:id="rId10"/>
    <p:sldId id="915" r:id="rId11"/>
    <p:sldId id="907" r:id="rId12"/>
    <p:sldId id="916" r:id="rId13"/>
    <p:sldId id="934" r:id="rId14"/>
    <p:sldId id="917" r:id="rId15"/>
    <p:sldId id="918" r:id="rId16"/>
    <p:sldId id="919" r:id="rId17"/>
    <p:sldId id="920" r:id="rId18"/>
    <p:sldId id="921" r:id="rId19"/>
    <p:sldId id="922" r:id="rId20"/>
    <p:sldId id="923" r:id="rId21"/>
    <p:sldId id="924" r:id="rId22"/>
    <p:sldId id="925" r:id="rId23"/>
    <p:sldId id="926" r:id="rId24"/>
    <p:sldId id="927" r:id="rId25"/>
    <p:sldId id="928" r:id="rId26"/>
    <p:sldId id="929" r:id="rId27"/>
    <p:sldId id="930" r:id="rId28"/>
    <p:sldId id="931" r:id="rId29"/>
    <p:sldId id="932" r:id="rId30"/>
    <p:sldId id="935" r:id="rId31"/>
    <p:sldId id="933" r:id="rId32"/>
    <p:sldId id="93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EC55D-DF11-4B6E-B8E2-8ED8B7CB6743}" type="datetimeFigureOut">
              <a:rPr lang="en-US" smtClean="0"/>
              <a:t>12/25/2018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6127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1882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9838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3000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1032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5944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1081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665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2092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6857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408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4989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2262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147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1967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2636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0829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572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7848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4760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24622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628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12/25/2018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12/25/2018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12/25/2018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12/25/2018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4696009"/>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12/25/2018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7871021"/>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hyperlink" Target="https://en.wikipedia.org/wiki/Major_religious_groups#cite_note-Pew2012-2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en.wikipedia.org/wiki/Justin_Martyr#/media/File:Justin_Martyr.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mediterraneannetworks.weebly.com/the-rise-and-fall-of-marcionism.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mediterraneannetworks.weebly.com/the-rise-and-fall-of-marcionism.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start2finish.org/why-christians-shouldnt-neglect-early-christian-litera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944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*The </a:t>
            </a:r>
            <a:r>
              <a:rPr lang="en-US" sz="3600" b="1" dirty="0"/>
              <a:t>Second Century Apologists</a:t>
            </a:r>
            <a:endParaRPr lang="en-US" sz="3600" b="1" dirty="0"/>
          </a:p>
        </p:txBody>
      </p:sp>
      <p:sp>
        <p:nvSpPr>
          <p:cNvPr id="4" name="Content Placeholder 3"/>
          <p:cNvSpPr>
            <a:spLocks noGrp="1"/>
          </p:cNvSpPr>
          <p:nvPr>
            <p:ph idx="1"/>
          </p:nvPr>
        </p:nvSpPr>
        <p:spPr>
          <a:xfrm>
            <a:off x="457200" y="838200"/>
            <a:ext cx="8382000" cy="5562600"/>
          </a:xfrm>
        </p:spPr>
        <p:txBody>
          <a:bodyPr>
            <a:normAutofit/>
          </a:bodyPr>
          <a:lstStyle/>
          <a:p>
            <a:r>
              <a:rPr lang="en-US" dirty="0">
                <a:latin typeface="+mj-lt"/>
                <a:ea typeface="Cambria" panose="02040503050406030204" pitchFamily="18" charset="0"/>
              </a:rPr>
              <a:t>With followers in the billions, Christianity </a:t>
            </a:r>
            <a:r>
              <a:rPr lang="en-US" dirty="0" smtClean="0">
                <a:latin typeface="+mj-lt"/>
                <a:ea typeface="Cambria" panose="02040503050406030204" pitchFamily="18" charset="0"/>
              </a:rPr>
              <a:t>today is </a:t>
            </a:r>
            <a:r>
              <a:rPr lang="en-US" dirty="0">
                <a:latin typeface="+mj-lt"/>
                <a:ea typeface="Cambria" panose="02040503050406030204" pitchFamily="18" charset="0"/>
              </a:rPr>
              <a:t>the world’s largest religion</a:t>
            </a:r>
            <a:r>
              <a:rPr lang="en-US" dirty="0" smtClean="0">
                <a:latin typeface="+mj-lt"/>
                <a:ea typeface="Cambria" panose="02040503050406030204" pitchFamily="18" charset="0"/>
              </a:rPr>
              <a:t>.</a:t>
            </a:r>
          </a:p>
          <a:p>
            <a:r>
              <a:rPr lang="en-US" dirty="0" smtClean="0">
                <a:latin typeface="+mj-lt"/>
                <a:ea typeface="Cambria" panose="02040503050406030204" pitchFamily="18" charset="0"/>
              </a:rPr>
              <a:t>According to a Pew Research Poll taken in 2010, the Worldwide </a:t>
            </a:r>
            <a:r>
              <a:rPr lang="en-US" dirty="0">
                <a:latin typeface="+mj-lt"/>
                <a:ea typeface="Cambria" panose="02040503050406030204" pitchFamily="18" charset="0"/>
              </a:rPr>
              <a:t>percentage of Adherents by </a:t>
            </a:r>
            <a:r>
              <a:rPr lang="en-US" dirty="0" smtClean="0">
                <a:latin typeface="+mj-lt"/>
                <a:ea typeface="Cambria" panose="02040503050406030204" pitchFamily="18" charset="0"/>
              </a:rPr>
              <a:t>Religion are:</a:t>
            </a:r>
          </a:p>
          <a:p>
            <a:pPr lvl="1"/>
            <a:r>
              <a:rPr lang="en-US" dirty="0" smtClean="0">
                <a:latin typeface="+mj-lt"/>
                <a:ea typeface="Cambria" panose="02040503050406030204" pitchFamily="18" charset="0"/>
              </a:rPr>
              <a:t>  Christianity (31.5%)</a:t>
            </a:r>
          </a:p>
          <a:p>
            <a:pPr lvl="1"/>
            <a:r>
              <a:rPr lang="en-US" dirty="0" smtClean="0">
                <a:latin typeface="+mj-lt"/>
                <a:ea typeface="Cambria" panose="02040503050406030204" pitchFamily="18" charset="0"/>
              </a:rPr>
              <a:t>  </a:t>
            </a:r>
            <a:r>
              <a:rPr lang="en-US" dirty="0">
                <a:latin typeface="+mj-lt"/>
                <a:ea typeface="Cambria" panose="02040503050406030204" pitchFamily="18" charset="0"/>
              </a:rPr>
              <a:t>Islam (23.2%)</a:t>
            </a:r>
          </a:p>
          <a:p>
            <a:pPr lvl="1"/>
            <a:r>
              <a:rPr lang="en-US" dirty="0">
                <a:latin typeface="+mj-lt"/>
                <a:ea typeface="Cambria" panose="02040503050406030204" pitchFamily="18" charset="0"/>
              </a:rPr>
              <a:t>  Irreligion (16.3%)</a:t>
            </a:r>
          </a:p>
          <a:p>
            <a:pPr lvl="1"/>
            <a:r>
              <a:rPr lang="en-US" dirty="0">
                <a:latin typeface="+mj-lt"/>
                <a:ea typeface="Cambria" panose="02040503050406030204" pitchFamily="18" charset="0"/>
              </a:rPr>
              <a:t>  Hinduism (15.0%)</a:t>
            </a:r>
          </a:p>
          <a:p>
            <a:pPr lvl="1"/>
            <a:r>
              <a:rPr lang="en-US" dirty="0">
                <a:latin typeface="+mj-lt"/>
                <a:ea typeface="Cambria" panose="02040503050406030204" pitchFamily="18" charset="0"/>
              </a:rPr>
              <a:t>  Buddhism (7.1%)</a:t>
            </a:r>
          </a:p>
          <a:p>
            <a:pPr lvl="1"/>
            <a:r>
              <a:rPr lang="en-US" dirty="0">
                <a:latin typeface="+mj-lt"/>
                <a:ea typeface="Cambria" panose="02040503050406030204" pitchFamily="18" charset="0"/>
              </a:rPr>
              <a:t>  Folk religions (5.9%)</a:t>
            </a:r>
          </a:p>
          <a:p>
            <a:pPr lvl="1"/>
            <a:r>
              <a:rPr lang="en-US" dirty="0">
                <a:latin typeface="+mj-lt"/>
                <a:ea typeface="Cambria" panose="02040503050406030204" pitchFamily="18" charset="0"/>
              </a:rPr>
              <a:t>  Other religions (1%) </a:t>
            </a:r>
            <a:endParaRPr lang="en-US" dirty="0" smtClean="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hlinkClick r:id="rId4"/>
              </a:rPr>
              <a:t>https://</a:t>
            </a:r>
            <a:r>
              <a:rPr lang="en-US" sz="1400" dirty="0" smtClean="0">
                <a:ea typeface="Cambria" panose="02040503050406030204" pitchFamily="18" charset="0"/>
                <a:hlinkClick r:id="rId4"/>
              </a:rPr>
              <a:t>en.wikipedia.org/wiki/Major_religious_groups#cite_note-Pew2012-28</a:t>
            </a:r>
            <a:r>
              <a:rPr lang="en-US" sz="1400" dirty="0" smtClean="0">
                <a:ea typeface="Cambria" panose="02040503050406030204" pitchFamily="18" charset="0"/>
              </a:rPr>
              <a:t> </a:t>
            </a:r>
            <a:endParaRPr lang="en-US" sz="1400" dirty="0">
              <a:solidFill>
                <a:prstClr val="black"/>
              </a:solidFill>
            </a:endParaRPr>
          </a:p>
        </p:txBody>
      </p:sp>
    </p:spTree>
    <p:extLst>
      <p:ext uri="{BB962C8B-B14F-4D97-AF65-F5344CB8AC3E}">
        <p14:creationId xmlns:p14="http://schemas.microsoft.com/office/powerpoint/2010/main" val="15730904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*The Second Century Apologists</a:t>
            </a:r>
            <a:endParaRPr lang="en-US" sz="3600" b="1" dirty="0"/>
          </a:p>
        </p:txBody>
      </p:sp>
      <p:sp>
        <p:nvSpPr>
          <p:cNvPr id="4" name="Content Placeholder 3"/>
          <p:cNvSpPr>
            <a:spLocks noGrp="1"/>
          </p:cNvSpPr>
          <p:nvPr>
            <p:ph idx="1"/>
          </p:nvPr>
        </p:nvSpPr>
        <p:spPr>
          <a:xfrm>
            <a:off x="457200" y="838200"/>
            <a:ext cx="8382000" cy="5562600"/>
          </a:xfrm>
        </p:spPr>
        <p:txBody>
          <a:bodyPr>
            <a:normAutofit/>
          </a:bodyPr>
          <a:lstStyle/>
          <a:p>
            <a:r>
              <a:rPr lang="en-US" dirty="0" smtClean="0">
                <a:latin typeface="+mj-lt"/>
                <a:ea typeface="Cambria" panose="02040503050406030204" pitchFamily="18" charset="0"/>
              </a:rPr>
              <a:t>Spires </a:t>
            </a:r>
            <a:r>
              <a:rPr lang="en-US" dirty="0">
                <a:latin typeface="+mj-lt"/>
                <a:ea typeface="Cambria" panose="02040503050406030204" pitchFamily="18" charset="0"/>
              </a:rPr>
              <a:t>of churches dominate the skylines of most major cities. Christians are represented in all levels of society, from the richest to the poorest.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As </a:t>
            </a:r>
            <a:r>
              <a:rPr lang="en-US" dirty="0">
                <a:latin typeface="+mj-lt"/>
                <a:ea typeface="Cambria" panose="02040503050406030204" pitchFamily="18" charset="0"/>
              </a:rPr>
              <a:t>an institution, the Christian Church wields substantial influence over major aspects of our modern culture. </a:t>
            </a:r>
            <a:endParaRPr lang="en-US" dirty="0" smtClean="0">
              <a:latin typeface="+mj-lt"/>
              <a:ea typeface="Cambria" panose="02040503050406030204" pitchFamily="18" charset="0"/>
            </a:endParaRPr>
          </a:p>
          <a:p>
            <a:r>
              <a:rPr lang="en-US" dirty="0">
                <a:latin typeface="+mj-lt"/>
                <a:ea typeface="Cambria" panose="02040503050406030204" pitchFamily="18" charset="0"/>
              </a:rPr>
              <a:t>But </a:t>
            </a:r>
            <a:r>
              <a:rPr lang="en-US" dirty="0" smtClean="0">
                <a:latin typeface="+mj-lt"/>
                <a:ea typeface="Cambria" panose="02040503050406030204" pitchFamily="18" charset="0"/>
              </a:rPr>
              <a:t>this has not always been the case. </a:t>
            </a:r>
            <a:r>
              <a:rPr lang="en-US" dirty="0">
                <a:latin typeface="+mj-lt"/>
                <a:ea typeface="Cambria" panose="02040503050406030204" pitchFamily="18" charset="0"/>
              </a:rPr>
              <a:t>There was a time, nearly two thousand years ago, when Christianity was in its infancy. It possessed very little cultural influence, was weak and frail, and found itself fighting for its life</a:t>
            </a:r>
            <a:r>
              <a:rPr lang="en-US" dirty="0" smtClean="0">
                <a:latin typeface="+mj-lt"/>
                <a:ea typeface="Cambria" panose="02040503050406030204" pitchFamily="18" charset="0"/>
              </a:rPr>
              <a:t>.</a:t>
            </a:r>
            <a:endParaRPr lang="en-US" dirty="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(p. 1). </a:t>
            </a:r>
            <a:endParaRPr lang="en-US" sz="1400" dirty="0">
              <a:solidFill>
                <a:prstClr val="black"/>
              </a:solidFill>
            </a:endParaRPr>
          </a:p>
        </p:txBody>
      </p:sp>
    </p:spTree>
    <p:extLst>
      <p:ext uri="{BB962C8B-B14F-4D97-AF65-F5344CB8AC3E}">
        <p14:creationId xmlns:p14="http://schemas.microsoft.com/office/powerpoint/2010/main" val="12921434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*The Second Century Apologists</a:t>
            </a:r>
            <a:endParaRPr lang="en-US" sz="3600" b="1" dirty="0"/>
          </a:p>
        </p:txBody>
      </p:sp>
      <p:sp>
        <p:nvSpPr>
          <p:cNvPr id="4" name="Content Placeholder 3"/>
          <p:cNvSpPr>
            <a:spLocks noGrp="1"/>
          </p:cNvSpPr>
          <p:nvPr>
            <p:ph idx="1"/>
          </p:nvPr>
        </p:nvSpPr>
        <p:spPr>
          <a:xfrm>
            <a:off x="457200" y="838200"/>
            <a:ext cx="8382000" cy="5562600"/>
          </a:xfrm>
        </p:spPr>
        <p:txBody>
          <a:bodyPr>
            <a:normAutofit fontScale="92500" lnSpcReduction="10000"/>
          </a:bodyPr>
          <a:lstStyle/>
          <a:p>
            <a:r>
              <a:rPr lang="en-US" dirty="0">
                <a:latin typeface="+mj-lt"/>
                <a:ea typeface="Cambria" panose="02040503050406030204" pitchFamily="18" charset="0"/>
              </a:rPr>
              <a:t>Theological formulations were imprecise and undeveloped, factions and </a:t>
            </a:r>
            <a:r>
              <a:rPr lang="en-US" dirty="0" smtClean="0">
                <a:latin typeface="+mj-lt"/>
                <a:ea typeface="Cambria" panose="02040503050406030204" pitchFamily="18" charset="0"/>
              </a:rPr>
              <a:t>“heresies” </a:t>
            </a:r>
            <a:r>
              <a:rPr lang="en-US" dirty="0">
                <a:latin typeface="+mj-lt"/>
                <a:ea typeface="Cambria" panose="02040503050406030204" pitchFamily="18" charset="0"/>
              </a:rPr>
              <a:t>were dominant, attacks from pagan philosophers were rampant, and the future was altogether uncertain.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On </a:t>
            </a:r>
            <a:r>
              <a:rPr lang="en-US" dirty="0">
                <a:latin typeface="+mj-lt"/>
                <a:ea typeface="Cambria" panose="02040503050406030204" pitchFamily="18" charset="0"/>
              </a:rPr>
              <a:t>top of all of this, Christianity was, for the first time, moving forward without the direct guidance of living apostles and still did not yet have a fully formed New Testament canon.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When </a:t>
            </a:r>
            <a:r>
              <a:rPr lang="en-US" dirty="0">
                <a:latin typeface="+mj-lt"/>
                <a:ea typeface="Cambria" panose="02040503050406030204" pitchFamily="18" charset="0"/>
              </a:rPr>
              <a:t>was this time? It was the second century. </a:t>
            </a:r>
            <a:endParaRPr lang="en-US" dirty="0" smtClean="0">
              <a:latin typeface="+mj-lt"/>
              <a:ea typeface="Cambria" panose="02040503050406030204" pitchFamily="18" charset="0"/>
            </a:endParaRPr>
          </a:p>
          <a:p>
            <a:r>
              <a:rPr lang="en-US" dirty="0">
                <a:ea typeface="Cambria" panose="02040503050406030204" pitchFamily="18" charset="0"/>
              </a:rPr>
              <a:t>This particular block of time is one of the most critical in the life of the Church – perhaps the moment when it was most vulnerable. </a:t>
            </a:r>
            <a:endParaRPr lang="en-US" dirty="0" smtClean="0">
              <a:ea typeface="Cambria" panose="02040503050406030204" pitchFamily="18" charset="0"/>
            </a:endParaRPr>
          </a:p>
          <a:p>
            <a:r>
              <a:rPr lang="en-US" dirty="0" smtClean="0">
                <a:ea typeface="Cambria" panose="02040503050406030204" pitchFamily="18" charset="0"/>
              </a:rPr>
              <a:t>It </a:t>
            </a:r>
            <a:r>
              <a:rPr lang="en-US" dirty="0">
                <a:ea typeface="Cambria" panose="02040503050406030204" pitchFamily="18" charset="0"/>
              </a:rPr>
              <a:t>is what we might call the transitional century for the early Christian faith.</a:t>
            </a:r>
            <a:endParaRPr lang="en-US" dirty="0" smtClean="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(p. 1). </a:t>
            </a:r>
            <a:endParaRPr lang="en-US" sz="1400" dirty="0">
              <a:solidFill>
                <a:prstClr val="black"/>
              </a:solidFill>
            </a:endParaRPr>
          </a:p>
        </p:txBody>
      </p:sp>
    </p:spTree>
    <p:extLst>
      <p:ext uri="{BB962C8B-B14F-4D97-AF65-F5344CB8AC3E}">
        <p14:creationId xmlns:p14="http://schemas.microsoft.com/office/powerpoint/2010/main" val="3382815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*The Second Century Apologists</a:t>
            </a:r>
            <a:endParaRPr lang="en-US" sz="3600" b="1" dirty="0"/>
          </a:p>
        </p:txBody>
      </p:sp>
      <p:sp>
        <p:nvSpPr>
          <p:cNvPr id="4" name="Content Placeholder 3"/>
          <p:cNvSpPr>
            <a:spLocks noGrp="1"/>
          </p:cNvSpPr>
          <p:nvPr>
            <p:ph idx="1"/>
          </p:nvPr>
        </p:nvSpPr>
        <p:spPr>
          <a:xfrm>
            <a:off x="457200" y="838200"/>
            <a:ext cx="8382000" cy="5562600"/>
          </a:xfrm>
        </p:spPr>
        <p:txBody>
          <a:bodyPr>
            <a:normAutofit/>
          </a:bodyPr>
          <a:lstStyle/>
          <a:p>
            <a:r>
              <a:rPr lang="en-US" dirty="0" smtClean="0">
                <a:latin typeface="+mj-lt"/>
                <a:ea typeface="Cambria" panose="02040503050406030204" pitchFamily="18" charset="0"/>
              </a:rPr>
              <a:t>The </a:t>
            </a:r>
            <a:r>
              <a:rPr lang="en-US" dirty="0">
                <a:latin typeface="+mj-lt"/>
                <a:ea typeface="Cambria" panose="02040503050406030204" pitchFamily="18" charset="0"/>
              </a:rPr>
              <a:t>Church was out of the apostolic womb and now trying to take its first breath.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Christians </a:t>
            </a:r>
            <a:r>
              <a:rPr lang="en-US" dirty="0">
                <a:latin typeface="+mj-lt"/>
                <a:ea typeface="Cambria" panose="02040503050406030204" pitchFamily="18" charset="0"/>
              </a:rPr>
              <a:t>found themselves in a dangerous world</a:t>
            </a:r>
            <a:r>
              <a:rPr lang="en-US" dirty="0" smtClean="0">
                <a:latin typeface="+mj-lt"/>
                <a:ea typeface="Cambria" panose="02040503050406030204" pitchFamily="18" charset="0"/>
              </a:rPr>
              <a:t>. The </a:t>
            </a:r>
            <a:r>
              <a:rPr lang="en-US" dirty="0">
                <a:latin typeface="+mj-lt"/>
                <a:ea typeface="Cambria" panose="02040503050406030204" pitchFamily="18" charset="0"/>
              </a:rPr>
              <a:t>second century was a time of sharp disappointments, gradual adjustments, bitter controversies, and grave hazards for Christian communities</a:t>
            </a:r>
            <a:r>
              <a:rPr lang="en-US" dirty="0" smtClean="0">
                <a:latin typeface="+mj-lt"/>
                <a:ea typeface="Cambria" panose="02040503050406030204" pitchFamily="18" charset="0"/>
              </a:rPr>
              <a:t>.</a:t>
            </a:r>
          </a:p>
          <a:p>
            <a:r>
              <a:rPr lang="en-US" dirty="0">
                <a:latin typeface="+mj-lt"/>
                <a:ea typeface="Cambria" panose="02040503050406030204" pitchFamily="18" charset="0"/>
              </a:rPr>
              <a:t>Christians during this period stood at a crossroads: the changes and challenges they faced, and how they would respond to them, would (re)shape the Christian movement for years to come</a:t>
            </a:r>
            <a:r>
              <a:rPr lang="en-US" dirty="0" smtClean="0">
                <a:latin typeface="+mj-lt"/>
                <a:ea typeface="Cambria" panose="02040503050406030204" pitchFamily="18" charset="0"/>
              </a:rPr>
              <a:t>.</a:t>
            </a:r>
            <a:endParaRPr lang="en-US" dirty="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(p. </a:t>
            </a:r>
            <a:r>
              <a:rPr lang="en-US" sz="1400" dirty="0" smtClean="0">
                <a:ea typeface="Cambria" panose="02040503050406030204" pitchFamily="18" charset="0"/>
              </a:rPr>
              <a:t>1-5). </a:t>
            </a:r>
            <a:endParaRPr lang="en-US" sz="1400" dirty="0">
              <a:solidFill>
                <a:prstClr val="black"/>
              </a:solidFill>
            </a:endParaRPr>
          </a:p>
        </p:txBody>
      </p:sp>
    </p:spTree>
    <p:extLst>
      <p:ext uri="{BB962C8B-B14F-4D97-AF65-F5344CB8AC3E}">
        <p14:creationId xmlns:p14="http://schemas.microsoft.com/office/powerpoint/2010/main" val="2352814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*The Second Century Apologists</a:t>
            </a:r>
            <a:endParaRPr lang="en-US" sz="3600" b="1" dirty="0"/>
          </a:p>
        </p:txBody>
      </p:sp>
      <p:sp>
        <p:nvSpPr>
          <p:cNvPr id="4" name="Content Placeholder 3"/>
          <p:cNvSpPr>
            <a:spLocks noGrp="1"/>
          </p:cNvSpPr>
          <p:nvPr>
            <p:ph idx="1"/>
          </p:nvPr>
        </p:nvSpPr>
        <p:spPr>
          <a:xfrm>
            <a:off x="457200" y="838200"/>
            <a:ext cx="8382000" cy="5562600"/>
          </a:xfrm>
        </p:spPr>
        <p:txBody>
          <a:bodyPr>
            <a:normAutofit fontScale="92500" lnSpcReduction="20000"/>
          </a:bodyPr>
          <a:lstStyle/>
          <a:p>
            <a:r>
              <a:rPr lang="en-US" dirty="0" smtClean="0">
                <a:latin typeface="+mj-lt"/>
                <a:ea typeface="Cambria" panose="02040503050406030204" pitchFamily="18" charset="0"/>
              </a:rPr>
              <a:t>The </a:t>
            </a:r>
            <a:r>
              <a:rPr lang="en-US" dirty="0">
                <a:latin typeface="+mj-lt"/>
                <a:ea typeface="Cambria" panose="02040503050406030204" pitchFamily="18" charset="0"/>
              </a:rPr>
              <a:t>second-century Church </a:t>
            </a:r>
            <a:r>
              <a:rPr lang="en-US" dirty="0" smtClean="0">
                <a:latin typeface="+mj-lt"/>
                <a:ea typeface="Cambria" panose="02040503050406030204" pitchFamily="18" charset="0"/>
              </a:rPr>
              <a:t>had a </a:t>
            </a:r>
            <a:r>
              <a:rPr lang="en-US" dirty="0">
                <a:latin typeface="+mj-lt"/>
                <a:ea typeface="Cambria" panose="02040503050406030204" pitchFamily="18" charset="0"/>
              </a:rPr>
              <a:t>large </a:t>
            </a:r>
            <a:r>
              <a:rPr lang="en-US" dirty="0" smtClean="0">
                <a:latin typeface="+mj-lt"/>
                <a:ea typeface="Cambria" panose="02040503050406030204" pitchFamily="18" charset="0"/>
              </a:rPr>
              <a:t>population </a:t>
            </a:r>
            <a:r>
              <a:rPr lang="en-US" dirty="0">
                <a:latin typeface="+mj-lt"/>
                <a:ea typeface="Cambria" panose="02040503050406030204" pitchFamily="18" charset="0"/>
              </a:rPr>
              <a:t>of Gentiles that brought with it a number of intellectual and cultural challenges.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This </a:t>
            </a:r>
            <a:r>
              <a:rPr lang="en-US" dirty="0">
                <a:latin typeface="+mj-lt"/>
                <a:ea typeface="Cambria" panose="02040503050406030204" pitchFamily="18" charset="0"/>
              </a:rPr>
              <a:t>demographic shift </a:t>
            </a:r>
            <a:r>
              <a:rPr lang="en-US" dirty="0" smtClean="0">
                <a:latin typeface="+mj-lt"/>
                <a:ea typeface="Cambria" panose="02040503050406030204" pitchFamily="18" charset="0"/>
              </a:rPr>
              <a:t>(away from the predominantly Jewish composition of Christianity in the early first century) allowed </a:t>
            </a:r>
            <a:r>
              <a:rPr lang="en-US" dirty="0">
                <a:latin typeface="+mj-lt"/>
                <a:ea typeface="Cambria" panose="02040503050406030204" pitchFamily="18" charset="0"/>
              </a:rPr>
              <a:t>Christianity to reshape the standard definition of ‘religion’ in the Greco-Roman world.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Whereas </a:t>
            </a:r>
            <a:r>
              <a:rPr lang="en-US" dirty="0">
                <a:latin typeface="+mj-lt"/>
                <a:ea typeface="Cambria" panose="02040503050406030204" pitchFamily="18" charset="0"/>
              </a:rPr>
              <a:t>most religions were seen as tightly bound to a particular ethnic or national identity, Christianity was adopted by a variety of people groups, crossing the standard boundaries.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In </a:t>
            </a:r>
            <a:r>
              <a:rPr lang="en-US" dirty="0">
                <a:latin typeface="+mj-lt"/>
                <a:ea typeface="Cambria" panose="02040503050406030204" pitchFamily="18" charset="0"/>
              </a:rPr>
              <a:t>a rather unprecedented fashion, Christianity now allowed religion to be conceived as an entity independent of the ethnic-cultural components that were normally (and inevitably) attached to it</a:t>
            </a:r>
            <a:r>
              <a:rPr lang="en-US" dirty="0" smtClean="0">
                <a:latin typeface="+mj-lt"/>
                <a:ea typeface="Cambria" panose="02040503050406030204" pitchFamily="18" charset="0"/>
              </a:rPr>
              <a:t>.</a:t>
            </a:r>
            <a:endParaRPr lang="en-US" dirty="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(p. </a:t>
            </a:r>
            <a:r>
              <a:rPr lang="en-US" sz="1400" dirty="0" smtClean="0">
                <a:ea typeface="Cambria" panose="02040503050406030204" pitchFamily="18" charset="0"/>
              </a:rPr>
              <a:t>5). </a:t>
            </a:r>
            <a:endParaRPr lang="en-US" sz="1400" dirty="0">
              <a:solidFill>
                <a:prstClr val="black"/>
              </a:solidFill>
            </a:endParaRPr>
          </a:p>
        </p:txBody>
      </p:sp>
    </p:spTree>
    <p:extLst>
      <p:ext uri="{BB962C8B-B14F-4D97-AF65-F5344CB8AC3E}">
        <p14:creationId xmlns:p14="http://schemas.microsoft.com/office/powerpoint/2010/main" val="5963082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*The Second Century Apologists</a:t>
            </a:r>
            <a:endParaRPr lang="en-US" sz="3600" b="1" dirty="0"/>
          </a:p>
        </p:txBody>
      </p:sp>
      <p:sp>
        <p:nvSpPr>
          <p:cNvPr id="4" name="Content Placeholder 3"/>
          <p:cNvSpPr>
            <a:spLocks noGrp="1"/>
          </p:cNvSpPr>
          <p:nvPr>
            <p:ph idx="1"/>
          </p:nvPr>
        </p:nvSpPr>
        <p:spPr>
          <a:xfrm>
            <a:off x="457200" y="838200"/>
            <a:ext cx="8382000" cy="5562600"/>
          </a:xfrm>
        </p:spPr>
        <p:txBody>
          <a:bodyPr>
            <a:normAutofit lnSpcReduction="10000"/>
          </a:bodyPr>
          <a:lstStyle/>
          <a:p>
            <a:r>
              <a:rPr lang="en-US" dirty="0">
                <a:latin typeface="+mj-lt"/>
                <a:ea typeface="Cambria" panose="02040503050406030204" pitchFamily="18" charset="0"/>
              </a:rPr>
              <a:t>The second century proved to be a time when Christianity found itself immersed deeply in a </a:t>
            </a:r>
            <a:r>
              <a:rPr lang="en-US" dirty="0" smtClean="0">
                <a:latin typeface="+mj-lt"/>
                <a:ea typeface="Cambria" panose="02040503050406030204" pitchFamily="18" charset="0"/>
              </a:rPr>
              <a:t>“pluralistic” </a:t>
            </a:r>
            <a:r>
              <a:rPr lang="en-US" dirty="0">
                <a:latin typeface="+mj-lt"/>
                <a:ea typeface="Cambria" panose="02040503050406030204" pitchFamily="18" charset="0"/>
              </a:rPr>
              <a:t>world – very different from both the Jewish world into which it was born and the later Christian Empire it would become under Constantine</a:t>
            </a:r>
            <a:r>
              <a:rPr lang="en-US" dirty="0" smtClean="0">
                <a:latin typeface="+mj-lt"/>
                <a:ea typeface="Cambria" panose="02040503050406030204" pitchFamily="18" charset="0"/>
              </a:rPr>
              <a:t>.</a:t>
            </a:r>
          </a:p>
          <a:p>
            <a:r>
              <a:rPr lang="en-US" dirty="0">
                <a:latin typeface="+mj-lt"/>
                <a:ea typeface="Cambria" panose="02040503050406030204" pitchFamily="18" charset="0"/>
              </a:rPr>
              <a:t>Due to the fact that Christianity was now more visible as its own </a:t>
            </a:r>
            <a:r>
              <a:rPr lang="en-US" dirty="0" smtClean="0">
                <a:latin typeface="+mj-lt"/>
                <a:ea typeface="Cambria" panose="02040503050406030204" pitchFamily="18" charset="0"/>
              </a:rPr>
              <a:t>“religion”, </a:t>
            </a:r>
            <a:r>
              <a:rPr lang="en-US" dirty="0">
                <a:latin typeface="+mj-lt"/>
                <a:ea typeface="Cambria" panose="02040503050406030204" pitchFamily="18" charset="0"/>
              </a:rPr>
              <a:t>it garnered additional attention from the governing authorities and intellectual leaders in the Greco-Roman world.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Although </a:t>
            </a:r>
            <a:r>
              <a:rPr lang="en-US" dirty="0">
                <a:latin typeface="+mj-lt"/>
                <a:ea typeface="Cambria" panose="02040503050406030204" pitchFamily="18" charset="0"/>
              </a:rPr>
              <a:t>Christians had already begun to suffer persecution from the Roman government in the first century (e.g., under Nero), the barrage of attacks in the second century would prove to be substantial</a:t>
            </a:r>
            <a:r>
              <a:rPr lang="en-US" dirty="0" smtClean="0">
                <a:latin typeface="+mj-lt"/>
                <a:ea typeface="Cambria" panose="02040503050406030204" pitchFamily="18" charset="0"/>
              </a:rPr>
              <a:t>.</a:t>
            </a:r>
            <a:endParaRPr lang="en-US" dirty="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(p. </a:t>
            </a:r>
            <a:r>
              <a:rPr lang="en-US" sz="1400" dirty="0" smtClean="0">
                <a:ea typeface="Cambria" panose="02040503050406030204" pitchFamily="18" charset="0"/>
              </a:rPr>
              <a:t>6). </a:t>
            </a:r>
            <a:endParaRPr lang="en-US" sz="1400" dirty="0">
              <a:solidFill>
                <a:prstClr val="black"/>
              </a:solidFill>
            </a:endParaRPr>
          </a:p>
        </p:txBody>
      </p:sp>
    </p:spTree>
    <p:extLst>
      <p:ext uri="{BB962C8B-B14F-4D97-AF65-F5344CB8AC3E}">
        <p14:creationId xmlns:p14="http://schemas.microsoft.com/office/powerpoint/2010/main" val="30656170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*The Second Century Apologists</a:t>
            </a:r>
            <a:endParaRPr lang="en-US" sz="3600" b="1" dirty="0"/>
          </a:p>
        </p:txBody>
      </p:sp>
      <p:sp>
        <p:nvSpPr>
          <p:cNvPr id="4" name="Content Placeholder 3"/>
          <p:cNvSpPr>
            <a:spLocks noGrp="1"/>
          </p:cNvSpPr>
          <p:nvPr>
            <p:ph idx="1"/>
          </p:nvPr>
        </p:nvSpPr>
        <p:spPr>
          <a:xfrm>
            <a:off x="457200" y="838200"/>
            <a:ext cx="8382000" cy="5562600"/>
          </a:xfrm>
        </p:spPr>
        <p:txBody>
          <a:bodyPr>
            <a:normAutofit fontScale="92500" lnSpcReduction="20000"/>
          </a:bodyPr>
          <a:lstStyle/>
          <a:p>
            <a:r>
              <a:rPr lang="en-US" dirty="0">
                <a:latin typeface="+mj-lt"/>
                <a:ea typeface="Cambria" panose="02040503050406030204" pitchFamily="18" charset="0"/>
              </a:rPr>
              <a:t>Christianity’s commitment to exclusive, monotheistic worship of Jesus was viewed as not only culturally peculiar and intellectually wanting, but also as politically subversive and a threat to the stability of the Roman state.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Consequently</a:t>
            </a:r>
            <a:r>
              <a:rPr lang="en-US" dirty="0">
                <a:latin typeface="+mj-lt"/>
                <a:ea typeface="Cambria" panose="02040503050406030204" pitchFamily="18" charset="0"/>
              </a:rPr>
              <a:t>, governing authorities began to arrest and (at times) even execute Christians – often at the behest of the Roman mob – and the intellectual elites began to attack Christianity’s philosophical credibility.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This </a:t>
            </a:r>
            <a:r>
              <a:rPr lang="en-US" dirty="0">
                <a:latin typeface="+mj-lt"/>
                <a:ea typeface="Cambria" panose="02040503050406030204" pitchFamily="18" charset="0"/>
              </a:rPr>
              <a:t>situation gave rise to the second-century apologists who pushed back on a number of fronts, defending and explaining the infant Christian faith to all who would listen.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As </a:t>
            </a:r>
            <a:r>
              <a:rPr lang="en-US" dirty="0">
                <a:latin typeface="+mj-lt"/>
                <a:ea typeface="Cambria" panose="02040503050406030204" pitchFamily="18" charset="0"/>
              </a:rPr>
              <a:t>a result, the second century would prove to be the </a:t>
            </a:r>
            <a:r>
              <a:rPr lang="en-US" dirty="0" smtClean="0">
                <a:latin typeface="+mj-lt"/>
                <a:ea typeface="Cambria" panose="02040503050406030204" pitchFamily="18" charset="0"/>
              </a:rPr>
              <a:t>“golden age” </a:t>
            </a:r>
            <a:r>
              <a:rPr lang="en-US" dirty="0">
                <a:latin typeface="+mj-lt"/>
                <a:ea typeface="Cambria" panose="02040503050406030204" pitchFamily="18" charset="0"/>
              </a:rPr>
              <a:t>of apologetics. </a:t>
            </a:r>
            <a:r>
              <a:rPr lang="en-US" dirty="0" smtClean="0">
                <a:latin typeface="+mj-lt"/>
                <a:ea typeface="Cambria" panose="02040503050406030204" pitchFamily="18" charset="0"/>
              </a:rPr>
              <a:t>Or, as Professor </a:t>
            </a:r>
            <a:r>
              <a:rPr lang="en-US" dirty="0">
                <a:latin typeface="+mj-lt"/>
                <a:ea typeface="Cambria" panose="02040503050406030204" pitchFamily="18" charset="0"/>
              </a:rPr>
              <a:t>of </a:t>
            </a:r>
            <a:r>
              <a:rPr lang="en-US" dirty="0" smtClean="0">
                <a:latin typeface="+mj-lt"/>
                <a:ea typeface="Cambria" panose="02040503050406030204" pitchFamily="18" charset="0"/>
              </a:rPr>
              <a:t>Early </a:t>
            </a:r>
            <a:r>
              <a:rPr lang="en-US" dirty="0">
                <a:latin typeface="+mj-lt"/>
                <a:ea typeface="Cambria" panose="02040503050406030204" pitchFamily="18" charset="0"/>
              </a:rPr>
              <a:t>Church </a:t>
            </a:r>
            <a:r>
              <a:rPr lang="en-US" dirty="0" smtClean="0">
                <a:latin typeface="+mj-lt"/>
                <a:ea typeface="Cambria" panose="02040503050406030204" pitchFamily="18" charset="0"/>
              </a:rPr>
              <a:t>History, Eric Osborn put </a:t>
            </a:r>
            <a:r>
              <a:rPr lang="en-US" dirty="0">
                <a:latin typeface="+mj-lt"/>
                <a:ea typeface="Cambria" panose="02040503050406030204" pitchFamily="18" charset="0"/>
              </a:rPr>
              <a:t>it, </a:t>
            </a:r>
            <a:r>
              <a:rPr lang="en-US" dirty="0" smtClean="0">
                <a:latin typeface="+mj-lt"/>
                <a:ea typeface="Cambria" panose="02040503050406030204" pitchFamily="18" charset="0"/>
              </a:rPr>
              <a:t>“Christian </a:t>
            </a:r>
            <a:r>
              <a:rPr lang="en-US" dirty="0">
                <a:latin typeface="+mj-lt"/>
                <a:ea typeface="Cambria" panose="02040503050406030204" pitchFamily="18" charset="0"/>
              </a:rPr>
              <a:t>philosophy begins here in the second century</a:t>
            </a:r>
            <a:r>
              <a:rPr lang="en-US" dirty="0" smtClean="0">
                <a:latin typeface="+mj-lt"/>
                <a:ea typeface="Cambria" panose="02040503050406030204" pitchFamily="18" charset="0"/>
              </a:rPr>
              <a:t>.”</a:t>
            </a:r>
            <a:endParaRPr lang="en-US" dirty="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(p. </a:t>
            </a:r>
            <a:r>
              <a:rPr lang="en-US" sz="1400" dirty="0" smtClean="0">
                <a:ea typeface="Cambria" panose="02040503050406030204" pitchFamily="18" charset="0"/>
              </a:rPr>
              <a:t>6). </a:t>
            </a:r>
            <a:endParaRPr lang="en-US" sz="1400" dirty="0">
              <a:solidFill>
                <a:prstClr val="black"/>
              </a:solidFill>
            </a:endParaRPr>
          </a:p>
        </p:txBody>
      </p:sp>
    </p:spTree>
    <p:extLst>
      <p:ext uri="{BB962C8B-B14F-4D97-AF65-F5344CB8AC3E}">
        <p14:creationId xmlns:p14="http://schemas.microsoft.com/office/powerpoint/2010/main" val="694494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*The Second Century Apologists</a:t>
            </a:r>
            <a:endParaRPr lang="en-US" sz="3600" b="1" dirty="0"/>
          </a:p>
        </p:txBody>
      </p:sp>
      <p:sp>
        <p:nvSpPr>
          <p:cNvPr id="4" name="Content Placeholder 3"/>
          <p:cNvSpPr>
            <a:spLocks noGrp="1"/>
          </p:cNvSpPr>
          <p:nvPr>
            <p:ph idx="1"/>
          </p:nvPr>
        </p:nvSpPr>
        <p:spPr>
          <a:xfrm>
            <a:off x="457200" y="838200"/>
            <a:ext cx="8382000" cy="5562600"/>
          </a:xfrm>
        </p:spPr>
        <p:txBody>
          <a:bodyPr>
            <a:normAutofit lnSpcReduction="10000"/>
          </a:bodyPr>
          <a:lstStyle/>
          <a:p>
            <a:r>
              <a:rPr lang="en-US" dirty="0">
                <a:latin typeface="+mj-lt"/>
                <a:ea typeface="Cambria" panose="02040503050406030204" pitchFamily="18" charset="0"/>
              </a:rPr>
              <a:t>It is worth noting that this particular feature of second-century Christianity makes it especially relevant </a:t>
            </a:r>
            <a:r>
              <a:rPr lang="en-US" dirty="0" smtClean="0">
                <a:latin typeface="+mj-lt"/>
                <a:ea typeface="Cambria" panose="02040503050406030204" pitchFamily="18" charset="0"/>
              </a:rPr>
              <a:t>us today. </a:t>
            </a:r>
          </a:p>
          <a:p>
            <a:r>
              <a:rPr lang="en-US" dirty="0" smtClean="0">
                <a:latin typeface="+mj-lt"/>
                <a:ea typeface="Cambria" panose="02040503050406030204" pitchFamily="18" charset="0"/>
              </a:rPr>
              <a:t>Given </a:t>
            </a:r>
            <a:r>
              <a:rPr lang="en-US" dirty="0">
                <a:latin typeface="+mj-lt"/>
                <a:ea typeface="Cambria" panose="02040503050406030204" pitchFamily="18" charset="0"/>
              </a:rPr>
              <a:t>that we, too, live in a pluralistic society, we are asking questions that sound more like the questions asked by second-century Christians than by fourth- or fifth-century Christians.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Such </a:t>
            </a:r>
            <a:r>
              <a:rPr lang="en-US" dirty="0">
                <a:latin typeface="+mj-lt"/>
                <a:ea typeface="Cambria" panose="02040503050406030204" pitchFamily="18" charset="0"/>
              </a:rPr>
              <a:t>questions include ‘Is there a god?’, ‘How many gods are there?’, ‘How can we know this God?’, and ‘Are all religions the same?’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The </a:t>
            </a:r>
            <a:r>
              <a:rPr lang="en-US" dirty="0">
                <a:latin typeface="+mj-lt"/>
                <a:ea typeface="Cambria" panose="02040503050406030204" pitchFamily="18" charset="0"/>
              </a:rPr>
              <a:t>second century was the time when Christians began to develop more well-rounded answers to these questions</a:t>
            </a:r>
            <a:r>
              <a:rPr lang="en-US" dirty="0" smtClean="0">
                <a:latin typeface="+mj-lt"/>
                <a:ea typeface="Cambria" panose="02040503050406030204" pitchFamily="18" charset="0"/>
              </a:rPr>
              <a:t>.</a:t>
            </a:r>
            <a:endParaRPr lang="en-US" dirty="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(p. </a:t>
            </a:r>
            <a:r>
              <a:rPr lang="en-US" sz="1400" dirty="0" smtClean="0">
                <a:ea typeface="Cambria" panose="02040503050406030204" pitchFamily="18" charset="0"/>
              </a:rPr>
              <a:t>6). </a:t>
            </a:r>
            <a:endParaRPr lang="en-US" sz="1400" dirty="0">
              <a:solidFill>
                <a:prstClr val="black"/>
              </a:solidFill>
            </a:endParaRPr>
          </a:p>
        </p:txBody>
      </p:sp>
    </p:spTree>
    <p:extLst>
      <p:ext uri="{BB962C8B-B14F-4D97-AF65-F5344CB8AC3E}">
        <p14:creationId xmlns:p14="http://schemas.microsoft.com/office/powerpoint/2010/main" val="2059715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*The Second Century Apologists</a:t>
            </a:r>
            <a:endParaRPr lang="en-US" sz="3600" b="1" dirty="0"/>
          </a:p>
        </p:txBody>
      </p:sp>
      <p:sp>
        <p:nvSpPr>
          <p:cNvPr id="4" name="Content Placeholder 3"/>
          <p:cNvSpPr>
            <a:spLocks noGrp="1"/>
          </p:cNvSpPr>
          <p:nvPr>
            <p:ph idx="1"/>
          </p:nvPr>
        </p:nvSpPr>
        <p:spPr>
          <a:xfrm>
            <a:off x="457200" y="838200"/>
            <a:ext cx="8382000" cy="5562600"/>
          </a:xfrm>
        </p:spPr>
        <p:txBody>
          <a:bodyPr>
            <a:normAutofit fontScale="85000" lnSpcReduction="20000"/>
          </a:bodyPr>
          <a:lstStyle/>
          <a:p>
            <a:r>
              <a:rPr lang="en-US" dirty="0">
                <a:latin typeface="+mj-lt"/>
                <a:ea typeface="Cambria" panose="02040503050406030204" pitchFamily="18" charset="0"/>
              </a:rPr>
              <a:t>Perhaps the most dominant feature of second-century Christianity, </a:t>
            </a:r>
            <a:r>
              <a:rPr lang="en-US" dirty="0" smtClean="0">
                <a:latin typeface="+mj-lt"/>
                <a:ea typeface="Cambria" panose="02040503050406030204" pitchFamily="18" charset="0"/>
              </a:rPr>
              <a:t>is </a:t>
            </a:r>
            <a:r>
              <a:rPr lang="en-US" dirty="0">
                <a:latin typeface="+mj-lt"/>
                <a:ea typeface="Cambria" panose="02040503050406030204" pitchFamily="18" charset="0"/>
              </a:rPr>
              <a:t>its profound doctrinal and theological diversity.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This </a:t>
            </a:r>
            <a:r>
              <a:rPr lang="en-US" dirty="0">
                <a:latin typeface="+mj-lt"/>
                <a:ea typeface="Cambria" panose="02040503050406030204" pitchFamily="18" charset="0"/>
              </a:rPr>
              <a:t>century witnessed an explosion of what might be called ‘heresies’ (e.g., </a:t>
            </a:r>
            <a:r>
              <a:rPr lang="en-US" dirty="0" smtClean="0">
                <a:latin typeface="+mj-lt"/>
                <a:ea typeface="Cambria" panose="02040503050406030204" pitchFamily="18" charset="0"/>
              </a:rPr>
              <a:t>Gnosticism</a:t>
            </a:r>
            <a:r>
              <a:rPr lang="en-US" dirty="0">
                <a:latin typeface="+mj-lt"/>
                <a:ea typeface="Cambria" panose="02040503050406030204" pitchFamily="18" charset="0"/>
              </a:rPr>
              <a:t>, </a:t>
            </a:r>
            <a:r>
              <a:rPr lang="en-US" dirty="0" err="1" smtClean="0">
                <a:latin typeface="+mj-lt"/>
                <a:ea typeface="Cambria" panose="02040503050406030204" pitchFamily="18" charset="0"/>
              </a:rPr>
              <a:t>Montanism</a:t>
            </a:r>
            <a:r>
              <a:rPr lang="en-US" dirty="0" smtClean="0">
                <a:latin typeface="+mj-lt"/>
                <a:ea typeface="Cambria" panose="02040503050406030204" pitchFamily="18" charset="0"/>
              </a:rPr>
              <a:t>, </a:t>
            </a:r>
            <a:r>
              <a:rPr lang="en-US" dirty="0">
                <a:latin typeface="+mj-lt"/>
                <a:ea typeface="Cambria" panose="02040503050406030204" pitchFamily="18" charset="0"/>
              </a:rPr>
              <a:t>the </a:t>
            </a:r>
            <a:r>
              <a:rPr lang="en-US" dirty="0" err="1">
                <a:latin typeface="+mj-lt"/>
                <a:ea typeface="Cambria" panose="02040503050406030204" pitchFamily="18" charset="0"/>
              </a:rPr>
              <a:t>Ebionites</a:t>
            </a:r>
            <a:r>
              <a:rPr lang="en-US" dirty="0">
                <a:latin typeface="+mj-lt"/>
                <a:ea typeface="Cambria" panose="02040503050406030204" pitchFamily="18" charset="0"/>
              </a:rPr>
              <a:t>) and ‘heretics’ (e.g., </a:t>
            </a:r>
            <a:r>
              <a:rPr lang="en-US" dirty="0" smtClean="0">
                <a:latin typeface="+mj-lt"/>
                <a:ea typeface="Cambria" panose="02040503050406030204" pitchFamily="18" charset="0"/>
              </a:rPr>
              <a:t>Marcion, </a:t>
            </a:r>
            <a:r>
              <a:rPr lang="en-US" dirty="0" err="1" smtClean="0">
                <a:latin typeface="+mj-lt"/>
                <a:ea typeface="Cambria" panose="02040503050406030204" pitchFamily="18" charset="0"/>
              </a:rPr>
              <a:t>Basilides</a:t>
            </a:r>
            <a:r>
              <a:rPr lang="en-US" dirty="0">
                <a:latin typeface="+mj-lt"/>
                <a:ea typeface="Cambria" panose="02040503050406030204" pitchFamily="18" charset="0"/>
              </a:rPr>
              <a:t>, Valentinus, Ptolemy, </a:t>
            </a:r>
            <a:r>
              <a:rPr lang="en-US" dirty="0" err="1">
                <a:latin typeface="+mj-lt"/>
                <a:ea typeface="Cambria" panose="02040503050406030204" pitchFamily="18" charset="0"/>
              </a:rPr>
              <a:t>Heracleon</a:t>
            </a:r>
            <a:r>
              <a:rPr lang="en-US" dirty="0">
                <a:latin typeface="+mj-lt"/>
                <a:ea typeface="Cambria" panose="02040503050406030204" pitchFamily="18" charset="0"/>
              </a:rPr>
              <a:t>, </a:t>
            </a:r>
            <a:r>
              <a:rPr lang="en-US" dirty="0" err="1">
                <a:latin typeface="+mj-lt"/>
                <a:ea typeface="Cambria" panose="02040503050406030204" pitchFamily="18" charset="0"/>
              </a:rPr>
              <a:t>Theodotus</a:t>
            </a:r>
            <a:r>
              <a:rPr lang="en-US" dirty="0">
                <a:latin typeface="+mj-lt"/>
                <a:ea typeface="Cambria" panose="02040503050406030204" pitchFamily="18" charset="0"/>
              </a:rPr>
              <a:t>).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During this century, God raised up a number of “orthodox” writers to do battle with these heretical groups – men like </a:t>
            </a:r>
            <a:r>
              <a:rPr lang="en-US" dirty="0">
                <a:ea typeface="Cambria" panose="02040503050406030204" pitchFamily="18" charset="0"/>
              </a:rPr>
              <a:t>Polycarp, Ignatius, Justin Martyr, Irenaeus and Clement of Alexandria.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And </a:t>
            </a:r>
            <a:r>
              <a:rPr lang="en-US" dirty="0">
                <a:latin typeface="+mj-lt"/>
                <a:ea typeface="Cambria" panose="02040503050406030204" pitchFamily="18" charset="0"/>
              </a:rPr>
              <a:t>these writers appealed to what is known as the </a:t>
            </a:r>
            <a:r>
              <a:rPr lang="en-US" dirty="0" smtClean="0">
                <a:latin typeface="+mj-lt"/>
                <a:ea typeface="Cambria" panose="02040503050406030204" pitchFamily="18" charset="0"/>
              </a:rPr>
              <a:t>“rule </a:t>
            </a:r>
            <a:r>
              <a:rPr lang="en-US" dirty="0">
                <a:latin typeface="+mj-lt"/>
                <a:ea typeface="Cambria" panose="02040503050406030204" pitchFamily="18" charset="0"/>
              </a:rPr>
              <a:t>of </a:t>
            </a:r>
            <a:r>
              <a:rPr lang="en-US" dirty="0" smtClean="0">
                <a:latin typeface="+mj-lt"/>
                <a:ea typeface="Cambria" panose="02040503050406030204" pitchFamily="18" charset="0"/>
              </a:rPr>
              <a:t>faith” </a:t>
            </a:r>
            <a:r>
              <a:rPr lang="en-US" dirty="0">
                <a:latin typeface="+mj-lt"/>
                <a:ea typeface="Cambria" panose="02040503050406030204" pitchFamily="18" charset="0"/>
              </a:rPr>
              <a:t>– a widespread and well-established summary of the apostolic teaching that had been passed down to the churches.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Thus</a:t>
            </a:r>
            <a:r>
              <a:rPr lang="en-US" dirty="0">
                <a:latin typeface="+mj-lt"/>
                <a:ea typeface="Cambria" panose="02040503050406030204" pitchFamily="18" charset="0"/>
              </a:rPr>
              <a:t>, the second century was a battleground where different versions of Christianity were competing for the right to be regarded as the authentic (or original) version of the faith</a:t>
            </a:r>
            <a:r>
              <a:rPr lang="en-US" dirty="0" smtClean="0">
                <a:latin typeface="+mj-lt"/>
                <a:ea typeface="Cambria" panose="02040503050406030204" pitchFamily="18" charset="0"/>
              </a:rPr>
              <a:t>.</a:t>
            </a:r>
            <a:endParaRPr lang="en-US" dirty="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(p. </a:t>
            </a:r>
            <a:r>
              <a:rPr lang="en-US" sz="1400" dirty="0" smtClean="0">
                <a:ea typeface="Cambria" panose="02040503050406030204" pitchFamily="18" charset="0"/>
              </a:rPr>
              <a:t>6). </a:t>
            </a:r>
            <a:endParaRPr lang="en-US" sz="1400" dirty="0">
              <a:solidFill>
                <a:prstClr val="black"/>
              </a:solidFill>
            </a:endParaRPr>
          </a:p>
        </p:txBody>
      </p:sp>
    </p:spTree>
    <p:extLst>
      <p:ext uri="{BB962C8B-B14F-4D97-AF65-F5344CB8AC3E}">
        <p14:creationId xmlns:p14="http://schemas.microsoft.com/office/powerpoint/2010/main" val="2399395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*The Second Century Apologists</a:t>
            </a:r>
            <a:endParaRPr lang="en-US" sz="3600" b="1" dirty="0"/>
          </a:p>
        </p:txBody>
      </p:sp>
      <p:sp>
        <p:nvSpPr>
          <p:cNvPr id="4" name="Content Placeholder 3"/>
          <p:cNvSpPr>
            <a:spLocks noGrp="1"/>
          </p:cNvSpPr>
          <p:nvPr>
            <p:ph idx="1"/>
          </p:nvPr>
        </p:nvSpPr>
        <p:spPr>
          <a:xfrm>
            <a:off x="457200" y="838200"/>
            <a:ext cx="8382000" cy="5562600"/>
          </a:xfrm>
        </p:spPr>
        <p:txBody>
          <a:bodyPr>
            <a:normAutofit/>
          </a:bodyPr>
          <a:lstStyle/>
          <a:p>
            <a:r>
              <a:rPr lang="en-US" dirty="0" smtClean="0">
                <a:latin typeface="+mj-lt"/>
                <a:ea typeface="Cambria" panose="02040503050406030204" pitchFamily="18" charset="0"/>
              </a:rPr>
              <a:t>The </a:t>
            </a:r>
            <a:r>
              <a:rPr lang="en-US" dirty="0">
                <a:latin typeface="+mj-lt"/>
                <a:ea typeface="Cambria" panose="02040503050406030204" pitchFamily="18" charset="0"/>
              </a:rPr>
              <a:t>second century stands as a crossroads in the development of the early Christian movement.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Gerd Lüdemann, </a:t>
            </a:r>
            <a:r>
              <a:rPr lang="en-US" dirty="0"/>
              <a:t>Chair of History and Literature of Early </a:t>
            </a:r>
            <a:r>
              <a:rPr lang="en-US" dirty="0"/>
              <a:t>Christianity </a:t>
            </a:r>
            <a:r>
              <a:rPr lang="en-US" dirty="0" smtClean="0"/>
              <a:t>at the University </a:t>
            </a:r>
            <a:r>
              <a:rPr lang="en-US" dirty="0"/>
              <a:t>of </a:t>
            </a:r>
            <a:r>
              <a:rPr lang="en-US" dirty="0" err="1"/>
              <a:t>Göttingen</a:t>
            </a:r>
            <a:r>
              <a:rPr lang="en-US" dirty="0"/>
              <a:t>,</a:t>
            </a:r>
            <a:r>
              <a:rPr lang="en-US" dirty="0" smtClean="0">
                <a:latin typeface="+mj-lt"/>
                <a:ea typeface="Cambria" panose="02040503050406030204" pitchFamily="18" charset="0"/>
              </a:rPr>
              <a:t> Germany, said this about the overall importance of this century: </a:t>
            </a:r>
          </a:p>
          <a:p>
            <a:pPr lvl="1"/>
            <a:r>
              <a:rPr lang="en-US" sz="2800" i="1" dirty="0" smtClean="0">
                <a:latin typeface="Cambria" panose="02040503050406030204" pitchFamily="18" charset="0"/>
                <a:ea typeface="Cambria" panose="02040503050406030204" pitchFamily="18" charset="0"/>
              </a:rPr>
              <a:t>To put it pointedly, in the period from the first Christian generations to the end of the second century, more important decisions were made for the whole of Christianity than were made from the end of the second century to the present day.</a:t>
            </a:r>
            <a:endParaRPr lang="en-US" sz="2800" i="1" dirty="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(p. </a:t>
            </a:r>
            <a:r>
              <a:rPr lang="en-US" sz="1400" dirty="0" smtClean="0">
                <a:ea typeface="Cambria" panose="02040503050406030204" pitchFamily="18" charset="0"/>
              </a:rPr>
              <a:t>8). </a:t>
            </a:r>
            <a:endParaRPr lang="en-US" sz="1400" dirty="0">
              <a:solidFill>
                <a:prstClr val="black"/>
              </a:solidFill>
            </a:endParaRPr>
          </a:p>
        </p:txBody>
      </p:sp>
    </p:spTree>
    <p:extLst>
      <p:ext uri="{BB962C8B-B14F-4D97-AF65-F5344CB8AC3E}">
        <p14:creationId xmlns:p14="http://schemas.microsoft.com/office/powerpoint/2010/main" val="37795679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838200"/>
            <a:ext cx="8610600" cy="5943600"/>
          </a:xfrm>
        </p:spPr>
        <p:txBody>
          <a:bodyPr>
            <a:normAutofit/>
          </a:bodyPr>
          <a:lstStyle/>
          <a:p>
            <a:r>
              <a:rPr lang="en-US" dirty="0" smtClean="0"/>
              <a:t>Marcion was born in Sinope, a </a:t>
            </a:r>
            <a:r>
              <a:rPr lang="en-US" dirty="0"/>
              <a:t>town on the southern coast of the Black </a:t>
            </a:r>
            <a:r>
              <a:rPr lang="en-US" dirty="0" smtClean="0"/>
              <a:t>Sea. What prominent position in that town did Marcion’s father hold?</a:t>
            </a:r>
          </a:p>
          <a:p>
            <a:pPr lvl="1"/>
            <a:r>
              <a:rPr lang="en-US" dirty="0" smtClean="0"/>
              <a:t>Bishop </a:t>
            </a:r>
            <a:r>
              <a:rPr lang="en-US" dirty="0"/>
              <a:t>of Sinope</a:t>
            </a:r>
            <a:endParaRPr lang="en-US" dirty="0" smtClean="0"/>
          </a:p>
          <a:p>
            <a:r>
              <a:rPr lang="en-US" dirty="0" smtClean="0"/>
              <a:t>Marcion first came to Rome in AD 140. What was his occupation?</a:t>
            </a:r>
          </a:p>
          <a:p>
            <a:pPr lvl="1"/>
            <a:r>
              <a:rPr lang="en-US" dirty="0"/>
              <a:t>He was a </a:t>
            </a:r>
            <a:r>
              <a:rPr lang="en-US" dirty="0" smtClean="0"/>
              <a:t>wealthy </a:t>
            </a:r>
            <a:r>
              <a:rPr lang="en-US" dirty="0"/>
              <a:t>and much-traveled ship </a:t>
            </a:r>
            <a:r>
              <a:rPr lang="en-US" dirty="0" smtClean="0"/>
              <a:t>owner.</a:t>
            </a:r>
          </a:p>
          <a:p>
            <a:r>
              <a:rPr lang="en-US" dirty="0" smtClean="0"/>
              <a:t>Despite </a:t>
            </a:r>
            <a:r>
              <a:rPr lang="en-US" dirty="0"/>
              <a:t>his being the son of a </a:t>
            </a:r>
            <a:r>
              <a:rPr lang="en-US" dirty="0" smtClean="0"/>
              <a:t>bishop, another influence came into the life of Marcion that pulled him away from his father’s Christian beliefs. What was that influence?</a:t>
            </a:r>
          </a:p>
          <a:p>
            <a:pPr lvl="1"/>
            <a:r>
              <a:rPr lang="en-US" dirty="0"/>
              <a:t>Marcion came under the influence of a gnostic teacher named Cerdo</a:t>
            </a:r>
            <a:endParaRPr lang="en-US" dirty="0"/>
          </a:p>
          <a:p>
            <a:endParaRPr lang="en-US" sz="2400" dirty="0"/>
          </a:p>
        </p:txBody>
      </p:sp>
    </p:spTree>
    <p:extLst>
      <p:ext uri="{BB962C8B-B14F-4D97-AF65-F5344CB8AC3E}">
        <p14:creationId xmlns:p14="http://schemas.microsoft.com/office/powerpoint/2010/main" val="452999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*The Second Century Apologists</a:t>
            </a:r>
            <a:endParaRPr lang="en-US" sz="3600" b="1" dirty="0"/>
          </a:p>
        </p:txBody>
      </p:sp>
      <p:sp>
        <p:nvSpPr>
          <p:cNvPr id="4" name="Content Placeholder 3"/>
          <p:cNvSpPr>
            <a:spLocks noGrp="1"/>
          </p:cNvSpPr>
          <p:nvPr>
            <p:ph idx="1"/>
          </p:nvPr>
        </p:nvSpPr>
        <p:spPr>
          <a:xfrm>
            <a:off x="457200" y="838200"/>
            <a:ext cx="8382000" cy="5562600"/>
          </a:xfrm>
        </p:spPr>
        <p:txBody>
          <a:bodyPr>
            <a:normAutofit/>
          </a:bodyPr>
          <a:lstStyle/>
          <a:p>
            <a:r>
              <a:rPr lang="en-US" dirty="0">
                <a:latin typeface="+mj-lt"/>
                <a:ea typeface="Cambria" panose="02040503050406030204" pitchFamily="18" charset="0"/>
              </a:rPr>
              <a:t>Both the political and intellectual persecution of Christianity in the second century gave rise to a distinctive type of Christian literature.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Most </a:t>
            </a:r>
            <a:r>
              <a:rPr lang="en-US" dirty="0">
                <a:latin typeface="+mj-lt"/>
                <a:ea typeface="Cambria" panose="02040503050406030204" pitchFamily="18" charset="0"/>
              </a:rPr>
              <a:t>Christian literature was written for the </a:t>
            </a:r>
            <a:r>
              <a:rPr lang="en-US" b="1" i="1" dirty="0">
                <a:latin typeface="+mj-lt"/>
                <a:ea typeface="Cambria" panose="02040503050406030204" pitchFamily="18" charset="0"/>
              </a:rPr>
              <a:t>believing</a:t>
            </a:r>
            <a:r>
              <a:rPr lang="en-US" dirty="0">
                <a:latin typeface="+mj-lt"/>
                <a:ea typeface="Cambria" panose="02040503050406030204" pitchFamily="18" charset="0"/>
              </a:rPr>
              <a:t> community – theological treatises, exhortational letters, and even apocryphal writings.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In </a:t>
            </a:r>
            <a:r>
              <a:rPr lang="en-US" dirty="0">
                <a:latin typeface="+mj-lt"/>
                <a:ea typeface="Cambria" panose="02040503050406030204" pitchFamily="18" charset="0"/>
              </a:rPr>
              <a:t>these writings, </a:t>
            </a:r>
            <a:r>
              <a:rPr lang="en-US" dirty="0" smtClean="0">
                <a:latin typeface="+mj-lt"/>
                <a:ea typeface="Cambria" panose="02040503050406030204" pitchFamily="18" charset="0"/>
              </a:rPr>
              <a:t>they would speak </a:t>
            </a:r>
            <a:r>
              <a:rPr lang="en-US" b="1" i="1" dirty="0">
                <a:latin typeface="+mj-lt"/>
                <a:ea typeface="Cambria" panose="02040503050406030204" pitchFamily="18" charset="0"/>
              </a:rPr>
              <a:t>about</a:t>
            </a:r>
            <a:r>
              <a:rPr lang="en-US" dirty="0">
                <a:latin typeface="+mj-lt"/>
                <a:ea typeface="Cambria" panose="02040503050406030204" pitchFamily="18" charset="0"/>
              </a:rPr>
              <a:t> the world outside the Church rather than </a:t>
            </a:r>
            <a:r>
              <a:rPr lang="en-US" b="1" i="1" dirty="0">
                <a:latin typeface="+mj-lt"/>
                <a:ea typeface="Cambria" panose="02040503050406030204" pitchFamily="18" charset="0"/>
              </a:rPr>
              <a:t>to</a:t>
            </a:r>
            <a:r>
              <a:rPr lang="en-US" dirty="0">
                <a:latin typeface="+mj-lt"/>
                <a:ea typeface="Cambria" panose="02040503050406030204" pitchFamily="18" charset="0"/>
              </a:rPr>
              <a:t> </a:t>
            </a:r>
            <a:r>
              <a:rPr lang="en-US" dirty="0" smtClean="0">
                <a:latin typeface="+mj-lt"/>
                <a:ea typeface="Cambria" panose="02040503050406030204" pitchFamily="18" charset="0"/>
              </a:rPr>
              <a:t>it. </a:t>
            </a:r>
          </a:p>
          <a:p>
            <a:r>
              <a:rPr lang="en-US" dirty="0" smtClean="0">
                <a:latin typeface="+mj-lt"/>
                <a:ea typeface="Cambria" panose="02040503050406030204" pitchFamily="18" charset="0"/>
              </a:rPr>
              <a:t>But </a:t>
            </a:r>
            <a:r>
              <a:rPr lang="en-US" b="1" i="1" dirty="0">
                <a:latin typeface="+mj-lt"/>
                <a:ea typeface="Cambria" panose="02040503050406030204" pitchFamily="18" charset="0"/>
              </a:rPr>
              <a:t>apologetic</a:t>
            </a:r>
            <a:r>
              <a:rPr lang="en-US" dirty="0">
                <a:latin typeface="+mj-lt"/>
                <a:ea typeface="Cambria" panose="02040503050406030204" pitchFamily="18" charset="0"/>
              </a:rPr>
              <a:t> writings were different. They were unique because they were written primarily to engage </a:t>
            </a:r>
            <a:r>
              <a:rPr lang="en-US" b="1" i="1" dirty="0">
                <a:latin typeface="+mj-lt"/>
                <a:ea typeface="Cambria" panose="02040503050406030204" pitchFamily="18" charset="0"/>
              </a:rPr>
              <a:t>non-Christian</a:t>
            </a:r>
            <a:r>
              <a:rPr lang="en-US" dirty="0">
                <a:latin typeface="+mj-lt"/>
                <a:ea typeface="Cambria" panose="02040503050406030204" pitchFamily="18" charset="0"/>
              </a:rPr>
              <a:t> thinking (regardless of who actually read the work). </a:t>
            </a:r>
            <a:endParaRPr lang="en-US" dirty="0" smtClean="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a:t>
            </a:r>
            <a:r>
              <a:rPr lang="en-US" sz="1400" dirty="0" smtClean="0">
                <a:ea typeface="Cambria" panose="02040503050406030204" pitchFamily="18" charset="0"/>
              </a:rPr>
              <a:t>p. 62). </a:t>
            </a:r>
            <a:endParaRPr lang="en-US" sz="1400" dirty="0">
              <a:solidFill>
                <a:prstClr val="black"/>
              </a:solidFill>
            </a:endParaRPr>
          </a:p>
        </p:txBody>
      </p:sp>
    </p:spTree>
    <p:extLst>
      <p:ext uri="{BB962C8B-B14F-4D97-AF65-F5344CB8AC3E}">
        <p14:creationId xmlns:p14="http://schemas.microsoft.com/office/powerpoint/2010/main" val="4267218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*The Second Century Apologists</a:t>
            </a:r>
            <a:endParaRPr lang="en-US" sz="3600" b="1" dirty="0"/>
          </a:p>
        </p:txBody>
      </p:sp>
      <p:sp>
        <p:nvSpPr>
          <p:cNvPr id="4" name="Content Placeholder 3"/>
          <p:cNvSpPr>
            <a:spLocks noGrp="1"/>
          </p:cNvSpPr>
          <p:nvPr>
            <p:ph idx="1"/>
          </p:nvPr>
        </p:nvSpPr>
        <p:spPr>
          <a:xfrm>
            <a:off x="457200" y="838200"/>
            <a:ext cx="8382000" cy="5562600"/>
          </a:xfrm>
        </p:spPr>
        <p:txBody>
          <a:bodyPr>
            <a:normAutofit/>
          </a:bodyPr>
          <a:lstStyle/>
          <a:p>
            <a:r>
              <a:rPr lang="en-US" dirty="0" smtClean="0">
                <a:latin typeface="+mj-lt"/>
                <a:ea typeface="Cambria" panose="02040503050406030204" pitchFamily="18" charset="0"/>
              </a:rPr>
              <a:t>Apologetic </a:t>
            </a:r>
            <a:r>
              <a:rPr lang="en-US" dirty="0">
                <a:latin typeface="+mj-lt"/>
                <a:ea typeface="Cambria" panose="02040503050406030204" pitchFamily="18" charset="0"/>
              </a:rPr>
              <a:t>writings were designed to accomplish many </a:t>
            </a:r>
            <a:r>
              <a:rPr lang="en-US" dirty="0" smtClean="0">
                <a:latin typeface="+mj-lt"/>
                <a:ea typeface="Cambria" panose="02040503050406030204" pitchFamily="18" charset="0"/>
              </a:rPr>
              <a:t>tasks:</a:t>
            </a:r>
          </a:p>
          <a:p>
            <a:pPr lvl="1"/>
            <a:r>
              <a:rPr lang="en-US" dirty="0" smtClean="0">
                <a:latin typeface="+mj-lt"/>
                <a:ea typeface="Cambria" panose="02040503050406030204" pitchFamily="18" charset="0"/>
              </a:rPr>
              <a:t>To </a:t>
            </a:r>
            <a:r>
              <a:rPr lang="en-US" dirty="0">
                <a:latin typeface="+mj-lt"/>
                <a:ea typeface="Cambria" panose="02040503050406030204" pitchFamily="18" charset="0"/>
              </a:rPr>
              <a:t>overturn caricatures and misrepresentations, </a:t>
            </a:r>
            <a:endParaRPr lang="en-US" dirty="0" smtClean="0">
              <a:latin typeface="+mj-lt"/>
              <a:ea typeface="Cambria" panose="02040503050406030204" pitchFamily="18" charset="0"/>
            </a:endParaRPr>
          </a:p>
          <a:p>
            <a:pPr lvl="1"/>
            <a:r>
              <a:rPr lang="en-US" dirty="0" smtClean="0">
                <a:latin typeface="+mj-lt"/>
                <a:ea typeface="Cambria" panose="02040503050406030204" pitchFamily="18" charset="0"/>
              </a:rPr>
              <a:t>To </a:t>
            </a:r>
            <a:r>
              <a:rPr lang="en-US" dirty="0">
                <a:latin typeface="+mj-lt"/>
                <a:ea typeface="Cambria" panose="02040503050406030204" pitchFamily="18" charset="0"/>
              </a:rPr>
              <a:t>defend against false accusations, </a:t>
            </a:r>
            <a:endParaRPr lang="en-US" dirty="0" smtClean="0">
              <a:latin typeface="+mj-lt"/>
              <a:ea typeface="Cambria" panose="02040503050406030204" pitchFamily="18" charset="0"/>
            </a:endParaRPr>
          </a:p>
          <a:p>
            <a:pPr lvl="1"/>
            <a:r>
              <a:rPr lang="en-US" dirty="0" smtClean="0">
                <a:latin typeface="+mj-lt"/>
                <a:ea typeface="Cambria" panose="02040503050406030204" pitchFamily="18" charset="0"/>
              </a:rPr>
              <a:t>To </a:t>
            </a:r>
            <a:r>
              <a:rPr lang="en-US" dirty="0">
                <a:latin typeface="+mj-lt"/>
                <a:ea typeface="Cambria" panose="02040503050406030204" pitchFamily="18" charset="0"/>
              </a:rPr>
              <a:t>explain controversial beliefs and doctrines, </a:t>
            </a:r>
            <a:endParaRPr lang="en-US" dirty="0" smtClean="0">
              <a:latin typeface="+mj-lt"/>
              <a:ea typeface="Cambria" panose="02040503050406030204" pitchFamily="18" charset="0"/>
            </a:endParaRPr>
          </a:p>
          <a:p>
            <a:pPr lvl="1"/>
            <a:r>
              <a:rPr lang="en-US" dirty="0" smtClean="0">
                <a:latin typeface="+mj-lt"/>
                <a:ea typeface="Cambria" panose="02040503050406030204" pitchFamily="18" charset="0"/>
              </a:rPr>
              <a:t>To </a:t>
            </a:r>
            <a:r>
              <a:rPr lang="en-US" dirty="0">
                <a:latin typeface="+mj-lt"/>
                <a:ea typeface="Cambria" panose="02040503050406030204" pitchFamily="18" charset="0"/>
              </a:rPr>
              <a:t>plead for tolerance and fair treatment from governing officials.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But </a:t>
            </a:r>
            <a:r>
              <a:rPr lang="en-US" dirty="0">
                <a:latin typeface="+mj-lt"/>
                <a:ea typeface="Cambria" panose="02040503050406030204" pitchFamily="18" charset="0"/>
              </a:rPr>
              <a:t>such works were not only defensive. Apologists would also go on the </a:t>
            </a:r>
            <a:r>
              <a:rPr lang="en-US" b="1" i="1" dirty="0">
                <a:latin typeface="+mj-lt"/>
                <a:ea typeface="Cambria" panose="02040503050406030204" pitchFamily="18" charset="0"/>
              </a:rPr>
              <a:t>offensive</a:t>
            </a:r>
            <a:r>
              <a:rPr lang="en-US" dirty="0">
                <a:latin typeface="+mj-lt"/>
                <a:ea typeface="Cambria" panose="02040503050406030204" pitchFamily="18" charset="0"/>
              </a:rPr>
              <a:t>, demonstrating that pagan philosophies and religions were problematic, irrational, and the foundation for immoral </a:t>
            </a:r>
            <a:r>
              <a:rPr lang="en-US" dirty="0" smtClean="0">
                <a:latin typeface="+mj-lt"/>
                <a:ea typeface="Cambria" panose="02040503050406030204" pitchFamily="18" charset="0"/>
              </a:rPr>
              <a:t>behavior.</a:t>
            </a:r>
            <a:endParaRPr lang="en-US" dirty="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a:t>
            </a:r>
            <a:r>
              <a:rPr lang="en-US" sz="1400" dirty="0" smtClean="0">
                <a:ea typeface="Cambria" panose="02040503050406030204" pitchFamily="18" charset="0"/>
              </a:rPr>
              <a:t>p. 62). </a:t>
            </a:r>
            <a:endParaRPr lang="en-US" sz="1400" dirty="0">
              <a:solidFill>
                <a:prstClr val="black"/>
              </a:solidFill>
            </a:endParaRPr>
          </a:p>
        </p:txBody>
      </p:sp>
    </p:spTree>
    <p:extLst>
      <p:ext uri="{BB962C8B-B14F-4D97-AF65-F5344CB8AC3E}">
        <p14:creationId xmlns:p14="http://schemas.microsoft.com/office/powerpoint/2010/main" val="42386262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Quadratus and </a:t>
            </a:r>
            <a:r>
              <a:rPr lang="en-US" sz="3600" b="1" dirty="0" smtClean="0"/>
              <a:t>Aristides</a:t>
            </a:r>
            <a:endParaRPr lang="en-US" sz="3600" b="1" dirty="0"/>
          </a:p>
        </p:txBody>
      </p:sp>
      <p:sp>
        <p:nvSpPr>
          <p:cNvPr id="4" name="Content Placeholder 3"/>
          <p:cNvSpPr>
            <a:spLocks noGrp="1"/>
          </p:cNvSpPr>
          <p:nvPr>
            <p:ph idx="1"/>
          </p:nvPr>
        </p:nvSpPr>
        <p:spPr>
          <a:xfrm>
            <a:off x="457200" y="838200"/>
            <a:ext cx="8382000" cy="5562600"/>
          </a:xfrm>
        </p:spPr>
        <p:txBody>
          <a:bodyPr>
            <a:normAutofit fontScale="92500" lnSpcReduction="10000"/>
          </a:bodyPr>
          <a:lstStyle/>
          <a:p>
            <a:r>
              <a:rPr lang="en-US" dirty="0" smtClean="0">
                <a:latin typeface="+mj-lt"/>
                <a:ea typeface="Cambria" panose="02040503050406030204" pitchFamily="18" charset="0"/>
              </a:rPr>
              <a:t>The early fourth century church historian, Eusebius (AD 260-340) </a:t>
            </a:r>
            <a:r>
              <a:rPr lang="en-US" dirty="0">
                <a:latin typeface="+mj-lt"/>
                <a:ea typeface="Cambria" panose="02040503050406030204" pitchFamily="18" charset="0"/>
              </a:rPr>
              <a:t>informs us of the apologies of Quadratus and Aristides, which are probably two of Christianity’s earliest apologetic </a:t>
            </a:r>
            <a:r>
              <a:rPr lang="en-US" dirty="0" smtClean="0">
                <a:latin typeface="+mj-lt"/>
                <a:ea typeface="Cambria" panose="02040503050406030204" pitchFamily="18" charset="0"/>
              </a:rPr>
              <a:t>works (both wrote in the early second century).</a:t>
            </a:r>
          </a:p>
          <a:p>
            <a:r>
              <a:rPr lang="en-US" dirty="0" smtClean="0">
                <a:latin typeface="+mj-lt"/>
                <a:ea typeface="Cambria" panose="02040503050406030204" pitchFamily="18" charset="0"/>
              </a:rPr>
              <a:t>Both </a:t>
            </a:r>
            <a:r>
              <a:rPr lang="en-US" dirty="0">
                <a:latin typeface="+mj-lt"/>
                <a:ea typeface="Cambria" panose="02040503050406030204" pitchFamily="18" charset="0"/>
              </a:rPr>
              <a:t>presented their works to Emperor Hadrian </a:t>
            </a:r>
            <a:r>
              <a:rPr lang="en-US" dirty="0" smtClean="0">
                <a:latin typeface="+mj-lt"/>
                <a:ea typeface="Cambria" panose="02040503050406030204" pitchFamily="18" charset="0"/>
              </a:rPr>
              <a:t>round AD </a:t>
            </a:r>
            <a:r>
              <a:rPr lang="en-US" dirty="0">
                <a:latin typeface="+mj-lt"/>
                <a:ea typeface="Cambria" panose="02040503050406030204" pitchFamily="18" charset="0"/>
              </a:rPr>
              <a:t>125 – the first of many appeals to Roman emperors by Christian apologists.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Of </a:t>
            </a:r>
            <a:r>
              <a:rPr lang="en-US" dirty="0">
                <a:latin typeface="+mj-lt"/>
                <a:ea typeface="Cambria" panose="02040503050406030204" pitchFamily="18" charset="0"/>
              </a:rPr>
              <a:t>course, most apologetic treatises had very little chance of actually being read by the emperor; and even less of a chance of receiving an answer.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Regardless</a:t>
            </a:r>
            <a:r>
              <a:rPr lang="en-US" dirty="0">
                <a:latin typeface="+mj-lt"/>
                <a:ea typeface="Cambria" panose="02040503050406030204" pitchFamily="18" charset="0"/>
              </a:rPr>
              <a:t>, addressing an apologetic work to the emperor was an effective rhetorical device designed to call attention to political and civil issues that were affecting Christian communities</a:t>
            </a:r>
            <a:r>
              <a:rPr lang="en-US" dirty="0" smtClean="0">
                <a:latin typeface="+mj-lt"/>
                <a:ea typeface="Cambria" panose="02040503050406030204" pitchFamily="18" charset="0"/>
              </a:rPr>
              <a:t>.</a:t>
            </a:r>
            <a:endParaRPr lang="en-US" dirty="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a:t>
            </a:r>
            <a:r>
              <a:rPr lang="en-US" sz="1400" dirty="0" smtClean="0">
                <a:ea typeface="Cambria" panose="02040503050406030204" pitchFamily="18" charset="0"/>
              </a:rPr>
              <a:t>p. 62-63). </a:t>
            </a:r>
            <a:endParaRPr lang="en-US" sz="1400" dirty="0">
              <a:solidFill>
                <a:prstClr val="black"/>
              </a:solidFill>
            </a:endParaRPr>
          </a:p>
        </p:txBody>
      </p:sp>
    </p:spTree>
    <p:extLst>
      <p:ext uri="{BB962C8B-B14F-4D97-AF65-F5344CB8AC3E}">
        <p14:creationId xmlns:p14="http://schemas.microsoft.com/office/powerpoint/2010/main" val="767170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*Quadratus</a:t>
            </a:r>
            <a:endParaRPr lang="en-US" sz="3600" b="1" dirty="0"/>
          </a:p>
        </p:txBody>
      </p:sp>
      <p:sp>
        <p:nvSpPr>
          <p:cNvPr id="4" name="Content Placeholder 3"/>
          <p:cNvSpPr>
            <a:spLocks noGrp="1"/>
          </p:cNvSpPr>
          <p:nvPr>
            <p:ph idx="1"/>
          </p:nvPr>
        </p:nvSpPr>
        <p:spPr>
          <a:xfrm>
            <a:off x="457200" y="838200"/>
            <a:ext cx="8382000" cy="5562600"/>
          </a:xfrm>
        </p:spPr>
        <p:txBody>
          <a:bodyPr>
            <a:normAutofit fontScale="92500"/>
          </a:bodyPr>
          <a:lstStyle/>
          <a:p>
            <a:r>
              <a:rPr lang="en-US" dirty="0">
                <a:latin typeface="+mj-lt"/>
                <a:ea typeface="Cambria" panose="02040503050406030204" pitchFamily="18" charset="0"/>
              </a:rPr>
              <a:t>We know very little about Quadratus, but his apology was popular enough that Eusebius informs us that by his day </a:t>
            </a:r>
            <a:r>
              <a:rPr lang="en-US" dirty="0" smtClean="0">
                <a:latin typeface="+mj-lt"/>
                <a:ea typeface="Cambria" panose="02040503050406030204" pitchFamily="18" charset="0"/>
              </a:rPr>
              <a:t>“It </a:t>
            </a:r>
            <a:r>
              <a:rPr lang="en-US" dirty="0">
                <a:latin typeface="+mj-lt"/>
                <a:ea typeface="Cambria" panose="02040503050406030204" pitchFamily="18" charset="0"/>
              </a:rPr>
              <a:t>is still extant among many of the brethren and we have a copy ourselves</a:t>
            </a:r>
            <a:r>
              <a:rPr lang="en-US" dirty="0" smtClean="0">
                <a:latin typeface="+mj-lt"/>
                <a:ea typeface="Cambria" panose="02040503050406030204" pitchFamily="18" charset="0"/>
              </a:rPr>
              <a:t>.”</a:t>
            </a:r>
          </a:p>
          <a:p>
            <a:r>
              <a:rPr lang="en-US" dirty="0" smtClean="0">
                <a:latin typeface="+mj-lt"/>
                <a:ea typeface="Cambria" panose="02040503050406030204" pitchFamily="18" charset="0"/>
              </a:rPr>
              <a:t>The </a:t>
            </a:r>
            <a:r>
              <a:rPr lang="en-US" dirty="0">
                <a:latin typeface="+mj-lt"/>
                <a:ea typeface="Cambria" panose="02040503050406030204" pitchFamily="18" charset="0"/>
              </a:rPr>
              <a:t>rationale for </a:t>
            </a:r>
            <a:r>
              <a:rPr lang="en-US" dirty="0" smtClean="0">
                <a:latin typeface="+mj-lt"/>
                <a:ea typeface="Cambria" panose="02040503050406030204" pitchFamily="18" charset="0"/>
              </a:rPr>
              <a:t>his apology </a:t>
            </a:r>
            <a:r>
              <a:rPr lang="en-US" dirty="0">
                <a:latin typeface="+mj-lt"/>
                <a:ea typeface="Cambria" panose="02040503050406030204" pitchFamily="18" charset="0"/>
              </a:rPr>
              <a:t>is what we would </a:t>
            </a:r>
            <a:r>
              <a:rPr lang="en-US" dirty="0" smtClean="0">
                <a:latin typeface="+mj-lt"/>
                <a:ea typeface="Cambria" panose="02040503050406030204" pitchFamily="18" charset="0"/>
              </a:rPr>
              <a:t>expect: </a:t>
            </a:r>
            <a:r>
              <a:rPr lang="en-US" dirty="0">
                <a:latin typeface="+mj-lt"/>
                <a:ea typeface="Cambria" panose="02040503050406030204" pitchFamily="18" charset="0"/>
              </a:rPr>
              <a:t>Quadratus </a:t>
            </a:r>
            <a:r>
              <a:rPr lang="en-US" dirty="0" smtClean="0">
                <a:latin typeface="+mj-lt"/>
                <a:ea typeface="Cambria" panose="02040503050406030204" pitchFamily="18" charset="0"/>
              </a:rPr>
              <a:t>composed “a </a:t>
            </a:r>
            <a:r>
              <a:rPr lang="en-US" dirty="0">
                <a:latin typeface="+mj-lt"/>
                <a:ea typeface="Cambria" panose="02040503050406030204" pitchFamily="18" charset="0"/>
              </a:rPr>
              <a:t>defense </a:t>
            </a:r>
            <a:r>
              <a:rPr lang="en-US" dirty="0" smtClean="0">
                <a:latin typeface="+mj-lt"/>
                <a:ea typeface="Cambria" panose="02040503050406030204" pitchFamily="18" charset="0"/>
              </a:rPr>
              <a:t>for </a:t>
            </a:r>
            <a:r>
              <a:rPr lang="en-US" dirty="0">
                <a:latin typeface="+mj-lt"/>
                <a:ea typeface="Cambria" panose="02040503050406030204" pitchFamily="18" charset="0"/>
              </a:rPr>
              <a:t>our religion because some wicked men were trying to trouble the </a:t>
            </a:r>
            <a:r>
              <a:rPr lang="en-US" dirty="0" smtClean="0">
                <a:latin typeface="+mj-lt"/>
                <a:ea typeface="Cambria" panose="02040503050406030204" pitchFamily="18" charset="0"/>
              </a:rPr>
              <a:t>Christians”. </a:t>
            </a:r>
          </a:p>
          <a:p>
            <a:r>
              <a:rPr lang="en-US" dirty="0" smtClean="0">
                <a:latin typeface="+mj-lt"/>
                <a:ea typeface="Cambria" panose="02040503050406030204" pitchFamily="18" charset="0"/>
              </a:rPr>
              <a:t>Eusebius </a:t>
            </a:r>
            <a:r>
              <a:rPr lang="en-US" dirty="0">
                <a:latin typeface="+mj-lt"/>
                <a:ea typeface="Cambria" panose="02040503050406030204" pitchFamily="18" charset="0"/>
              </a:rPr>
              <a:t>then records the only known excerpt from Quadratus: </a:t>
            </a:r>
            <a:endParaRPr lang="en-US" dirty="0" smtClean="0">
              <a:latin typeface="+mj-lt"/>
              <a:ea typeface="Cambria" panose="02040503050406030204" pitchFamily="18" charset="0"/>
            </a:endParaRPr>
          </a:p>
          <a:p>
            <a:pPr lvl="1"/>
            <a:r>
              <a:rPr lang="en-US" i="1" dirty="0" smtClean="0">
                <a:latin typeface="Cambria" panose="02040503050406030204" pitchFamily="18" charset="0"/>
                <a:ea typeface="Cambria" panose="02040503050406030204" pitchFamily="18" charset="0"/>
              </a:rPr>
              <a:t>Our </a:t>
            </a:r>
            <a:r>
              <a:rPr lang="en-US" i="1" dirty="0">
                <a:latin typeface="Cambria" panose="02040503050406030204" pitchFamily="18" charset="0"/>
                <a:ea typeface="Cambria" panose="02040503050406030204" pitchFamily="18" charset="0"/>
              </a:rPr>
              <a:t>Savior’s deeds were always present, for they were true. Those healed or risen from the dead did not just appear as healed or risen but were always present, not just while the Savior visited us but even when he went away; they remained for a long time so that some of them even reached our own </a:t>
            </a:r>
            <a:r>
              <a:rPr lang="en-US" i="1" dirty="0" smtClean="0">
                <a:latin typeface="Cambria" panose="02040503050406030204" pitchFamily="18" charset="0"/>
                <a:ea typeface="Cambria" panose="02040503050406030204" pitchFamily="18" charset="0"/>
              </a:rPr>
              <a:t>time.</a:t>
            </a:r>
            <a:endParaRPr lang="en-US" i="1" dirty="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a:t>
            </a:r>
            <a:r>
              <a:rPr lang="en-US" sz="1400" dirty="0" smtClean="0">
                <a:ea typeface="Cambria" panose="02040503050406030204" pitchFamily="18" charset="0"/>
              </a:rPr>
              <a:t>p. 63). </a:t>
            </a:r>
            <a:endParaRPr lang="en-US" sz="1400" dirty="0">
              <a:solidFill>
                <a:prstClr val="black"/>
              </a:solidFill>
            </a:endParaRPr>
          </a:p>
        </p:txBody>
      </p:sp>
    </p:spTree>
    <p:extLst>
      <p:ext uri="{BB962C8B-B14F-4D97-AF65-F5344CB8AC3E}">
        <p14:creationId xmlns:p14="http://schemas.microsoft.com/office/powerpoint/2010/main" val="998656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*Quadratus</a:t>
            </a:r>
            <a:endParaRPr lang="en-US" sz="3600" b="1" dirty="0"/>
          </a:p>
        </p:txBody>
      </p:sp>
      <p:sp>
        <p:nvSpPr>
          <p:cNvPr id="4" name="Content Placeholder 3"/>
          <p:cNvSpPr>
            <a:spLocks noGrp="1"/>
          </p:cNvSpPr>
          <p:nvPr>
            <p:ph idx="1"/>
          </p:nvPr>
        </p:nvSpPr>
        <p:spPr>
          <a:xfrm>
            <a:off x="457200" y="838200"/>
            <a:ext cx="8382000" cy="5562600"/>
          </a:xfrm>
        </p:spPr>
        <p:txBody>
          <a:bodyPr>
            <a:normAutofit/>
          </a:bodyPr>
          <a:lstStyle/>
          <a:p>
            <a:r>
              <a:rPr lang="en-US" dirty="0">
                <a:latin typeface="+mj-lt"/>
                <a:ea typeface="Cambria" panose="02040503050406030204" pitchFamily="18" charset="0"/>
              </a:rPr>
              <a:t>Quadratus appears to be defending the validity of Christ’s miracles by pointing out that they weren’t done in such a fashion that people only </a:t>
            </a:r>
            <a:r>
              <a:rPr lang="en-US" b="1" i="1" dirty="0">
                <a:latin typeface="+mj-lt"/>
                <a:ea typeface="Cambria" panose="02040503050406030204" pitchFamily="18" charset="0"/>
              </a:rPr>
              <a:t>appeared</a:t>
            </a:r>
            <a:r>
              <a:rPr lang="en-US" dirty="0">
                <a:latin typeface="+mj-lt"/>
                <a:ea typeface="Cambria" panose="02040503050406030204" pitchFamily="18" charset="0"/>
              </a:rPr>
              <a:t> healed or risen, but the miracles were real enough that healed/risen people survived even till </a:t>
            </a:r>
            <a:r>
              <a:rPr lang="en-US" dirty="0" smtClean="0">
                <a:latin typeface="+mj-lt"/>
                <a:ea typeface="Cambria" panose="02040503050406030204" pitchFamily="18" charset="0"/>
              </a:rPr>
              <a:t>“our </a:t>
            </a:r>
            <a:r>
              <a:rPr lang="en-US" dirty="0">
                <a:latin typeface="+mj-lt"/>
                <a:ea typeface="Cambria" panose="02040503050406030204" pitchFamily="18" charset="0"/>
              </a:rPr>
              <a:t>own </a:t>
            </a:r>
            <a:r>
              <a:rPr lang="en-US" dirty="0" smtClean="0">
                <a:latin typeface="+mj-lt"/>
                <a:ea typeface="Cambria" panose="02040503050406030204" pitchFamily="18" charset="0"/>
              </a:rPr>
              <a:t>time”. </a:t>
            </a:r>
          </a:p>
          <a:p>
            <a:r>
              <a:rPr lang="en-US" dirty="0" smtClean="0">
                <a:latin typeface="+mj-lt"/>
                <a:ea typeface="Cambria" panose="02040503050406030204" pitchFamily="18" charset="0"/>
              </a:rPr>
              <a:t>It </a:t>
            </a:r>
            <a:r>
              <a:rPr lang="en-US" dirty="0">
                <a:latin typeface="+mj-lt"/>
                <a:ea typeface="Cambria" panose="02040503050406030204" pitchFamily="18" charset="0"/>
              </a:rPr>
              <a:t>is difficult to know exactly what claims Quadratus is responding to, but it is possible that he is contrasting the quality of Jesus’ miracles with that of other (perhaps gnostic) miracle workers</a:t>
            </a:r>
            <a:r>
              <a:rPr lang="en-US" dirty="0" smtClean="0">
                <a:latin typeface="+mj-lt"/>
                <a:ea typeface="Cambria" panose="02040503050406030204" pitchFamily="18" charset="0"/>
              </a:rPr>
              <a:t>.</a:t>
            </a:r>
            <a:endParaRPr lang="en-US" dirty="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a:t>
            </a:r>
            <a:r>
              <a:rPr lang="en-US" sz="1400" dirty="0" smtClean="0">
                <a:ea typeface="Cambria" panose="02040503050406030204" pitchFamily="18" charset="0"/>
              </a:rPr>
              <a:t>p. 63). </a:t>
            </a:r>
            <a:endParaRPr lang="en-US" sz="1400" dirty="0">
              <a:solidFill>
                <a:prstClr val="black"/>
              </a:solidFill>
            </a:endParaRPr>
          </a:p>
        </p:txBody>
      </p:sp>
    </p:spTree>
    <p:extLst>
      <p:ext uri="{BB962C8B-B14F-4D97-AF65-F5344CB8AC3E}">
        <p14:creationId xmlns:p14="http://schemas.microsoft.com/office/powerpoint/2010/main" val="396087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*Aristides</a:t>
            </a:r>
            <a:endParaRPr lang="en-US" sz="3600" b="1" dirty="0"/>
          </a:p>
        </p:txBody>
      </p:sp>
      <p:sp>
        <p:nvSpPr>
          <p:cNvPr id="4" name="Content Placeholder 3"/>
          <p:cNvSpPr>
            <a:spLocks noGrp="1"/>
          </p:cNvSpPr>
          <p:nvPr>
            <p:ph idx="1"/>
          </p:nvPr>
        </p:nvSpPr>
        <p:spPr>
          <a:xfrm>
            <a:off x="457200" y="838200"/>
            <a:ext cx="8382000" cy="5562600"/>
          </a:xfrm>
        </p:spPr>
        <p:txBody>
          <a:bodyPr>
            <a:normAutofit/>
          </a:bodyPr>
          <a:lstStyle/>
          <a:p>
            <a:r>
              <a:rPr lang="en-US" dirty="0">
                <a:latin typeface="+mj-lt"/>
                <a:ea typeface="Cambria" panose="02040503050406030204" pitchFamily="18" charset="0"/>
              </a:rPr>
              <a:t>Aristides was an Athenian philosopher who was converted to Christ and yet continued to wear </a:t>
            </a:r>
            <a:r>
              <a:rPr lang="en-US" dirty="0" smtClean="0">
                <a:latin typeface="+mj-lt"/>
                <a:ea typeface="Cambria" panose="02040503050406030204" pitchFamily="18" charset="0"/>
              </a:rPr>
              <a:t>“his </a:t>
            </a:r>
            <a:r>
              <a:rPr lang="en-US" dirty="0">
                <a:latin typeface="+mj-lt"/>
                <a:ea typeface="Cambria" panose="02040503050406030204" pitchFamily="18" charset="0"/>
              </a:rPr>
              <a:t>philosopher’s </a:t>
            </a:r>
            <a:r>
              <a:rPr lang="en-US" dirty="0" smtClean="0">
                <a:latin typeface="+mj-lt"/>
                <a:ea typeface="Cambria" panose="02040503050406030204" pitchFamily="18" charset="0"/>
              </a:rPr>
              <a:t>garb”. </a:t>
            </a:r>
          </a:p>
          <a:p>
            <a:r>
              <a:rPr lang="en-US" dirty="0" smtClean="0">
                <a:latin typeface="+mj-lt"/>
                <a:ea typeface="Cambria" panose="02040503050406030204" pitchFamily="18" charset="0"/>
              </a:rPr>
              <a:t>His </a:t>
            </a:r>
            <a:r>
              <a:rPr lang="en-US" dirty="0">
                <a:latin typeface="+mj-lt"/>
                <a:ea typeface="Cambria" panose="02040503050406030204" pitchFamily="18" charset="0"/>
              </a:rPr>
              <a:t>full </a:t>
            </a:r>
            <a:r>
              <a:rPr lang="en-US" i="1" dirty="0">
                <a:latin typeface="+mj-lt"/>
                <a:ea typeface="Cambria" panose="02040503050406030204" pitchFamily="18" charset="0"/>
              </a:rPr>
              <a:t>Apology</a:t>
            </a:r>
            <a:r>
              <a:rPr lang="en-US" dirty="0">
                <a:latin typeface="+mj-lt"/>
                <a:ea typeface="Cambria" panose="02040503050406030204" pitchFamily="18" charset="0"/>
              </a:rPr>
              <a:t> survives only in </a:t>
            </a:r>
            <a:r>
              <a:rPr lang="en-US" dirty="0" err="1">
                <a:latin typeface="+mj-lt"/>
                <a:ea typeface="Cambria" panose="02040503050406030204" pitchFamily="18" charset="0"/>
              </a:rPr>
              <a:t>Syriac</a:t>
            </a:r>
            <a:r>
              <a:rPr lang="en-US" dirty="0">
                <a:latin typeface="+mj-lt"/>
                <a:ea typeface="Cambria" panose="02040503050406030204" pitchFamily="18" charset="0"/>
              </a:rPr>
              <a:t> (although there is an abbreviated Greek version embedded within an eighth-century Greek novel, </a:t>
            </a:r>
            <a:r>
              <a:rPr lang="en-US" i="1" dirty="0" err="1">
                <a:latin typeface="+mj-lt"/>
                <a:ea typeface="Cambria" panose="02040503050406030204" pitchFamily="18" charset="0"/>
              </a:rPr>
              <a:t>Barlaam</a:t>
            </a:r>
            <a:r>
              <a:rPr lang="en-US" i="1" dirty="0">
                <a:latin typeface="+mj-lt"/>
                <a:ea typeface="Cambria" panose="02040503050406030204" pitchFamily="18" charset="0"/>
              </a:rPr>
              <a:t> and </a:t>
            </a:r>
            <a:r>
              <a:rPr lang="en-US" i="1" dirty="0" err="1">
                <a:latin typeface="+mj-lt"/>
                <a:ea typeface="Cambria" panose="02040503050406030204" pitchFamily="18" charset="0"/>
              </a:rPr>
              <a:t>Josaphat</a:t>
            </a:r>
            <a:r>
              <a:rPr lang="en-US" dirty="0">
                <a:latin typeface="+mj-lt"/>
                <a:ea typeface="Cambria" panose="02040503050406030204" pitchFamily="18" charset="0"/>
              </a:rPr>
              <a:t>).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Aristides </a:t>
            </a:r>
            <a:r>
              <a:rPr lang="en-US" dirty="0">
                <a:latin typeface="+mj-lt"/>
                <a:ea typeface="Cambria" panose="02040503050406030204" pitchFamily="18" charset="0"/>
              </a:rPr>
              <a:t>begins his treatise by offering a thorough explanation of the Christian doctrine of God, laying out the divine characteristics and attributes.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Then </a:t>
            </a:r>
            <a:r>
              <a:rPr lang="en-US" dirty="0">
                <a:latin typeface="+mj-lt"/>
                <a:ea typeface="Cambria" panose="02040503050406030204" pitchFamily="18" charset="0"/>
              </a:rPr>
              <a:t>he proceeds to contrast the Christian God with the gods of the Barbarians, Greeks and Egyptians. </a:t>
            </a:r>
            <a:endParaRPr lang="en-US" dirty="0" smtClean="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a:t>
            </a:r>
            <a:r>
              <a:rPr lang="en-US" sz="1400" dirty="0" smtClean="0">
                <a:ea typeface="Cambria" panose="02040503050406030204" pitchFamily="18" charset="0"/>
              </a:rPr>
              <a:t>p. 63-64). </a:t>
            </a:r>
            <a:endParaRPr lang="en-US" sz="1400" dirty="0">
              <a:solidFill>
                <a:prstClr val="black"/>
              </a:solidFill>
            </a:endParaRPr>
          </a:p>
        </p:txBody>
      </p:sp>
    </p:spTree>
    <p:extLst>
      <p:ext uri="{BB962C8B-B14F-4D97-AF65-F5344CB8AC3E}">
        <p14:creationId xmlns:p14="http://schemas.microsoft.com/office/powerpoint/2010/main" val="2889359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*Aristides</a:t>
            </a:r>
            <a:endParaRPr lang="en-US" sz="3600" b="1" dirty="0"/>
          </a:p>
        </p:txBody>
      </p:sp>
      <p:sp>
        <p:nvSpPr>
          <p:cNvPr id="4" name="Content Placeholder 3"/>
          <p:cNvSpPr>
            <a:spLocks noGrp="1"/>
          </p:cNvSpPr>
          <p:nvPr>
            <p:ph idx="1"/>
          </p:nvPr>
        </p:nvSpPr>
        <p:spPr>
          <a:xfrm>
            <a:off x="457200" y="838200"/>
            <a:ext cx="8382000" cy="5562600"/>
          </a:xfrm>
        </p:spPr>
        <p:txBody>
          <a:bodyPr>
            <a:normAutofit/>
          </a:bodyPr>
          <a:lstStyle/>
          <a:p>
            <a:r>
              <a:rPr lang="en-US" dirty="0" smtClean="0">
                <a:latin typeface="+mj-lt"/>
                <a:ea typeface="Cambria" panose="02040503050406030204" pitchFamily="18" charset="0"/>
              </a:rPr>
              <a:t>His </a:t>
            </a:r>
            <a:r>
              <a:rPr lang="en-US" dirty="0">
                <a:latin typeface="+mj-lt"/>
                <a:ea typeface="Cambria" panose="02040503050406030204" pitchFamily="18" charset="0"/>
              </a:rPr>
              <a:t>analysis is impressive in its scope and depth – perhaps not surprising given his philosophical learning – and one of the very first critical comparisons between Christianity and other religions.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The </a:t>
            </a:r>
            <a:r>
              <a:rPr lang="en-US" dirty="0">
                <a:latin typeface="+mj-lt"/>
                <a:ea typeface="Cambria" panose="02040503050406030204" pitchFamily="18" charset="0"/>
              </a:rPr>
              <a:t>Barbarians effectively are pantheists, argues Aristides, and thus foolishly worship the earth.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The </a:t>
            </a:r>
            <a:r>
              <a:rPr lang="en-US" dirty="0">
                <a:latin typeface="+mj-lt"/>
                <a:ea typeface="Cambria" panose="02040503050406030204" pitchFamily="18" charset="0"/>
              </a:rPr>
              <a:t>Greek gods, Aristides demonstrates, have attributes that are all too human and fallible, even engaging in adultery and murder themselves. </a:t>
            </a:r>
            <a:endParaRPr lang="en-US" dirty="0" smtClean="0">
              <a:latin typeface="+mj-lt"/>
              <a:ea typeface="Cambria" panose="02040503050406030204" pitchFamily="18" charset="0"/>
            </a:endParaRPr>
          </a:p>
          <a:p>
            <a:r>
              <a:rPr lang="en-US" dirty="0" smtClean="0">
                <a:latin typeface="+mj-lt"/>
                <a:ea typeface="Cambria" panose="02040503050406030204" pitchFamily="18" charset="0"/>
              </a:rPr>
              <a:t>And </a:t>
            </a:r>
            <a:r>
              <a:rPr lang="en-US" dirty="0">
                <a:latin typeface="+mj-lt"/>
                <a:ea typeface="Cambria" panose="02040503050406030204" pitchFamily="18" charset="0"/>
              </a:rPr>
              <a:t>the Egyptians just worship animals, not realizing that </a:t>
            </a:r>
            <a:r>
              <a:rPr lang="en-US" dirty="0" smtClean="0">
                <a:latin typeface="+mj-lt"/>
                <a:ea typeface="Cambria" panose="02040503050406030204" pitchFamily="18" charset="0"/>
              </a:rPr>
              <a:t>“they </a:t>
            </a:r>
            <a:r>
              <a:rPr lang="en-US" dirty="0">
                <a:latin typeface="+mj-lt"/>
                <a:ea typeface="Cambria" panose="02040503050406030204" pitchFamily="18" charset="0"/>
              </a:rPr>
              <a:t>daily witness their gods being eaten and consumed by </a:t>
            </a:r>
            <a:r>
              <a:rPr lang="en-US" dirty="0" smtClean="0">
                <a:latin typeface="+mj-lt"/>
                <a:ea typeface="Cambria" panose="02040503050406030204" pitchFamily="18" charset="0"/>
              </a:rPr>
              <a:t>men”.</a:t>
            </a:r>
            <a:endParaRPr lang="en-US" dirty="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a:t>
            </a:r>
            <a:r>
              <a:rPr lang="en-US" sz="1400" dirty="0" smtClean="0">
                <a:ea typeface="Cambria" panose="02040503050406030204" pitchFamily="18" charset="0"/>
              </a:rPr>
              <a:t>p. 63-64). </a:t>
            </a:r>
            <a:endParaRPr lang="en-US" sz="1400" dirty="0">
              <a:solidFill>
                <a:prstClr val="black"/>
              </a:solidFill>
            </a:endParaRPr>
          </a:p>
        </p:txBody>
      </p:sp>
    </p:spTree>
    <p:extLst>
      <p:ext uri="{BB962C8B-B14F-4D97-AF65-F5344CB8AC3E}">
        <p14:creationId xmlns:p14="http://schemas.microsoft.com/office/powerpoint/2010/main" val="2881690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*Aristides</a:t>
            </a:r>
            <a:endParaRPr lang="en-US" sz="3600" b="1" dirty="0"/>
          </a:p>
        </p:txBody>
      </p:sp>
      <p:sp>
        <p:nvSpPr>
          <p:cNvPr id="4" name="Content Placeholder 3"/>
          <p:cNvSpPr>
            <a:spLocks noGrp="1"/>
          </p:cNvSpPr>
          <p:nvPr>
            <p:ph idx="1"/>
          </p:nvPr>
        </p:nvSpPr>
        <p:spPr>
          <a:xfrm>
            <a:off x="457200" y="838200"/>
            <a:ext cx="8382000" cy="5562600"/>
          </a:xfrm>
        </p:spPr>
        <p:txBody>
          <a:bodyPr>
            <a:normAutofit/>
          </a:bodyPr>
          <a:lstStyle/>
          <a:p>
            <a:r>
              <a:rPr lang="en-US" dirty="0">
                <a:latin typeface="+mj-lt"/>
                <a:ea typeface="Cambria" panose="02040503050406030204" pitchFamily="18" charset="0"/>
              </a:rPr>
              <a:t>Towards the end of his treatise, Aristides links the Christian God to the God of Judaism, acknowledging that </a:t>
            </a:r>
            <a:r>
              <a:rPr lang="en-US" dirty="0" smtClean="0">
                <a:latin typeface="+mj-lt"/>
                <a:ea typeface="Cambria" panose="02040503050406030204" pitchFamily="18" charset="0"/>
              </a:rPr>
              <a:t>“as </a:t>
            </a:r>
            <a:r>
              <a:rPr lang="en-US" dirty="0">
                <a:latin typeface="+mj-lt"/>
                <a:ea typeface="Cambria" panose="02040503050406030204" pitchFamily="18" charset="0"/>
              </a:rPr>
              <a:t>we learned from their writings, they [the Jews] have come nearer to truth and genuine knowledge than the rest of the </a:t>
            </a:r>
            <a:r>
              <a:rPr lang="en-US" dirty="0" smtClean="0">
                <a:latin typeface="+mj-lt"/>
                <a:ea typeface="Cambria" panose="02040503050406030204" pitchFamily="18" charset="0"/>
              </a:rPr>
              <a:t>nations”.</a:t>
            </a:r>
            <a:endParaRPr lang="en-US" dirty="0">
              <a:latin typeface="+mj-lt"/>
              <a:ea typeface="Cambria" panose="02040503050406030204" pitchFamily="18" charset="0"/>
            </a:endParaRPr>
          </a:p>
          <a:p>
            <a:r>
              <a:rPr lang="en-US" dirty="0" smtClean="0">
                <a:latin typeface="+mj-lt"/>
                <a:ea typeface="Cambria" panose="02040503050406030204" pitchFamily="18" charset="0"/>
              </a:rPr>
              <a:t>However</a:t>
            </a:r>
            <a:r>
              <a:rPr lang="en-US" dirty="0">
                <a:latin typeface="+mj-lt"/>
                <a:ea typeface="Cambria" panose="02040503050406030204" pitchFamily="18" charset="0"/>
              </a:rPr>
              <a:t>, Aristides faults the Jews for denying Christ and, in turn, offers one of the most succinct descriptions of early Christian beliefs about </a:t>
            </a:r>
            <a:r>
              <a:rPr lang="en-US" dirty="0" smtClean="0">
                <a:latin typeface="+mj-lt"/>
                <a:ea typeface="Cambria" panose="02040503050406030204" pitchFamily="18" charset="0"/>
              </a:rPr>
              <a:t>Jesus</a:t>
            </a:r>
            <a:r>
              <a:rPr lang="en-US" dirty="0">
                <a:latin typeface="+mj-lt"/>
                <a:ea typeface="Cambria" panose="02040503050406030204" pitchFamily="18" charset="0"/>
              </a:rPr>
              <a:t>.</a:t>
            </a:r>
            <a:endParaRPr lang="en-US" dirty="0" smtClean="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a:t>
            </a:r>
            <a:r>
              <a:rPr lang="en-US" sz="1400" dirty="0" smtClean="0">
                <a:ea typeface="Cambria" panose="02040503050406030204" pitchFamily="18" charset="0"/>
              </a:rPr>
              <a:t>p. 64). </a:t>
            </a:r>
            <a:endParaRPr lang="en-US" sz="1400" dirty="0">
              <a:solidFill>
                <a:prstClr val="black"/>
              </a:solidFill>
            </a:endParaRPr>
          </a:p>
        </p:txBody>
      </p:sp>
    </p:spTree>
    <p:extLst>
      <p:ext uri="{BB962C8B-B14F-4D97-AF65-F5344CB8AC3E}">
        <p14:creationId xmlns:p14="http://schemas.microsoft.com/office/powerpoint/2010/main" val="3054646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*Aristides</a:t>
            </a:r>
            <a:endParaRPr lang="en-US" sz="3600" b="1" dirty="0"/>
          </a:p>
        </p:txBody>
      </p:sp>
      <p:sp>
        <p:nvSpPr>
          <p:cNvPr id="4" name="Content Placeholder 3"/>
          <p:cNvSpPr>
            <a:spLocks noGrp="1"/>
          </p:cNvSpPr>
          <p:nvPr>
            <p:ph idx="1"/>
          </p:nvPr>
        </p:nvSpPr>
        <p:spPr>
          <a:xfrm>
            <a:off x="457200" y="838200"/>
            <a:ext cx="8382000" cy="5562600"/>
          </a:xfrm>
        </p:spPr>
        <p:txBody>
          <a:bodyPr>
            <a:normAutofit fontScale="92500" lnSpcReduction="10000"/>
          </a:bodyPr>
          <a:lstStyle/>
          <a:p>
            <a:pPr marL="0" indent="0">
              <a:buNone/>
            </a:pPr>
            <a:r>
              <a:rPr lang="en-US" dirty="0">
                <a:ea typeface="Cambria" panose="02040503050406030204" pitchFamily="18" charset="0"/>
              </a:rPr>
              <a:t>Aristides </a:t>
            </a:r>
            <a:r>
              <a:rPr lang="en-US" dirty="0" smtClean="0">
                <a:ea typeface="Cambria" panose="02040503050406030204" pitchFamily="18" charset="0"/>
              </a:rPr>
              <a:t>writes</a:t>
            </a:r>
            <a:r>
              <a:rPr lang="en-US" dirty="0" smtClean="0">
                <a:latin typeface="+mj-lt"/>
                <a:ea typeface="Cambria" panose="02040503050406030204" pitchFamily="18" charset="0"/>
              </a:rPr>
              <a:t>: </a:t>
            </a:r>
          </a:p>
          <a:p>
            <a:r>
              <a:rPr lang="en-US" i="1" dirty="0" smtClean="0">
                <a:latin typeface="Cambria" panose="02040503050406030204" pitchFamily="18" charset="0"/>
                <a:ea typeface="Cambria" panose="02040503050406030204" pitchFamily="18" charset="0"/>
              </a:rPr>
              <a:t>The </a:t>
            </a:r>
            <a:r>
              <a:rPr lang="en-US" i="1" dirty="0">
                <a:latin typeface="Cambria" panose="02040503050406030204" pitchFamily="18" charset="0"/>
                <a:ea typeface="Cambria" panose="02040503050406030204" pitchFamily="18" charset="0"/>
              </a:rPr>
              <a:t>Christians, then, trace the beginning of their religion from Jesus the Messiah; and he is named the Son of God Most High. And it is said that God came down from heaven, and from a Hebrew virgin assumed and clothed himself with flesh; and the Son of God lived in a daughter of man. This is taught in the gospel, as it is called, which a short time was preached among them; and you also if you will read therein, may perceive the power which belongs to it. This Jesus, then, was born of the race of the Hebrews; and he had twelve disciples in order that the purpose of his incarnation might in time be accomplished. But he himself was pierced by the Jews, and he died and was buried; and they say that after three days he rose and ascended to </a:t>
            </a:r>
            <a:r>
              <a:rPr lang="en-US" i="1" dirty="0" smtClean="0">
                <a:latin typeface="Cambria" panose="02040503050406030204" pitchFamily="18" charset="0"/>
                <a:ea typeface="Cambria" panose="02040503050406030204" pitchFamily="18" charset="0"/>
              </a:rPr>
              <a:t>heaven.</a:t>
            </a:r>
            <a:endParaRPr lang="en-US" i="1" dirty="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a:t>
            </a:r>
            <a:r>
              <a:rPr lang="en-US" sz="1400" dirty="0" smtClean="0">
                <a:ea typeface="Cambria" panose="02040503050406030204" pitchFamily="18" charset="0"/>
              </a:rPr>
              <a:t>p. 64). </a:t>
            </a:r>
            <a:endParaRPr lang="en-US" sz="1400" dirty="0">
              <a:solidFill>
                <a:prstClr val="black"/>
              </a:solidFill>
            </a:endParaRPr>
          </a:p>
        </p:txBody>
      </p:sp>
    </p:spTree>
    <p:extLst>
      <p:ext uri="{BB962C8B-B14F-4D97-AF65-F5344CB8AC3E}">
        <p14:creationId xmlns:p14="http://schemas.microsoft.com/office/powerpoint/2010/main" val="20035759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*Aristides</a:t>
            </a:r>
            <a:endParaRPr lang="en-US" sz="3600" b="1" dirty="0"/>
          </a:p>
        </p:txBody>
      </p:sp>
      <p:sp>
        <p:nvSpPr>
          <p:cNvPr id="4" name="Content Placeholder 3"/>
          <p:cNvSpPr>
            <a:spLocks noGrp="1"/>
          </p:cNvSpPr>
          <p:nvPr>
            <p:ph idx="1"/>
          </p:nvPr>
        </p:nvSpPr>
        <p:spPr>
          <a:xfrm>
            <a:off x="457200" y="838200"/>
            <a:ext cx="8382000" cy="5562600"/>
          </a:xfrm>
        </p:spPr>
        <p:txBody>
          <a:bodyPr>
            <a:normAutofit/>
          </a:bodyPr>
          <a:lstStyle/>
          <a:p>
            <a:r>
              <a:rPr lang="en-US" dirty="0" smtClean="0">
                <a:latin typeface="+mj-lt"/>
                <a:ea typeface="Cambria" panose="02040503050406030204" pitchFamily="18" charset="0"/>
              </a:rPr>
              <a:t>As you can see, this </a:t>
            </a:r>
            <a:r>
              <a:rPr lang="en-US" dirty="0">
                <a:latin typeface="+mj-lt"/>
                <a:ea typeface="Cambria" panose="02040503050406030204" pitchFamily="18" charset="0"/>
              </a:rPr>
              <a:t>statement </a:t>
            </a:r>
            <a:r>
              <a:rPr lang="en-US" dirty="0" smtClean="0">
                <a:latin typeface="+mj-lt"/>
                <a:ea typeface="Cambria" panose="02040503050406030204" pitchFamily="18" charset="0"/>
              </a:rPr>
              <a:t>reflects a number of core Christian beliefs, </a:t>
            </a:r>
            <a:r>
              <a:rPr lang="en-US" dirty="0">
                <a:latin typeface="+mj-lt"/>
                <a:ea typeface="Cambria" panose="02040503050406030204" pitchFamily="18" charset="0"/>
              </a:rPr>
              <a:t>such </a:t>
            </a:r>
            <a:r>
              <a:rPr lang="en-US" dirty="0" smtClean="0">
                <a:latin typeface="+mj-lt"/>
                <a:ea typeface="Cambria" panose="02040503050406030204" pitchFamily="18" charset="0"/>
              </a:rPr>
              <a:t>as:</a:t>
            </a:r>
          </a:p>
          <a:p>
            <a:pPr lvl="1"/>
            <a:r>
              <a:rPr lang="en-US" dirty="0" smtClean="0">
                <a:latin typeface="+mj-lt"/>
                <a:ea typeface="Cambria" panose="02040503050406030204" pitchFamily="18" charset="0"/>
              </a:rPr>
              <a:t>The deity </a:t>
            </a:r>
            <a:r>
              <a:rPr lang="en-US" dirty="0">
                <a:latin typeface="+mj-lt"/>
                <a:ea typeface="Cambria" panose="02040503050406030204" pitchFamily="18" charset="0"/>
              </a:rPr>
              <a:t>of Jesus </a:t>
            </a:r>
            <a:r>
              <a:rPr lang="en-US" dirty="0" smtClean="0">
                <a:latin typeface="+mj-lt"/>
                <a:ea typeface="Cambria" panose="02040503050406030204" pitchFamily="18" charset="0"/>
              </a:rPr>
              <a:t>(“God </a:t>
            </a:r>
            <a:r>
              <a:rPr lang="en-US" dirty="0">
                <a:latin typeface="+mj-lt"/>
                <a:ea typeface="Cambria" panose="02040503050406030204" pitchFamily="18" charset="0"/>
              </a:rPr>
              <a:t>came down from </a:t>
            </a:r>
            <a:r>
              <a:rPr lang="en-US" dirty="0" smtClean="0">
                <a:latin typeface="+mj-lt"/>
                <a:ea typeface="Cambria" panose="02040503050406030204" pitchFamily="18" charset="0"/>
              </a:rPr>
              <a:t>heaven”)</a:t>
            </a:r>
          </a:p>
          <a:p>
            <a:pPr lvl="1"/>
            <a:r>
              <a:rPr lang="en-US" dirty="0" smtClean="0">
                <a:latin typeface="+mj-lt"/>
                <a:ea typeface="Cambria" panose="02040503050406030204" pitchFamily="18" charset="0"/>
              </a:rPr>
              <a:t>The </a:t>
            </a:r>
            <a:r>
              <a:rPr lang="en-US" dirty="0">
                <a:latin typeface="+mj-lt"/>
                <a:ea typeface="Cambria" panose="02040503050406030204" pitchFamily="18" charset="0"/>
              </a:rPr>
              <a:t>Incarnation </a:t>
            </a:r>
            <a:r>
              <a:rPr lang="en-US" dirty="0" smtClean="0">
                <a:latin typeface="+mj-lt"/>
                <a:ea typeface="Cambria" panose="02040503050406030204" pitchFamily="18" charset="0"/>
              </a:rPr>
              <a:t>(“clothed </a:t>
            </a:r>
            <a:r>
              <a:rPr lang="en-US" dirty="0">
                <a:latin typeface="+mj-lt"/>
                <a:ea typeface="Cambria" panose="02040503050406030204" pitchFamily="18" charset="0"/>
              </a:rPr>
              <a:t>himself with </a:t>
            </a:r>
            <a:r>
              <a:rPr lang="en-US" dirty="0" smtClean="0">
                <a:latin typeface="+mj-lt"/>
                <a:ea typeface="Cambria" panose="02040503050406030204" pitchFamily="18" charset="0"/>
              </a:rPr>
              <a:t>flesh”)</a:t>
            </a:r>
          </a:p>
          <a:p>
            <a:pPr lvl="1"/>
            <a:r>
              <a:rPr lang="en-US" dirty="0" smtClean="0">
                <a:latin typeface="+mj-lt"/>
                <a:ea typeface="Cambria" panose="02040503050406030204" pitchFamily="18" charset="0"/>
              </a:rPr>
              <a:t>The virgin </a:t>
            </a:r>
            <a:r>
              <a:rPr lang="en-US" dirty="0">
                <a:latin typeface="+mj-lt"/>
                <a:ea typeface="Cambria" panose="02040503050406030204" pitchFamily="18" charset="0"/>
              </a:rPr>
              <a:t>birth </a:t>
            </a:r>
            <a:r>
              <a:rPr lang="en-US" dirty="0" smtClean="0">
                <a:latin typeface="+mj-lt"/>
                <a:ea typeface="Cambria" panose="02040503050406030204" pitchFamily="18" charset="0"/>
              </a:rPr>
              <a:t>(“from </a:t>
            </a:r>
            <a:r>
              <a:rPr lang="en-US" dirty="0">
                <a:latin typeface="+mj-lt"/>
                <a:ea typeface="Cambria" panose="02040503050406030204" pitchFamily="18" charset="0"/>
              </a:rPr>
              <a:t>a Hebrew </a:t>
            </a:r>
            <a:r>
              <a:rPr lang="en-US" dirty="0" smtClean="0">
                <a:latin typeface="+mj-lt"/>
                <a:ea typeface="Cambria" panose="02040503050406030204" pitchFamily="18" charset="0"/>
              </a:rPr>
              <a:t>virgin”)</a:t>
            </a:r>
          </a:p>
          <a:p>
            <a:pPr lvl="1"/>
            <a:r>
              <a:rPr lang="en-US" dirty="0" smtClean="0">
                <a:latin typeface="+mj-lt"/>
                <a:ea typeface="Cambria" panose="02040503050406030204" pitchFamily="18" charset="0"/>
              </a:rPr>
              <a:t>Christ’s death</a:t>
            </a:r>
            <a:r>
              <a:rPr lang="en-US" dirty="0">
                <a:latin typeface="+mj-lt"/>
                <a:ea typeface="Cambria" panose="02040503050406030204" pitchFamily="18" charset="0"/>
              </a:rPr>
              <a:t>, resurrection and Ascension</a:t>
            </a:r>
            <a:r>
              <a:rPr lang="en-US" dirty="0" smtClean="0">
                <a:latin typeface="+mj-lt"/>
                <a:ea typeface="Cambria" panose="02040503050406030204" pitchFamily="18" charset="0"/>
              </a:rPr>
              <a:t>.</a:t>
            </a:r>
            <a:endParaRPr lang="en-US" dirty="0">
              <a:latin typeface="+mj-lt"/>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ea typeface="Cambria" panose="02040503050406030204" pitchFamily="18" charset="0"/>
              </a:rPr>
              <a:t>Kruger, Michael J.. Christianity at the Crossroads: How the Second Century Shaped the Future of the Church (</a:t>
            </a:r>
            <a:r>
              <a:rPr lang="en-US" sz="1400" dirty="0" smtClean="0">
                <a:ea typeface="Cambria" panose="02040503050406030204" pitchFamily="18" charset="0"/>
              </a:rPr>
              <a:t>p. 64). </a:t>
            </a:r>
            <a:endParaRPr lang="en-US" sz="1400" dirty="0">
              <a:solidFill>
                <a:prstClr val="black"/>
              </a:solidFill>
            </a:endParaRPr>
          </a:p>
        </p:txBody>
      </p:sp>
    </p:spTree>
    <p:extLst>
      <p:ext uri="{BB962C8B-B14F-4D97-AF65-F5344CB8AC3E}">
        <p14:creationId xmlns:p14="http://schemas.microsoft.com/office/powerpoint/2010/main" val="674810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838200"/>
            <a:ext cx="8610600" cy="5943600"/>
          </a:xfrm>
        </p:spPr>
        <p:txBody>
          <a:bodyPr>
            <a:normAutofit fontScale="92500" lnSpcReduction="20000"/>
          </a:bodyPr>
          <a:lstStyle/>
          <a:p>
            <a:r>
              <a:rPr lang="en-US" dirty="0" smtClean="0"/>
              <a:t>What are some of the standard gnostic beliefs that Marcion picked up, initially under the influence of Cerdo, and later, perhaps, on his own?</a:t>
            </a:r>
          </a:p>
          <a:p>
            <a:pPr lvl="1"/>
            <a:r>
              <a:rPr lang="en-US" dirty="0" smtClean="0"/>
              <a:t>That </a:t>
            </a:r>
            <a:r>
              <a:rPr lang="en-US" dirty="0"/>
              <a:t>the God and Father of Jesus is not the same as Yahweh, the God of the Old </a:t>
            </a:r>
            <a:r>
              <a:rPr lang="en-US" dirty="0" smtClean="0"/>
              <a:t>Testament</a:t>
            </a:r>
          </a:p>
          <a:p>
            <a:pPr lvl="1"/>
            <a:r>
              <a:rPr lang="en-US" dirty="0" smtClean="0"/>
              <a:t>It </a:t>
            </a:r>
            <a:r>
              <a:rPr lang="en-US" dirty="0"/>
              <a:t>was Yahweh who made this </a:t>
            </a:r>
            <a:r>
              <a:rPr lang="en-US" b="1" i="1" dirty="0"/>
              <a:t>physical</a:t>
            </a:r>
            <a:r>
              <a:rPr lang="en-US" dirty="0"/>
              <a:t> world, while the Father’s purpose was to have only a </a:t>
            </a:r>
            <a:r>
              <a:rPr lang="en-US" b="1" i="1" dirty="0"/>
              <a:t>spiritual</a:t>
            </a:r>
            <a:r>
              <a:rPr lang="en-US" dirty="0"/>
              <a:t> world</a:t>
            </a:r>
            <a:endParaRPr lang="en-US" dirty="0" smtClean="0"/>
          </a:p>
          <a:p>
            <a:pPr lvl="1"/>
            <a:r>
              <a:rPr lang="en-US" dirty="0" smtClean="0"/>
              <a:t>Yahweh, the OT God, was </a:t>
            </a:r>
            <a:r>
              <a:rPr lang="en-US" dirty="0"/>
              <a:t>full of wrath and the author of </a:t>
            </a:r>
            <a:r>
              <a:rPr lang="en-US" dirty="0" smtClean="0"/>
              <a:t>evil. In </a:t>
            </a:r>
            <a:r>
              <a:rPr lang="en-US" dirty="0"/>
              <a:t>contrast, the Christian’s God was a God of grace and love for all, who disclosed himself in Jesus Christ, his Son</a:t>
            </a:r>
            <a:r>
              <a:rPr lang="en-US" dirty="0" smtClean="0"/>
              <a:t>.</a:t>
            </a:r>
          </a:p>
          <a:p>
            <a:pPr lvl="1"/>
            <a:r>
              <a:rPr lang="en-US" dirty="0"/>
              <a:t>Marcion taught that the Hebrew scriptures were inspired by Yahweh, and not the Supreme Father. </a:t>
            </a:r>
            <a:endParaRPr lang="en-US" dirty="0" smtClean="0"/>
          </a:p>
          <a:p>
            <a:pPr lvl="1"/>
            <a:r>
              <a:rPr lang="en-US" dirty="0" smtClean="0"/>
              <a:t>He taught that </a:t>
            </a:r>
            <a:r>
              <a:rPr lang="en-US" dirty="0"/>
              <a:t>Jesus was not really born of Mary, since </a:t>
            </a:r>
            <a:r>
              <a:rPr lang="en-US" dirty="0" smtClean="0"/>
              <a:t>that would </a:t>
            </a:r>
            <a:r>
              <a:rPr lang="en-US" dirty="0"/>
              <a:t>have made him subject to Yahweh. </a:t>
            </a:r>
          </a:p>
          <a:p>
            <a:pPr lvl="1"/>
            <a:r>
              <a:rPr lang="en-US" dirty="0" smtClean="0"/>
              <a:t>Jesus simply </a:t>
            </a:r>
            <a:r>
              <a:rPr lang="en-US" dirty="0"/>
              <a:t>appeared as a grown man during the reign of Tiberius, and his body was not made of material flesh. </a:t>
            </a:r>
          </a:p>
          <a:p>
            <a:pPr lvl="1"/>
            <a:r>
              <a:rPr lang="en-US" dirty="0" smtClean="0"/>
              <a:t>At </a:t>
            </a:r>
            <a:r>
              <a:rPr lang="en-US" dirty="0"/>
              <a:t>the end of time there will be no judgment, since the Supreme God is absolutely loving, and will simply forgive us.</a:t>
            </a:r>
          </a:p>
          <a:p>
            <a:pPr lvl="1"/>
            <a:endParaRPr lang="en-US" dirty="0"/>
          </a:p>
          <a:p>
            <a:endParaRPr lang="en-US" sz="2400" dirty="0"/>
          </a:p>
        </p:txBody>
      </p:sp>
    </p:spTree>
    <p:extLst>
      <p:ext uri="{BB962C8B-B14F-4D97-AF65-F5344CB8AC3E}">
        <p14:creationId xmlns:p14="http://schemas.microsoft.com/office/powerpoint/2010/main" val="4227399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62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71940"/>
            <a:ext cx="8915400" cy="338554"/>
          </a:xfrm>
          <a:prstGeom prst="rect">
            <a:avLst/>
          </a:prstGeom>
        </p:spPr>
        <p:txBody>
          <a:bodyPr wrap="square">
            <a:spAutoFit/>
          </a:bodyPr>
          <a:lstStyle/>
          <a:p>
            <a:r>
              <a:rPr lang="en-US" sz="1600" dirty="0">
                <a:solidFill>
                  <a:prstClr val="black"/>
                </a:solidFill>
                <a:hlinkClick r:id="rId4"/>
              </a:rPr>
              <a:t>https://en.wikipedia.org/wiki/Justin_Martyr#/</a:t>
            </a:r>
            <a:r>
              <a:rPr lang="en-US" sz="1600" dirty="0" smtClean="0">
                <a:solidFill>
                  <a:prstClr val="black"/>
                </a:solidFill>
                <a:hlinkClick r:id="rId4"/>
              </a:rPr>
              <a:t>media/File:Justin_Martyr.jpg</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0"/>
            <a:ext cx="3200400" cy="2206101"/>
          </a:xfrm>
          <a:effectLst/>
        </p:spPr>
        <p:txBody>
          <a:bodyPr>
            <a:noAutofit/>
          </a:bodyPr>
          <a:lstStyle/>
          <a:p>
            <a:r>
              <a:rPr lang="en-US" sz="7200" b="1" dirty="0" smtClean="0">
                <a:solidFill>
                  <a:schemeClr val="bg1"/>
                </a:solidFill>
                <a:effectLst>
                  <a:glow rad="139700">
                    <a:srgbClr val="C00000">
                      <a:alpha val="40000"/>
                    </a:srgbClr>
                  </a:glow>
                  <a:outerShdw blurRad="114300" dist="38100" dir="13500000" algn="br" rotWithShape="0">
                    <a:prstClr val="black"/>
                  </a:outerShdw>
                </a:effectLst>
              </a:rPr>
              <a:t>Justin Martyr</a:t>
            </a:r>
            <a:endParaRPr lang="en-US"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888044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838200"/>
            <a:ext cx="8610600" cy="5943600"/>
          </a:xfrm>
        </p:spPr>
        <p:txBody>
          <a:bodyPr>
            <a:normAutofit lnSpcReduction="10000"/>
          </a:bodyPr>
          <a:lstStyle/>
          <a:p>
            <a:r>
              <a:rPr lang="en-US" dirty="0" smtClean="0"/>
              <a:t>What books did Marcion include/exclude from his Bible? </a:t>
            </a:r>
          </a:p>
          <a:p>
            <a:pPr lvl="1"/>
            <a:r>
              <a:rPr lang="en-US" dirty="0" smtClean="0"/>
              <a:t>Marcion included: </a:t>
            </a:r>
          </a:p>
          <a:p>
            <a:pPr lvl="2"/>
            <a:r>
              <a:rPr lang="en-US" b="1" dirty="0" smtClean="0"/>
              <a:t>The </a:t>
            </a:r>
            <a:r>
              <a:rPr lang="en-US" b="1" dirty="0"/>
              <a:t>Epistles of Paul </a:t>
            </a:r>
            <a:r>
              <a:rPr lang="en-US" dirty="0"/>
              <a:t>— according to Marcion, one of the few who had really understood Jesus’ message </a:t>
            </a:r>
            <a:endParaRPr lang="en-US" dirty="0" smtClean="0"/>
          </a:p>
          <a:p>
            <a:pPr lvl="2"/>
            <a:r>
              <a:rPr lang="en-US" b="1" dirty="0" smtClean="0"/>
              <a:t>The </a:t>
            </a:r>
            <a:r>
              <a:rPr lang="en-US" b="1" dirty="0"/>
              <a:t>Gospel of Luke</a:t>
            </a:r>
            <a:r>
              <a:rPr lang="en-US" dirty="0"/>
              <a:t>, who had been Paul’s </a:t>
            </a:r>
            <a:r>
              <a:rPr lang="en-US" dirty="0" smtClean="0"/>
              <a:t>companion.</a:t>
            </a:r>
          </a:p>
          <a:p>
            <a:pPr lvl="1"/>
            <a:r>
              <a:rPr lang="en-US" dirty="0" smtClean="0"/>
              <a:t>Marcion excluded: </a:t>
            </a:r>
          </a:p>
          <a:p>
            <a:pPr lvl="2"/>
            <a:r>
              <a:rPr lang="en-US" b="1" dirty="0" smtClean="0"/>
              <a:t>The entire Old Testament </a:t>
            </a:r>
            <a:r>
              <a:rPr lang="en-US" dirty="0" smtClean="0"/>
              <a:t>and </a:t>
            </a:r>
            <a:r>
              <a:rPr lang="en-US" b="1" dirty="0" smtClean="0"/>
              <a:t>all the other books of the New Testament</a:t>
            </a:r>
            <a:r>
              <a:rPr lang="en-US" dirty="0" smtClean="0"/>
              <a:t>.</a:t>
            </a:r>
          </a:p>
          <a:p>
            <a:pPr lvl="2"/>
            <a:r>
              <a:rPr lang="en-US" dirty="0" smtClean="0"/>
              <a:t>He even excluded </a:t>
            </a:r>
            <a:r>
              <a:rPr lang="en-US" b="1" dirty="0" smtClean="0"/>
              <a:t>OT citations in Paul and Luke</a:t>
            </a:r>
            <a:r>
              <a:rPr lang="en-US" dirty="0" smtClean="0"/>
              <a:t>, claiming that they had been added by the Judaizers.</a:t>
            </a:r>
          </a:p>
          <a:p>
            <a:r>
              <a:rPr lang="en-US" dirty="0"/>
              <a:t>W</a:t>
            </a:r>
            <a:r>
              <a:rPr lang="en-US" dirty="0" smtClean="0"/>
              <a:t>hy </a:t>
            </a:r>
            <a:r>
              <a:rPr lang="en-US" dirty="0"/>
              <a:t>did he exclude the books that he did</a:t>
            </a:r>
            <a:r>
              <a:rPr lang="en-US" dirty="0" smtClean="0"/>
              <a:t>?</a:t>
            </a:r>
          </a:p>
          <a:p>
            <a:pPr lvl="1"/>
            <a:r>
              <a:rPr lang="en-US" dirty="0" smtClean="0"/>
              <a:t>He believed that the </a:t>
            </a:r>
            <a:r>
              <a:rPr lang="en-US" dirty="0"/>
              <a:t>Old Testament was the Word of an inferior </a:t>
            </a:r>
            <a:r>
              <a:rPr lang="en-US" dirty="0" smtClean="0"/>
              <a:t>god (Yahweh)</a:t>
            </a:r>
          </a:p>
          <a:p>
            <a:pPr lvl="1"/>
            <a:r>
              <a:rPr lang="en-US" dirty="0" smtClean="0"/>
              <a:t>He believed that </a:t>
            </a:r>
            <a:r>
              <a:rPr lang="en-US" dirty="0"/>
              <a:t>all other ancient Christian books </a:t>
            </a:r>
            <a:r>
              <a:rPr lang="en-US" dirty="0" smtClean="0"/>
              <a:t>(except the ones he accepted) were </a:t>
            </a:r>
            <a:r>
              <a:rPr lang="en-US" dirty="0"/>
              <a:t>plagued by Jewish </a:t>
            </a:r>
            <a:r>
              <a:rPr lang="en-US" dirty="0" smtClean="0"/>
              <a:t>views. </a:t>
            </a:r>
            <a:endParaRPr lang="en-US" dirty="0"/>
          </a:p>
          <a:p>
            <a:endParaRPr lang="en-US" dirty="0"/>
          </a:p>
          <a:p>
            <a:pPr lvl="1"/>
            <a:endParaRPr lang="en-US" dirty="0"/>
          </a:p>
          <a:p>
            <a:endParaRPr lang="en-US" sz="2400" dirty="0"/>
          </a:p>
        </p:txBody>
      </p:sp>
    </p:spTree>
    <p:extLst>
      <p:ext uri="{BB962C8B-B14F-4D97-AF65-F5344CB8AC3E}">
        <p14:creationId xmlns:p14="http://schemas.microsoft.com/office/powerpoint/2010/main" val="1332023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838200"/>
            <a:ext cx="8610600" cy="5943600"/>
          </a:xfrm>
        </p:spPr>
        <p:txBody>
          <a:bodyPr>
            <a:normAutofit/>
          </a:bodyPr>
          <a:lstStyle/>
          <a:p>
            <a:r>
              <a:rPr lang="en-US" dirty="0" smtClean="0"/>
              <a:t>How did the church at Rome respond to the teachings of Marcion?</a:t>
            </a:r>
          </a:p>
          <a:p>
            <a:pPr lvl="1"/>
            <a:r>
              <a:rPr lang="en-US" dirty="0"/>
              <a:t>Marcion was excommunicated from the church in AD 144. </a:t>
            </a:r>
            <a:endParaRPr lang="en-US" dirty="0" smtClean="0"/>
          </a:p>
          <a:p>
            <a:r>
              <a:rPr lang="en-US" dirty="0"/>
              <a:t>Before long, however, Marcionite churches </a:t>
            </a:r>
            <a:r>
              <a:rPr lang="en-US" dirty="0" smtClean="0"/>
              <a:t>began to appear – modeled </a:t>
            </a:r>
            <a:r>
              <a:rPr lang="en-US" dirty="0"/>
              <a:t>on orthodox congregations</a:t>
            </a:r>
            <a:r>
              <a:rPr lang="en-US" dirty="0" smtClean="0"/>
              <a:t>. How far did the teachings of Marcion spread?</a:t>
            </a:r>
          </a:p>
          <a:p>
            <a:pPr lvl="1"/>
            <a:r>
              <a:rPr lang="en-US" dirty="0" smtClean="0"/>
              <a:t>His ideas spread throughout </a:t>
            </a:r>
            <a:r>
              <a:rPr lang="en-US" dirty="0"/>
              <a:t>Italy and as far afield as Arabia, Armenia, and Egypt. </a:t>
            </a:r>
          </a:p>
          <a:p>
            <a:pPr lvl="1"/>
            <a:r>
              <a:rPr lang="en-US" dirty="0"/>
              <a:t>In the East they exercised a considerable influence for many decades. A number of Marcionite villages existed near Damascus as late as the fourth century.</a:t>
            </a:r>
          </a:p>
          <a:p>
            <a:pPr lvl="1"/>
            <a:endParaRPr lang="en-US" dirty="0"/>
          </a:p>
          <a:p>
            <a:endParaRPr lang="en-US" dirty="0"/>
          </a:p>
          <a:p>
            <a:pPr lvl="1"/>
            <a:endParaRPr lang="en-US" dirty="0"/>
          </a:p>
          <a:p>
            <a:endParaRPr lang="en-US" sz="2400" dirty="0"/>
          </a:p>
        </p:txBody>
      </p:sp>
    </p:spTree>
    <p:extLst>
      <p:ext uri="{BB962C8B-B14F-4D97-AF65-F5344CB8AC3E}">
        <p14:creationId xmlns:p14="http://schemas.microsoft.com/office/powerpoint/2010/main" val="4203022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609" y="1524000"/>
            <a:ext cx="8125968" cy="4724400"/>
          </a:xfrm>
        </p:spPr>
      </p:pic>
      <p:sp>
        <p:nvSpPr>
          <p:cNvPr id="6" name="TextBox 5"/>
          <p:cNvSpPr txBox="1"/>
          <p:nvPr/>
        </p:nvSpPr>
        <p:spPr>
          <a:xfrm>
            <a:off x="-1" y="853440"/>
            <a:ext cx="9144001" cy="461665"/>
          </a:xfrm>
          <a:prstGeom prst="rect">
            <a:avLst/>
          </a:prstGeom>
          <a:noFill/>
        </p:spPr>
        <p:txBody>
          <a:bodyPr wrap="square" rtlCol="0">
            <a:spAutoFit/>
          </a:bodyPr>
          <a:lstStyle/>
          <a:p>
            <a:pPr algn="ctr"/>
            <a:r>
              <a:rPr lang="en-US" sz="2400" b="1" dirty="0"/>
              <a:t>Origin of </a:t>
            </a:r>
            <a:r>
              <a:rPr lang="en-US" sz="2400" b="1" dirty="0" smtClean="0"/>
              <a:t>Authors </a:t>
            </a:r>
            <a:r>
              <a:rPr lang="en-US" sz="2400" b="1" dirty="0"/>
              <a:t>on </a:t>
            </a:r>
            <a:r>
              <a:rPr lang="en-US" sz="2400" b="1" dirty="0" smtClean="0"/>
              <a:t>Marcionism </a:t>
            </a:r>
            <a:r>
              <a:rPr lang="en-US" sz="2400" b="1" dirty="0"/>
              <a:t>in the </a:t>
            </a:r>
            <a:r>
              <a:rPr lang="en-US" sz="2400" b="1" dirty="0" smtClean="0"/>
              <a:t>Second </a:t>
            </a:r>
            <a:r>
              <a:rPr lang="en-US" sz="2400" b="1" dirty="0"/>
              <a:t>and </a:t>
            </a:r>
            <a:r>
              <a:rPr lang="en-US" sz="2400" b="1" dirty="0" smtClean="0"/>
              <a:t>Early Third Century</a:t>
            </a:r>
            <a:endParaRPr lang="en-US" sz="2400" dirty="0"/>
          </a:p>
        </p:txBody>
      </p:sp>
      <p:sp>
        <p:nvSpPr>
          <p:cNvPr id="7" name="TextBox 6"/>
          <p:cNvSpPr txBox="1"/>
          <p:nvPr/>
        </p:nvSpPr>
        <p:spPr>
          <a:xfrm>
            <a:off x="743804" y="6400800"/>
            <a:ext cx="7764818" cy="369332"/>
          </a:xfrm>
          <a:prstGeom prst="rect">
            <a:avLst/>
          </a:prstGeom>
          <a:noFill/>
        </p:spPr>
        <p:txBody>
          <a:bodyPr wrap="none" rtlCol="0">
            <a:spAutoFit/>
          </a:bodyPr>
          <a:lstStyle/>
          <a:p>
            <a:r>
              <a:rPr lang="en-US" dirty="0">
                <a:hlinkClick r:id="rId4"/>
              </a:rPr>
              <a:t>http://</a:t>
            </a:r>
            <a:r>
              <a:rPr lang="en-US" dirty="0" smtClean="0">
                <a:hlinkClick r:id="rId4"/>
              </a:rPr>
              <a:t>mediterraneannetworks.weebly.com/the-rise-and-fall-of-marcionism.html</a:t>
            </a:r>
            <a:r>
              <a:rPr lang="en-US" dirty="0" smtClean="0"/>
              <a:t> </a:t>
            </a:r>
            <a:endParaRPr lang="en-US" dirty="0"/>
          </a:p>
        </p:txBody>
      </p:sp>
    </p:spTree>
    <p:extLst>
      <p:ext uri="{BB962C8B-B14F-4D97-AF65-F5344CB8AC3E}">
        <p14:creationId xmlns:p14="http://schemas.microsoft.com/office/powerpoint/2010/main" val="4151004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3804" y="1552287"/>
            <a:ext cx="7835304" cy="4848513"/>
          </a:xfrm>
        </p:spPr>
      </p:pic>
      <p:sp>
        <p:nvSpPr>
          <p:cNvPr id="6" name="TextBox 5"/>
          <p:cNvSpPr txBox="1"/>
          <p:nvPr/>
        </p:nvSpPr>
        <p:spPr>
          <a:xfrm>
            <a:off x="116803" y="714652"/>
            <a:ext cx="8926483" cy="830997"/>
          </a:xfrm>
          <a:prstGeom prst="rect">
            <a:avLst/>
          </a:prstGeom>
          <a:noFill/>
        </p:spPr>
        <p:txBody>
          <a:bodyPr wrap="none" rtlCol="0">
            <a:spAutoFit/>
          </a:bodyPr>
          <a:lstStyle/>
          <a:p>
            <a:pPr algn="ctr"/>
            <a:r>
              <a:rPr lang="en-US" sz="2400" b="1" dirty="0"/>
              <a:t>Origin of </a:t>
            </a:r>
            <a:r>
              <a:rPr lang="en-US" sz="2400" b="1" dirty="0" smtClean="0"/>
              <a:t>Authors </a:t>
            </a:r>
            <a:r>
              <a:rPr lang="en-US" sz="2400" b="1" dirty="0"/>
              <a:t>on Marcionism in the </a:t>
            </a:r>
            <a:r>
              <a:rPr lang="en-US" sz="2400" b="1" dirty="0" smtClean="0"/>
              <a:t>Fourth </a:t>
            </a:r>
            <a:r>
              <a:rPr lang="en-US" sz="2400" b="1" dirty="0"/>
              <a:t>and </a:t>
            </a:r>
            <a:r>
              <a:rPr lang="en-US" sz="2400" b="1" dirty="0" smtClean="0"/>
              <a:t>Fifth Century AD </a:t>
            </a:r>
          </a:p>
          <a:p>
            <a:pPr algn="ctr"/>
            <a:r>
              <a:rPr lang="en-US" sz="2400" dirty="0" smtClean="0"/>
              <a:t>Stars </a:t>
            </a:r>
            <a:r>
              <a:rPr lang="en-US" sz="2400" dirty="0"/>
              <a:t>indicate the certain existence of a Marcionite </a:t>
            </a:r>
            <a:r>
              <a:rPr lang="en-US" sz="2400" dirty="0" smtClean="0"/>
              <a:t>church.</a:t>
            </a:r>
            <a:endParaRPr lang="en-US" sz="2400" dirty="0"/>
          </a:p>
        </p:txBody>
      </p:sp>
      <p:sp>
        <p:nvSpPr>
          <p:cNvPr id="7" name="TextBox 6"/>
          <p:cNvSpPr txBox="1"/>
          <p:nvPr/>
        </p:nvSpPr>
        <p:spPr>
          <a:xfrm>
            <a:off x="743804" y="6400800"/>
            <a:ext cx="7764818" cy="369332"/>
          </a:xfrm>
          <a:prstGeom prst="rect">
            <a:avLst/>
          </a:prstGeom>
          <a:noFill/>
        </p:spPr>
        <p:txBody>
          <a:bodyPr wrap="none" rtlCol="0">
            <a:spAutoFit/>
          </a:bodyPr>
          <a:lstStyle/>
          <a:p>
            <a:r>
              <a:rPr lang="en-US" dirty="0">
                <a:hlinkClick r:id="rId4"/>
              </a:rPr>
              <a:t>http://</a:t>
            </a:r>
            <a:r>
              <a:rPr lang="en-US" dirty="0" smtClean="0">
                <a:hlinkClick r:id="rId4"/>
              </a:rPr>
              <a:t>mediterraneannetworks.weebly.com/the-rise-and-fall-of-marcionism.html</a:t>
            </a:r>
            <a:r>
              <a:rPr lang="en-US" dirty="0" smtClean="0"/>
              <a:t> </a:t>
            </a:r>
            <a:endParaRPr lang="en-US" dirty="0"/>
          </a:p>
        </p:txBody>
      </p:sp>
    </p:spTree>
    <p:extLst>
      <p:ext uri="{BB962C8B-B14F-4D97-AF65-F5344CB8AC3E}">
        <p14:creationId xmlns:p14="http://schemas.microsoft.com/office/powerpoint/2010/main" val="1188410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838200"/>
            <a:ext cx="8610600" cy="5943600"/>
          </a:xfrm>
        </p:spPr>
        <p:txBody>
          <a:bodyPr>
            <a:normAutofit lnSpcReduction="10000"/>
          </a:bodyPr>
          <a:lstStyle/>
          <a:p>
            <a:r>
              <a:rPr lang="en-US" dirty="0" smtClean="0"/>
              <a:t>The </a:t>
            </a:r>
            <a:r>
              <a:rPr lang="en-US" dirty="0"/>
              <a:t>early church fathers rightly rejected </a:t>
            </a:r>
            <a:r>
              <a:rPr lang="en-US" dirty="0" smtClean="0"/>
              <a:t>the Gnostic writings on </a:t>
            </a:r>
            <a:r>
              <a:rPr lang="en-US" dirty="0"/>
              <a:t>the basis of </a:t>
            </a:r>
            <a:r>
              <a:rPr lang="en-US" b="1" i="1" dirty="0" smtClean="0"/>
              <a:t>three</a:t>
            </a:r>
            <a:r>
              <a:rPr lang="en-US" dirty="0" smtClean="0"/>
              <a:t> </a:t>
            </a:r>
            <a:r>
              <a:rPr lang="en-US" dirty="0"/>
              <a:t>criteria</a:t>
            </a:r>
            <a:r>
              <a:rPr lang="en-US" dirty="0" smtClean="0"/>
              <a:t>. What were they?</a:t>
            </a:r>
          </a:p>
          <a:p>
            <a:pPr lvl="1">
              <a:lnSpc>
                <a:spcPct val="90000"/>
              </a:lnSpc>
            </a:pPr>
            <a:r>
              <a:rPr lang="en-US" dirty="0"/>
              <a:t>They were </a:t>
            </a:r>
            <a:r>
              <a:rPr lang="en-US" b="1" i="1" dirty="0"/>
              <a:t>not</a:t>
            </a:r>
            <a:r>
              <a:rPr lang="en-US" dirty="0"/>
              <a:t> produced in association with an </a:t>
            </a:r>
            <a:r>
              <a:rPr lang="en-US" b="1" i="1" dirty="0"/>
              <a:t>apostle</a:t>
            </a:r>
          </a:p>
          <a:p>
            <a:pPr lvl="1">
              <a:lnSpc>
                <a:spcPct val="90000"/>
              </a:lnSpc>
            </a:pPr>
            <a:r>
              <a:rPr lang="en-US" dirty="0"/>
              <a:t>They explicitly </a:t>
            </a:r>
            <a:r>
              <a:rPr lang="en-US" b="1" i="1" dirty="0"/>
              <a:t>contradict the scriptures</a:t>
            </a:r>
            <a:r>
              <a:rPr lang="en-US" dirty="0"/>
              <a:t> </a:t>
            </a:r>
          </a:p>
          <a:p>
            <a:pPr lvl="1">
              <a:lnSpc>
                <a:spcPct val="90000"/>
              </a:lnSpc>
            </a:pPr>
            <a:r>
              <a:rPr lang="en-US" dirty="0"/>
              <a:t>Include </a:t>
            </a:r>
            <a:r>
              <a:rPr lang="en-US" b="1" i="1" dirty="0"/>
              <a:t>absurd</a:t>
            </a:r>
            <a:r>
              <a:rPr lang="en-US" dirty="0"/>
              <a:t> </a:t>
            </a:r>
            <a:r>
              <a:rPr lang="en-US" b="1" i="1" dirty="0"/>
              <a:t>teachings</a:t>
            </a:r>
            <a:r>
              <a:rPr lang="en-US" dirty="0"/>
              <a:t> that clearly make them unworthy to be included in the NT.</a:t>
            </a:r>
          </a:p>
          <a:p>
            <a:r>
              <a:rPr lang="en-US" dirty="0" smtClean="0"/>
              <a:t>The well known Gnostic work, the Gospel of Thomas, contains an absurd, unbiblical statement concerning Mary Magdalene. Give a rough paraphrase of what it says.</a:t>
            </a:r>
          </a:p>
          <a:p>
            <a:pPr lvl="1"/>
            <a:r>
              <a:rPr lang="en-US" i="1" dirty="0">
                <a:latin typeface="Cambria" panose="02040503050406030204" pitchFamily="18" charset="0"/>
                <a:ea typeface="Cambria" panose="02040503050406030204" pitchFamily="18" charset="0"/>
              </a:rPr>
              <a:t>Simon Peter said to them: “Let Mary go away from us, for women are not worthy of life.” Jesus said: “Lo, I shall lead her, so that I may make her a male, that she too may become a living spirit, resembling you males. For every woman who makes herself a male will enter the kingdom of heaven” </a:t>
            </a:r>
            <a:r>
              <a:rPr lang="en-US" sz="2000" dirty="0">
                <a:ea typeface="Cambria" panose="02040503050406030204" pitchFamily="18" charset="0"/>
              </a:rPr>
              <a:t>(par.114)</a:t>
            </a:r>
          </a:p>
          <a:p>
            <a:pPr lvl="1"/>
            <a:endParaRPr lang="en-US" dirty="0"/>
          </a:p>
          <a:p>
            <a:pPr lvl="1"/>
            <a:endParaRPr lang="en-US" dirty="0"/>
          </a:p>
          <a:p>
            <a:endParaRPr lang="en-US" dirty="0"/>
          </a:p>
          <a:p>
            <a:pPr lvl="1"/>
            <a:endParaRPr lang="en-US" dirty="0"/>
          </a:p>
          <a:p>
            <a:endParaRPr lang="en-US" sz="2400" dirty="0"/>
          </a:p>
        </p:txBody>
      </p:sp>
    </p:spTree>
    <p:extLst>
      <p:ext uri="{BB962C8B-B14F-4D97-AF65-F5344CB8AC3E}">
        <p14:creationId xmlns:p14="http://schemas.microsoft.com/office/powerpoint/2010/main" val="1172853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71940"/>
            <a:ext cx="8915400" cy="338554"/>
          </a:xfrm>
          <a:prstGeom prst="rect">
            <a:avLst/>
          </a:prstGeom>
        </p:spPr>
        <p:txBody>
          <a:bodyPr wrap="square">
            <a:spAutoFit/>
          </a:bodyPr>
          <a:lstStyle/>
          <a:p>
            <a:r>
              <a:rPr lang="en-US" sz="1600" dirty="0">
                <a:solidFill>
                  <a:prstClr val="black"/>
                </a:solidFill>
                <a:hlinkClick r:id="rId4"/>
              </a:rPr>
              <a:t>https://start2finish.org/why-christians-shouldnt-neglect-early-christian-literature</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819400"/>
            <a:ext cx="9144000" cy="2206101"/>
          </a:xfrm>
          <a:effectLst/>
        </p:spPr>
        <p:txBody>
          <a:bodyPr>
            <a:noAutofit/>
          </a:bodyPr>
          <a:lstStyle/>
          <a:p>
            <a:r>
              <a:rPr lang="en-US" sz="7200" b="1" dirty="0" smtClean="0">
                <a:solidFill>
                  <a:schemeClr val="bg1"/>
                </a:solidFill>
                <a:effectLst>
                  <a:glow rad="139700">
                    <a:srgbClr val="C00000">
                      <a:alpha val="40000"/>
                    </a:srgbClr>
                  </a:glow>
                  <a:outerShdw blurRad="114300" dist="38100" dir="13500000" algn="br" rotWithShape="0">
                    <a:prstClr val="black"/>
                  </a:outerShdw>
                </a:effectLst>
              </a:rPr>
              <a:t>The Second Century Apologists</a:t>
            </a:r>
            <a:endParaRPr lang="en-US"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596791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109641</TotalTime>
  <Words>3384</Words>
  <Application>Microsoft Office PowerPoint</Application>
  <PresentationFormat>On-screen Show (4:3)</PresentationFormat>
  <Paragraphs>177</Paragraphs>
  <Slides>30</Slides>
  <Notes>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55_Office Theme</vt:lpstr>
      <vt:lpstr>59_Office Theme</vt:lpstr>
      <vt:lpstr>PowerPoint Presentation</vt:lpstr>
      <vt:lpstr>Review</vt:lpstr>
      <vt:lpstr>Review</vt:lpstr>
      <vt:lpstr>Review</vt:lpstr>
      <vt:lpstr>Review</vt:lpstr>
      <vt:lpstr>Review</vt:lpstr>
      <vt:lpstr>Review</vt:lpstr>
      <vt:lpstr>Review</vt:lpstr>
      <vt:lpstr>The Second Century Apologists</vt:lpstr>
      <vt:lpstr>*The Second Century Apologists</vt:lpstr>
      <vt:lpstr>*The Second Century Apologists</vt:lpstr>
      <vt:lpstr>*The Second Century Apologists</vt:lpstr>
      <vt:lpstr>*The Second Century Apologists</vt:lpstr>
      <vt:lpstr>*The Second Century Apologists</vt:lpstr>
      <vt:lpstr>*The Second Century Apologists</vt:lpstr>
      <vt:lpstr>*The Second Century Apologists</vt:lpstr>
      <vt:lpstr>*The Second Century Apologists</vt:lpstr>
      <vt:lpstr>*The Second Century Apologists</vt:lpstr>
      <vt:lpstr>*The Second Century Apologists</vt:lpstr>
      <vt:lpstr>*The Second Century Apologists</vt:lpstr>
      <vt:lpstr>*The Second Century Apologists</vt:lpstr>
      <vt:lpstr>Quadratus and Aristides</vt:lpstr>
      <vt:lpstr>*Quadratus</vt:lpstr>
      <vt:lpstr>*Quadratus</vt:lpstr>
      <vt:lpstr>*Aristides</vt:lpstr>
      <vt:lpstr>*Aristides</vt:lpstr>
      <vt:lpstr>*Aristides</vt:lpstr>
      <vt:lpstr>*Aristides</vt:lpstr>
      <vt:lpstr>*Aristides</vt:lpstr>
      <vt:lpstr>Justin Martyr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1543</cp:revision>
  <dcterms:created xsi:type="dcterms:W3CDTF">2018-06-08T00:19:32Z</dcterms:created>
  <dcterms:modified xsi:type="dcterms:W3CDTF">2018-12-30T22:20:38Z</dcterms:modified>
</cp:coreProperties>
</file>