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452" r:id="rId2"/>
    <p:sldMasterId id="2147484536" r:id="rId3"/>
    <p:sldMasterId id="2147484548" r:id="rId4"/>
    <p:sldMasterId id="2147484560" r:id="rId5"/>
    <p:sldMasterId id="2147484572" r:id="rId6"/>
    <p:sldMasterId id="2147484584" r:id="rId7"/>
    <p:sldMasterId id="2147484596" r:id="rId8"/>
    <p:sldMasterId id="2147484608" r:id="rId9"/>
    <p:sldMasterId id="2147484620" r:id="rId10"/>
  </p:sldMasterIdLst>
  <p:notesMasterIdLst>
    <p:notesMasterId r:id="rId40"/>
  </p:notesMasterIdLst>
  <p:sldIdLst>
    <p:sldId id="945" r:id="rId11"/>
    <p:sldId id="946" r:id="rId12"/>
    <p:sldId id="947" r:id="rId13"/>
    <p:sldId id="948" r:id="rId14"/>
    <p:sldId id="949" r:id="rId15"/>
    <p:sldId id="999" r:id="rId16"/>
    <p:sldId id="1000" r:id="rId17"/>
    <p:sldId id="1003" r:id="rId18"/>
    <p:sldId id="1002" r:id="rId19"/>
    <p:sldId id="1004" r:id="rId20"/>
    <p:sldId id="1005" r:id="rId21"/>
    <p:sldId id="1006" r:id="rId22"/>
    <p:sldId id="1007" r:id="rId23"/>
    <p:sldId id="1008" r:id="rId24"/>
    <p:sldId id="1014" r:id="rId25"/>
    <p:sldId id="1010" r:id="rId26"/>
    <p:sldId id="1011" r:id="rId27"/>
    <p:sldId id="1017" r:id="rId28"/>
    <p:sldId id="1018" r:id="rId29"/>
    <p:sldId id="1019" r:id="rId30"/>
    <p:sldId id="1020" r:id="rId31"/>
    <p:sldId id="1021" r:id="rId32"/>
    <p:sldId id="1022" r:id="rId33"/>
    <p:sldId id="1023" r:id="rId34"/>
    <p:sldId id="1024" r:id="rId35"/>
    <p:sldId id="1025" r:id="rId36"/>
    <p:sldId id="1026" r:id="rId37"/>
    <p:sldId id="1027" r:id="rId38"/>
    <p:sldId id="1028"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31F9"/>
    <a:srgbClr val="344BF6"/>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26" Type="http://schemas.openxmlformats.org/officeDocument/2006/relationships/slide" Target="slides/slide16.xml"/><Relationship Id="rId39" Type="http://schemas.openxmlformats.org/officeDocument/2006/relationships/slide" Target="slides/slide29.xml"/><Relationship Id="rId3" Type="http://schemas.openxmlformats.org/officeDocument/2006/relationships/slideMaster" Target="slideMasters/slideMaster3.xml"/><Relationship Id="rId21" Type="http://schemas.openxmlformats.org/officeDocument/2006/relationships/slide" Target="slides/slide11.xml"/><Relationship Id="rId34" Type="http://schemas.openxmlformats.org/officeDocument/2006/relationships/slide" Target="slides/slide24.xml"/><Relationship Id="rId42"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5" Type="http://schemas.openxmlformats.org/officeDocument/2006/relationships/slide" Target="slides/slide15.xml"/><Relationship Id="rId33" Type="http://schemas.openxmlformats.org/officeDocument/2006/relationships/slide" Target="slides/slide23.xml"/><Relationship Id="rId38" Type="http://schemas.openxmlformats.org/officeDocument/2006/relationships/slide" Target="slides/slide28.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slide" Target="slides/slide10.xml"/><Relationship Id="rId29" Type="http://schemas.openxmlformats.org/officeDocument/2006/relationships/slide" Target="slides/slide19.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24" Type="http://schemas.openxmlformats.org/officeDocument/2006/relationships/slide" Target="slides/slide14.xml"/><Relationship Id="rId32" Type="http://schemas.openxmlformats.org/officeDocument/2006/relationships/slide" Target="slides/slide22.xml"/><Relationship Id="rId37" Type="http://schemas.openxmlformats.org/officeDocument/2006/relationships/slide" Target="slides/slide27.xml"/><Relationship Id="rId40"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slide" Target="slides/slide13.xml"/><Relationship Id="rId28" Type="http://schemas.openxmlformats.org/officeDocument/2006/relationships/slide" Target="slides/slide18.xml"/><Relationship Id="rId36" Type="http://schemas.openxmlformats.org/officeDocument/2006/relationships/slide" Target="slides/slide26.xml"/><Relationship Id="rId10" Type="http://schemas.openxmlformats.org/officeDocument/2006/relationships/slideMaster" Target="slideMasters/slideMaster10.xml"/><Relationship Id="rId19" Type="http://schemas.openxmlformats.org/officeDocument/2006/relationships/slide" Target="slides/slide9.xml"/><Relationship Id="rId31" Type="http://schemas.openxmlformats.org/officeDocument/2006/relationships/slide" Target="slides/slide21.xml"/><Relationship Id="rId44"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slide" Target="slides/slide12.xml"/><Relationship Id="rId27" Type="http://schemas.openxmlformats.org/officeDocument/2006/relationships/slide" Target="slides/slide17.xml"/><Relationship Id="rId30" Type="http://schemas.openxmlformats.org/officeDocument/2006/relationships/slide" Target="slides/slide20.xml"/><Relationship Id="rId35" Type="http://schemas.openxmlformats.org/officeDocument/2006/relationships/slide" Target="slides/slide25.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EC55D-DF11-4B6E-B8E2-8ED8B7CB6743}" type="datetimeFigureOut">
              <a:rPr lang="en-US" smtClean="0"/>
              <a:t>1/6/2019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63987-A83F-4245-81BE-0B37BAA48141}" type="slidenum">
              <a:rPr lang="en-US" smtClean="0"/>
              <a:t>‹#›</a:t>
            </a:fld>
            <a:endParaRPr lang="en-US" dirty="0"/>
          </a:p>
        </p:txBody>
      </p:sp>
    </p:spTree>
    <p:extLst>
      <p:ext uri="{BB962C8B-B14F-4D97-AF65-F5344CB8AC3E}">
        <p14:creationId xmlns:p14="http://schemas.microsoft.com/office/powerpoint/2010/main" val="67151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409991786"/>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08881337"/>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38844241"/>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75979026"/>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2122373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3813225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02208986"/>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57411367"/>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49984066"/>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84316769"/>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70430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991281306"/>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84471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500499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196036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636837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855291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177709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46621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551240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87334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t>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635605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790005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446043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441759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633872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060417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612804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436483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006414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68858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520795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152379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5542379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3153402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3570179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4517870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621560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5951948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866600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372407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14054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t>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705954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0543284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0210778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4278384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0352200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6945475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9050746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6581803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2970301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468545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763609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t>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4565611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572653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0436527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3077638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0653865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1701094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5632005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0957804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0728921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4611176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8228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t>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8070924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072641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92492032"/>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8800324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8133006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1970138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836027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30290161"/>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4982347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7232769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67271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58829315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38177580"/>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8928042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8132593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7153301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1501156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6629565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9562100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7332201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7753384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44979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2201154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838390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7415490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1216948"/>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338859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32328495"/>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2042027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4258219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62607859"/>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97252820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0821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61379738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89788844"/>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80208772"/>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1409855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58898598"/>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3461409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52815990"/>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7377724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9940635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4473658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27806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1/6/2019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dirty="0"/>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97220677"/>
      </p:ext>
    </p:extLst>
  </p:cSld>
  <p:clrMap bg1="lt1" tx1="dk1" bg2="lt2" tx2="dk2" accent1="accent1" accent2="accent2" accent3="accent3" accent4="accent4" accent5="accent5" accent6="accent6" hlink="hlink" folHlink="folHlink"/>
  <p:sldLayoutIdLst>
    <p:sldLayoutId id="2147484621" r:id="rId1"/>
    <p:sldLayoutId id="2147484622" r:id="rId2"/>
    <p:sldLayoutId id="2147484623" r:id="rId3"/>
    <p:sldLayoutId id="2147484624" r:id="rId4"/>
    <p:sldLayoutId id="2147484625" r:id="rId5"/>
    <p:sldLayoutId id="2147484626" r:id="rId6"/>
    <p:sldLayoutId id="2147484627" r:id="rId7"/>
    <p:sldLayoutId id="2147484628" r:id="rId8"/>
    <p:sldLayoutId id="2147484629" r:id="rId9"/>
    <p:sldLayoutId id="2147484630" r:id="rId10"/>
    <p:sldLayoutId id="21474846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83643048"/>
      </p:ext>
    </p:extLst>
  </p:cSld>
  <p:clrMap bg1="lt1" tx1="dk1" bg2="lt2" tx2="dk2" accent1="accent1" accent2="accent2" accent3="accent3" accent4="accent4" accent5="accent5" accent6="accent6" hlink="hlink" folHlink="folHlink"/>
  <p:sldLayoutIdLst>
    <p:sldLayoutId id="2147484453" r:id="rId1"/>
    <p:sldLayoutId id="2147484454" r:id="rId2"/>
    <p:sldLayoutId id="2147484455" r:id="rId3"/>
    <p:sldLayoutId id="2147484456" r:id="rId4"/>
    <p:sldLayoutId id="2147484457" r:id="rId5"/>
    <p:sldLayoutId id="2147484458" r:id="rId6"/>
    <p:sldLayoutId id="2147484459" r:id="rId7"/>
    <p:sldLayoutId id="2147484460" r:id="rId8"/>
    <p:sldLayoutId id="2147484461" r:id="rId9"/>
    <p:sldLayoutId id="2147484462" r:id="rId10"/>
    <p:sldLayoutId id="21474844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28905946"/>
      </p:ext>
    </p:extLst>
  </p:cSld>
  <p:clrMap bg1="lt1" tx1="dk1" bg2="lt2" tx2="dk2" accent1="accent1" accent2="accent2" accent3="accent3" accent4="accent4" accent5="accent5" accent6="accent6" hlink="hlink" folHlink="folHlink"/>
  <p:sldLayoutIdLst>
    <p:sldLayoutId id="2147484537" r:id="rId1"/>
    <p:sldLayoutId id="2147484538" r:id="rId2"/>
    <p:sldLayoutId id="2147484539" r:id="rId3"/>
    <p:sldLayoutId id="2147484540" r:id="rId4"/>
    <p:sldLayoutId id="2147484541" r:id="rId5"/>
    <p:sldLayoutId id="2147484542" r:id="rId6"/>
    <p:sldLayoutId id="2147484543" r:id="rId7"/>
    <p:sldLayoutId id="2147484544" r:id="rId8"/>
    <p:sldLayoutId id="2147484545" r:id="rId9"/>
    <p:sldLayoutId id="2147484546" r:id="rId10"/>
    <p:sldLayoutId id="214748454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8260735"/>
      </p:ext>
    </p:extLst>
  </p:cSld>
  <p:clrMap bg1="lt1" tx1="dk1" bg2="lt2" tx2="dk2" accent1="accent1" accent2="accent2" accent3="accent3" accent4="accent4" accent5="accent5" accent6="accent6" hlink="hlink" folHlink="folHlink"/>
  <p:sldLayoutIdLst>
    <p:sldLayoutId id="2147484549" r:id="rId1"/>
    <p:sldLayoutId id="2147484550" r:id="rId2"/>
    <p:sldLayoutId id="2147484551" r:id="rId3"/>
    <p:sldLayoutId id="2147484552" r:id="rId4"/>
    <p:sldLayoutId id="2147484553" r:id="rId5"/>
    <p:sldLayoutId id="2147484554" r:id="rId6"/>
    <p:sldLayoutId id="2147484555" r:id="rId7"/>
    <p:sldLayoutId id="2147484556" r:id="rId8"/>
    <p:sldLayoutId id="2147484557" r:id="rId9"/>
    <p:sldLayoutId id="2147484558" r:id="rId10"/>
    <p:sldLayoutId id="21474845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55556448"/>
      </p:ext>
    </p:extLst>
  </p:cSld>
  <p:clrMap bg1="lt1" tx1="dk1" bg2="lt2" tx2="dk2" accent1="accent1" accent2="accent2" accent3="accent3" accent4="accent4" accent5="accent5" accent6="accent6" hlink="hlink" folHlink="folHlink"/>
  <p:sldLayoutIdLst>
    <p:sldLayoutId id="2147484561" r:id="rId1"/>
    <p:sldLayoutId id="2147484562" r:id="rId2"/>
    <p:sldLayoutId id="2147484563" r:id="rId3"/>
    <p:sldLayoutId id="2147484564" r:id="rId4"/>
    <p:sldLayoutId id="2147484565" r:id="rId5"/>
    <p:sldLayoutId id="2147484566" r:id="rId6"/>
    <p:sldLayoutId id="2147484567" r:id="rId7"/>
    <p:sldLayoutId id="2147484568" r:id="rId8"/>
    <p:sldLayoutId id="2147484569" r:id="rId9"/>
    <p:sldLayoutId id="2147484570" r:id="rId10"/>
    <p:sldLayoutId id="21474845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6181456"/>
      </p:ext>
    </p:extLst>
  </p:cSld>
  <p:clrMap bg1="lt1" tx1="dk1" bg2="lt2" tx2="dk2" accent1="accent1" accent2="accent2" accent3="accent3" accent4="accent4" accent5="accent5" accent6="accent6" hlink="hlink" folHlink="folHlink"/>
  <p:sldLayoutIdLst>
    <p:sldLayoutId id="2147484573" r:id="rId1"/>
    <p:sldLayoutId id="2147484574" r:id="rId2"/>
    <p:sldLayoutId id="2147484575" r:id="rId3"/>
    <p:sldLayoutId id="2147484576" r:id="rId4"/>
    <p:sldLayoutId id="2147484577" r:id="rId5"/>
    <p:sldLayoutId id="2147484578" r:id="rId6"/>
    <p:sldLayoutId id="2147484579" r:id="rId7"/>
    <p:sldLayoutId id="2147484580" r:id="rId8"/>
    <p:sldLayoutId id="2147484581" r:id="rId9"/>
    <p:sldLayoutId id="2147484582" r:id="rId10"/>
    <p:sldLayoutId id="21474845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27186827"/>
      </p:ext>
    </p:extLst>
  </p:cSld>
  <p:clrMap bg1="lt1" tx1="dk1" bg2="lt2" tx2="dk2" accent1="accent1" accent2="accent2" accent3="accent3" accent4="accent4" accent5="accent5" accent6="accent6" hlink="hlink" folHlink="folHlink"/>
  <p:sldLayoutIdLst>
    <p:sldLayoutId id="2147484585" r:id="rId1"/>
    <p:sldLayoutId id="2147484586" r:id="rId2"/>
    <p:sldLayoutId id="2147484587" r:id="rId3"/>
    <p:sldLayoutId id="2147484588" r:id="rId4"/>
    <p:sldLayoutId id="2147484589" r:id="rId5"/>
    <p:sldLayoutId id="2147484590" r:id="rId6"/>
    <p:sldLayoutId id="2147484591" r:id="rId7"/>
    <p:sldLayoutId id="2147484592" r:id="rId8"/>
    <p:sldLayoutId id="2147484593" r:id="rId9"/>
    <p:sldLayoutId id="2147484594" r:id="rId10"/>
    <p:sldLayoutId id="21474845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56403011"/>
      </p:ext>
    </p:extLst>
  </p:cSld>
  <p:clrMap bg1="lt1" tx1="dk1" bg2="lt2" tx2="dk2" accent1="accent1" accent2="accent2" accent3="accent3" accent4="accent4" accent5="accent5" accent6="accent6" hlink="hlink" folHlink="folHlink"/>
  <p:sldLayoutIdLst>
    <p:sldLayoutId id="2147484597" r:id="rId1"/>
    <p:sldLayoutId id="2147484598" r:id="rId2"/>
    <p:sldLayoutId id="2147484599" r:id="rId3"/>
    <p:sldLayoutId id="2147484600" r:id="rId4"/>
    <p:sldLayoutId id="2147484601" r:id="rId5"/>
    <p:sldLayoutId id="2147484602" r:id="rId6"/>
    <p:sldLayoutId id="2147484603" r:id="rId7"/>
    <p:sldLayoutId id="2147484604" r:id="rId8"/>
    <p:sldLayoutId id="2147484605" r:id="rId9"/>
    <p:sldLayoutId id="2147484606" r:id="rId10"/>
    <p:sldLayoutId id="21474846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1/6/2019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08436672"/>
      </p:ext>
    </p:extLst>
  </p:cSld>
  <p:clrMap bg1="lt1" tx1="dk1" bg2="lt2" tx2="dk2" accent1="accent1" accent2="accent2" accent3="accent3" accent4="accent4" accent5="accent5" accent6="accent6" hlink="hlink" folHlink="folHlink"/>
  <p:sldLayoutIdLst>
    <p:sldLayoutId id="2147484609" r:id="rId1"/>
    <p:sldLayoutId id="2147484610" r:id="rId2"/>
    <p:sldLayoutId id="2147484611" r:id="rId3"/>
    <p:sldLayoutId id="2147484612" r:id="rId4"/>
    <p:sldLayoutId id="2147484613" r:id="rId5"/>
    <p:sldLayoutId id="2147484614" r:id="rId6"/>
    <p:sldLayoutId id="2147484615" r:id="rId7"/>
    <p:sldLayoutId id="2147484616" r:id="rId8"/>
    <p:sldLayoutId id="2147484617" r:id="rId9"/>
    <p:sldLayoutId id="2147484618" r:id="rId10"/>
    <p:sldLayoutId id="21474846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57.xml"/><Relationship Id="rId1" Type="http://schemas.openxmlformats.org/officeDocument/2006/relationships/themeOverride" Target="../theme/themeOverride5.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68.xml"/><Relationship Id="rId1" Type="http://schemas.openxmlformats.org/officeDocument/2006/relationships/themeOverride" Target="../theme/themeOverride6.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79.xml"/><Relationship Id="rId1" Type="http://schemas.openxmlformats.org/officeDocument/2006/relationships/themeOverride" Target="../theme/themeOverride7.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90.xml"/><Relationship Id="rId1" Type="http://schemas.openxmlformats.org/officeDocument/2006/relationships/themeOverride" Target="../theme/themeOverride19.xml"/></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01.xml"/><Relationship Id="rId1" Type="http://schemas.openxmlformats.org/officeDocument/2006/relationships/themeOverride" Target="../theme/themeOverride20.xm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01.xml"/><Relationship Id="rId1" Type="http://schemas.openxmlformats.org/officeDocument/2006/relationships/themeOverride" Target="../theme/themeOverride21.xml"/></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01.xml"/><Relationship Id="rId1" Type="http://schemas.openxmlformats.org/officeDocument/2006/relationships/themeOverride" Target="../theme/themeOverride2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101.xml"/><Relationship Id="rId1" Type="http://schemas.openxmlformats.org/officeDocument/2006/relationships/themeOverride" Target="../theme/themeOverride23.xml"/></Relationships>
</file>

<file path=ppt/slides/_rels/slide2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6.xml"/><Relationship Id="rId1" Type="http://schemas.openxmlformats.org/officeDocument/2006/relationships/themeOverride" Target="../theme/themeOverride24.xml"/><Relationship Id="rId4" Type="http://schemas.openxmlformats.org/officeDocument/2006/relationships/hyperlink" Target="https://en.wikipedia.org/wiki/Tertullian"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8.xml"/><Relationship Id="rId1" Type="http://schemas.openxmlformats.org/officeDocument/2006/relationships/themeOverride" Target="../theme/themeOverride1.xml"/><Relationship Id="rId4" Type="http://schemas.openxmlformats.org/officeDocument/2006/relationships/hyperlink" Target="https://en.wikipedia.org/wiki/Justin_Martyr#/media/File:Justin_Martyr.jp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35.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46.xml"/><Relationship Id="rId1" Type="http://schemas.openxmlformats.org/officeDocument/2006/relationships/themeOverride" Target="../theme/themeOverride3.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651161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smtClean="0"/>
              <a:t>*Justin Martyr</a:t>
            </a:r>
            <a:endParaRPr lang="en-US" b="1" dirty="0"/>
          </a:p>
        </p:txBody>
      </p:sp>
      <p:sp>
        <p:nvSpPr>
          <p:cNvPr id="4" name="Content Placeholder 3"/>
          <p:cNvSpPr>
            <a:spLocks noGrp="1"/>
          </p:cNvSpPr>
          <p:nvPr>
            <p:ph idx="1"/>
          </p:nvPr>
        </p:nvSpPr>
        <p:spPr>
          <a:xfrm>
            <a:off x="457200" y="838200"/>
            <a:ext cx="8229600" cy="5638800"/>
          </a:xfrm>
        </p:spPr>
        <p:txBody>
          <a:bodyPr>
            <a:normAutofit lnSpcReduction="10000"/>
          </a:bodyPr>
          <a:lstStyle/>
          <a:p>
            <a:r>
              <a:rPr lang="en-US" dirty="0" smtClean="0"/>
              <a:t>Justin’s </a:t>
            </a:r>
            <a:r>
              <a:rPr lang="en-US" dirty="0"/>
              <a:t>primary area of training was philosophy, and he </a:t>
            </a:r>
            <a:r>
              <a:rPr lang="en-US" dirty="0" smtClean="0"/>
              <a:t>does not seem to have had a </a:t>
            </a:r>
            <a:r>
              <a:rPr lang="en-US" dirty="0"/>
              <a:t>complete </a:t>
            </a:r>
            <a:r>
              <a:rPr lang="en-US" dirty="0" smtClean="0"/>
              <a:t>NT canon</a:t>
            </a:r>
            <a:r>
              <a:rPr lang="en-US" dirty="0"/>
              <a:t>. He </a:t>
            </a:r>
            <a:r>
              <a:rPr lang="en-US" dirty="0" smtClean="0"/>
              <a:t>doesn’t ever quote </a:t>
            </a:r>
            <a:r>
              <a:rPr lang="en-US" dirty="0"/>
              <a:t>from Paul, for example.</a:t>
            </a:r>
            <a:endParaRPr lang="en-US" sz="2200" dirty="0"/>
          </a:p>
          <a:p>
            <a:pPr lvl="0"/>
            <a:r>
              <a:rPr lang="en-US" dirty="0" smtClean="0"/>
              <a:t>There </a:t>
            </a:r>
            <a:r>
              <a:rPr lang="en-US" dirty="0"/>
              <a:t>are imbalances in Justin’s theology, but given what </a:t>
            </a:r>
            <a:r>
              <a:rPr lang="en-US" dirty="0" smtClean="0"/>
              <a:t>few books of scripture he </a:t>
            </a:r>
            <a:r>
              <a:rPr lang="en-US" dirty="0"/>
              <a:t>had, it’s understandable.</a:t>
            </a:r>
          </a:p>
          <a:p>
            <a:pPr lvl="0"/>
            <a:r>
              <a:rPr lang="en-US" dirty="0"/>
              <a:t>Justin devoted himself to the defense of the Christian faith. </a:t>
            </a:r>
            <a:endParaRPr lang="en-US" dirty="0" smtClean="0"/>
          </a:p>
          <a:p>
            <a:pPr lvl="0"/>
            <a:r>
              <a:rPr lang="en-US" dirty="0" smtClean="0"/>
              <a:t>He </a:t>
            </a:r>
            <a:r>
              <a:rPr lang="en-US" dirty="0"/>
              <a:t>held no church office, which is </a:t>
            </a:r>
            <a:r>
              <a:rPr lang="en-US" dirty="0" smtClean="0"/>
              <a:t>interesting because </a:t>
            </a:r>
            <a:r>
              <a:rPr lang="en-US" dirty="0"/>
              <a:t>most of the </a:t>
            </a:r>
            <a:r>
              <a:rPr lang="en-US" dirty="0" smtClean="0"/>
              <a:t>early Christian writers were bishops.</a:t>
            </a:r>
            <a:endParaRPr lang="en-US" dirty="0"/>
          </a:p>
          <a:p>
            <a:pPr lvl="0"/>
            <a:r>
              <a:rPr lang="en-US" dirty="0" smtClean="0"/>
              <a:t>He didn’t stay in </a:t>
            </a:r>
            <a:r>
              <a:rPr lang="en-US" dirty="0"/>
              <a:t>one </a:t>
            </a:r>
            <a:r>
              <a:rPr lang="en-US" dirty="0" smtClean="0"/>
              <a:t>place, </a:t>
            </a:r>
            <a:r>
              <a:rPr lang="en-US" dirty="0"/>
              <a:t>so there is not a place associated with his name</a:t>
            </a:r>
            <a:r>
              <a:rPr lang="en-US" dirty="0" smtClean="0"/>
              <a:t>.</a:t>
            </a:r>
            <a:endParaRPr lang="en-US"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*Based on notes taken from James White’s 2016 Church History Series; Lessons 16 and 17</a:t>
            </a:r>
            <a:endParaRPr lang="en-US" sz="1600" dirty="0">
              <a:solidFill>
                <a:prstClr val="black"/>
              </a:solidFill>
            </a:endParaRPr>
          </a:p>
        </p:txBody>
      </p:sp>
    </p:spTree>
    <p:extLst>
      <p:ext uri="{BB962C8B-B14F-4D97-AF65-F5344CB8AC3E}">
        <p14:creationId xmlns:p14="http://schemas.microsoft.com/office/powerpoint/2010/main" val="67230021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smtClean="0"/>
              <a:t>*Justin Martyr</a:t>
            </a:r>
            <a:endParaRPr lang="en-US" b="1" dirty="0"/>
          </a:p>
        </p:txBody>
      </p:sp>
      <p:sp>
        <p:nvSpPr>
          <p:cNvPr id="4" name="Content Placeholder 3"/>
          <p:cNvSpPr>
            <a:spLocks noGrp="1"/>
          </p:cNvSpPr>
          <p:nvPr>
            <p:ph idx="1"/>
          </p:nvPr>
        </p:nvSpPr>
        <p:spPr>
          <a:xfrm>
            <a:off x="457200" y="838200"/>
            <a:ext cx="8229600" cy="5638800"/>
          </a:xfrm>
        </p:spPr>
        <p:txBody>
          <a:bodyPr>
            <a:normAutofit lnSpcReduction="10000"/>
          </a:bodyPr>
          <a:lstStyle/>
          <a:p>
            <a:r>
              <a:rPr lang="en-US" dirty="0" smtClean="0"/>
              <a:t>Justin </a:t>
            </a:r>
            <a:r>
              <a:rPr lang="en-US" dirty="0"/>
              <a:t>is not deeply influenced by NT writings, especially those of the Apostle Paul, and as a result his theology very legal and very </a:t>
            </a:r>
            <a:r>
              <a:rPr lang="en-US" dirty="0" smtClean="0"/>
              <a:t>works-oriented </a:t>
            </a:r>
            <a:r>
              <a:rPr lang="en-US" dirty="0"/>
              <a:t>when it comes to </a:t>
            </a:r>
            <a:r>
              <a:rPr lang="en-US" dirty="0" smtClean="0"/>
              <a:t>soteriology (theology dealing with salvation). </a:t>
            </a:r>
          </a:p>
          <a:p>
            <a:r>
              <a:rPr lang="en-US" dirty="0" smtClean="0"/>
              <a:t>Soteriology is not </a:t>
            </a:r>
            <a:r>
              <a:rPr lang="en-US" dirty="0"/>
              <a:t>a big area of his discussion because that is not what he was being challenged on. </a:t>
            </a:r>
            <a:endParaRPr lang="en-US" dirty="0" smtClean="0"/>
          </a:p>
          <a:p>
            <a:r>
              <a:rPr lang="en-US" dirty="0" smtClean="0"/>
              <a:t>He was </a:t>
            </a:r>
            <a:r>
              <a:rPr lang="en-US" dirty="0"/>
              <a:t>being challenged on </a:t>
            </a:r>
            <a:r>
              <a:rPr lang="en-US" dirty="0" smtClean="0"/>
              <a:t>things like monotheism</a:t>
            </a:r>
            <a:r>
              <a:rPr lang="en-US" dirty="0"/>
              <a:t>, one truth, </a:t>
            </a:r>
            <a:r>
              <a:rPr lang="en-US" dirty="0" smtClean="0"/>
              <a:t>the incarnation</a:t>
            </a:r>
            <a:r>
              <a:rPr lang="en-US" dirty="0"/>
              <a:t>, Jesus </a:t>
            </a:r>
            <a:r>
              <a:rPr lang="en-US" dirty="0" smtClean="0"/>
              <a:t>as </a:t>
            </a:r>
            <a:r>
              <a:rPr lang="en-US" dirty="0"/>
              <a:t>the Son of God, </a:t>
            </a:r>
            <a:r>
              <a:rPr lang="en-US" dirty="0" smtClean="0"/>
              <a:t>etc., and so these are the things he focused on. </a:t>
            </a:r>
          </a:p>
          <a:p>
            <a:r>
              <a:rPr lang="en-US" dirty="0" smtClean="0"/>
              <a:t>Besides, if </a:t>
            </a:r>
            <a:r>
              <a:rPr lang="en-US" dirty="0"/>
              <a:t>you </a:t>
            </a:r>
            <a:r>
              <a:rPr lang="en-US" dirty="0" smtClean="0"/>
              <a:t>weren’t familiar with Galatians </a:t>
            </a:r>
            <a:r>
              <a:rPr lang="en-US" dirty="0"/>
              <a:t>and </a:t>
            </a:r>
            <a:r>
              <a:rPr lang="en-US" dirty="0" smtClean="0"/>
              <a:t>Romans, how well-informed would </a:t>
            </a:r>
            <a:r>
              <a:rPr lang="en-US" b="1" i="1" dirty="0" smtClean="0"/>
              <a:t>you</a:t>
            </a:r>
            <a:r>
              <a:rPr lang="en-US" dirty="0" smtClean="0"/>
              <a:t> be on soteriology?</a:t>
            </a:r>
            <a:endParaRPr lang="en-US" sz="2200"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*Based on notes taken from James White’s 2016 Church History Series; Lessons 16 and 17</a:t>
            </a:r>
            <a:endParaRPr lang="en-US" sz="1600" dirty="0">
              <a:solidFill>
                <a:prstClr val="black"/>
              </a:solidFill>
            </a:endParaRPr>
          </a:p>
        </p:txBody>
      </p:sp>
    </p:spTree>
    <p:extLst>
      <p:ext uri="{BB962C8B-B14F-4D97-AF65-F5344CB8AC3E}">
        <p14:creationId xmlns:p14="http://schemas.microsoft.com/office/powerpoint/2010/main" val="44156526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smtClean="0"/>
              <a:t>*Justin Martyr</a:t>
            </a:r>
            <a:endParaRPr lang="en-US" b="1" dirty="0"/>
          </a:p>
        </p:txBody>
      </p:sp>
      <p:sp>
        <p:nvSpPr>
          <p:cNvPr id="4" name="Content Placeholder 3"/>
          <p:cNvSpPr>
            <a:spLocks noGrp="1"/>
          </p:cNvSpPr>
          <p:nvPr>
            <p:ph idx="1"/>
          </p:nvPr>
        </p:nvSpPr>
        <p:spPr>
          <a:xfrm>
            <a:off x="457200" y="838200"/>
            <a:ext cx="8229600" cy="5442943"/>
          </a:xfrm>
        </p:spPr>
        <p:txBody>
          <a:bodyPr>
            <a:normAutofit/>
          </a:bodyPr>
          <a:lstStyle/>
          <a:p>
            <a:r>
              <a:rPr lang="en-US" sz="3200" dirty="0" smtClean="0"/>
              <a:t>Justin’s </a:t>
            </a:r>
            <a:r>
              <a:rPr lang="en-US" sz="3200" dirty="0"/>
              <a:t>most important </a:t>
            </a:r>
            <a:r>
              <a:rPr lang="en-US" sz="3200" dirty="0" smtClean="0"/>
              <a:t>writings are:</a:t>
            </a:r>
            <a:endParaRPr lang="en-US" sz="2400" dirty="0"/>
          </a:p>
          <a:p>
            <a:pPr lvl="1"/>
            <a:r>
              <a:rPr lang="en-US" sz="2800" dirty="0"/>
              <a:t>His </a:t>
            </a:r>
            <a:r>
              <a:rPr lang="en-US" sz="2800" i="1" dirty="0" smtClean="0"/>
              <a:t>Dialogue</a:t>
            </a:r>
            <a:r>
              <a:rPr lang="en-US" sz="2800" dirty="0" smtClean="0"/>
              <a:t> </a:t>
            </a:r>
            <a:r>
              <a:rPr lang="en-US" sz="2800" dirty="0"/>
              <a:t>with Trypho the </a:t>
            </a:r>
            <a:r>
              <a:rPr lang="en-US" sz="2800" dirty="0" smtClean="0"/>
              <a:t>Jew</a:t>
            </a:r>
            <a:endParaRPr lang="en-US" sz="2800" dirty="0"/>
          </a:p>
          <a:p>
            <a:pPr lvl="1"/>
            <a:r>
              <a:rPr lang="en-US" sz="2800" dirty="0" smtClean="0"/>
              <a:t>His First </a:t>
            </a:r>
            <a:r>
              <a:rPr lang="en-US" sz="2800" dirty="0"/>
              <a:t>and Second </a:t>
            </a:r>
            <a:r>
              <a:rPr lang="en-US" sz="2800" i="1" dirty="0" smtClean="0"/>
              <a:t>Apology</a:t>
            </a:r>
            <a:r>
              <a:rPr lang="en-US" sz="2800" dirty="0" smtClean="0"/>
              <a:t> </a:t>
            </a:r>
          </a:p>
          <a:p>
            <a:pPr lvl="1"/>
            <a:r>
              <a:rPr lang="en-US" sz="2800" dirty="0" smtClean="0"/>
              <a:t>He </a:t>
            </a:r>
            <a:r>
              <a:rPr lang="en-US" sz="2800" dirty="0"/>
              <a:t>is also said to have written against Marcion, but </a:t>
            </a:r>
            <a:r>
              <a:rPr lang="en-US" sz="2800" dirty="0" smtClean="0"/>
              <a:t>those </a:t>
            </a:r>
            <a:r>
              <a:rPr lang="en-US" sz="2800" dirty="0"/>
              <a:t>works have been lost</a:t>
            </a:r>
            <a:r>
              <a:rPr lang="en-US" sz="2800" dirty="0" smtClean="0"/>
              <a:t>.</a:t>
            </a:r>
          </a:p>
          <a:p>
            <a:pPr lvl="0"/>
            <a:r>
              <a:rPr lang="en-US" sz="3200" dirty="0" smtClean="0"/>
              <a:t>Through </a:t>
            </a:r>
            <a:r>
              <a:rPr lang="en-US" sz="3200" dirty="0"/>
              <a:t>Justin’s </a:t>
            </a:r>
            <a:r>
              <a:rPr lang="en-US" sz="3200" dirty="0" smtClean="0"/>
              <a:t>writings, we not only learn a great deal about </a:t>
            </a:r>
            <a:r>
              <a:rPr lang="en-US" sz="3200" dirty="0"/>
              <a:t>the </a:t>
            </a:r>
            <a:r>
              <a:rPr lang="en-US" sz="3200" b="1" i="1" dirty="0"/>
              <a:t>intellectual </a:t>
            </a:r>
            <a:r>
              <a:rPr lang="en-US" sz="3200" dirty="0"/>
              <a:t>attacks on </a:t>
            </a:r>
            <a:r>
              <a:rPr lang="en-US" sz="3200" dirty="0" smtClean="0"/>
              <a:t>Christians, </a:t>
            </a:r>
            <a:r>
              <a:rPr lang="en-US" sz="3200" dirty="0"/>
              <a:t>but we also gain critical insights into the </a:t>
            </a:r>
            <a:r>
              <a:rPr lang="en-US" sz="3200" b="1" i="1" dirty="0"/>
              <a:t>political</a:t>
            </a:r>
            <a:r>
              <a:rPr lang="en-US" sz="3200" dirty="0"/>
              <a:t> persecutions that were occurring during his day. </a:t>
            </a:r>
          </a:p>
        </p:txBody>
      </p:sp>
      <p:sp>
        <p:nvSpPr>
          <p:cNvPr id="7" name="TextBox 6"/>
          <p:cNvSpPr txBox="1"/>
          <p:nvPr/>
        </p:nvSpPr>
        <p:spPr>
          <a:xfrm>
            <a:off x="0" y="6519446"/>
            <a:ext cx="9144000" cy="307777"/>
          </a:xfrm>
          <a:prstGeom prst="rect">
            <a:avLst/>
          </a:prstGeom>
          <a:noFill/>
        </p:spPr>
        <p:txBody>
          <a:bodyPr wrap="square" rtlCol="0">
            <a:spAutoFit/>
          </a:bodyPr>
          <a:lstStyle/>
          <a:p>
            <a:r>
              <a:rPr lang="en-US" sz="1400" dirty="0" smtClean="0">
                <a:solidFill>
                  <a:prstClr val="black"/>
                </a:solidFill>
              </a:rPr>
              <a:t>*</a:t>
            </a:r>
            <a:r>
              <a:rPr lang="en-US" sz="1400" dirty="0">
                <a:solidFill>
                  <a:prstClr val="black"/>
                </a:solidFill>
              </a:rPr>
              <a:t> Kruger, Michael J.. Christianity at the Crossroads: How the Second Century Shaped the Future of the Church (p. 49). </a:t>
            </a:r>
          </a:p>
        </p:txBody>
      </p:sp>
    </p:spTree>
    <p:extLst>
      <p:ext uri="{BB962C8B-B14F-4D97-AF65-F5344CB8AC3E}">
        <p14:creationId xmlns:p14="http://schemas.microsoft.com/office/powerpoint/2010/main" val="206635440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smtClean="0"/>
              <a:t>Justin Martyr</a:t>
            </a:r>
            <a:endParaRPr lang="en-US" b="1" dirty="0"/>
          </a:p>
        </p:txBody>
      </p:sp>
      <p:sp>
        <p:nvSpPr>
          <p:cNvPr id="4" name="Content Placeholder 3"/>
          <p:cNvSpPr>
            <a:spLocks noGrp="1"/>
          </p:cNvSpPr>
          <p:nvPr>
            <p:ph idx="1"/>
          </p:nvPr>
        </p:nvSpPr>
        <p:spPr>
          <a:xfrm>
            <a:off x="457200" y="838200"/>
            <a:ext cx="8229600" cy="5486400"/>
          </a:xfrm>
        </p:spPr>
        <p:txBody>
          <a:bodyPr>
            <a:normAutofit lnSpcReduction="10000"/>
          </a:bodyPr>
          <a:lstStyle/>
          <a:p>
            <a:r>
              <a:rPr lang="en-US" dirty="0" smtClean="0"/>
              <a:t>Justin’s </a:t>
            </a:r>
            <a:r>
              <a:rPr lang="en-US" dirty="0"/>
              <a:t>teaching ministry took him first to Ephesus (c. 132), where he held a disputation with Trypho, a Jew, about the true interpretation of </a:t>
            </a:r>
            <a:r>
              <a:rPr lang="en-US" dirty="0" smtClean="0"/>
              <a:t>Scripture.</a:t>
            </a:r>
            <a:r>
              <a:rPr lang="en-US" baseline="30000" dirty="0" smtClean="0"/>
              <a:t>1</a:t>
            </a:r>
          </a:p>
          <a:p>
            <a:pPr lvl="0"/>
            <a:r>
              <a:rPr lang="en-US" dirty="0" smtClean="0"/>
              <a:t>His </a:t>
            </a:r>
            <a:r>
              <a:rPr lang="en-US" i="1" dirty="0"/>
              <a:t>Dialogue</a:t>
            </a:r>
            <a:r>
              <a:rPr lang="en-US" dirty="0"/>
              <a:t> with Trypho </a:t>
            </a:r>
            <a:r>
              <a:rPr lang="en-US" dirty="0" smtClean="0"/>
              <a:t>presents </a:t>
            </a:r>
            <a:r>
              <a:rPr lang="en-US" dirty="0"/>
              <a:t>a back-and-forth conversation with </a:t>
            </a:r>
            <a:r>
              <a:rPr lang="en-US" dirty="0" smtClean="0"/>
              <a:t>Trypho </a:t>
            </a:r>
            <a:r>
              <a:rPr lang="en-US" dirty="0"/>
              <a:t>where </a:t>
            </a:r>
            <a:r>
              <a:rPr lang="en-US" dirty="0" smtClean="0"/>
              <a:t>Justin </a:t>
            </a:r>
            <a:r>
              <a:rPr lang="en-US" dirty="0"/>
              <a:t>offers a defense of Christianity against the claims of </a:t>
            </a:r>
            <a:r>
              <a:rPr lang="en-US" dirty="0" smtClean="0"/>
              <a:t>Judaism.</a:t>
            </a:r>
            <a:r>
              <a:rPr lang="en-US" baseline="30000" dirty="0" smtClean="0"/>
              <a:t>2</a:t>
            </a:r>
            <a:endParaRPr lang="en-US" dirty="0"/>
          </a:p>
          <a:p>
            <a:r>
              <a:rPr lang="en-US" dirty="0" smtClean="0"/>
              <a:t>The </a:t>
            </a:r>
            <a:r>
              <a:rPr lang="en-US" i="1" dirty="0"/>
              <a:t>Dialogue</a:t>
            </a:r>
            <a:r>
              <a:rPr lang="en-US" dirty="0"/>
              <a:t> </a:t>
            </a:r>
            <a:r>
              <a:rPr lang="en-US" dirty="0" smtClean="0"/>
              <a:t>teaches </a:t>
            </a:r>
            <a:r>
              <a:rPr lang="en-US" dirty="0"/>
              <a:t>three main </a:t>
            </a:r>
            <a:r>
              <a:rPr lang="en-US" dirty="0" smtClean="0"/>
              <a:t>points:</a:t>
            </a:r>
            <a:r>
              <a:rPr lang="en-US" baseline="30000" dirty="0" smtClean="0"/>
              <a:t>1</a:t>
            </a:r>
            <a:r>
              <a:rPr lang="en-US" dirty="0" smtClean="0"/>
              <a:t> </a:t>
            </a:r>
          </a:p>
          <a:p>
            <a:pPr lvl="1"/>
            <a:r>
              <a:rPr lang="en-US" dirty="0" smtClean="0"/>
              <a:t>The </a:t>
            </a:r>
            <a:r>
              <a:rPr lang="en-US" dirty="0"/>
              <a:t>Old Covenant </a:t>
            </a:r>
            <a:r>
              <a:rPr lang="en-US" dirty="0" smtClean="0"/>
              <a:t>was </a:t>
            </a:r>
            <a:r>
              <a:rPr lang="en-US" dirty="0"/>
              <a:t>passing away to make place for the </a:t>
            </a:r>
            <a:r>
              <a:rPr lang="en-US" dirty="0" smtClean="0"/>
              <a:t>New.</a:t>
            </a:r>
          </a:p>
          <a:p>
            <a:pPr lvl="1"/>
            <a:r>
              <a:rPr lang="en-US" dirty="0" smtClean="0"/>
              <a:t>The </a:t>
            </a:r>
            <a:r>
              <a:rPr lang="en-US" i="1" dirty="0" smtClean="0"/>
              <a:t>Logos</a:t>
            </a:r>
            <a:r>
              <a:rPr lang="en-US" dirty="0" smtClean="0"/>
              <a:t> (translated “Word” in John 1:1) </a:t>
            </a:r>
            <a:r>
              <a:rPr lang="en-US" dirty="0"/>
              <a:t>is the God of the Old </a:t>
            </a:r>
            <a:r>
              <a:rPr lang="en-US" dirty="0" smtClean="0"/>
              <a:t>Testament.</a:t>
            </a:r>
          </a:p>
          <a:p>
            <a:pPr lvl="1"/>
            <a:r>
              <a:rPr lang="en-US" dirty="0" smtClean="0"/>
              <a:t>The </a:t>
            </a:r>
            <a:r>
              <a:rPr lang="en-US" dirty="0"/>
              <a:t>Gentiles are the new Israel</a:t>
            </a:r>
            <a:r>
              <a:rPr lang="en-US" dirty="0" smtClean="0"/>
              <a:t>.</a:t>
            </a:r>
          </a:p>
        </p:txBody>
      </p:sp>
      <p:sp>
        <p:nvSpPr>
          <p:cNvPr id="6" name="TextBox 5"/>
          <p:cNvSpPr txBox="1"/>
          <p:nvPr/>
        </p:nvSpPr>
        <p:spPr>
          <a:xfrm>
            <a:off x="152399" y="6281143"/>
            <a:ext cx="8839201" cy="523220"/>
          </a:xfrm>
          <a:prstGeom prst="rect">
            <a:avLst/>
          </a:prstGeom>
          <a:noFill/>
        </p:spPr>
        <p:txBody>
          <a:bodyPr wrap="square" rtlCol="0">
            <a:spAutoFit/>
          </a:bodyPr>
          <a:lstStyle/>
          <a:p>
            <a:r>
              <a:rPr lang="en-US" sz="1400" baseline="30000" dirty="0" smtClean="0">
                <a:solidFill>
                  <a:prstClr val="black"/>
                </a:solidFill>
              </a:rPr>
              <a:t>1 </a:t>
            </a:r>
            <a:r>
              <a:rPr lang="en-US" sz="1400" dirty="0"/>
              <a:t>Galli, Mark. 131 Christians Everyone Should Know (p. 49-50). B&amp;H Publishing Group</a:t>
            </a:r>
            <a:endParaRPr lang="en-US" sz="1400" dirty="0">
              <a:solidFill>
                <a:prstClr val="black"/>
              </a:solidFill>
            </a:endParaRPr>
          </a:p>
          <a:p>
            <a:r>
              <a:rPr lang="en-US" sz="1400" baseline="30000" dirty="0" smtClean="0">
                <a:solidFill>
                  <a:prstClr val="black"/>
                </a:solidFill>
              </a:rPr>
              <a:t>2 </a:t>
            </a:r>
            <a:r>
              <a:rPr lang="en-US" sz="1400" dirty="0" smtClean="0">
                <a:solidFill>
                  <a:prstClr val="black"/>
                </a:solidFill>
              </a:rPr>
              <a:t>Kruger</a:t>
            </a:r>
            <a:r>
              <a:rPr lang="en-US" sz="1400" dirty="0">
                <a:solidFill>
                  <a:prstClr val="black"/>
                </a:solidFill>
              </a:rPr>
              <a:t>, Michael J.. Christianity at the Crossroads: How the Second Century Shaped the Future of the Church (p. 49). </a:t>
            </a:r>
          </a:p>
        </p:txBody>
      </p:sp>
    </p:spTree>
    <p:extLst>
      <p:ext uri="{BB962C8B-B14F-4D97-AF65-F5344CB8AC3E}">
        <p14:creationId xmlns:p14="http://schemas.microsoft.com/office/powerpoint/2010/main" val="369947592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smtClean="0"/>
              <a:t>*Justin Martyr</a:t>
            </a:r>
            <a:endParaRPr lang="en-US" b="1" dirty="0"/>
          </a:p>
        </p:txBody>
      </p:sp>
      <p:sp>
        <p:nvSpPr>
          <p:cNvPr id="4" name="Content Placeholder 3"/>
          <p:cNvSpPr>
            <a:spLocks noGrp="1"/>
          </p:cNvSpPr>
          <p:nvPr>
            <p:ph idx="1"/>
          </p:nvPr>
        </p:nvSpPr>
        <p:spPr>
          <a:xfrm>
            <a:off x="457200" y="838200"/>
            <a:ext cx="8229600" cy="5638800"/>
          </a:xfrm>
        </p:spPr>
        <p:txBody>
          <a:bodyPr>
            <a:normAutofit/>
          </a:bodyPr>
          <a:lstStyle/>
          <a:p>
            <a:pPr lvl="0"/>
            <a:r>
              <a:rPr lang="en-US" dirty="0" smtClean="0"/>
              <a:t>Justin </a:t>
            </a:r>
            <a:r>
              <a:rPr lang="en-US" dirty="0"/>
              <a:t>argues that the major Old Testament stories – Noah’s flood, the exodus from Egypt, Joshua’s conquest of the land – all </a:t>
            </a:r>
            <a:r>
              <a:rPr lang="en-US" dirty="0" smtClean="0"/>
              <a:t>foreshadowed </a:t>
            </a:r>
            <a:r>
              <a:rPr lang="en-US" dirty="0"/>
              <a:t>how God would deliver his people from judgement through Christ. </a:t>
            </a:r>
            <a:endParaRPr lang="en-US" dirty="0" smtClean="0"/>
          </a:p>
          <a:p>
            <a:pPr lvl="0"/>
            <a:r>
              <a:rPr lang="en-US" dirty="0" smtClean="0"/>
              <a:t>Thus</a:t>
            </a:r>
            <a:r>
              <a:rPr lang="en-US" dirty="0"/>
              <a:t>, the Old Testament Scriptures, according to Justin, are effectively </a:t>
            </a:r>
            <a:r>
              <a:rPr lang="en-US" dirty="0" smtClean="0"/>
              <a:t>“Christian” </a:t>
            </a:r>
            <a:r>
              <a:rPr lang="en-US" dirty="0"/>
              <a:t>documents. </a:t>
            </a:r>
            <a:endParaRPr lang="en-US" dirty="0" smtClean="0"/>
          </a:p>
          <a:p>
            <a:pPr lvl="0"/>
            <a:r>
              <a:rPr lang="en-US" dirty="0" smtClean="0"/>
              <a:t>This </a:t>
            </a:r>
            <a:r>
              <a:rPr lang="en-US" dirty="0"/>
              <a:t>sort of argument provided yet another rebuttal to the oft-repeated accusation that Christianity is a new religion without the tradition or history of established faiths like Judaism</a:t>
            </a:r>
            <a:r>
              <a:rPr lang="en-US" dirty="0" smtClean="0"/>
              <a:t>.</a:t>
            </a:r>
            <a:endParaRPr lang="en-US" dirty="0"/>
          </a:p>
        </p:txBody>
      </p:sp>
      <p:sp>
        <p:nvSpPr>
          <p:cNvPr id="5" name="TextBox 4"/>
          <p:cNvSpPr txBox="1"/>
          <p:nvPr/>
        </p:nvSpPr>
        <p:spPr>
          <a:xfrm>
            <a:off x="0" y="6519446"/>
            <a:ext cx="9144000" cy="307777"/>
          </a:xfrm>
          <a:prstGeom prst="rect">
            <a:avLst/>
          </a:prstGeom>
          <a:noFill/>
        </p:spPr>
        <p:txBody>
          <a:bodyPr wrap="square" rtlCol="0">
            <a:spAutoFit/>
          </a:bodyPr>
          <a:lstStyle/>
          <a:p>
            <a:r>
              <a:rPr lang="en-US" sz="1400" dirty="0" smtClean="0">
                <a:solidFill>
                  <a:prstClr val="black"/>
                </a:solidFill>
              </a:rPr>
              <a:t>*</a:t>
            </a:r>
            <a:r>
              <a:rPr lang="en-US" sz="1400" dirty="0">
                <a:solidFill>
                  <a:prstClr val="black"/>
                </a:solidFill>
              </a:rPr>
              <a:t> Kruger, Michael J.. Christianity at the Crossroads: How the Second Century Shaped the Future of the Church (p. </a:t>
            </a:r>
            <a:r>
              <a:rPr lang="en-US" sz="1400" dirty="0" smtClean="0">
                <a:solidFill>
                  <a:prstClr val="black"/>
                </a:solidFill>
              </a:rPr>
              <a:t>67-68). </a:t>
            </a:r>
            <a:endParaRPr lang="en-US" sz="1400" dirty="0">
              <a:solidFill>
                <a:prstClr val="black"/>
              </a:solidFill>
            </a:endParaRPr>
          </a:p>
        </p:txBody>
      </p:sp>
    </p:spTree>
    <p:extLst>
      <p:ext uri="{BB962C8B-B14F-4D97-AF65-F5344CB8AC3E}">
        <p14:creationId xmlns:p14="http://schemas.microsoft.com/office/powerpoint/2010/main" val="228012090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smtClean="0"/>
              <a:t>Justin Martyr</a:t>
            </a:r>
            <a:endParaRPr lang="en-US" b="1" dirty="0"/>
          </a:p>
        </p:txBody>
      </p:sp>
      <p:sp>
        <p:nvSpPr>
          <p:cNvPr id="4" name="Content Placeholder 3"/>
          <p:cNvSpPr>
            <a:spLocks noGrp="1"/>
          </p:cNvSpPr>
          <p:nvPr>
            <p:ph idx="1"/>
          </p:nvPr>
        </p:nvSpPr>
        <p:spPr>
          <a:xfrm>
            <a:off x="457200" y="838200"/>
            <a:ext cx="8229600" cy="5442944"/>
          </a:xfrm>
        </p:spPr>
        <p:txBody>
          <a:bodyPr>
            <a:normAutofit fontScale="85000" lnSpcReduction="20000"/>
          </a:bodyPr>
          <a:lstStyle/>
          <a:p>
            <a:r>
              <a:rPr lang="en-US" dirty="0" smtClean="0"/>
              <a:t>Later </a:t>
            </a:r>
            <a:r>
              <a:rPr lang="en-US" dirty="0"/>
              <a:t>Justin moved to Rome, founded a Christian school, and wrote </a:t>
            </a:r>
            <a:r>
              <a:rPr lang="en-US" dirty="0" smtClean="0"/>
              <a:t>his two </a:t>
            </a:r>
            <a:r>
              <a:rPr lang="en-US" dirty="0"/>
              <a:t>bold </a:t>
            </a:r>
            <a:r>
              <a:rPr lang="en-US" b="1" i="1" dirty="0"/>
              <a:t>apologies</a:t>
            </a:r>
            <a:r>
              <a:rPr lang="en-US" dirty="0"/>
              <a:t> (i.e., defenses—from the Greek </a:t>
            </a:r>
            <a:r>
              <a:rPr lang="en-US" i="1" dirty="0"/>
              <a:t>apologia</a:t>
            </a:r>
            <a:r>
              <a:rPr lang="en-US" dirty="0" smtClean="0"/>
              <a:t>).</a:t>
            </a:r>
            <a:r>
              <a:rPr lang="en-US" baseline="30000" dirty="0" smtClean="0"/>
              <a:t>1</a:t>
            </a:r>
          </a:p>
          <a:p>
            <a:r>
              <a:rPr lang="en-US" dirty="0"/>
              <a:t>Justin's </a:t>
            </a:r>
            <a:r>
              <a:rPr lang="en-US" b="1" i="1" dirty="0"/>
              <a:t>First Apology</a:t>
            </a:r>
            <a:r>
              <a:rPr lang="en-US" dirty="0"/>
              <a:t>, addressed to Emperor Antoninus Pius, was published in </a:t>
            </a:r>
            <a:r>
              <a:rPr lang="en-US" dirty="0" smtClean="0"/>
              <a:t>AD 155 </a:t>
            </a:r>
            <a:r>
              <a:rPr lang="en-US" dirty="0"/>
              <a:t>and attempted to explain the </a:t>
            </a:r>
            <a:r>
              <a:rPr lang="en-US" dirty="0" smtClean="0"/>
              <a:t>Christian faith.</a:t>
            </a:r>
            <a:r>
              <a:rPr lang="en-US" baseline="30000" dirty="0" smtClean="0"/>
              <a:t>1</a:t>
            </a:r>
            <a:endParaRPr lang="en-US" dirty="0"/>
          </a:p>
          <a:p>
            <a:r>
              <a:rPr lang="en-US" dirty="0" smtClean="0"/>
              <a:t>Christianity </a:t>
            </a:r>
            <a:r>
              <a:rPr lang="en-US" dirty="0"/>
              <a:t>was not a threat to the state, he asserted, and should be treated as a legal </a:t>
            </a:r>
            <a:r>
              <a:rPr lang="en-US" dirty="0" smtClean="0"/>
              <a:t>religion.</a:t>
            </a:r>
            <a:r>
              <a:rPr lang="en-US" baseline="30000" dirty="0" smtClean="0"/>
              <a:t>1</a:t>
            </a:r>
            <a:endParaRPr lang="en-US" dirty="0"/>
          </a:p>
          <a:p>
            <a:pPr lvl="0"/>
            <a:r>
              <a:rPr lang="en-US" dirty="0"/>
              <a:t>Justin </a:t>
            </a:r>
            <a:r>
              <a:rPr lang="en-US" dirty="0" smtClean="0"/>
              <a:t>denies </a:t>
            </a:r>
            <a:r>
              <a:rPr lang="en-US" dirty="0"/>
              <a:t>that Christians are guilty of the typical charges levelled against them – atheism, immorality and disloyalty – and makes an extended case for the morality and virtue of the Christian faith</a:t>
            </a:r>
            <a:r>
              <a:rPr lang="en-US" dirty="0" smtClean="0"/>
              <a:t>.</a:t>
            </a:r>
            <a:r>
              <a:rPr lang="en-US" baseline="30000" dirty="0"/>
              <a:t> </a:t>
            </a:r>
            <a:r>
              <a:rPr lang="en-US" baseline="30000" dirty="0" smtClean="0"/>
              <a:t>2</a:t>
            </a:r>
            <a:endParaRPr lang="en-US" dirty="0"/>
          </a:p>
          <a:p>
            <a:r>
              <a:rPr lang="en-US" dirty="0" smtClean="0"/>
              <a:t>Justin </a:t>
            </a:r>
            <a:r>
              <a:rPr lang="en-US" dirty="0"/>
              <a:t>argued that Christians are, in fact, the emperor's “</a:t>
            </a:r>
            <a:r>
              <a:rPr lang="en-US" i="1" dirty="0">
                <a:latin typeface="Cambria" panose="02040503050406030204" pitchFamily="18" charset="0"/>
                <a:ea typeface="Cambria" panose="02040503050406030204" pitchFamily="18" charset="0"/>
              </a:rPr>
              <a:t>best helpers and allies in securing good order, convinced as we are that no wicked man…can be hidden from God, and that everyone goes to eternal punishment or salvation in accordance with the character of his actions</a:t>
            </a:r>
            <a:r>
              <a:rPr lang="en-US" dirty="0" smtClean="0"/>
              <a:t>.”</a:t>
            </a:r>
            <a:r>
              <a:rPr lang="en-US" baseline="30000" dirty="0"/>
              <a:t> 1</a:t>
            </a:r>
            <a:endParaRPr lang="en-US" dirty="0"/>
          </a:p>
        </p:txBody>
      </p:sp>
      <p:sp>
        <p:nvSpPr>
          <p:cNvPr id="6" name="TextBox 5"/>
          <p:cNvSpPr txBox="1"/>
          <p:nvPr/>
        </p:nvSpPr>
        <p:spPr>
          <a:xfrm>
            <a:off x="152399" y="6281143"/>
            <a:ext cx="8839201" cy="523220"/>
          </a:xfrm>
          <a:prstGeom prst="rect">
            <a:avLst/>
          </a:prstGeom>
          <a:noFill/>
        </p:spPr>
        <p:txBody>
          <a:bodyPr wrap="square" rtlCol="0">
            <a:spAutoFit/>
          </a:bodyPr>
          <a:lstStyle/>
          <a:p>
            <a:r>
              <a:rPr lang="en-US" sz="1400" baseline="30000" dirty="0" smtClean="0">
                <a:solidFill>
                  <a:prstClr val="black"/>
                </a:solidFill>
              </a:rPr>
              <a:t>1 </a:t>
            </a:r>
            <a:r>
              <a:rPr lang="en-US" sz="1400" dirty="0"/>
              <a:t>Galli, Mark. 131 Christians Everyone Should Know (p. 49-50). B&amp;H Publishing Group</a:t>
            </a:r>
            <a:endParaRPr lang="en-US" sz="1400" dirty="0">
              <a:solidFill>
                <a:prstClr val="black"/>
              </a:solidFill>
            </a:endParaRPr>
          </a:p>
          <a:p>
            <a:r>
              <a:rPr lang="en-US" sz="1400" baseline="30000" dirty="0" smtClean="0">
                <a:solidFill>
                  <a:prstClr val="black"/>
                </a:solidFill>
              </a:rPr>
              <a:t>2 </a:t>
            </a:r>
            <a:r>
              <a:rPr lang="en-US" sz="1400" dirty="0" smtClean="0">
                <a:solidFill>
                  <a:prstClr val="black"/>
                </a:solidFill>
              </a:rPr>
              <a:t>Kruger</a:t>
            </a:r>
            <a:r>
              <a:rPr lang="en-US" sz="1400" dirty="0">
                <a:solidFill>
                  <a:prstClr val="black"/>
                </a:solidFill>
              </a:rPr>
              <a:t>, Michael J.. Christianity at the Crossroads: How the Second Century Shaped the Future of the Church (p. 49). </a:t>
            </a:r>
          </a:p>
        </p:txBody>
      </p:sp>
    </p:spTree>
    <p:extLst>
      <p:ext uri="{BB962C8B-B14F-4D97-AF65-F5344CB8AC3E}">
        <p14:creationId xmlns:p14="http://schemas.microsoft.com/office/powerpoint/2010/main" val="27185442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smtClean="0"/>
              <a:t>*Justin Martyr</a:t>
            </a:r>
            <a:endParaRPr lang="en-US" b="1" dirty="0"/>
          </a:p>
        </p:txBody>
      </p:sp>
      <p:sp>
        <p:nvSpPr>
          <p:cNvPr id="4" name="Content Placeholder 3"/>
          <p:cNvSpPr>
            <a:spLocks noGrp="1"/>
          </p:cNvSpPr>
          <p:nvPr>
            <p:ph idx="1"/>
          </p:nvPr>
        </p:nvSpPr>
        <p:spPr>
          <a:xfrm>
            <a:off x="304800" y="838200"/>
            <a:ext cx="8534400" cy="5410200"/>
          </a:xfrm>
        </p:spPr>
        <p:txBody>
          <a:bodyPr>
            <a:normAutofit lnSpcReduction="10000"/>
          </a:bodyPr>
          <a:lstStyle/>
          <a:p>
            <a:pPr lvl="0"/>
            <a:r>
              <a:rPr lang="en-US" dirty="0" smtClean="0"/>
              <a:t>Justin further argued that </a:t>
            </a:r>
            <a:r>
              <a:rPr lang="en-US" dirty="0"/>
              <a:t>Christians ought not to be prosecuted just because they bear the </a:t>
            </a:r>
            <a:r>
              <a:rPr lang="en-US" dirty="0" smtClean="0"/>
              <a:t>“name” of Christ – nor </a:t>
            </a:r>
            <a:r>
              <a:rPr lang="en-US" dirty="0"/>
              <a:t>should they be forced by governing officials to deny Christ, but they should be prosecuted solely on </a:t>
            </a:r>
            <a:r>
              <a:rPr lang="en-US" dirty="0" smtClean="0"/>
              <a:t>the basis of whether or not they </a:t>
            </a:r>
            <a:r>
              <a:rPr lang="en-US" dirty="0"/>
              <a:t>have committed an actual </a:t>
            </a:r>
            <a:r>
              <a:rPr lang="en-US" dirty="0" smtClean="0"/>
              <a:t>crime.</a:t>
            </a:r>
            <a:r>
              <a:rPr lang="en-US" baseline="30000" dirty="0" smtClean="0"/>
              <a:t>1</a:t>
            </a:r>
          </a:p>
          <a:p>
            <a:r>
              <a:rPr lang="en-US" dirty="0" smtClean="0"/>
              <a:t>Then </a:t>
            </a:r>
            <a:r>
              <a:rPr lang="en-US" dirty="0"/>
              <a:t>Justin </a:t>
            </a:r>
            <a:r>
              <a:rPr lang="en-US" dirty="0" smtClean="0"/>
              <a:t>embarked </a:t>
            </a:r>
            <a:r>
              <a:rPr lang="en-US" dirty="0"/>
              <a:t>on an extended </a:t>
            </a:r>
            <a:r>
              <a:rPr lang="en-US" dirty="0" smtClean="0"/>
              <a:t>defense </a:t>
            </a:r>
            <a:r>
              <a:rPr lang="en-US" dirty="0"/>
              <a:t>of monotheism by exposing the futility of the pagan </a:t>
            </a:r>
            <a:r>
              <a:rPr lang="en-US" dirty="0" smtClean="0"/>
              <a:t>gods.</a:t>
            </a:r>
            <a:r>
              <a:rPr lang="en-US" baseline="30000" dirty="0" smtClean="0"/>
              <a:t>1</a:t>
            </a:r>
            <a:endParaRPr lang="en-US" dirty="0" smtClean="0"/>
          </a:p>
          <a:p>
            <a:pPr lvl="0"/>
            <a:r>
              <a:rPr lang="en-US" dirty="0"/>
              <a:t>He further showed that Christianity is superior to paganism, that </a:t>
            </a:r>
            <a:r>
              <a:rPr lang="en-US" dirty="0" smtClean="0"/>
              <a:t>the coming of Christ was the fulfillment of numerous OT prophesies, </a:t>
            </a:r>
            <a:r>
              <a:rPr lang="en-US" dirty="0"/>
              <a:t>and that paganism is actually a poor imitation of the true </a:t>
            </a:r>
            <a:r>
              <a:rPr lang="en-US" dirty="0" smtClean="0"/>
              <a:t>religion.</a:t>
            </a:r>
            <a:r>
              <a:rPr lang="en-US" baseline="30000" dirty="0" smtClean="0"/>
              <a:t>2</a:t>
            </a:r>
            <a:endParaRPr lang="en-US" baseline="30000" dirty="0"/>
          </a:p>
        </p:txBody>
      </p:sp>
      <p:sp>
        <p:nvSpPr>
          <p:cNvPr id="6" name="TextBox 5"/>
          <p:cNvSpPr txBox="1"/>
          <p:nvPr/>
        </p:nvSpPr>
        <p:spPr>
          <a:xfrm>
            <a:off x="152399" y="6281143"/>
            <a:ext cx="8839201" cy="523220"/>
          </a:xfrm>
          <a:prstGeom prst="rect">
            <a:avLst/>
          </a:prstGeom>
          <a:noFill/>
        </p:spPr>
        <p:txBody>
          <a:bodyPr wrap="square" rtlCol="0">
            <a:spAutoFit/>
          </a:bodyPr>
          <a:lstStyle/>
          <a:p>
            <a:r>
              <a:rPr lang="en-US" sz="1400" baseline="30000" dirty="0" smtClean="0">
                <a:solidFill>
                  <a:prstClr val="black"/>
                </a:solidFill>
              </a:rPr>
              <a:t>1 </a:t>
            </a:r>
            <a:r>
              <a:rPr lang="en-US" sz="1400" dirty="0">
                <a:solidFill>
                  <a:prstClr val="black"/>
                </a:solidFill>
              </a:rPr>
              <a:t>Kruger, Michael J.. Christianity at the Crossroads: How the Second Century Shaped the Future of the Church (p. 49). </a:t>
            </a:r>
          </a:p>
          <a:p>
            <a:r>
              <a:rPr lang="en-US" sz="1400" baseline="30000" dirty="0" smtClean="0">
                <a:solidFill>
                  <a:prstClr val="black"/>
                </a:solidFill>
              </a:rPr>
              <a:t>2 </a:t>
            </a:r>
            <a:r>
              <a:rPr lang="en-US" sz="1400" dirty="0"/>
              <a:t>Galli, Mark. 131 Christians Everyone Should Know (p. 49-50). B&amp;H Publishing </a:t>
            </a:r>
            <a:r>
              <a:rPr lang="en-US" sz="1400" dirty="0" smtClean="0"/>
              <a:t>Group</a:t>
            </a:r>
            <a:endParaRPr lang="en-US" sz="1400" dirty="0">
              <a:solidFill>
                <a:prstClr val="black"/>
              </a:solidFill>
            </a:endParaRPr>
          </a:p>
        </p:txBody>
      </p:sp>
    </p:spTree>
    <p:extLst>
      <p:ext uri="{BB962C8B-B14F-4D97-AF65-F5344CB8AC3E}">
        <p14:creationId xmlns:p14="http://schemas.microsoft.com/office/powerpoint/2010/main" val="6628883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smtClean="0"/>
              <a:t>*Justin Martyr</a:t>
            </a:r>
            <a:endParaRPr lang="en-US" b="1" dirty="0"/>
          </a:p>
        </p:txBody>
      </p:sp>
      <p:sp>
        <p:nvSpPr>
          <p:cNvPr id="4" name="Content Placeholder 3"/>
          <p:cNvSpPr>
            <a:spLocks noGrp="1"/>
          </p:cNvSpPr>
          <p:nvPr>
            <p:ph idx="1"/>
          </p:nvPr>
        </p:nvSpPr>
        <p:spPr>
          <a:xfrm>
            <a:off x="457200" y="838200"/>
            <a:ext cx="8229600" cy="5638800"/>
          </a:xfrm>
        </p:spPr>
        <p:txBody>
          <a:bodyPr>
            <a:normAutofit/>
          </a:bodyPr>
          <a:lstStyle/>
          <a:p>
            <a:r>
              <a:rPr lang="en-US" dirty="0" smtClean="0"/>
              <a:t>You may recall that Justin’s </a:t>
            </a:r>
            <a:r>
              <a:rPr lang="en-US" b="1" dirty="0"/>
              <a:t>First </a:t>
            </a:r>
            <a:r>
              <a:rPr lang="en-US" b="1" dirty="0" smtClean="0"/>
              <a:t>Apology</a:t>
            </a:r>
            <a:r>
              <a:rPr lang="en-US" dirty="0"/>
              <a:t> </a:t>
            </a:r>
            <a:r>
              <a:rPr lang="en-US" dirty="0" smtClean="0"/>
              <a:t>is also where we get one of the clearest and lengthiest detailed descriptions of the kind of things that took place in a Christian worship service in the second century.</a:t>
            </a:r>
            <a:r>
              <a:rPr lang="en-US" dirty="0"/>
              <a:t> </a:t>
            </a:r>
            <a:endParaRPr lang="en-US" dirty="0" smtClean="0"/>
          </a:p>
          <a:p>
            <a:r>
              <a:rPr lang="en-US" dirty="0" smtClean="0"/>
              <a:t>He gave this detailed description of the Christian worship service in order dispel misconceptions that unbelievers had about what went on in a Christian worship service and to </a:t>
            </a:r>
            <a:r>
              <a:rPr lang="en-US" dirty="0"/>
              <a:t>show </a:t>
            </a:r>
            <a:r>
              <a:rPr lang="en-US" dirty="0" smtClean="0"/>
              <a:t>that </a:t>
            </a:r>
            <a:r>
              <a:rPr lang="en-US" dirty="0"/>
              <a:t>Christianity was not </a:t>
            </a:r>
            <a:r>
              <a:rPr lang="en-US" dirty="0" smtClean="0"/>
              <a:t>subversive.</a:t>
            </a:r>
            <a:endParaRPr lang="en-US" dirty="0"/>
          </a:p>
          <a:p>
            <a:pPr lvl="0"/>
            <a:endParaRPr lang="en-US" dirty="0"/>
          </a:p>
        </p:txBody>
      </p:sp>
      <p:sp>
        <p:nvSpPr>
          <p:cNvPr id="5" name="TextBox 4"/>
          <p:cNvSpPr txBox="1"/>
          <p:nvPr/>
        </p:nvSpPr>
        <p:spPr>
          <a:xfrm>
            <a:off x="0" y="6519446"/>
            <a:ext cx="9144000" cy="307777"/>
          </a:xfrm>
          <a:prstGeom prst="rect">
            <a:avLst/>
          </a:prstGeom>
          <a:noFill/>
        </p:spPr>
        <p:txBody>
          <a:bodyPr wrap="square" rtlCol="0">
            <a:spAutoFit/>
          </a:bodyPr>
          <a:lstStyle/>
          <a:p>
            <a:r>
              <a:rPr lang="en-US" sz="1400" dirty="0" smtClean="0">
                <a:solidFill>
                  <a:prstClr val="black"/>
                </a:solidFill>
              </a:rPr>
              <a:t>*</a:t>
            </a:r>
            <a:r>
              <a:rPr lang="en-US" sz="1400" dirty="0">
                <a:solidFill>
                  <a:prstClr val="black"/>
                </a:solidFill>
              </a:rPr>
              <a:t> Kruger, Michael J.. Christianity at the Crossroads: How the Second Century Shaped the Future of the Church (p. 49). </a:t>
            </a:r>
          </a:p>
        </p:txBody>
      </p:sp>
    </p:spTree>
    <p:extLst>
      <p:ext uri="{BB962C8B-B14F-4D97-AF65-F5344CB8AC3E}">
        <p14:creationId xmlns:p14="http://schemas.microsoft.com/office/powerpoint/2010/main" val="355743800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smtClean="0"/>
              <a:t>Justin Martyr</a:t>
            </a:r>
            <a:endParaRPr lang="en-US" b="1" dirty="0"/>
          </a:p>
        </p:txBody>
      </p:sp>
      <p:sp>
        <p:nvSpPr>
          <p:cNvPr id="4" name="Content Placeholder 3"/>
          <p:cNvSpPr>
            <a:spLocks noGrp="1"/>
          </p:cNvSpPr>
          <p:nvPr>
            <p:ph idx="1"/>
          </p:nvPr>
        </p:nvSpPr>
        <p:spPr>
          <a:xfrm>
            <a:off x="457200" y="838200"/>
            <a:ext cx="8229600" cy="5486400"/>
          </a:xfrm>
        </p:spPr>
        <p:txBody>
          <a:bodyPr>
            <a:normAutofit fontScale="92500"/>
          </a:bodyPr>
          <a:lstStyle/>
          <a:p>
            <a:pPr lvl="0"/>
            <a:r>
              <a:rPr lang="en-US" dirty="0"/>
              <a:t>In </a:t>
            </a:r>
            <a:r>
              <a:rPr lang="en-US" dirty="0" smtClean="0"/>
              <a:t>his </a:t>
            </a:r>
            <a:r>
              <a:rPr lang="en-US" b="1" i="1" dirty="0" smtClean="0"/>
              <a:t>Second </a:t>
            </a:r>
            <a:r>
              <a:rPr lang="en-US" b="1" i="1" dirty="0"/>
              <a:t>Apology</a:t>
            </a:r>
            <a:r>
              <a:rPr lang="en-US" dirty="0"/>
              <a:t>, written soon after Marcus Aurelius became emperor in </a:t>
            </a:r>
            <a:r>
              <a:rPr lang="en-US" dirty="0" smtClean="0"/>
              <a:t>AD 161,</a:t>
            </a:r>
            <a:r>
              <a:rPr lang="en-US" baseline="30000" dirty="0" smtClean="0"/>
              <a:t>1</a:t>
            </a:r>
            <a:r>
              <a:rPr lang="en-US" dirty="0" smtClean="0"/>
              <a:t> Justin gives </a:t>
            </a:r>
            <a:r>
              <a:rPr lang="en-US" dirty="0"/>
              <a:t>specific examples of </a:t>
            </a:r>
            <a:r>
              <a:rPr lang="en-US" dirty="0" smtClean="0"/>
              <a:t>Christian persecution in order to show the absurd and unjust nature of this persecution. </a:t>
            </a:r>
          </a:p>
          <a:p>
            <a:pPr lvl="0"/>
            <a:r>
              <a:rPr lang="en-US" dirty="0" smtClean="0"/>
              <a:t>He </a:t>
            </a:r>
            <a:r>
              <a:rPr lang="en-US" dirty="0"/>
              <a:t>tells the story of a Christian woman who was married to a wicked, unbelieving husband and eventually sought a divorce due to his repeated infidelity. In revenge, </a:t>
            </a:r>
            <a:r>
              <a:rPr lang="en-US" dirty="0" smtClean="0"/>
              <a:t>her husband </a:t>
            </a:r>
            <a:r>
              <a:rPr lang="en-US" dirty="0"/>
              <a:t>accused her </a:t>
            </a:r>
            <a:r>
              <a:rPr lang="en-US" dirty="0" smtClean="0"/>
              <a:t>“saying </a:t>
            </a:r>
            <a:r>
              <a:rPr lang="en-US" dirty="0"/>
              <a:t>that she was a </a:t>
            </a:r>
            <a:r>
              <a:rPr lang="en-US" dirty="0" smtClean="0"/>
              <a:t>Christian” </a:t>
            </a:r>
            <a:r>
              <a:rPr lang="en-US" dirty="0"/>
              <a:t>– a charge that was sufficient to have her </a:t>
            </a:r>
            <a:r>
              <a:rPr lang="en-US" dirty="0" smtClean="0"/>
              <a:t>arrested.</a:t>
            </a:r>
            <a:r>
              <a:rPr lang="en-US" baseline="30000" dirty="0" smtClean="0"/>
              <a:t>2</a:t>
            </a:r>
            <a:r>
              <a:rPr lang="en-US" dirty="0" smtClean="0"/>
              <a:t> </a:t>
            </a:r>
          </a:p>
          <a:p>
            <a:pPr lvl="0"/>
            <a:r>
              <a:rPr lang="en-US" dirty="0" smtClean="0"/>
              <a:t>Justin </a:t>
            </a:r>
            <a:r>
              <a:rPr lang="en-US" dirty="0"/>
              <a:t>recounts similar stories of Ptolemaeus and Lucius who were both arrested merely because they were </a:t>
            </a:r>
            <a:r>
              <a:rPr lang="en-US" dirty="0" smtClean="0"/>
              <a:t>“called </a:t>
            </a:r>
            <a:r>
              <a:rPr lang="en-US" dirty="0"/>
              <a:t>by the name of </a:t>
            </a:r>
            <a:r>
              <a:rPr lang="en-US" dirty="0" smtClean="0"/>
              <a:t>Christian” </a:t>
            </a:r>
            <a:r>
              <a:rPr lang="en-US" dirty="0"/>
              <a:t>and others who were </a:t>
            </a:r>
            <a:r>
              <a:rPr lang="en-US" dirty="0" smtClean="0"/>
              <a:t>“dragged </a:t>
            </a:r>
            <a:r>
              <a:rPr lang="en-US" dirty="0"/>
              <a:t>to the </a:t>
            </a:r>
            <a:r>
              <a:rPr lang="en-US" dirty="0" smtClean="0"/>
              <a:t>torture” </a:t>
            </a:r>
            <a:r>
              <a:rPr lang="en-US" dirty="0"/>
              <a:t>until they confessed </a:t>
            </a:r>
            <a:r>
              <a:rPr lang="en-US" dirty="0" smtClean="0"/>
              <a:t>crimes.</a:t>
            </a:r>
            <a:r>
              <a:rPr lang="en-US" baseline="30000" dirty="0" smtClean="0"/>
              <a:t>2</a:t>
            </a:r>
            <a:r>
              <a:rPr lang="en-US" dirty="0" smtClean="0"/>
              <a:t> </a:t>
            </a:r>
          </a:p>
        </p:txBody>
      </p:sp>
      <p:sp>
        <p:nvSpPr>
          <p:cNvPr id="5" name="TextBox 4"/>
          <p:cNvSpPr txBox="1"/>
          <p:nvPr/>
        </p:nvSpPr>
        <p:spPr>
          <a:xfrm>
            <a:off x="-15536" y="6334780"/>
            <a:ext cx="9144000" cy="523220"/>
          </a:xfrm>
          <a:prstGeom prst="rect">
            <a:avLst/>
          </a:prstGeom>
          <a:noFill/>
        </p:spPr>
        <p:txBody>
          <a:bodyPr wrap="square" rtlCol="0">
            <a:spAutoFit/>
          </a:bodyPr>
          <a:lstStyle/>
          <a:p>
            <a:r>
              <a:rPr lang="en-US" sz="1400" baseline="30000" dirty="0" smtClean="0">
                <a:solidFill>
                  <a:prstClr val="black"/>
                </a:solidFill>
              </a:rPr>
              <a:t>1</a:t>
            </a:r>
            <a:r>
              <a:rPr lang="en-US" sz="1400" dirty="0" smtClean="0">
                <a:solidFill>
                  <a:prstClr val="black"/>
                </a:solidFill>
              </a:rPr>
              <a:t> Galli</a:t>
            </a:r>
            <a:r>
              <a:rPr lang="en-US" sz="1400" dirty="0">
                <a:solidFill>
                  <a:prstClr val="black"/>
                </a:solidFill>
              </a:rPr>
              <a:t>, Mark. 131 Christians Everyone Should Know (p. 51-52). B&amp;H Publishing Group</a:t>
            </a:r>
            <a:endParaRPr lang="en-US" sz="1400" dirty="0" smtClean="0">
              <a:solidFill>
                <a:prstClr val="black"/>
              </a:solidFill>
            </a:endParaRPr>
          </a:p>
          <a:p>
            <a:r>
              <a:rPr lang="en-US" sz="1400" baseline="30000" dirty="0" smtClean="0">
                <a:solidFill>
                  <a:prstClr val="black"/>
                </a:solidFill>
              </a:rPr>
              <a:t>2</a:t>
            </a:r>
            <a:r>
              <a:rPr lang="en-US" sz="1400" dirty="0" smtClean="0">
                <a:solidFill>
                  <a:prstClr val="black"/>
                </a:solidFill>
              </a:rPr>
              <a:t> </a:t>
            </a:r>
            <a:r>
              <a:rPr lang="en-US" sz="1400" dirty="0">
                <a:solidFill>
                  <a:prstClr val="black"/>
                </a:solidFill>
              </a:rPr>
              <a:t>Kruger, Michael J.. Christianity at the Crossroads: How the Second Century Shaped the Future of the Church (p. 49). </a:t>
            </a:r>
          </a:p>
        </p:txBody>
      </p:sp>
    </p:spTree>
    <p:extLst>
      <p:ext uri="{BB962C8B-B14F-4D97-AF65-F5344CB8AC3E}">
        <p14:creationId xmlns:p14="http://schemas.microsoft.com/office/powerpoint/2010/main" val="305883736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smtClean="0"/>
              <a:t>*Justin Martyr</a:t>
            </a:r>
            <a:endParaRPr lang="en-US" b="1" dirty="0"/>
          </a:p>
        </p:txBody>
      </p:sp>
      <p:sp>
        <p:nvSpPr>
          <p:cNvPr id="4" name="Content Placeholder 3"/>
          <p:cNvSpPr>
            <a:spLocks noGrp="1"/>
          </p:cNvSpPr>
          <p:nvPr>
            <p:ph idx="1"/>
          </p:nvPr>
        </p:nvSpPr>
        <p:spPr>
          <a:xfrm>
            <a:off x="457200" y="838200"/>
            <a:ext cx="8229600" cy="5638800"/>
          </a:xfrm>
        </p:spPr>
        <p:txBody>
          <a:bodyPr>
            <a:normAutofit/>
          </a:bodyPr>
          <a:lstStyle/>
          <a:p>
            <a:pPr lvl="0"/>
            <a:r>
              <a:rPr lang="en-US" dirty="0"/>
              <a:t>But Justin is not content to address </a:t>
            </a:r>
            <a:r>
              <a:rPr lang="en-US" b="1" i="1" dirty="0"/>
              <a:t>only</a:t>
            </a:r>
            <a:r>
              <a:rPr lang="en-US" dirty="0"/>
              <a:t> political issues in these two apologies. He is also intent on making the </a:t>
            </a:r>
            <a:r>
              <a:rPr lang="en-US" b="1" i="1" dirty="0"/>
              <a:t>intellectual</a:t>
            </a:r>
            <a:r>
              <a:rPr lang="en-US" dirty="0"/>
              <a:t> case for the truth of Christianity. </a:t>
            </a:r>
            <a:endParaRPr lang="en-US" dirty="0" smtClean="0"/>
          </a:p>
          <a:p>
            <a:pPr lvl="0"/>
            <a:r>
              <a:rPr lang="en-US" dirty="0" smtClean="0"/>
              <a:t>If </a:t>
            </a:r>
            <a:r>
              <a:rPr lang="en-US" dirty="0"/>
              <a:t>the emperor is to be persuaded, Justin will need more than a legal case; he will need to show that Christians are not really irrational atheists but the only ones who are worshipping the true God with reason. </a:t>
            </a:r>
            <a:endParaRPr lang="en-US" dirty="0" smtClean="0"/>
          </a:p>
        </p:txBody>
      </p:sp>
      <p:sp>
        <p:nvSpPr>
          <p:cNvPr id="5" name="TextBox 4"/>
          <p:cNvSpPr txBox="1"/>
          <p:nvPr/>
        </p:nvSpPr>
        <p:spPr>
          <a:xfrm>
            <a:off x="0" y="6519446"/>
            <a:ext cx="9144000" cy="307777"/>
          </a:xfrm>
          <a:prstGeom prst="rect">
            <a:avLst/>
          </a:prstGeom>
          <a:noFill/>
        </p:spPr>
        <p:txBody>
          <a:bodyPr wrap="square" rtlCol="0">
            <a:spAutoFit/>
          </a:bodyPr>
          <a:lstStyle/>
          <a:p>
            <a:r>
              <a:rPr lang="en-US" sz="1400" dirty="0" smtClean="0">
                <a:solidFill>
                  <a:prstClr val="black"/>
                </a:solidFill>
              </a:rPr>
              <a:t>*</a:t>
            </a:r>
            <a:r>
              <a:rPr lang="en-US" sz="1400" dirty="0">
                <a:solidFill>
                  <a:prstClr val="black"/>
                </a:solidFill>
              </a:rPr>
              <a:t> Kruger, Michael J.. Christianity at the Crossroads: How the Second Century Shaped the Future of the Church (p. </a:t>
            </a:r>
            <a:r>
              <a:rPr lang="en-US" sz="1400" dirty="0" smtClean="0">
                <a:solidFill>
                  <a:prstClr val="black"/>
                </a:solidFill>
              </a:rPr>
              <a:t>66-67). </a:t>
            </a:r>
            <a:endParaRPr lang="en-US" sz="1400" dirty="0">
              <a:solidFill>
                <a:prstClr val="black"/>
              </a:solidFill>
            </a:endParaRPr>
          </a:p>
        </p:txBody>
      </p:sp>
    </p:spTree>
    <p:extLst>
      <p:ext uri="{BB962C8B-B14F-4D97-AF65-F5344CB8AC3E}">
        <p14:creationId xmlns:p14="http://schemas.microsoft.com/office/powerpoint/2010/main" val="91754619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610600" cy="5943600"/>
          </a:xfrm>
        </p:spPr>
        <p:txBody>
          <a:bodyPr>
            <a:normAutofit/>
          </a:bodyPr>
          <a:lstStyle/>
          <a:p>
            <a:r>
              <a:rPr lang="en-US" dirty="0" smtClean="0">
                <a:ea typeface="Cambria" panose="02040503050406030204" pitchFamily="18" charset="0"/>
              </a:rPr>
              <a:t>The </a:t>
            </a:r>
            <a:r>
              <a:rPr lang="en-US" dirty="0">
                <a:ea typeface="Cambria" panose="02040503050406030204" pitchFamily="18" charset="0"/>
              </a:rPr>
              <a:t>Christian Church </a:t>
            </a:r>
            <a:r>
              <a:rPr lang="en-US" dirty="0" smtClean="0">
                <a:ea typeface="Cambria" panose="02040503050406030204" pitchFamily="18" charset="0"/>
              </a:rPr>
              <a:t>today wields </a:t>
            </a:r>
            <a:r>
              <a:rPr lang="en-US" dirty="0">
                <a:ea typeface="Cambria" panose="02040503050406030204" pitchFamily="18" charset="0"/>
              </a:rPr>
              <a:t>substantial influence over major aspects of our modern culture. </a:t>
            </a:r>
            <a:endParaRPr lang="en-US" dirty="0" smtClean="0">
              <a:ea typeface="Cambria" panose="02040503050406030204" pitchFamily="18" charset="0"/>
            </a:endParaRPr>
          </a:p>
          <a:p>
            <a:r>
              <a:rPr lang="en-US" dirty="0" smtClean="0">
                <a:ea typeface="Cambria" panose="02040503050406030204" pitchFamily="18" charset="0"/>
              </a:rPr>
              <a:t>How does this compare with how Christianity looked in the second century?</a:t>
            </a:r>
            <a:endParaRPr lang="en-US" dirty="0">
              <a:ea typeface="Cambria" panose="02040503050406030204" pitchFamily="18" charset="0"/>
            </a:endParaRPr>
          </a:p>
          <a:p>
            <a:pPr lvl="1"/>
            <a:r>
              <a:rPr lang="en-US" dirty="0" smtClean="0">
                <a:ea typeface="Cambria" panose="02040503050406030204" pitchFamily="18" charset="0"/>
              </a:rPr>
              <a:t>In the second century, Christianity </a:t>
            </a:r>
            <a:r>
              <a:rPr lang="en-US" dirty="0">
                <a:ea typeface="Cambria" panose="02040503050406030204" pitchFamily="18" charset="0"/>
              </a:rPr>
              <a:t>was in its </a:t>
            </a:r>
            <a:r>
              <a:rPr lang="en-US" dirty="0" smtClean="0">
                <a:ea typeface="Cambria" panose="02040503050406030204" pitchFamily="18" charset="0"/>
              </a:rPr>
              <a:t>infancy, </a:t>
            </a:r>
            <a:r>
              <a:rPr lang="en-US" dirty="0">
                <a:ea typeface="Cambria" panose="02040503050406030204" pitchFamily="18" charset="0"/>
              </a:rPr>
              <a:t>It possessed very little cultural influence, was weak and frail, and found itself fighting for its life.</a:t>
            </a:r>
          </a:p>
          <a:p>
            <a:r>
              <a:rPr lang="en-US" dirty="0" smtClean="0">
                <a:ea typeface="Cambria" panose="02040503050406030204" pitchFamily="18" charset="0"/>
              </a:rPr>
              <a:t>Most </a:t>
            </a:r>
            <a:r>
              <a:rPr lang="en-US" dirty="0">
                <a:ea typeface="Cambria" panose="02040503050406030204" pitchFamily="18" charset="0"/>
              </a:rPr>
              <a:t>religions </a:t>
            </a:r>
            <a:r>
              <a:rPr lang="en-US" dirty="0" smtClean="0">
                <a:ea typeface="Cambria" panose="02040503050406030204" pitchFamily="18" charset="0"/>
              </a:rPr>
              <a:t>in the second century were </a:t>
            </a:r>
            <a:r>
              <a:rPr lang="en-US" dirty="0">
                <a:ea typeface="Cambria" panose="02040503050406030204" pitchFamily="18" charset="0"/>
              </a:rPr>
              <a:t>seen as tightly bound to a particular ethnic or national </a:t>
            </a:r>
            <a:r>
              <a:rPr lang="en-US" dirty="0" smtClean="0">
                <a:ea typeface="Cambria" panose="02040503050406030204" pitchFamily="18" charset="0"/>
              </a:rPr>
              <a:t>identity. How did second century Christianity look in this regard?</a:t>
            </a:r>
          </a:p>
          <a:p>
            <a:pPr lvl="1"/>
            <a:r>
              <a:rPr lang="en-US" dirty="0">
                <a:ea typeface="Cambria" panose="02040503050406030204" pitchFamily="18" charset="0"/>
              </a:rPr>
              <a:t>Christianity was adopted by a variety of people groups, crossing the standard boundaries. </a:t>
            </a:r>
          </a:p>
          <a:p>
            <a:pPr lvl="1"/>
            <a:endParaRPr lang="en-US" dirty="0"/>
          </a:p>
        </p:txBody>
      </p:sp>
    </p:spTree>
    <p:extLst>
      <p:ext uri="{BB962C8B-B14F-4D97-AF65-F5344CB8AC3E}">
        <p14:creationId xmlns:p14="http://schemas.microsoft.com/office/powerpoint/2010/main" val="21131988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smtClean="0"/>
              <a:t>*Justin Martyr</a:t>
            </a:r>
            <a:endParaRPr lang="en-US" b="1" dirty="0"/>
          </a:p>
        </p:txBody>
      </p:sp>
      <p:sp>
        <p:nvSpPr>
          <p:cNvPr id="4" name="Content Placeholder 3"/>
          <p:cNvSpPr>
            <a:spLocks noGrp="1"/>
          </p:cNvSpPr>
          <p:nvPr>
            <p:ph idx="1"/>
          </p:nvPr>
        </p:nvSpPr>
        <p:spPr>
          <a:xfrm>
            <a:off x="457200" y="838200"/>
            <a:ext cx="8229600" cy="5638800"/>
          </a:xfrm>
        </p:spPr>
        <p:txBody>
          <a:bodyPr>
            <a:normAutofit lnSpcReduction="10000"/>
          </a:bodyPr>
          <a:lstStyle/>
          <a:p>
            <a:pPr lvl="0"/>
            <a:r>
              <a:rPr lang="en-US" dirty="0" smtClean="0"/>
              <a:t>To </a:t>
            </a:r>
            <a:r>
              <a:rPr lang="en-US" dirty="0"/>
              <a:t>accomplish this task, Justin turns to a well-established line of argumentation, namely that Jesus has successfully fulfilled Old Testament prophecies – an approach that would be repeated by other Christian apologists in generations to come. </a:t>
            </a:r>
            <a:endParaRPr lang="en-US" dirty="0" smtClean="0"/>
          </a:p>
          <a:p>
            <a:pPr lvl="0"/>
            <a:r>
              <a:rPr lang="en-US" dirty="0" smtClean="0"/>
              <a:t>Justin </a:t>
            </a:r>
            <a:r>
              <a:rPr lang="en-US" dirty="0"/>
              <a:t>offers a lengthy and detailed discussion of a wide variety of texts such as Exodus, Isaiah, Micah, Psalms, Zechariah and more, all designed to show that Christ </a:t>
            </a:r>
            <a:r>
              <a:rPr lang="en-US" dirty="0" smtClean="0"/>
              <a:t>fulfills the </a:t>
            </a:r>
            <a:r>
              <a:rPr lang="en-US" dirty="0"/>
              <a:t>Old Testament promises</a:t>
            </a:r>
            <a:r>
              <a:rPr lang="en-US" dirty="0" smtClean="0"/>
              <a:t>.</a:t>
            </a:r>
          </a:p>
          <a:p>
            <a:pPr lvl="0"/>
            <a:r>
              <a:rPr lang="en-US" dirty="0" smtClean="0"/>
              <a:t>Not </a:t>
            </a:r>
            <a:r>
              <a:rPr lang="en-US" dirty="0"/>
              <a:t>only does this argument serve to bolster the truth of Christianity, but it also serves to show, again, that Christianity is not new but has an ancient and established pedigree</a:t>
            </a:r>
            <a:r>
              <a:rPr lang="en-US" dirty="0" smtClean="0"/>
              <a:t>.</a:t>
            </a:r>
            <a:endParaRPr lang="en-US" dirty="0"/>
          </a:p>
        </p:txBody>
      </p:sp>
      <p:sp>
        <p:nvSpPr>
          <p:cNvPr id="5" name="TextBox 4"/>
          <p:cNvSpPr txBox="1"/>
          <p:nvPr/>
        </p:nvSpPr>
        <p:spPr>
          <a:xfrm>
            <a:off x="0" y="6519446"/>
            <a:ext cx="9144000" cy="307777"/>
          </a:xfrm>
          <a:prstGeom prst="rect">
            <a:avLst/>
          </a:prstGeom>
          <a:noFill/>
        </p:spPr>
        <p:txBody>
          <a:bodyPr wrap="square" rtlCol="0">
            <a:spAutoFit/>
          </a:bodyPr>
          <a:lstStyle/>
          <a:p>
            <a:r>
              <a:rPr lang="en-US" sz="1400" dirty="0" smtClean="0">
                <a:solidFill>
                  <a:prstClr val="black"/>
                </a:solidFill>
              </a:rPr>
              <a:t>*</a:t>
            </a:r>
            <a:r>
              <a:rPr lang="en-US" sz="1400" dirty="0">
                <a:solidFill>
                  <a:prstClr val="black"/>
                </a:solidFill>
              </a:rPr>
              <a:t> Kruger, Michael J.. Christianity at the Crossroads: How the Second Century Shaped the Future of the Church (p. </a:t>
            </a:r>
            <a:r>
              <a:rPr lang="en-US" sz="1400" dirty="0" smtClean="0">
                <a:solidFill>
                  <a:prstClr val="black"/>
                </a:solidFill>
              </a:rPr>
              <a:t>66-67). </a:t>
            </a:r>
            <a:endParaRPr lang="en-US" sz="1400" dirty="0">
              <a:solidFill>
                <a:prstClr val="black"/>
              </a:solidFill>
            </a:endParaRPr>
          </a:p>
        </p:txBody>
      </p:sp>
    </p:spTree>
    <p:extLst>
      <p:ext uri="{BB962C8B-B14F-4D97-AF65-F5344CB8AC3E}">
        <p14:creationId xmlns:p14="http://schemas.microsoft.com/office/powerpoint/2010/main" val="110344170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smtClean="0"/>
              <a:t>*Justin Martyr</a:t>
            </a:r>
            <a:endParaRPr lang="en-US" b="1" dirty="0"/>
          </a:p>
        </p:txBody>
      </p:sp>
      <p:sp>
        <p:nvSpPr>
          <p:cNvPr id="4" name="Content Placeholder 3"/>
          <p:cNvSpPr>
            <a:spLocks noGrp="1"/>
          </p:cNvSpPr>
          <p:nvPr>
            <p:ph idx="1"/>
          </p:nvPr>
        </p:nvSpPr>
        <p:spPr>
          <a:xfrm>
            <a:off x="457200" y="838200"/>
            <a:ext cx="8229600" cy="5638800"/>
          </a:xfrm>
        </p:spPr>
        <p:txBody>
          <a:bodyPr>
            <a:normAutofit fontScale="92500" lnSpcReduction="10000"/>
          </a:bodyPr>
          <a:lstStyle/>
          <a:p>
            <a:pPr lvl="0"/>
            <a:r>
              <a:rPr lang="en-US" dirty="0"/>
              <a:t>But Justin does not make his argument for Christianity </a:t>
            </a:r>
            <a:r>
              <a:rPr lang="en-US" b="1" i="1" dirty="0"/>
              <a:t>only</a:t>
            </a:r>
            <a:r>
              <a:rPr lang="en-US" dirty="0"/>
              <a:t> on a </a:t>
            </a:r>
            <a:r>
              <a:rPr lang="en-US" b="1" i="1" dirty="0"/>
              <a:t>biblical</a:t>
            </a:r>
            <a:r>
              <a:rPr lang="en-US" dirty="0"/>
              <a:t> basis; he also makes it on a </a:t>
            </a:r>
            <a:r>
              <a:rPr lang="en-US" b="1" i="1" dirty="0"/>
              <a:t>philosophical</a:t>
            </a:r>
            <a:r>
              <a:rPr lang="en-US" dirty="0"/>
              <a:t> one. </a:t>
            </a:r>
            <a:endParaRPr lang="en-US" dirty="0" smtClean="0"/>
          </a:p>
          <a:p>
            <a:pPr lvl="0"/>
            <a:r>
              <a:rPr lang="en-US" dirty="0" smtClean="0"/>
              <a:t>The </a:t>
            </a:r>
            <a:r>
              <a:rPr lang="en-US" dirty="0"/>
              <a:t>emperor was more likely to be persuaded by the latter, as opposed to the former. </a:t>
            </a:r>
            <a:endParaRPr lang="en-US" dirty="0" smtClean="0"/>
          </a:p>
          <a:p>
            <a:pPr lvl="0"/>
            <a:r>
              <a:rPr lang="en-US" dirty="0" smtClean="0"/>
              <a:t>Although </a:t>
            </a:r>
            <a:r>
              <a:rPr lang="en-US" dirty="0"/>
              <a:t>Justin is quite willing to critique pagan philosophies, he is quick to point out that the great thinkers of the past, like Socrates and Plato, really did think according to Christian principles. </a:t>
            </a:r>
            <a:endParaRPr lang="en-US" dirty="0" smtClean="0"/>
          </a:p>
          <a:p>
            <a:pPr lvl="0"/>
            <a:r>
              <a:rPr lang="en-US" dirty="0" smtClean="0"/>
              <a:t>They </a:t>
            </a:r>
            <a:r>
              <a:rPr lang="en-US" dirty="0"/>
              <a:t>were able to do so, argues Justin, because the </a:t>
            </a:r>
            <a:r>
              <a:rPr lang="en-US" i="1" dirty="0"/>
              <a:t>logos</a:t>
            </a:r>
            <a:r>
              <a:rPr lang="en-US" dirty="0"/>
              <a:t> – the true knowledge and wisdom of God – has always been made manifest throughout the world. </a:t>
            </a:r>
            <a:r>
              <a:rPr lang="en-US" dirty="0" smtClean="0"/>
              <a:t>“</a:t>
            </a:r>
            <a:r>
              <a:rPr lang="en-US" i="1" dirty="0" smtClean="0">
                <a:latin typeface="Cambria" panose="02040503050406030204" pitchFamily="18" charset="0"/>
                <a:ea typeface="Cambria" panose="02040503050406030204" pitchFamily="18" charset="0"/>
              </a:rPr>
              <a:t>Whatever </a:t>
            </a:r>
            <a:r>
              <a:rPr lang="en-US" i="1" dirty="0">
                <a:latin typeface="Cambria" panose="02040503050406030204" pitchFamily="18" charset="0"/>
                <a:ea typeface="Cambria" panose="02040503050406030204" pitchFamily="18" charset="0"/>
              </a:rPr>
              <a:t>either lawgivers or philosophers uttered well, they elaborated according to their share of the logos</a:t>
            </a:r>
            <a:r>
              <a:rPr lang="en-US" dirty="0" smtClean="0"/>
              <a:t>.” </a:t>
            </a:r>
          </a:p>
        </p:txBody>
      </p:sp>
      <p:sp>
        <p:nvSpPr>
          <p:cNvPr id="5" name="TextBox 4"/>
          <p:cNvSpPr txBox="1"/>
          <p:nvPr/>
        </p:nvSpPr>
        <p:spPr>
          <a:xfrm>
            <a:off x="0" y="6519446"/>
            <a:ext cx="9144000" cy="307777"/>
          </a:xfrm>
          <a:prstGeom prst="rect">
            <a:avLst/>
          </a:prstGeom>
          <a:noFill/>
        </p:spPr>
        <p:txBody>
          <a:bodyPr wrap="square" rtlCol="0">
            <a:spAutoFit/>
          </a:bodyPr>
          <a:lstStyle/>
          <a:p>
            <a:r>
              <a:rPr lang="en-US" sz="1400" dirty="0" smtClean="0">
                <a:solidFill>
                  <a:prstClr val="black"/>
                </a:solidFill>
              </a:rPr>
              <a:t>*</a:t>
            </a:r>
            <a:r>
              <a:rPr lang="en-US" sz="1400" dirty="0">
                <a:solidFill>
                  <a:prstClr val="black"/>
                </a:solidFill>
              </a:rPr>
              <a:t> Kruger, Michael J.. Christianity at the Crossroads: How the Second Century Shaped the Future of the Church (p. </a:t>
            </a:r>
            <a:r>
              <a:rPr lang="en-US" sz="1400" dirty="0" smtClean="0">
                <a:solidFill>
                  <a:prstClr val="black"/>
                </a:solidFill>
              </a:rPr>
              <a:t>67). </a:t>
            </a:r>
            <a:endParaRPr lang="en-US" sz="1400" dirty="0">
              <a:solidFill>
                <a:prstClr val="black"/>
              </a:solidFill>
            </a:endParaRPr>
          </a:p>
        </p:txBody>
      </p:sp>
    </p:spTree>
    <p:extLst>
      <p:ext uri="{BB962C8B-B14F-4D97-AF65-F5344CB8AC3E}">
        <p14:creationId xmlns:p14="http://schemas.microsoft.com/office/powerpoint/2010/main" val="33414746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smtClean="0"/>
              <a:t>*Justin Martyr</a:t>
            </a:r>
            <a:endParaRPr lang="en-US" b="1" dirty="0"/>
          </a:p>
        </p:txBody>
      </p:sp>
      <p:sp>
        <p:nvSpPr>
          <p:cNvPr id="4" name="Content Placeholder 3"/>
          <p:cNvSpPr>
            <a:spLocks noGrp="1"/>
          </p:cNvSpPr>
          <p:nvPr>
            <p:ph idx="1"/>
          </p:nvPr>
        </p:nvSpPr>
        <p:spPr>
          <a:xfrm>
            <a:off x="457200" y="838200"/>
            <a:ext cx="8229600" cy="5638800"/>
          </a:xfrm>
        </p:spPr>
        <p:txBody>
          <a:bodyPr>
            <a:normAutofit/>
          </a:bodyPr>
          <a:lstStyle/>
          <a:p>
            <a:pPr lvl="0"/>
            <a:r>
              <a:rPr lang="en-US" dirty="0" smtClean="0"/>
              <a:t>Thus</a:t>
            </a:r>
            <a:r>
              <a:rPr lang="en-US" dirty="0"/>
              <a:t>, even pagan thinkers before Christ were able to apprehend aspects of the true God because this </a:t>
            </a:r>
            <a:r>
              <a:rPr lang="en-US" i="1" dirty="0"/>
              <a:t>logos</a:t>
            </a:r>
            <a:r>
              <a:rPr lang="en-US" dirty="0"/>
              <a:t> principle was accessible to them</a:t>
            </a:r>
            <a:r>
              <a:rPr lang="en-US" dirty="0" smtClean="0"/>
              <a:t>. </a:t>
            </a:r>
          </a:p>
          <a:p>
            <a:pPr lvl="0"/>
            <a:r>
              <a:rPr lang="en-US" dirty="0" smtClean="0"/>
              <a:t>And</a:t>
            </a:r>
            <a:r>
              <a:rPr lang="en-US" dirty="0"/>
              <a:t>, argues Justin, this </a:t>
            </a:r>
            <a:r>
              <a:rPr lang="en-US" i="1" dirty="0"/>
              <a:t>logos</a:t>
            </a:r>
            <a:r>
              <a:rPr lang="en-US" dirty="0"/>
              <a:t> was ultimately incarnate in the person of Jesus Christ</a:t>
            </a:r>
            <a:r>
              <a:rPr lang="en-US" dirty="0" smtClean="0"/>
              <a:t>.</a:t>
            </a:r>
            <a:endParaRPr lang="en-US" dirty="0"/>
          </a:p>
        </p:txBody>
      </p:sp>
      <p:sp>
        <p:nvSpPr>
          <p:cNvPr id="5" name="TextBox 4"/>
          <p:cNvSpPr txBox="1"/>
          <p:nvPr/>
        </p:nvSpPr>
        <p:spPr>
          <a:xfrm>
            <a:off x="0" y="6519446"/>
            <a:ext cx="9144000" cy="307777"/>
          </a:xfrm>
          <a:prstGeom prst="rect">
            <a:avLst/>
          </a:prstGeom>
          <a:noFill/>
        </p:spPr>
        <p:txBody>
          <a:bodyPr wrap="square" rtlCol="0">
            <a:spAutoFit/>
          </a:bodyPr>
          <a:lstStyle/>
          <a:p>
            <a:r>
              <a:rPr lang="en-US" sz="1400" dirty="0" smtClean="0">
                <a:solidFill>
                  <a:prstClr val="black"/>
                </a:solidFill>
              </a:rPr>
              <a:t>*</a:t>
            </a:r>
            <a:r>
              <a:rPr lang="en-US" sz="1400" dirty="0">
                <a:solidFill>
                  <a:prstClr val="black"/>
                </a:solidFill>
              </a:rPr>
              <a:t> Kruger, Michael J.. Christianity at the Crossroads: How the Second Century Shaped the Future of the Church (p. </a:t>
            </a:r>
            <a:r>
              <a:rPr lang="en-US" sz="1400" dirty="0" smtClean="0">
                <a:solidFill>
                  <a:prstClr val="black"/>
                </a:solidFill>
              </a:rPr>
              <a:t>67). </a:t>
            </a:r>
            <a:endParaRPr lang="en-US" sz="1400" dirty="0">
              <a:solidFill>
                <a:prstClr val="black"/>
              </a:solidFill>
            </a:endParaRPr>
          </a:p>
        </p:txBody>
      </p:sp>
    </p:spTree>
    <p:extLst>
      <p:ext uri="{BB962C8B-B14F-4D97-AF65-F5344CB8AC3E}">
        <p14:creationId xmlns:p14="http://schemas.microsoft.com/office/powerpoint/2010/main" val="151723628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smtClean="0"/>
              <a:t>*Justin Martyr</a:t>
            </a:r>
            <a:endParaRPr lang="en-US" b="1" dirty="0"/>
          </a:p>
        </p:txBody>
      </p:sp>
      <p:sp>
        <p:nvSpPr>
          <p:cNvPr id="4" name="Content Placeholder 3"/>
          <p:cNvSpPr>
            <a:spLocks noGrp="1"/>
          </p:cNvSpPr>
          <p:nvPr>
            <p:ph idx="1"/>
          </p:nvPr>
        </p:nvSpPr>
        <p:spPr>
          <a:xfrm>
            <a:off x="457200" y="838200"/>
            <a:ext cx="8229600" cy="5638800"/>
          </a:xfrm>
        </p:spPr>
        <p:txBody>
          <a:bodyPr>
            <a:normAutofit lnSpcReduction="10000"/>
          </a:bodyPr>
          <a:lstStyle/>
          <a:p>
            <a:pPr lvl="0"/>
            <a:r>
              <a:rPr lang="en-US" dirty="0"/>
              <a:t>This comparison between Christians and Socrates is particularly poignant when Justin points out that Socrates was also martyred for his willingness to reject the state-sponsored gods, just like the Christians</a:t>
            </a:r>
            <a:r>
              <a:rPr lang="en-US" dirty="0" smtClean="0"/>
              <a:t>.</a:t>
            </a:r>
          </a:p>
          <a:p>
            <a:pPr lvl="0"/>
            <a:r>
              <a:rPr lang="en-US" dirty="0" smtClean="0"/>
              <a:t>In </a:t>
            </a:r>
            <a:r>
              <a:rPr lang="en-US" dirty="0"/>
              <a:t>essence, Justin is arguing that Christians are like Socrates as they stand up for reason and oppose the false gods of Rome, and Roman officials are actually like the enemies of Socrates when they persecute Christians</a:t>
            </a:r>
            <a:r>
              <a:rPr lang="en-US" dirty="0" smtClean="0"/>
              <a:t>.</a:t>
            </a:r>
          </a:p>
          <a:p>
            <a:pPr lvl="0"/>
            <a:r>
              <a:rPr lang="en-US" dirty="0" smtClean="0"/>
              <a:t>This </a:t>
            </a:r>
            <a:r>
              <a:rPr lang="en-US" dirty="0"/>
              <a:t>would have been a powerful argument because it presents Christians as the only true, rational philosophers</a:t>
            </a:r>
            <a:r>
              <a:rPr lang="en-US" dirty="0" smtClean="0"/>
              <a:t>.</a:t>
            </a:r>
            <a:endParaRPr lang="en-US" dirty="0"/>
          </a:p>
        </p:txBody>
      </p:sp>
      <p:sp>
        <p:nvSpPr>
          <p:cNvPr id="5" name="TextBox 4"/>
          <p:cNvSpPr txBox="1"/>
          <p:nvPr/>
        </p:nvSpPr>
        <p:spPr>
          <a:xfrm>
            <a:off x="0" y="6519446"/>
            <a:ext cx="9144000" cy="307777"/>
          </a:xfrm>
          <a:prstGeom prst="rect">
            <a:avLst/>
          </a:prstGeom>
          <a:noFill/>
        </p:spPr>
        <p:txBody>
          <a:bodyPr wrap="square" rtlCol="0">
            <a:spAutoFit/>
          </a:bodyPr>
          <a:lstStyle/>
          <a:p>
            <a:r>
              <a:rPr lang="en-US" sz="1400" dirty="0" smtClean="0">
                <a:solidFill>
                  <a:prstClr val="black"/>
                </a:solidFill>
              </a:rPr>
              <a:t>*</a:t>
            </a:r>
            <a:r>
              <a:rPr lang="en-US" sz="1400" dirty="0">
                <a:solidFill>
                  <a:prstClr val="black"/>
                </a:solidFill>
              </a:rPr>
              <a:t> Kruger, Michael J.. Christianity at the Crossroads: How the Second Century Shaped the Future of the Church (p. </a:t>
            </a:r>
            <a:r>
              <a:rPr lang="en-US" sz="1400" dirty="0" smtClean="0">
                <a:solidFill>
                  <a:prstClr val="black"/>
                </a:solidFill>
              </a:rPr>
              <a:t>67). </a:t>
            </a:r>
            <a:endParaRPr lang="en-US" sz="1400" dirty="0">
              <a:solidFill>
                <a:prstClr val="black"/>
              </a:solidFill>
            </a:endParaRPr>
          </a:p>
        </p:txBody>
      </p:sp>
    </p:spTree>
    <p:extLst>
      <p:ext uri="{BB962C8B-B14F-4D97-AF65-F5344CB8AC3E}">
        <p14:creationId xmlns:p14="http://schemas.microsoft.com/office/powerpoint/2010/main" val="235055425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smtClean="0"/>
              <a:t>*Justin Martyr</a:t>
            </a:r>
            <a:endParaRPr lang="en-US" b="1" dirty="0"/>
          </a:p>
        </p:txBody>
      </p:sp>
      <p:sp>
        <p:nvSpPr>
          <p:cNvPr id="4" name="Content Placeholder 3"/>
          <p:cNvSpPr>
            <a:spLocks noGrp="1"/>
          </p:cNvSpPr>
          <p:nvPr>
            <p:ph idx="1"/>
          </p:nvPr>
        </p:nvSpPr>
        <p:spPr>
          <a:xfrm>
            <a:off x="457200" y="838200"/>
            <a:ext cx="8229600" cy="5638800"/>
          </a:xfrm>
        </p:spPr>
        <p:txBody>
          <a:bodyPr>
            <a:normAutofit/>
          </a:bodyPr>
          <a:lstStyle/>
          <a:p>
            <a:r>
              <a:rPr lang="en-US" dirty="0"/>
              <a:t>Justin </a:t>
            </a:r>
            <a:r>
              <a:rPr lang="en-US" dirty="0" smtClean="0"/>
              <a:t>returned </a:t>
            </a:r>
            <a:r>
              <a:rPr lang="en-US" dirty="0"/>
              <a:t>for the last time to Rome around AD 166 when through the machinations of Crescens, a cynic philosopher, he and six other Christians were scourged and beheaded. </a:t>
            </a:r>
            <a:endParaRPr lang="en-US" dirty="0" smtClean="0"/>
          </a:p>
          <a:p>
            <a:r>
              <a:rPr lang="en-US" dirty="0" smtClean="0"/>
              <a:t>Justin </a:t>
            </a:r>
            <a:r>
              <a:rPr lang="en-US" dirty="0"/>
              <a:t>bore testimony to the grace of God before the tribunal of Junius Rusticus and his final words </a:t>
            </a:r>
            <a:r>
              <a:rPr lang="en-US" dirty="0" smtClean="0"/>
              <a:t>were: </a:t>
            </a:r>
          </a:p>
          <a:p>
            <a:pPr lvl="1"/>
            <a:r>
              <a:rPr lang="en-US" sz="2800" dirty="0" smtClean="0"/>
              <a:t>“</a:t>
            </a:r>
            <a:r>
              <a:rPr lang="en-US" sz="2800" i="1" dirty="0" smtClean="0">
                <a:latin typeface="Cambria" panose="02040503050406030204" pitchFamily="18" charset="0"/>
                <a:ea typeface="Cambria" panose="02040503050406030204" pitchFamily="18" charset="0"/>
              </a:rPr>
              <a:t>We desire nothing more than to suffer for our Lord Jesus Christ who gives us salvation and joyfulness before this dreadful judgement seat at which all the world must appear.”</a:t>
            </a:r>
          </a:p>
          <a:p>
            <a:r>
              <a:rPr lang="en-US" dirty="0" smtClean="0"/>
              <a:t>That’s </a:t>
            </a:r>
            <a:r>
              <a:rPr lang="en-US" dirty="0"/>
              <a:t>where he </a:t>
            </a:r>
            <a:r>
              <a:rPr lang="en-US" dirty="0" smtClean="0"/>
              <a:t>earned </a:t>
            </a:r>
            <a:r>
              <a:rPr lang="en-US" dirty="0"/>
              <a:t>his last name.</a:t>
            </a:r>
            <a:endParaRPr lang="en-US" sz="2200" dirty="0"/>
          </a:p>
        </p:txBody>
      </p:sp>
      <p:sp>
        <p:nvSpPr>
          <p:cNvPr id="5" name="TextBox 4"/>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*Based on notes taken from James White’s 2016 Church History Series; Lessons 16 and 17</a:t>
            </a:r>
            <a:endParaRPr lang="en-US" sz="1600" dirty="0">
              <a:solidFill>
                <a:prstClr val="black"/>
              </a:solidFill>
            </a:endParaRPr>
          </a:p>
        </p:txBody>
      </p:sp>
    </p:spTree>
    <p:extLst>
      <p:ext uri="{BB962C8B-B14F-4D97-AF65-F5344CB8AC3E}">
        <p14:creationId xmlns:p14="http://schemas.microsoft.com/office/powerpoint/2010/main" val="8350681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t>*</a:t>
            </a:r>
            <a:r>
              <a:rPr lang="en-US" b="1" dirty="0" smtClean="0"/>
              <a:t>Tratian: Justin Martyr’s Student</a:t>
            </a:r>
            <a:endParaRPr lang="en-US" b="1" dirty="0"/>
          </a:p>
        </p:txBody>
      </p:sp>
      <p:sp>
        <p:nvSpPr>
          <p:cNvPr id="4" name="Content Placeholder 3"/>
          <p:cNvSpPr>
            <a:spLocks noGrp="1"/>
          </p:cNvSpPr>
          <p:nvPr>
            <p:ph idx="1"/>
          </p:nvPr>
        </p:nvSpPr>
        <p:spPr>
          <a:xfrm>
            <a:off x="457200" y="838200"/>
            <a:ext cx="8229600" cy="5638800"/>
          </a:xfrm>
        </p:spPr>
        <p:txBody>
          <a:bodyPr>
            <a:normAutofit fontScale="92500" lnSpcReduction="20000"/>
          </a:bodyPr>
          <a:lstStyle/>
          <a:p>
            <a:r>
              <a:rPr lang="en-US" dirty="0"/>
              <a:t>Tatian, one of Justin Martyr’s most famous </a:t>
            </a:r>
            <a:r>
              <a:rPr lang="en-US" dirty="0" smtClean="0"/>
              <a:t>students, was born </a:t>
            </a:r>
            <a:r>
              <a:rPr lang="en-US" dirty="0"/>
              <a:t>in Syria in </a:t>
            </a:r>
            <a:r>
              <a:rPr lang="en-US" dirty="0" smtClean="0"/>
              <a:t>around AD 130. </a:t>
            </a:r>
          </a:p>
          <a:p>
            <a:r>
              <a:rPr lang="en-US" dirty="0" smtClean="0"/>
              <a:t>He </a:t>
            </a:r>
            <a:r>
              <a:rPr lang="en-US" dirty="0"/>
              <a:t>was converted to Christianity in Rome after being dissatisfied with the various philosophical and religious systems that he had studied during his pilgrimage throughout the empire. </a:t>
            </a:r>
            <a:endParaRPr lang="en-US" dirty="0" smtClean="0"/>
          </a:p>
          <a:p>
            <a:r>
              <a:rPr lang="en-US" dirty="0" smtClean="0"/>
              <a:t>The </a:t>
            </a:r>
            <a:r>
              <a:rPr lang="en-US" dirty="0"/>
              <a:t>Christian faith was the only one that proved to be intellectually compelling to him. </a:t>
            </a:r>
            <a:endParaRPr lang="en-US" dirty="0" smtClean="0"/>
          </a:p>
          <a:p>
            <a:r>
              <a:rPr lang="en-US" dirty="0" smtClean="0"/>
              <a:t>Although </a:t>
            </a:r>
            <a:r>
              <a:rPr lang="en-US" dirty="0"/>
              <a:t>he is most known for publishing a wildly popular harmony of the four </a:t>
            </a:r>
            <a:r>
              <a:rPr lang="en-US" dirty="0" smtClean="0"/>
              <a:t>Gospels known as the </a:t>
            </a:r>
            <a:r>
              <a:rPr lang="en-US" i="1" dirty="0" err="1"/>
              <a:t>Diatessaron</a:t>
            </a:r>
            <a:r>
              <a:rPr lang="en-US" dirty="0" smtClean="0"/>
              <a:t>, </a:t>
            </a:r>
            <a:r>
              <a:rPr lang="en-US" dirty="0"/>
              <a:t>he also composed the influential apologetic </a:t>
            </a:r>
            <a:r>
              <a:rPr lang="en-US" dirty="0" smtClean="0"/>
              <a:t>work, </a:t>
            </a:r>
            <a:r>
              <a:rPr lang="en-US" i="1" dirty="0"/>
              <a:t>Oration to the Greeks </a:t>
            </a:r>
            <a:r>
              <a:rPr lang="en-US" dirty="0"/>
              <a:t>(c.165). </a:t>
            </a:r>
            <a:endParaRPr lang="en-US" dirty="0" smtClean="0"/>
          </a:p>
          <a:p>
            <a:r>
              <a:rPr lang="en-US" dirty="0" smtClean="0"/>
              <a:t>In this work, Tatian engaged </a:t>
            </a:r>
            <a:r>
              <a:rPr lang="en-US" dirty="0"/>
              <a:t>in a lengthy polemic against the Greek gods and also </a:t>
            </a:r>
            <a:r>
              <a:rPr lang="en-US" dirty="0" smtClean="0"/>
              <a:t>offered </a:t>
            </a:r>
            <a:r>
              <a:rPr lang="en-US" dirty="0"/>
              <a:t>a </a:t>
            </a:r>
            <a:r>
              <a:rPr lang="en-US" dirty="0" smtClean="0"/>
              <a:t>defense </a:t>
            </a:r>
            <a:r>
              <a:rPr lang="en-US" dirty="0"/>
              <a:t>of monotheism and </a:t>
            </a:r>
            <a:r>
              <a:rPr lang="en-US" dirty="0" smtClean="0"/>
              <a:t>other key </a:t>
            </a:r>
            <a:r>
              <a:rPr lang="en-US" dirty="0"/>
              <a:t>Christian doctrines</a:t>
            </a:r>
            <a:r>
              <a:rPr lang="en-US" dirty="0" smtClean="0"/>
              <a:t>.</a:t>
            </a:r>
            <a:endParaRPr lang="en-US" dirty="0"/>
          </a:p>
        </p:txBody>
      </p:sp>
      <p:sp>
        <p:nvSpPr>
          <p:cNvPr id="5" name="TextBox 4"/>
          <p:cNvSpPr txBox="1"/>
          <p:nvPr/>
        </p:nvSpPr>
        <p:spPr>
          <a:xfrm>
            <a:off x="0" y="6519446"/>
            <a:ext cx="9144000" cy="307777"/>
          </a:xfrm>
          <a:prstGeom prst="rect">
            <a:avLst/>
          </a:prstGeom>
          <a:noFill/>
        </p:spPr>
        <p:txBody>
          <a:bodyPr wrap="square" rtlCol="0">
            <a:spAutoFit/>
          </a:bodyPr>
          <a:lstStyle/>
          <a:p>
            <a:r>
              <a:rPr lang="en-US" sz="1400" dirty="0" smtClean="0">
                <a:solidFill>
                  <a:prstClr val="black"/>
                </a:solidFill>
              </a:rPr>
              <a:t>*</a:t>
            </a:r>
            <a:r>
              <a:rPr lang="en-US" sz="1400" dirty="0">
                <a:solidFill>
                  <a:prstClr val="black"/>
                </a:solidFill>
              </a:rPr>
              <a:t>Kruger, Michael J.. Christianity at the Crossroads: How the Second Century Shaped the Future of the Church (p. 68)</a:t>
            </a:r>
          </a:p>
        </p:txBody>
      </p:sp>
    </p:spTree>
    <p:extLst>
      <p:ext uri="{BB962C8B-B14F-4D97-AF65-F5344CB8AC3E}">
        <p14:creationId xmlns:p14="http://schemas.microsoft.com/office/powerpoint/2010/main" val="353846179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t>*Tratian: Justin Martyr’s Student</a:t>
            </a:r>
          </a:p>
        </p:txBody>
      </p:sp>
      <p:sp>
        <p:nvSpPr>
          <p:cNvPr id="4" name="Content Placeholder 3"/>
          <p:cNvSpPr>
            <a:spLocks noGrp="1"/>
          </p:cNvSpPr>
          <p:nvPr>
            <p:ph idx="1"/>
          </p:nvPr>
        </p:nvSpPr>
        <p:spPr>
          <a:xfrm>
            <a:off x="457200" y="838200"/>
            <a:ext cx="8229600" cy="5638800"/>
          </a:xfrm>
        </p:spPr>
        <p:txBody>
          <a:bodyPr>
            <a:normAutofit fontScale="92500" lnSpcReduction="20000"/>
          </a:bodyPr>
          <a:lstStyle/>
          <a:p>
            <a:r>
              <a:rPr lang="en-US" dirty="0"/>
              <a:t>In the account of his own conversion, Tatian explains that it was the reading of the </a:t>
            </a:r>
            <a:r>
              <a:rPr lang="en-US"/>
              <a:t>Scriptures </a:t>
            </a:r>
            <a:r>
              <a:rPr lang="en-US" smtClean="0"/>
              <a:t>that </a:t>
            </a:r>
            <a:r>
              <a:rPr lang="en-US" dirty="0"/>
              <a:t>convinced him of the truth of Christianity. </a:t>
            </a:r>
            <a:endParaRPr lang="en-US" dirty="0" smtClean="0"/>
          </a:p>
          <a:p>
            <a:r>
              <a:rPr lang="en-US" dirty="0" smtClean="0"/>
              <a:t>After </a:t>
            </a:r>
            <a:r>
              <a:rPr lang="en-US" dirty="0"/>
              <a:t>carefully examining the pagan religious writings and finding them incoherent and problematic, Tatian happened to come across the Scriptures and began to </a:t>
            </a:r>
            <a:r>
              <a:rPr lang="en-US" dirty="0" smtClean="0"/>
              <a:t>read them. He later tells us: </a:t>
            </a:r>
          </a:p>
          <a:p>
            <a:pPr lvl="1"/>
            <a:r>
              <a:rPr lang="en-US" sz="2600" i="1" dirty="0" smtClean="0">
                <a:latin typeface="Cambria" panose="02040503050406030204" pitchFamily="18" charset="0"/>
                <a:ea typeface="Cambria" panose="02040503050406030204" pitchFamily="18" charset="0"/>
              </a:rPr>
              <a:t>I </a:t>
            </a:r>
            <a:r>
              <a:rPr lang="en-US" sz="2600" i="1" dirty="0">
                <a:latin typeface="Cambria" panose="02040503050406030204" pitchFamily="18" charset="0"/>
                <a:ea typeface="Cambria" panose="02040503050406030204" pitchFamily="18" charset="0"/>
              </a:rPr>
              <a:t>was led to put my faith in these [Scriptures] by the unpretending cast of the language, the inartificial character of the writers, the foreknowledge displayed of future events, the excellent quality of the precepts, and the declaration of the government of the universe as centered on one Being. And my soul being taught of God, I discern that the former class of [pagan] writings lead to condemnation, but that these [Scriptures] put an end to the slavery that is in the world</a:t>
            </a:r>
            <a:r>
              <a:rPr lang="en-US" sz="2600" i="1" dirty="0" smtClean="0">
                <a:latin typeface="Cambria" panose="02040503050406030204" pitchFamily="18" charset="0"/>
                <a:ea typeface="Cambria" panose="02040503050406030204" pitchFamily="18" charset="0"/>
              </a:rPr>
              <a:t>.</a:t>
            </a:r>
            <a:endParaRPr lang="en-US" sz="2600" i="1" dirty="0">
              <a:latin typeface="Cambria" panose="02040503050406030204" pitchFamily="18" charset="0"/>
              <a:ea typeface="Cambria" panose="02040503050406030204" pitchFamily="18" charset="0"/>
            </a:endParaRPr>
          </a:p>
        </p:txBody>
      </p:sp>
      <p:sp>
        <p:nvSpPr>
          <p:cNvPr id="5" name="TextBox 4"/>
          <p:cNvSpPr txBox="1"/>
          <p:nvPr/>
        </p:nvSpPr>
        <p:spPr>
          <a:xfrm>
            <a:off x="0" y="6519446"/>
            <a:ext cx="9144000" cy="307777"/>
          </a:xfrm>
          <a:prstGeom prst="rect">
            <a:avLst/>
          </a:prstGeom>
          <a:noFill/>
        </p:spPr>
        <p:txBody>
          <a:bodyPr wrap="square" rtlCol="0">
            <a:spAutoFit/>
          </a:bodyPr>
          <a:lstStyle/>
          <a:p>
            <a:r>
              <a:rPr lang="en-US" sz="1400" dirty="0" smtClean="0">
                <a:solidFill>
                  <a:prstClr val="black"/>
                </a:solidFill>
              </a:rPr>
              <a:t>*</a:t>
            </a:r>
            <a:r>
              <a:rPr lang="en-US" sz="1400" dirty="0">
                <a:solidFill>
                  <a:prstClr val="black"/>
                </a:solidFill>
              </a:rPr>
              <a:t>Kruger, Michael J.. Christianity at the Crossroads: How the Second Century Shaped the Future of the Church (p. </a:t>
            </a:r>
            <a:r>
              <a:rPr lang="en-US" sz="1400" dirty="0" smtClean="0">
                <a:solidFill>
                  <a:prstClr val="black"/>
                </a:solidFill>
              </a:rPr>
              <a:t>68-69)</a:t>
            </a:r>
            <a:endParaRPr lang="en-US" sz="1400" dirty="0">
              <a:solidFill>
                <a:prstClr val="black"/>
              </a:solidFill>
            </a:endParaRPr>
          </a:p>
        </p:txBody>
      </p:sp>
    </p:spTree>
    <p:extLst>
      <p:ext uri="{BB962C8B-B14F-4D97-AF65-F5344CB8AC3E}">
        <p14:creationId xmlns:p14="http://schemas.microsoft.com/office/powerpoint/2010/main" val="11679322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t>*Tratian: Justin Martyr’s Student</a:t>
            </a:r>
          </a:p>
        </p:txBody>
      </p:sp>
      <p:sp>
        <p:nvSpPr>
          <p:cNvPr id="4" name="Content Placeholder 3"/>
          <p:cNvSpPr>
            <a:spLocks noGrp="1"/>
          </p:cNvSpPr>
          <p:nvPr>
            <p:ph idx="1"/>
          </p:nvPr>
        </p:nvSpPr>
        <p:spPr>
          <a:xfrm>
            <a:off x="457200" y="838200"/>
            <a:ext cx="8229600" cy="5638800"/>
          </a:xfrm>
        </p:spPr>
        <p:txBody>
          <a:bodyPr>
            <a:normAutofit/>
          </a:bodyPr>
          <a:lstStyle/>
          <a:p>
            <a:r>
              <a:rPr lang="en-US" dirty="0"/>
              <a:t>Tatian’s treatise, while much more polemical and aggressive than his predecessors, also reaffirms a number of key points raised by prior apologists. </a:t>
            </a:r>
            <a:endParaRPr lang="en-US" dirty="0" smtClean="0"/>
          </a:p>
          <a:p>
            <a:r>
              <a:rPr lang="en-US" dirty="0" smtClean="0"/>
              <a:t>He </a:t>
            </a:r>
            <a:r>
              <a:rPr lang="en-US" dirty="0"/>
              <a:t>complains about the persecution of Christians, observing that even a robber is not punished only for the </a:t>
            </a:r>
            <a:r>
              <a:rPr lang="en-US" dirty="0" smtClean="0"/>
              <a:t>“name” </a:t>
            </a:r>
            <a:r>
              <a:rPr lang="en-US" dirty="0"/>
              <a:t>they bear but </a:t>
            </a:r>
            <a:r>
              <a:rPr lang="en-US" dirty="0" smtClean="0"/>
              <a:t>“only </a:t>
            </a:r>
            <a:r>
              <a:rPr lang="en-US" dirty="0"/>
              <a:t>when the truth about him has been clearly </a:t>
            </a:r>
            <a:r>
              <a:rPr lang="en-US" dirty="0" smtClean="0"/>
              <a:t>ascertained”.</a:t>
            </a:r>
          </a:p>
          <a:p>
            <a:r>
              <a:rPr lang="en-US" dirty="0" smtClean="0"/>
              <a:t>Thus</a:t>
            </a:r>
            <a:r>
              <a:rPr lang="en-US" dirty="0"/>
              <a:t>, Tatian asks, </a:t>
            </a:r>
            <a:r>
              <a:rPr lang="en-US" dirty="0" smtClean="0"/>
              <a:t>“Yet </a:t>
            </a:r>
            <a:r>
              <a:rPr lang="en-US" dirty="0"/>
              <a:t>we [Christians] are to be assailed with abuse on a judgment formed without examination</a:t>
            </a:r>
            <a:r>
              <a:rPr lang="en-US" dirty="0" smtClean="0"/>
              <a:t>?”</a:t>
            </a:r>
          </a:p>
        </p:txBody>
      </p:sp>
      <p:sp>
        <p:nvSpPr>
          <p:cNvPr id="5" name="TextBox 4"/>
          <p:cNvSpPr txBox="1"/>
          <p:nvPr/>
        </p:nvSpPr>
        <p:spPr>
          <a:xfrm>
            <a:off x="0" y="6519446"/>
            <a:ext cx="9144000" cy="307777"/>
          </a:xfrm>
          <a:prstGeom prst="rect">
            <a:avLst/>
          </a:prstGeom>
          <a:noFill/>
        </p:spPr>
        <p:txBody>
          <a:bodyPr wrap="square" rtlCol="0">
            <a:spAutoFit/>
          </a:bodyPr>
          <a:lstStyle/>
          <a:p>
            <a:r>
              <a:rPr lang="en-US" sz="1400" dirty="0" smtClean="0">
                <a:solidFill>
                  <a:prstClr val="black"/>
                </a:solidFill>
              </a:rPr>
              <a:t>*</a:t>
            </a:r>
            <a:r>
              <a:rPr lang="en-US" sz="1400" dirty="0">
                <a:solidFill>
                  <a:prstClr val="black"/>
                </a:solidFill>
              </a:rPr>
              <a:t>Kruger, Michael J.. Christianity at the Crossroads: How the Second Century Shaped the Future of the Church (p. </a:t>
            </a:r>
            <a:r>
              <a:rPr lang="en-US" sz="1400" dirty="0" smtClean="0">
                <a:solidFill>
                  <a:prstClr val="black"/>
                </a:solidFill>
              </a:rPr>
              <a:t>69)</a:t>
            </a:r>
            <a:endParaRPr lang="en-US" sz="1400" dirty="0">
              <a:solidFill>
                <a:prstClr val="black"/>
              </a:solidFill>
            </a:endParaRPr>
          </a:p>
        </p:txBody>
      </p:sp>
    </p:spTree>
    <p:extLst>
      <p:ext uri="{BB962C8B-B14F-4D97-AF65-F5344CB8AC3E}">
        <p14:creationId xmlns:p14="http://schemas.microsoft.com/office/powerpoint/2010/main" val="283767200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a:t>*Tratian: Justin Martyr’s Student</a:t>
            </a:r>
          </a:p>
        </p:txBody>
      </p:sp>
      <p:sp>
        <p:nvSpPr>
          <p:cNvPr id="4" name="Content Placeholder 3"/>
          <p:cNvSpPr>
            <a:spLocks noGrp="1"/>
          </p:cNvSpPr>
          <p:nvPr>
            <p:ph idx="1"/>
          </p:nvPr>
        </p:nvSpPr>
        <p:spPr>
          <a:xfrm>
            <a:off x="457200" y="838200"/>
            <a:ext cx="8229600" cy="5638800"/>
          </a:xfrm>
        </p:spPr>
        <p:txBody>
          <a:bodyPr>
            <a:normAutofit/>
          </a:bodyPr>
          <a:lstStyle/>
          <a:p>
            <a:r>
              <a:rPr lang="en-US" dirty="0" smtClean="0"/>
              <a:t>Tatian </a:t>
            </a:r>
            <a:r>
              <a:rPr lang="en-US" dirty="0"/>
              <a:t>also continues to make the case that Christianity is not new, arguing that </a:t>
            </a:r>
            <a:r>
              <a:rPr lang="en-US" dirty="0" smtClean="0"/>
              <a:t>“our </a:t>
            </a:r>
            <a:r>
              <a:rPr lang="en-US" dirty="0"/>
              <a:t>philosophy is older than the system of the </a:t>
            </a:r>
            <a:r>
              <a:rPr lang="en-US" dirty="0" smtClean="0"/>
              <a:t>Greeks” and </a:t>
            </a:r>
            <a:r>
              <a:rPr lang="en-US" dirty="0"/>
              <a:t>that the Greeks even </a:t>
            </a:r>
            <a:r>
              <a:rPr lang="en-US" dirty="0" smtClean="0"/>
              <a:t>“drew” </a:t>
            </a:r>
            <a:r>
              <a:rPr lang="en-US" dirty="0"/>
              <a:t>upon the teachings of Moses</a:t>
            </a:r>
            <a:r>
              <a:rPr lang="en-US" dirty="0" smtClean="0"/>
              <a:t>.</a:t>
            </a:r>
          </a:p>
          <a:p>
            <a:r>
              <a:rPr lang="en-US" dirty="0" smtClean="0"/>
              <a:t>And </a:t>
            </a:r>
            <a:r>
              <a:rPr lang="en-US" dirty="0"/>
              <a:t>Tatian pushes the origins of Christianity back even further by reaffirming the </a:t>
            </a:r>
            <a:r>
              <a:rPr lang="en-US" i="1" dirty="0"/>
              <a:t>logos</a:t>
            </a:r>
            <a:r>
              <a:rPr lang="en-US" dirty="0"/>
              <a:t> doctrine of his teacher Justin</a:t>
            </a:r>
            <a:r>
              <a:rPr lang="en-US" dirty="0" smtClean="0"/>
              <a:t>.</a:t>
            </a:r>
          </a:p>
          <a:p>
            <a:r>
              <a:rPr lang="en-US" dirty="0" smtClean="0"/>
              <a:t>He </a:t>
            </a:r>
            <a:r>
              <a:rPr lang="en-US" dirty="0"/>
              <a:t>affirms that the </a:t>
            </a:r>
            <a:r>
              <a:rPr lang="en-US" i="1" dirty="0"/>
              <a:t>logos</a:t>
            </a:r>
            <a:r>
              <a:rPr lang="en-US" dirty="0"/>
              <a:t> was there in the beginning, shared the essential essence of the Father, and was the creator of the world</a:t>
            </a:r>
            <a:r>
              <a:rPr lang="en-US" dirty="0" smtClean="0"/>
              <a:t>.</a:t>
            </a:r>
            <a:endParaRPr lang="en-US" sz="2600" i="1" dirty="0">
              <a:latin typeface="Cambria" panose="02040503050406030204" pitchFamily="18" charset="0"/>
              <a:ea typeface="Cambria" panose="02040503050406030204" pitchFamily="18" charset="0"/>
            </a:endParaRPr>
          </a:p>
        </p:txBody>
      </p:sp>
      <p:sp>
        <p:nvSpPr>
          <p:cNvPr id="5" name="TextBox 4"/>
          <p:cNvSpPr txBox="1"/>
          <p:nvPr/>
        </p:nvSpPr>
        <p:spPr>
          <a:xfrm>
            <a:off x="0" y="6519446"/>
            <a:ext cx="9144000" cy="307777"/>
          </a:xfrm>
          <a:prstGeom prst="rect">
            <a:avLst/>
          </a:prstGeom>
          <a:noFill/>
        </p:spPr>
        <p:txBody>
          <a:bodyPr wrap="square" rtlCol="0">
            <a:spAutoFit/>
          </a:bodyPr>
          <a:lstStyle/>
          <a:p>
            <a:r>
              <a:rPr lang="en-US" sz="1400" dirty="0" smtClean="0">
                <a:solidFill>
                  <a:prstClr val="black"/>
                </a:solidFill>
              </a:rPr>
              <a:t>*</a:t>
            </a:r>
            <a:r>
              <a:rPr lang="en-US" sz="1400" dirty="0">
                <a:solidFill>
                  <a:prstClr val="black"/>
                </a:solidFill>
              </a:rPr>
              <a:t>Kruger, Michael J.. Christianity at the Crossroads: How the Second Century Shaped the Future of the Church (p. </a:t>
            </a:r>
            <a:r>
              <a:rPr lang="en-US" sz="1400" dirty="0" smtClean="0">
                <a:solidFill>
                  <a:prstClr val="black"/>
                </a:solidFill>
              </a:rPr>
              <a:t>69)</a:t>
            </a:r>
            <a:endParaRPr lang="en-US" sz="1400" dirty="0">
              <a:solidFill>
                <a:prstClr val="black"/>
              </a:solidFill>
            </a:endParaRPr>
          </a:p>
        </p:txBody>
      </p:sp>
    </p:spTree>
    <p:extLst>
      <p:ext uri="{BB962C8B-B14F-4D97-AF65-F5344CB8AC3E}">
        <p14:creationId xmlns:p14="http://schemas.microsoft.com/office/powerpoint/2010/main" val="308375334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0" b="-70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338554"/>
          </a:xfrm>
          <a:prstGeom prst="rect">
            <a:avLst/>
          </a:prstGeom>
        </p:spPr>
        <p:txBody>
          <a:bodyPr wrap="square">
            <a:spAutoFit/>
          </a:bodyPr>
          <a:lstStyle/>
          <a:p>
            <a:r>
              <a:rPr lang="en-US" sz="1600" dirty="0">
                <a:solidFill>
                  <a:prstClr val="black"/>
                </a:solidFill>
                <a:hlinkClick r:id="rId4"/>
              </a:rPr>
              <a:t>https://</a:t>
            </a:r>
            <a:r>
              <a:rPr lang="en-US" sz="1600" dirty="0" smtClean="0">
                <a:solidFill>
                  <a:prstClr val="black"/>
                </a:solidFill>
                <a:hlinkClick r:id="rId4"/>
              </a:rPr>
              <a:t>en.wikipedia.org/wiki/Tertullian</a:t>
            </a:r>
            <a:r>
              <a:rPr lang="en-US" sz="1600" dirty="0" smtClean="0">
                <a:solidFill>
                  <a:prstClr val="black"/>
                </a:solidFill>
              </a:rPr>
              <a:t> </a:t>
            </a:r>
            <a:endParaRPr lang="en-US" sz="1600" dirty="0">
              <a:solidFill>
                <a:prstClr val="black"/>
              </a:solidFill>
            </a:endParaRPr>
          </a:p>
        </p:txBody>
      </p:sp>
      <p:sp>
        <p:nvSpPr>
          <p:cNvPr id="7" name="Title 2"/>
          <p:cNvSpPr>
            <a:spLocks noGrp="1"/>
          </p:cNvSpPr>
          <p:nvPr>
            <p:ph type="title"/>
          </p:nvPr>
        </p:nvSpPr>
        <p:spPr>
          <a:xfrm>
            <a:off x="0" y="-18495"/>
            <a:ext cx="9144000" cy="856695"/>
          </a:xfrm>
          <a:effectLst/>
        </p:spPr>
        <p:txBody>
          <a:bodyPr>
            <a:noAutofit/>
          </a:bodyPr>
          <a:lstStyle/>
          <a:p>
            <a:r>
              <a:rPr lang="en-US" sz="7200" b="1" dirty="0" smtClean="0">
                <a:solidFill>
                  <a:schemeClr val="bg1"/>
                </a:solidFill>
                <a:effectLst>
                  <a:glow rad="139700">
                    <a:srgbClr val="C00000">
                      <a:alpha val="40000"/>
                    </a:srgbClr>
                  </a:glow>
                  <a:outerShdw blurRad="114300" dist="38100" dir="13500000" algn="br" rotWithShape="0">
                    <a:prstClr val="black"/>
                  </a:outerShdw>
                </a:effectLst>
              </a:rPr>
              <a:t>Tertullian</a:t>
            </a:r>
            <a:endParaRPr lang="en-US" b="1" dirty="0">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279991438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610600" cy="5943600"/>
          </a:xfrm>
        </p:spPr>
        <p:txBody>
          <a:bodyPr>
            <a:normAutofit/>
          </a:bodyPr>
          <a:lstStyle/>
          <a:p>
            <a:r>
              <a:rPr lang="en-US" dirty="0" smtClean="0">
                <a:ea typeface="Cambria" panose="02040503050406030204" pitchFamily="18" charset="0"/>
              </a:rPr>
              <a:t>How is the world that Christians face today is more similar to the world the </a:t>
            </a:r>
            <a:r>
              <a:rPr lang="en-US" b="1" i="1" dirty="0" smtClean="0">
                <a:ea typeface="Cambria" panose="02040503050406030204" pitchFamily="18" charset="0"/>
              </a:rPr>
              <a:t>second</a:t>
            </a:r>
            <a:r>
              <a:rPr lang="en-US" dirty="0" smtClean="0">
                <a:ea typeface="Cambria" panose="02040503050406030204" pitchFamily="18" charset="0"/>
              </a:rPr>
              <a:t> century Christians faced than the world that </a:t>
            </a:r>
            <a:r>
              <a:rPr lang="en-US" b="1" i="1" dirty="0" smtClean="0">
                <a:ea typeface="Cambria" panose="02040503050406030204" pitchFamily="18" charset="0"/>
              </a:rPr>
              <a:t>fourth or fifth </a:t>
            </a:r>
            <a:r>
              <a:rPr lang="en-US" dirty="0" smtClean="0">
                <a:ea typeface="Cambria" panose="02040503050406030204" pitchFamily="18" charset="0"/>
              </a:rPr>
              <a:t>century Christians faced?</a:t>
            </a:r>
          </a:p>
          <a:p>
            <a:pPr lvl="1"/>
            <a:r>
              <a:rPr lang="en-US" dirty="0" smtClean="0">
                <a:ea typeface="Cambria" panose="02040503050406030204" pitchFamily="18" charset="0"/>
              </a:rPr>
              <a:t>The second century </a:t>
            </a:r>
            <a:r>
              <a:rPr lang="en-US" dirty="0">
                <a:ea typeface="Cambria" panose="02040503050406030204" pitchFamily="18" charset="0"/>
              </a:rPr>
              <a:t>Christians </a:t>
            </a:r>
            <a:r>
              <a:rPr lang="en-US" dirty="0" smtClean="0">
                <a:ea typeface="Cambria" panose="02040503050406030204" pitchFamily="18" charset="0"/>
              </a:rPr>
              <a:t>lived </a:t>
            </a:r>
            <a:r>
              <a:rPr lang="en-US" dirty="0">
                <a:ea typeface="Cambria" panose="02040503050406030204" pitchFamily="18" charset="0"/>
              </a:rPr>
              <a:t>in a pluralistic </a:t>
            </a:r>
            <a:r>
              <a:rPr lang="en-US" dirty="0" smtClean="0">
                <a:ea typeface="Cambria" panose="02040503050406030204" pitchFamily="18" charset="0"/>
              </a:rPr>
              <a:t>society and were </a:t>
            </a:r>
            <a:r>
              <a:rPr lang="en-US" dirty="0">
                <a:ea typeface="Cambria" panose="02040503050406030204" pitchFamily="18" charset="0"/>
              </a:rPr>
              <a:t>are </a:t>
            </a:r>
            <a:r>
              <a:rPr lang="en-US" dirty="0" smtClean="0">
                <a:ea typeface="Cambria" panose="02040503050406030204" pitchFamily="18" charset="0"/>
              </a:rPr>
              <a:t>being asked questions </a:t>
            </a:r>
            <a:r>
              <a:rPr lang="en-US" dirty="0">
                <a:ea typeface="Cambria" panose="02040503050406030204" pitchFamily="18" charset="0"/>
              </a:rPr>
              <a:t>that sound more like the questions </a:t>
            </a:r>
            <a:r>
              <a:rPr lang="en-US" dirty="0" smtClean="0">
                <a:ea typeface="Cambria" panose="02040503050406030204" pitchFamily="18" charset="0"/>
              </a:rPr>
              <a:t>being asked today than those asked in the Christianized fourth and fifth century Roman world.</a:t>
            </a:r>
          </a:p>
          <a:p>
            <a:r>
              <a:rPr lang="en-US" dirty="0">
                <a:ea typeface="Cambria" panose="02040503050406030204" pitchFamily="18" charset="0"/>
              </a:rPr>
              <a:t>Both the political and intellectual persecution of Christianity in the second century gave rise to a </a:t>
            </a:r>
            <a:r>
              <a:rPr lang="en-US" dirty="0" smtClean="0">
                <a:ea typeface="Cambria" panose="02040503050406030204" pitchFamily="18" charset="0"/>
              </a:rPr>
              <a:t>what type </a:t>
            </a:r>
            <a:r>
              <a:rPr lang="en-US" dirty="0">
                <a:ea typeface="Cambria" panose="02040503050406030204" pitchFamily="18" charset="0"/>
              </a:rPr>
              <a:t>of Christian </a:t>
            </a:r>
            <a:r>
              <a:rPr lang="en-US" dirty="0" smtClean="0">
                <a:ea typeface="Cambria" panose="02040503050406030204" pitchFamily="18" charset="0"/>
              </a:rPr>
              <a:t>literature?</a:t>
            </a:r>
          </a:p>
          <a:p>
            <a:pPr lvl="1"/>
            <a:r>
              <a:rPr lang="en-US" b="1" i="1" dirty="0" smtClean="0">
                <a:ea typeface="Cambria" panose="02040503050406030204" pitchFamily="18" charset="0"/>
              </a:rPr>
              <a:t>Apologetic</a:t>
            </a:r>
            <a:r>
              <a:rPr lang="en-US" dirty="0" smtClean="0">
                <a:ea typeface="Cambria" panose="02040503050406030204" pitchFamily="18" charset="0"/>
              </a:rPr>
              <a:t> literature</a:t>
            </a:r>
            <a:endParaRPr lang="en-US" dirty="0">
              <a:ea typeface="Cambria" panose="02040503050406030204" pitchFamily="18" charset="0"/>
            </a:endParaRPr>
          </a:p>
          <a:p>
            <a:pPr lvl="1"/>
            <a:endParaRPr lang="en-US" dirty="0"/>
          </a:p>
        </p:txBody>
      </p:sp>
    </p:spTree>
    <p:extLst>
      <p:ext uri="{BB962C8B-B14F-4D97-AF65-F5344CB8AC3E}">
        <p14:creationId xmlns:p14="http://schemas.microsoft.com/office/powerpoint/2010/main" val="36393139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610600" cy="5943600"/>
          </a:xfrm>
        </p:spPr>
        <p:txBody>
          <a:bodyPr>
            <a:normAutofit lnSpcReduction="10000"/>
          </a:bodyPr>
          <a:lstStyle/>
          <a:p>
            <a:r>
              <a:rPr lang="en-US" dirty="0" smtClean="0">
                <a:ea typeface="Cambria" panose="02040503050406030204" pitchFamily="18" charset="0"/>
              </a:rPr>
              <a:t>What is the difference between </a:t>
            </a:r>
            <a:r>
              <a:rPr lang="en-US" dirty="0">
                <a:ea typeface="Cambria" panose="02040503050406030204" pitchFamily="18" charset="0"/>
              </a:rPr>
              <a:t>standard Christian literature written for </a:t>
            </a:r>
            <a:r>
              <a:rPr lang="en-US" dirty="0" smtClean="0">
                <a:ea typeface="Cambria" panose="02040503050406030204" pitchFamily="18" charset="0"/>
              </a:rPr>
              <a:t>Christians versus </a:t>
            </a:r>
            <a:r>
              <a:rPr lang="en-US" b="1" i="1" dirty="0" smtClean="0">
                <a:ea typeface="Cambria" panose="02040503050406030204" pitchFamily="18" charset="0"/>
              </a:rPr>
              <a:t>apologetic</a:t>
            </a:r>
            <a:r>
              <a:rPr lang="en-US" dirty="0" smtClean="0">
                <a:ea typeface="Cambria" panose="02040503050406030204" pitchFamily="18" charset="0"/>
              </a:rPr>
              <a:t> literature?</a:t>
            </a:r>
          </a:p>
          <a:p>
            <a:pPr lvl="1"/>
            <a:r>
              <a:rPr lang="en-US" dirty="0" smtClean="0">
                <a:ea typeface="Cambria" panose="02040503050406030204" pitchFamily="18" charset="0"/>
              </a:rPr>
              <a:t>Most </a:t>
            </a:r>
            <a:r>
              <a:rPr lang="en-US" dirty="0">
                <a:ea typeface="Cambria" panose="02040503050406030204" pitchFamily="18" charset="0"/>
              </a:rPr>
              <a:t>Christian literature </a:t>
            </a:r>
            <a:r>
              <a:rPr lang="en-US" dirty="0" smtClean="0">
                <a:ea typeface="Cambria" panose="02040503050406030204" pitchFamily="18" charset="0"/>
              </a:rPr>
              <a:t>was written for Christians </a:t>
            </a:r>
            <a:r>
              <a:rPr lang="en-US" b="1" i="1" dirty="0">
                <a:ea typeface="Cambria" panose="02040503050406030204" pitchFamily="18" charset="0"/>
              </a:rPr>
              <a:t>about</a:t>
            </a:r>
            <a:r>
              <a:rPr lang="en-US" dirty="0">
                <a:ea typeface="Cambria" panose="02040503050406030204" pitchFamily="18" charset="0"/>
              </a:rPr>
              <a:t> the world outside the Church rather than </a:t>
            </a:r>
            <a:r>
              <a:rPr lang="en-US" b="1" i="1" dirty="0">
                <a:ea typeface="Cambria" panose="02040503050406030204" pitchFamily="18" charset="0"/>
              </a:rPr>
              <a:t>to</a:t>
            </a:r>
            <a:r>
              <a:rPr lang="en-US" dirty="0">
                <a:ea typeface="Cambria" panose="02040503050406030204" pitchFamily="18" charset="0"/>
              </a:rPr>
              <a:t> </a:t>
            </a:r>
            <a:r>
              <a:rPr lang="en-US" dirty="0" smtClean="0">
                <a:ea typeface="Cambria" panose="02040503050406030204" pitchFamily="18" charset="0"/>
              </a:rPr>
              <a:t>it; whereas </a:t>
            </a:r>
            <a:r>
              <a:rPr lang="en-US" b="1" i="1" dirty="0" smtClean="0">
                <a:ea typeface="Cambria" panose="02040503050406030204" pitchFamily="18" charset="0"/>
              </a:rPr>
              <a:t>apologetic</a:t>
            </a:r>
            <a:r>
              <a:rPr lang="en-US" dirty="0" smtClean="0">
                <a:ea typeface="Cambria" panose="02040503050406030204" pitchFamily="18" charset="0"/>
              </a:rPr>
              <a:t> </a:t>
            </a:r>
            <a:r>
              <a:rPr lang="en-US" dirty="0">
                <a:ea typeface="Cambria" panose="02040503050406030204" pitchFamily="18" charset="0"/>
              </a:rPr>
              <a:t>writings </a:t>
            </a:r>
            <a:r>
              <a:rPr lang="en-US" dirty="0" smtClean="0">
                <a:ea typeface="Cambria" panose="02040503050406030204" pitchFamily="18" charset="0"/>
              </a:rPr>
              <a:t>were </a:t>
            </a:r>
            <a:r>
              <a:rPr lang="en-US" dirty="0">
                <a:ea typeface="Cambria" panose="02040503050406030204" pitchFamily="18" charset="0"/>
              </a:rPr>
              <a:t>written primarily to engage </a:t>
            </a:r>
            <a:r>
              <a:rPr lang="en-US" b="1" i="1" dirty="0">
                <a:ea typeface="Cambria" panose="02040503050406030204" pitchFamily="18" charset="0"/>
              </a:rPr>
              <a:t>non-Christian</a:t>
            </a:r>
            <a:r>
              <a:rPr lang="en-US" dirty="0">
                <a:ea typeface="Cambria" panose="02040503050406030204" pitchFamily="18" charset="0"/>
              </a:rPr>
              <a:t> </a:t>
            </a:r>
            <a:r>
              <a:rPr lang="en-US" dirty="0" smtClean="0">
                <a:ea typeface="Cambria" panose="02040503050406030204" pitchFamily="18" charset="0"/>
              </a:rPr>
              <a:t>thinking.</a:t>
            </a:r>
          </a:p>
          <a:p>
            <a:r>
              <a:rPr lang="en-US" dirty="0" smtClean="0">
                <a:ea typeface="Cambria" panose="02040503050406030204" pitchFamily="18" charset="0"/>
              </a:rPr>
              <a:t>List some of the purposes that apologetic </a:t>
            </a:r>
            <a:r>
              <a:rPr lang="en-US" dirty="0">
                <a:ea typeface="Cambria" panose="02040503050406030204" pitchFamily="18" charset="0"/>
              </a:rPr>
              <a:t>writings </a:t>
            </a:r>
            <a:r>
              <a:rPr lang="en-US" dirty="0" smtClean="0">
                <a:ea typeface="Cambria" panose="02040503050406030204" pitchFamily="18" charset="0"/>
              </a:rPr>
              <a:t>sought </a:t>
            </a:r>
            <a:r>
              <a:rPr lang="en-US" dirty="0">
                <a:ea typeface="Cambria" panose="02040503050406030204" pitchFamily="18" charset="0"/>
              </a:rPr>
              <a:t>to </a:t>
            </a:r>
            <a:r>
              <a:rPr lang="en-US" dirty="0" smtClean="0">
                <a:ea typeface="Cambria" panose="02040503050406030204" pitchFamily="18" charset="0"/>
              </a:rPr>
              <a:t>accomplish:</a:t>
            </a:r>
          </a:p>
          <a:p>
            <a:pPr lvl="1"/>
            <a:r>
              <a:rPr lang="en-US" dirty="0" smtClean="0">
                <a:ea typeface="Cambria" panose="02040503050406030204" pitchFamily="18" charset="0"/>
              </a:rPr>
              <a:t>To </a:t>
            </a:r>
            <a:r>
              <a:rPr lang="en-US" dirty="0">
                <a:ea typeface="Cambria" panose="02040503050406030204" pitchFamily="18" charset="0"/>
              </a:rPr>
              <a:t>overturn caricatures and misrepresentations, </a:t>
            </a:r>
          </a:p>
          <a:p>
            <a:pPr lvl="1"/>
            <a:r>
              <a:rPr lang="en-US" dirty="0">
                <a:ea typeface="Cambria" panose="02040503050406030204" pitchFamily="18" charset="0"/>
              </a:rPr>
              <a:t>To defend against false accusations, </a:t>
            </a:r>
          </a:p>
          <a:p>
            <a:pPr lvl="1"/>
            <a:r>
              <a:rPr lang="en-US" dirty="0">
                <a:ea typeface="Cambria" panose="02040503050406030204" pitchFamily="18" charset="0"/>
              </a:rPr>
              <a:t>To explain controversial beliefs and doctrines, </a:t>
            </a:r>
          </a:p>
          <a:p>
            <a:pPr lvl="1"/>
            <a:r>
              <a:rPr lang="en-US" dirty="0">
                <a:ea typeface="Cambria" panose="02040503050406030204" pitchFamily="18" charset="0"/>
              </a:rPr>
              <a:t>To plead for tolerance and fair treatment from governing officials. </a:t>
            </a:r>
          </a:p>
          <a:p>
            <a:endParaRPr lang="en-US" dirty="0">
              <a:ea typeface="Cambria" panose="02040503050406030204" pitchFamily="18" charset="0"/>
            </a:endParaRPr>
          </a:p>
          <a:p>
            <a:pPr lvl="1"/>
            <a:endParaRPr lang="en-US" dirty="0"/>
          </a:p>
        </p:txBody>
      </p:sp>
    </p:spTree>
    <p:extLst>
      <p:ext uri="{BB962C8B-B14F-4D97-AF65-F5344CB8AC3E}">
        <p14:creationId xmlns:p14="http://schemas.microsoft.com/office/powerpoint/2010/main" val="11940339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610600" cy="5943600"/>
          </a:xfrm>
        </p:spPr>
        <p:txBody>
          <a:bodyPr>
            <a:normAutofit lnSpcReduction="10000"/>
          </a:bodyPr>
          <a:lstStyle/>
          <a:p>
            <a:r>
              <a:rPr lang="en-US" dirty="0">
                <a:ea typeface="Cambria" panose="02040503050406030204" pitchFamily="18" charset="0"/>
              </a:rPr>
              <a:t>The early fourth century church historian, Eusebius (AD 260-340) </a:t>
            </a:r>
            <a:r>
              <a:rPr lang="en-US" dirty="0" smtClean="0">
                <a:ea typeface="Cambria" panose="02040503050406030204" pitchFamily="18" charset="0"/>
              </a:rPr>
              <a:t>tells us about the </a:t>
            </a:r>
            <a:r>
              <a:rPr lang="en-US" dirty="0">
                <a:ea typeface="Cambria" panose="02040503050406030204" pitchFamily="18" charset="0"/>
              </a:rPr>
              <a:t>apologies of </a:t>
            </a:r>
            <a:r>
              <a:rPr lang="en-US" b="1" dirty="0">
                <a:ea typeface="Cambria" panose="02040503050406030204" pitchFamily="18" charset="0"/>
              </a:rPr>
              <a:t>Quadratus</a:t>
            </a:r>
            <a:r>
              <a:rPr lang="en-US" dirty="0">
                <a:ea typeface="Cambria" panose="02040503050406030204" pitchFamily="18" charset="0"/>
              </a:rPr>
              <a:t> and </a:t>
            </a:r>
            <a:r>
              <a:rPr lang="en-US" b="1" dirty="0">
                <a:ea typeface="Cambria" panose="02040503050406030204" pitchFamily="18" charset="0"/>
              </a:rPr>
              <a:t>Aristides</a:t>
            </a:r>
            <a:r>
              <a:rPr lang="en-US" dirty="0">
                <a:ea typeface="Cambria" panose="02040503050406030204" pitchFamily="18" charset="0"/>
              </a:rPr>
              <a:t>, which are probably two of Christianity’s earliest apologetic works (both wrote in the early second century).</a:t>
            </a:r>
          </a:p>
          <a:p>
            <a:r>
              <a:rPr lang="en-US" dirty="0" smtClean="0">
                <a:ea typeface="Cambria" panose="02040503050406030204" pitchFamily="18" charset="0"/>
              </a:rPr>
              <a:t>To whom did these two men present their apologetic works in AD 125 and what was the significance of their doing so?</a:t>
            </a:r>
          </a:p>
          <a:p>
            <a:pPr lvl="1"/>
            <a:r>
              <a:rPr lang="en-US" dirty="0">
                <a:ea typeface="Cambria" panose="02040503050406030204" pitchFamily="18" charset="0"/>
              </a:rPr>
              <a:t>Both presented their works to Emperor </a:t>
            </a:r>
            <a:r>
              <a:rPr lang="en-US" dirty="0" smtClean="0">
                <a:ea typeface="Cambria" panose="02040503050406030204" pitchFamily="18" charset="0"/>
              </a:rPr>
              <a:t>Hadrian – </a:t>
            </a:r>
            <a:r>
              <a:rPr lang="en-US" dirty="0">
                <a:ea typeface="Cambria" panose="02040503050406030204" pitchFamily="18" charset="0"/>
              </a:rPr>
              <a:t>the first of many appeals to Roman emperors by Christian apologists. </a:t>
            </a:r>
          </a:p>
          <a:p>
            <a:pPr lvl="1"/>
            <a:r>
              <a:rPr lang="en-US" dirty="0">
                <a:ea typeface="Cambria" panose="02040503050406030204" pitchFamily="18" charset="0"/>
              </a:rPr>
              <a:t>Though he was unlikely to read, much less answer </a:t>
            </a:r>
            <a:r>
              <a:rPr lang="en-US" dirty="0" smtClean="0">
                <a:ea typeface="Cambria" panose="02040503050406030204" pitchFamily="18" charset="0"/>
              </a:rPr>
              <a:t>their appeals, addressing </a:t>
            </a:r>
            <a:r>
              <a:rPr lang="en-US" dirty="0">
                <a:ea typeface="Cambria" panose="02040503050406030204" pitchFamily="18" charset="0"/>
              </a:rPr>
              <a:t>an apologetic work to the emperor was an effective rhetorical device designed to call attention to political and civil issues that were affecting Christian communities.</a:t>
            </a:r>
            <a:endParaRPr lang="en-US" sz="2800" dirty="0">
              <a:ea typeface="Cambria" panose="02040503050406030204" pitchFamily="18" charset="0"/>
            </a:endParaRPr>
          </a:p>
          <a:p>
            <a:pPr lvl="1"/>
            <a:endParaRPr lang="en-US" dirty="0"/>
          </a:p>
        </p:txBody>
      </p:sp>
    </p:spTree>
    <p:extLst>
      <p:ext uri="{BB962C8B-B14F-4D97-AF65-F5344CB8AC3E}">
        <p14:creationId xmlns:p14="http://schemas.microsoft.com/office/powerpoint/2010/main" val="28179643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b="-62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338554"/>
          </a:xfrm>
          <a:prstGeom prst="rect">
            <a:avLst/>
          </a:prstGeom>
        </p:spPr>
        <p:txBody>
          <a:bodyPr wrap="square">
            <a:spAutoFit/>
          </a:bodyPr>
          <a:lstStyle/>
          <a:p>
            <a:r>
              <a:rPr lang="en-US" sz="1600" dirty="0">
                <a:solidFill>
                  <a:prstClr val="black"/>
                </a:solidFill>
                <a:hlinkClick r:id="rId4"/>
              </a:rPr>
              <a:t>https://en.wikipedia.org/wiki/Justin_Martyr#/</a:t>
            </a:r>
            <a:r>
              <a:rPr lang="en-US" sz="1600" dirty="0" smtClean="0">
                <a:solidFill>
                  <a:prstClr val="black"/>
                </a:solidFill>
                <a:hlinkClick r:id="rId4"/>
              </a:rPr>
              <a:t>media/File:Justin_Martyr.jpg</a:t>
            </a:r>
            <a:r>
              <a:rPr lang="en-US" sz="1600" dirty="0" smtClean="0">
                <a:solidFill>
                  <a:prstClr val="black"/>
                </a:solidFill>
              </a:rPr>
              <a:t> </a:t>
            </a:r>
            <a:endParaRPr lang="en-US" sz="1600" dirty="0">
              <a:solidFill>
                <a:prstClr val="black"/>
              </a:solidFill>
            </a:endParaRPr>
          </a:p>
        </p:txBody>
      </p:sp>
      <p:sp>
        <p:nvSpPr>
          <p:cNvPr id="7" name="Title 2"/>
          <p:cNvSpPr>
            <a:spLocks noGrp="1"/>
          </p:cNvSpPr>
          <p:nvPr>
            <p:ph type="title"/>
          </p:nvPr>
        </p:nvSpPr>
        <p:spPr>
          <a:xfrm>
            <a:off x="0" y="0"/>
            <a:ext cx="3200400" cy="2206101"/>
          </a:xfrm>
          <a:effectLst/>
        </p:spPr>
        <p:txBody>
          <a:bodyPr>
            <a:noAutofit/>
          </a:bodyPr>
          <a:lstStyle/>
          <a:p>
            <a:r>
              <a:rPr lang="en-US" sz="7200" b="1" dirty="0" smtClean="0">
                <a:solidFill>
                  <a:schemeClr val="bg1"/>
                </a:solidFill>
                <a:effectLst>
                  <a:glow rad="139700">
                    <a:srgbClr val="C00000">
                      <a:alpha val="40000"/>
                    </a:srgbClr>
                  </a:glow>
                  <a:outerShdw blurRad="114300" dist="38100" dir="13500000" algn="br" rotWithShape="0">
                    <a:prstClr val="black"/>
                  </a:outerShdw>
                </a:effectLst>
              </a:rPr>
              <a:t>Justin Martyr</a:t>
            </a:r>
            <a:endParaRPr lang="en-US" b="1" dirty="0">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124760975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smtClean="0"/>
              <a:t>Justin Martyr</a:t>
            </a:r>
            <a:endParaRPr lang="en-US" b="1" dirty="0"/>
          </a:p>
        </p:txBody>
      </p:sp>
      <p:sp>
        <p:nvSpPr>
          <p:cNvPr id="4" name="Content Placeholder 3"/>
          <p:cNvSpPr>
            <a:spLocks noGrp="1"/>
          </p:cNvSpPr>
          <p:nvPr>
            <p:ph idx="1"/>
          </p:nvPr>
        </p:nvSpPr>
        <p:spPr>
          <a:xfrm>
            <a:off x="457200" y="838200"/>
            <a:ext cx="8229600" cy="5486400"/>
          </a:xfrm>
        </p:spPr>
        <p:txBody>
          <a:bodyPr>
            <a:normAutofit/>
          </a:bodyPr>
          <a:lstStyle/>
          <a:p>
            <a:r>
              <a:rPr lang="en-US" dirty="0"/>
              <a:t>Justin Martyr (c.103–165) was one of the most well-known Christian philosophers and apologists in the second </a:t>
            </a:r>
            <a:r>
              <a:rPr lang="en-US" dirty="0" smtClean="0"/>
              <a:t>century.</a:t>
            </a:r>
            <a:r>
              <a:rPr lang="en-US" baseline="30000" dirty="0" smtClean="0"/>
              <a:t>1</a:t>
            </a:r>
          </a:p>
          <a:p>
            <a:r>
              <a:rPr lang="en-US" dirty="0"/>
              <a:t>When Justin was arrested for his faith in Rome, the prefect asked him to denounce his faith by making a sacrifice to the gods. Justin replied, “No one who is </a:t>
            </a:r>
            <a:r>
              <a:rPr lang="en-US" dirty="0" smtClean="0"/>
              <a:t>right-minded </a:t>
            </a:r>
            <a:r>
              <a:rPr lang="en-US" dirty="0"/>
              <a:t>turns from true belief to false</a:t>
            </a:r>
            <a:r>
              <a:rPr lang="en-US" dirty="0" smtClean="0"/>
              <a:t>.”</a:t>
            </a:r>
            <a:r>
              <a:rPr lang="en-US" baseline="30000" dirty="0"/>
              <a:t> </a:t>
            </a:r>
            <a:r>
              <a:rPr lang="en-US" baseline="30000" dirty="0" smtClean="0"/>
              <a:t>2</a:t>
            </a:r>
            <a:endParaRPr lang="en-US" baseline="30000" dirty="0"/>
          </a:p>
          <a:p>
            <a:r>
              <a:rPr lang="en-US" dirty="0" smtClean="0"/>
              <a:t>It </a:t>
            </a:r>
            <a:r>
              <a:rPr lang="en-US" dirty="0"/>
              <a:t>was in one </a:t>
            </a:r>
            <a:r>
              <a:rPr lang="en-US" dirty="0" smtClean="0"/>
              <a:t>sense, </a:t>
            </a:r>
            <a:r>
              <a:rPr lang="en-US" dirty="0"/>
              <a:t>an easy answer for Justin </a:t>
            </a:r>
            <a:r>
              <a:rPr lang="en-US" dirty="0" smtClean="0"/>
              <a:t>to give because </a:t>
            </a:r>
            <a:r>
              <a:rPr lang="en-US" dirty="0"/>
              <a:t>he had spent most of his adult life discerning the true from the false</a:t>
            </a:r>
            <a:r>
              <a:rPr lang="en-US" dirty="0" smtClean="0"/>
              <a:t>.</a:t>
            </a:r>
            <a:r>
              <a:rPr lang="en-US" baseline="30000" dirty="0"/>
              <a:t> </a:t>
            </a:r>
            <a:r>
              <a:rPr lang="en-US" baseline="30000" dirty="0" smtClean="0"/>
              <a:t>2</a:t>
            </a:r>
            <a:endParaRPr lang="en-US" baseline="30000" dirty="0"/>
          </a:p>
          <a:p>
            <a:pPr marL="0" indent="0">
              <a:buNone/>
            </a:pPr>
            <a:endParaRPr lang="en-US" dirty="0"/>
          </a:p>
        </p:txBody>
      </p:sp>
      <p:sp>
        <p:nvSpPr>
          <p:cNvPr id="5" name="TextBox 4"/>
          <p:cNvSpPr txBox="1"/>
          <p:nvPr/>
        </p:nvSpPr>
        <p:spPr>
          <a:xfrm>
            <a:off x="152399" y="6281143"/>
            <a:ext cx="8839201" cy="523220"/>
          </a:xfrm>
          <a:prstGeom prst="rect">
            <a:avLst/>
          </a:prstGeom>
          <a:noFill/>
        </p:spPr>
        <p:txBody>
          <a:bodyPr wrap="square" rtlCol="0">
            <a:spAutoFit/>
          </a:bodyPr>
          <a:lstStyle/>
          <a:p>
            <a:r>
              <a:rPr lang="en-US" sz="1400" baseline="30000" dirty="0" smtClean="0">
                <a:solidFill>
                  <a:prstClr val="black"/>
                </a:solidFill>
              </a:rPr>
              <a:t>1 </a:t>
            </a:r>
            <a:r>
              <a:rPr lang="en-US" sz="1400" dirty="0" smtClean="0">
                <a:solidFill>
                  <a:prstClr val="black"/>
                </a:solidFill>
              </a:rPr>
              <a:t>Kruger</a:t>
            </a:r>
            <a:r>
              <a:rPr lang="en-US" sz="1400" dirty="0">
                <a:solidFill>
                  <a:prstClr val="black"/>
                </a:solidFill>
              </a:rPr>
              <a:t>, Michael J.. Christianity at the Crossroads: How the Second Century Shaped the Future of the Church (p. 49). </a:t>
            </a:r>
          </a:p>
          <a:p>
            <a:r>
              <a:rPr lang="en-US" sz="1400" baseline="30000" dirty="0" smtClean="0">
                <a:solidFill>
                  <a:prstClr val="black"/>
                </a:solidFill>
              </a:rPr>
              <a:t>2 </a:t>
            </a:r>
            <a:r>
              <a:rPr lang="en-US" sz="1400" dirty="0"/>
              <a:t>Galli, Mark. 131 Christians Everyone Should Know (p. 49). B&amp;H Publishing Group</a:t>
            </a:r>
            <a:endParaRPr lang="en-US" sz="1400" dirty="0">
              <a:solidFill>
                <a:prstClr val="black"/>
              </a:solidFill>
            </a:endParaRPr>
          </a:p>
        </p:txBody>
      </p:sp>
    </p:spTree>
    <p:extLst>
      <p:ext uri="{BB962C8B-B14F-4D97-AF65-F5344CB8AC3E}">
        <p14:creationId xmlns:p14="http://schemas.microsoft.com/office/powerpoint/2010/main" val="302908278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smtClean="0"/>
              <a:t>*Justin Martyr</a:t>
            </a:r>
            <a:endParaRPr lang="en-US" b="1" dirty="0"/>
          </a:p>
        </p:txBody>
      </p:sp>
      <p:sp>
        <p:nvSpPr>
          <p:cNvPr id="4" name="Content Placeholder 3"/>
          <p:cNvSpPr>
            <a:spLocks noGrp="1"/>
          </p:cNvSpPr>
          <p:nvPr>
            <p:ph idx="1"/>
          </p:nvPr>
        </p:nvSpPr>
        <p:spPr>
          <a:xfrm>
            <a:off x="457200" y="838200"/>
            <a:ext cx="8229600" cy="5486400"/>
          </a:xfrm>
        </p:spPr>
        <p:txBody>
          <a:bodyPr>
            <a:normAutofit lnSpcReduction="10000"/>
          </a:bodyPr>
          <a:lstStyle/>
          <a:p>
            <a:r>
              <a:rPr lang="en-US" dirty="0" smtClean="0"/>
              <a:t>Justin </a:t>
            </a:r>
            <a:r>
              <a:rPr lang="en-US" dirty="0"/>
              <a:t>was born in Samaria, but was raised by pagan </a:t>
            </a:r>
            <a:r>
              <a:rPr lang="en-US" dirty="0" smtClean="0"/>
              <a:t>parents.</a:t>
            </a:r>
            <a:endParaRPr lang="en-US" baseline="30000" dirty="0" smtClean="0"/>
          </a:p>
          <a:p>
            <a:r>
              <a:rPr lang="en-US" dirty="0" smtClean="0"/>
              <a:t>He </a:t>
            </a:r>
            <a:r>
              <a:rPr lang="en-US" dirty="0"/>
              <a:t>was educated in the </a:t>
            </a:r>
            <a:r>
              <a:rPr lang="en-US" dirty="0" smtClean="0"/>
              <a:t>Greek </a:t>
            </a:r>
            <a:r>
              <a:rPr lang="en-US" dirty="0"/>
              <a:t>philosophical systems having studied Stoicism, then having studied with a </a:t>
            </a:r>
            <a:r>
              <a:rPr lang="en-US" dirty="0" smtClean="0"/>
              <a:t>peripatetic </a:t>
            </a:r>
            <a:r>
              <a:rPr lang="en-US" dirty="0"/>
              <a:t>philosopher (someone who would walk from place to </a:t>
            </a:r>
            <a:r>
              <a:rPr lang="en-US" dirty="0" smtClean="0"/>
              <a:t>place and collect disciples), </a:t>
            </a:r>
            <a:r>
              <a:rPr lang="en-US" dirty="0"/>
              <a:t>then with a Pythagorean, and then with a </a:t>
            </a:r>
            <a:r>
              <a:rPr lang="en-US" dirty="0" smtClean="0"/>
              <a:t>Platonist.</a:t>
            </a:r>
            <a:endParaRPr lang="en-US" baseline="30000" dirty="0"/>
          </a:p>
          <a:p>
            <a:r>
              <a:rPr lang="en-US" dirty="0" smtClean="0"/>
              <a:t>In </a:t>
            </a:r>
            <a:r>
              <a:rPr lang="en-US" dirty="0"/>
              <a:t>Platonism </a:t>
            </a:r>
            <a:r>
              <a:rPr lang="en-US" dirty="0" smtClean="0"/>
              <a:t>Justin believed that he had finally </a:t>
            </a:r>
            <a:r>
              <a:rPr lang="en-US" dirty="0"/>
              <a:t>found what he was looking for and was content with that until one day he was walking along the seashore and he encountered an elderly Christian man and in the ensuing conversation, Justin’s faith in the wisdom of man </a:t>
            </a:r>
            <a:r>
              <a:rPr lang="en-US" dirty="0" smtClean="0"/>
              <a:t>was </a:t>
            </a:r>
            <a:r>
              <a:rPr lang="en-US" dirty="0"/>
              <a:t>shaken</a:t>
            </a:r>
            <a:r>
              <a:rPr lang="en-US" dirty="0" smtClean="0"/>
              <a:t>.</a:t>
            </a:r>
            <a:endParaRPr lang="en-US" dirty="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*Based on notes taken from James White’s 2016 Church History Series; Lessons 16 and 17</a:t>
            </a:r>
            <a:endParaRPr lang="en-US" sz="1600" dirty="0">
              <a:solidFill>
                <a:prstClr val="black"/>
              </a:solidFill>
            </a:endParaRPr>
          </a:p>
        </p:txBody>
      </p:sp>
    </p:spTree>
    <p:extLst>
      <p:ext uri="{BB962C8B-B14F-4D97-AF65-F5344CB8AC3E}">
        <p14:creationId xmlns:p14="http://schemas.microsoft.com/office/powerpoint/2010/main" val="191000710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b="-62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normAutofit/>
          </a:bodyPr>
          <a:lstStyle/>
          <a:p>
            <a:r>
              <a:rPr lang="en-US" b="1" dirty="0" smtClean="0"/>
              <a:t>*Justin Martyr</a:t>
            </a:r>
            <a:endParaRPr lang="en-US" b="1" dirty="0"/>
          </a:p>
        </p:txBody>
      </p:sp>
      <p:sp>
        <p:nvSpPr>
          <p:cNvPr id="4" name="Content Placeholder 3"/>
          <p:cNvSpPr>
            <a:spLocks noGrp="1"/>
          </p:cNvSpPr>
          <p:nvPr>
            <p:ph idx="1"/>
          </p:nvPr>
        </p:nvSpPr>
        <p:spPr>
          <a:xfrm>
            <a:off x="457200" y="838200"/>
            <a:ext cx="8229600" cy="5486400"/>
          </a:xfrm>
        </p:spPr>
        <p:txBody>
          <a:bodyPr>
            <a:normAutofit/>
          </a:bodyPr>
          <a:lstStyle/>
          <a:p>
            <a:r>
              <a:rPr lang="en-US" dirty="0" smtClean="0"/>
              <a:t>Justin later wrote of his conversation with the elderly Christian man: </a:t>
            </a:r>
            <a:endParaRPr lang="en-US" dirty="0"/>
          </a:p>
          <a:p>
            <a:pPr lvl="1"/>
            <a:r>
              <a:rPr lang="en-US" i="1" dirty="0">
                <a:latin typeface="Cambria" panose="02040503050406030204" pitchFamily="18" charset="0"/>
                <a:ea typeface="Cambria" panose="02040503050406030204" pitchFamily="18" charset="0"/>
              </a:rPr>
              <a:t>“A fire was suddenly kindled in my soul. I fell in love with the prophets and these men who had loved Christ; I reflected on all their words and found that this philosophy alone was true and profitable. That is how and why I became a philosopher. And I wish that everyone felt the same way that I do.”</a:t>
            </a:r>
          </a:p>
          <a:p>
            <a:r>
              <a:rPr lang="en-US" dirty="0" smtClean="0"/>
              <a:t>Justin </a:t>
            </a:r>
            <a:r>
              <a:rPr lang="en-US" dirty="0"/>
              <a:t>continued to wear his philosopher's </a:t>
            </a:r>
            <a:r>
              <a:rPr lang="en-US" dirty="0" smtClean="0"/>
              <a:t>cloak after becoming a Christian, believing that the Christian faith was compatible with sound philosophy and reason.</a:t>
            </a:r>
          </a:p>
        </p:txBody>
      </p:sp>
      <p:sp>
        <p:nvSpPr>
          <p:cNvPr id="5" name="TextBox 4"/>
          <p:cNvSpPr txBox="1"/>
          <p:nvPr/>
        </p:nvSpPr>
        <p:spPr>
          <a:xfrm>
            <a:off x="145741" y="6550223"/>
            <a:ext cx="8839201" cy="307777"/>
          </a:xfrm>
          <a:prstGeom prst="rect">
            <a:avLst/>
          </a:prstGeom>
          <a:noFill/>
        </p:spPr>
        <p:txBody>
          <a:bodyPr wrap="square" rtlCol="0">
            <a:spAutoFit/>
          </a:bodyPr>
          <a:lstStyle/>
          <a:p>
            <a:r>
              <a:rPr lang="en-US" sz="1400" dirty="0" smtClean="0">
                <a:solidFill>
                  <a:prstClr val="black"/>
                </a:solidFill>
              </a:rPr>
              <a:t>*Galli</a:t>
            </a:r>
            <a:r>
              <a:rPr lang="en-US" sz="1400" dirty="0">
                <a:solidFill>
                  <a:prstClr val="black"/>
                </a:solidFill>
              </a:rPr>
              <a:t>, Mark. 131 Christians Everyone Should Know (p. </a:t>
            </a:r>
            <a:r>
              <a:rPr lang="en-US" sz="1400" dirty="0" smtClean="0">
                <a:solidFill>
                  <a:prstClr val="black"/>
                </a:solidFill>
              </a:rPr>
              <a:t>49-50). </a:t>
            </a:r>
            <a:r>
              <a:rPr lang="en-US" sz="1400" dirty="0">
                <a:solidFill>
                  <a:prstClr val="black"/>
                </a:solidFill>
              </a:rPr>
              <a:t>B&amp;H Publishing Group</a:t>
            </a:r>
          </a:p>
        </p:txBody>
      </p:sp>
    </p:spTree>
    <p:extLst>
      <p:ext uri="{BB962C8B-B14F-4D97-AF65-F5344CB8AC3E}">
        <p14:creationId xmlns:p14="http://schemas.microsoft.com/office/powerpoint/2010/main" val="311015096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7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6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6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6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70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7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7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7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113688</TotalTime>
  <Words>3324</Words>
  <Application>Microsoft Office PowerPoint</Application>
  <PresentationFormat>On-screen Show (4:3)</PresentationFormat>
  <Paragraphs>154</Paragraphs>
  <Slides>29</Slides>
  <Notes>0</Notes>
  <HiddenSlides>0</HiddenSlides>
  <MMClips>0</MMClips>
  <ScaleCrop>false</ScaleCrop>
  <HeadingPairs>
    <vt:vector size="4" baseType="variant">
      <vt:variant>
        <vt:lpstr>Theme</vt:lpstr>
      </vt:variant>
      <vt:variant>
        <vt:i4>10</vt:i4>
      </vt:variant>
      <vt:variant>
        <vt:lpstr>Slide Titles</vt:lpstr>
      </vt:variant>
      <vt:variant>
        <vt:i4>29</vt:i4>
      </vt:variant>
    </vt:vector>
  </HeadingPairs>
  <TitlesOfParts>
    <vt:vector size="39" baseType="lpstr">
      <vt:lpstr>Office Theme</vt:lpstr>
      <vt:lpstr>62_Office Theme</vt:lpstr>
      <vt:lpstr>67_Office Theme</vt:lpstr>
      <vt:lpstr>68_Office Theme</vt:lpstr>
      <vt:lpstr>69_Office Theme</vt:lpstr>
      <vt:lpstr>70_Office Theme</vt:lpstr>
      <vt:lpstr>71_Office Theme</vt:lpstr>
      <vt:lpstr>72_Office Theme</vt:lpstr>
      <vt:lpstr>73_Office Theme</vt:lpstr>
      <vt:lpstr>74_Office Theme</vt:lpstr>
      <vt:lpstr>PowerPoint Presentation</vt:lpstr>
      <vt:lpstr>Review</vt:lpstr>
      <vt:lpstr>Review</vt:lpstr>
      <vt:lpstr>Review</vt:lpstr>
      <vt:lpstr>Review</vt:lpstr>
      <vt:lpstr>Justin Martyr</vt:lpstr>
      <vt:lpstr>Justin Martyr</vt:lpstr>
      <vt:lpstr>*Justin Martyr</vt:lpstr>
      <vt:lpstr>*Justin Martyr</vt:lpstr>
      <vt:lpstr>*Justin Martyr</vt:lpstr>
      <vt:lpstr>*Justin Martyr</vt:lpstr>
      <vt:lpstr>*Justin Martyr</vt:lpstr>
      <vt:lpstr>Justin Martyr</vt:lpstr>
      <vt:lpstr>*Justin Martyr</vt:lpstr>
      <vt:lpstr>Justin Martyr</vt:lpstr>
      <vt:lpstr>*Justin Martyr</vt:lpstr>
      <vt:lpstr>*Justin Martyr</vt:lpstr>
      <vt:lpstr>Justin Martyr</vt:lpstr>
      <vt:lpstr>*Justin Martyr</vt:lpstr>
      <vt:lpstr>*Justin Martyr</vt:lpstr>
      <vt:lpstr>*Justin Martyr</vt:lpstr>
      <vt:lpstr>*Justin Martyr</vt:lpstr>
      <vt:lpstr>*Justin Martyr</vt:lpstr>
      <vt:lpstr>*Justin Martyr</vt:lpstr>
      <vt:lpstr>*Tratian: Justin Martyr’s Student</vt:lpstr>
      <vt:lpstr>*Tratian: Justin Martyr’s Student</vt:lpstr>
      <vt:lpstr>*Tratian: Justin Martyr’s Student</vt:lpstr>
      <vt:lpstr>*Tratian: Justin Martyr’s Student</vt:lpstr>
      <vt:lpstr>Tertullian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1619</cp:revision>
  <dcterms:created xsi:type="dcterms:W3CDTF">2018-06-08T00:19:32Z</dcterms:created>
  <dcterms:modified xsi:type="dcterms:W3CDTF">2019-01-06T22:29:12Z</dcterms:modified>
</cp:coreProperties>
</file>