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656" r:id="rId2"/>
    <p:sldMasterId id="2147484668" r:id="rId3"/>
  </p:sldMasterIdLst>
  <p:notesMasterIdLst>
    <p:notesMasterId r:id="rId30"/>
  </p:notesMasterIdLst>
  <p:sldIdLst>
    <p:sldId id="1029" r:id="rId4"/>
    <p:sldId id="1030" r:id="rId5"/>
    <p:sldId id="1031" r:id="rId6"/>
    <p:sldId id="1032" r:id="rId7"/>
    <p:sldId id="1033" r:id="rId8"/>
    <p:sldId id="1034" r:id="rId9"/>
    <p:sldId id="1051" r:id="rId10"/>
    <p:sldId id="1052" r:id="rId11"/>
    <p:sldId id="1074" r:id="rId12"/>
    <p:sldId id="1073" r:id="rId13"/>
    <p:sldId id="1053" r:id="rId14"/>
    <p:sldId id="1054" r:id="rId15"/>
    <p:sldId id="1055" r:id="rId16"/>
    <p:sldId id="1056" r:id="rId17"/>
    <p:sldId id="1066" r:id="rId18"/>
    <p:sldId id="1067" r:id="rId19"/>
    <p:sldId id="1068" r:id="rId20"/>
    <p:sldId id="1058" r:id="rId21"/>
    <p:sldId id="1061" r:id="rId22"/>
    <p:sldId id="1062" r:id="rId23"/>
    <p:sldId id="1076" r:id="rId24"/>
    <p:sldId id="1077" r:id="rId25"/>
    <p:sldId id="1063" r:id="rId26"/>
    <p:sldId id="1064" r:id="rId27"/>
    <p:sldId id="1065" r:id="rId28"/>
    <p:sldId id="107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1F9"/>
    <a:srgbClr val="344BF6"/>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62" y="-78"/>
      </p:cViewPr>
      <p:guideLst>
        <p:guide orient="horz" pos="2160"/>
        <p:guide pos="2880"/>
      </p:guideLst>
    </p:cSldViewPr>
  </p:slideViewPr>
  <p:notesTextViewPr>
    <p:cViewPr>
      <p:scale>
        <a:sx n="1" d="1"/>
        <a:sy n="1" d="1"/>
      </p:scale>
      <p:origin x="0" y="0"/>
    </p:cViewPr>
  </p:notesTextViewPr>
  <p:sorterViewPr>
    <p:cViewPr>
      <p:scale>
        <a:sx n="100" d="100"/>
        <a:sy n="100" d="100"/>
      </p:scale>
      <p:origin x="0" y="118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EC55D-DF11-4B6E-B8E2-8ED8B7CB6743}" type="datetimeFigureOut">
              <a:rPr lang="en-US" smtClean="0"/>
              <a:t>1/9/2019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1/9/2019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6428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1/9/2019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41045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1/9/2019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05682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1/9/2019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6524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1/9/2019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4305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1/9/2019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031518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1/9/2019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569907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1/9/2019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10122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1/9/2019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750399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1/9/2019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80392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1/9/2019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967829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1/9/2019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734445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1/9/2019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414508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1/9/2019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722453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1/9/2019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508153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1/9/2019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984805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1/9/2019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963106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1/9/2019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34323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1/9/2019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475096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1/9/2019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982817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1/9/2019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818809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1/9/2019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07274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t>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t>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t>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1/9/2019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76910024"/>
      </p:ext>
    </p:extLst>
  </p:cSld>
  <p:clrMap bg1="lt1" tx1="dk1" bg2="lt2" tx2="dk2" accent1="accent1" accent2="accent2" accent3="accent3" accent4="accent4" accent5="accent5" accent6="accent6" hlink="hlink" folHlink="folHlink"/>
  <p:sldLayoutIdLst>
    <p:sldLayoutId id="2147484657" r:id="rId1"/>
    <p:sldLayoutId id="2147484658" r:id="rId2"/>
    <p:sldLayoutId id="2147484659" r:id="rId3"/>
    <p:sldLayoutId id="2147484660" r:id="rId4"/>
    <p:sldLayoutId id="2147484661" r:id="rId5"/>
    <p:sldLayoutId id="2147484662" r:id="rId6"/>
    <p:sldLayoutId id="2147484663" r:id="rId7"/>
    <p:sldLayoutId id="2147484664" r:id="rId8"/>
    <p:sldLayoutId id="2147484665" r:id="rId9"/>
    <p:sldLayoutId id="2147484666" r:id="rId10"/>
    <p:sldLayoutId id="21474846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1/9/2019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60191487"/>
      </p:ext>
    </p:extLst>
  </p:cSld>
  <p:clrMap bg1="lt1" tx1="dk1" bg2="lt2" tx2="dk2" accent1="accent1" accent2="accent2" accent3="accent3" accent4="accent4" accent5="accent5" accent6="accent6" hlink="hlink" folHlink="folHlink"/>
  <p:sldLayoutIdLst>
    <p:sldLayoutId id="2147484669" r:id="rId1"/>
    <p:sldLayoutId id="2147484670" r:id="rId2"/>
    <p:sldLayoutId id="2147484671" r:id="rId3"/>
    <p:sldLayoutId id="2147484672" r:id="rId4"/>
    <p:sldLayoutId id="2147484673" r:id="rId5"/>
    <p:sldLayoutId id="2147484674" r:id="rId6"/>
    <p:sldLayoutId id="2147484675" r:id="rId7"/>
    <p:sldLayoutId id="2147484676" r:id="rId8"/>
    <p:sldLayoutId id="2147484677" r:id="rId9"/>
    <p:sldLayoutId id="2147484678" r:id="rId10"/>
    <p:sldLayoutId id="21474846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4.xml"/><Relationship Id="rId4" Type="http://schemas.openxmlformats.org/officeDocument/2006/relationships/hyperlink" Target="https://www.churchhistory101.com/century2-p6.php"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4.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5.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6.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7.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8.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9.xml"/></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28.xml"/><Relationship Id="rId1" Type="http://schemas.openxmlformats.org/officeDocument/2006/relationships/themeOverride" Target="../theme/themeOverride20.xml"/><Relationship Id="rId4" Type="http://schemas.openxmlformats.org/officeDocument/2006/relationships/hyperlink" Target="http://www.newworldencyclopedia.org/entry/File:Acts-2.jp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openxmlformats.org/officeDocument/2006/relationships/hyperlink" Target="https://en.wikipedia.org/wiki/Tertullian"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2.xml"/><Relationship Id="rId4" Type="http://schemas.openxmlformats.org/officeDocument/2006/relationships/hyperlink" Target="https://www.churchhistory101.com/century2-p6.php"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3.xml"/><Relationship Id="rId5" Type="http://schemas.openxmlformats.org/officeDocument/2006/relationships/image" Target="../media/image4.png"/><Relationship Id="rId4" Type="http://schemas.openxmlformats.org/officeDocument/2006/relationships/hyperlink" Target="https://sljglobal.wikispaces.com/Roman+Geograph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8965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0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*Tertullian</a:t>
            </a:r>
          </a:p>
        </p:txBody>
      </p:sp>
      <p:sp>
        <p:nvSpPr>
          <p:cNvPr id="4" name="Content Placeholder 3"/>
          <p:cNvSpPr>
            <a:spLocks noGrp="1"/>
          </p:cNvSpPr>
          <p:nvPr>
            <p:ph idx="1"/>
          </p:nvPr>
        </p:nvSpPr>
        <p:spPr>
          <a:xfrm>
            <a:off x="457200" y="838200"/>
            <a:ext cx="8229600" cy="5257800"/>
          </a:xfrm>
        </p:spPr>
        <p:txBody>
          <a:bodyPr>
            <a:normAutofit fontScale="92500" lnSpcReduction="20000"/>
          </a:bodyPr>
          <a:lstStyle/>
          <a:p>
            <a:pPr lvl="0"/>
            <a:r>
              <a:rPr lang="en-US" dirty="0" smtClean="0"/>
              <a:t>Tertullian was </a:t>
            </a:r>
            <a:r>
              <a:rPr lang="en-US" dirty="0"/>
              <a:t>born in Carthage, North </a:t>
            </a:r>
            <a:r>
              <a:rPr lang="en-US" dirty="0" smtClean="0"/>
              <a:t>Africa around AD 155, </a:t>
            </a:r>
            <a:r>
              <a:rPr lang="en-US" dirty="0"/>
              <a:t>the son of a Roman </a:t>
            </a:r>
            <a:r>
              <a:rPr lang="en-US" dirty="0" smtClean="0"/>
              <a:t>centurion.</a:t>
            </a:r>
            <a:r>
              <a:rPr lang="en-US" baseline="30000" dirty="0" smtClean="0"/>
              <a:t>1</a:t>
            </a:r>
            <a:r>
              <a:rPr lang="en-US" dirty="0" smtClean="0"/>
              <a:t> </a:t>
            </a:r>
          </a:p>
          <a:p>
            <a:pPr lvl="0"/>
            <a:r>
              <a:rPr lang="en-US" dirty="0" smtClean="0"/>
              <a:t>The church historian Eusebius refers to him as “a famed, distinguished expert on Roman law”, suggesting that Tertullian may have been a lawyer.</a:t>
            </a:r>
            <a:r>
              <a:rPr lang="en-US" baseline="30000" dirty="0" smtClean="0"/>
              <a:t> 2</a:t>
            </a:r>
            <a:endParaRPr lang="en-US" dirty="0" smtClean="0"/>
          </a:p>
          <a:p>
            <a:r>
              <a:rPr lang="en-US" dirty="0"/>
              <a:t>Tertullian</a:t>
            </a:r>
            <a:r>
              <a:rPr lang="en-US" dirty="0" smtClean="0"/>
              <a:t> </a:t>
            </a:r>
            <a:r>
              <a:rPr lang="en-US" dirty="0"/>
              <a:t>was converted </a:t>
            </a:r>
            <a:r>
              <a:rPr lang="en-US" dirty="0" smtClean="0"/>
              <a:t>to Christianity at the age of 40 </a:t>
            </a:r>
            <a:r>
              <a:rPr lang="en-US" dirty="0"/>
              <a:t>and died </a:t>
            </a:r>
            <a:r>
              <a:rPr lang="en-US" dirty="0" smtClean="0"/>
              <a:t>when he was about 70 years old (around AD </a:t>
            </a:r>
            <a:r>
              <a:rPr lang="en-US" dirty="0"/>
              <a:t>225 </a:t>
            </a:r>
            <a:r>
              <a:rPr lang="en-US" dirty="0" smtClean="0"/>
              <a:t>).</a:t>
            </a:r>
            <a:r>
              <a:rPr lang="en-US" baseline="30000" dirty="0" smtClean="0"/>
              <a:t> 3</a:t>
            </a:r>
          </a:p>
          <a:p>
            <a:r>
              <a:rPr lang="en-US" dirty="0" smtClean="0"/>
              <a:t>He was </a:t>
            </a:r>
            <a:r>
              <a:rPr lang="en-US" dirty="0"/>
              <a:t>a prolific writer and is </a:t>
            </a:r>
            <a:r>
              <a:rPr lang="en-US" dirty="0" smtClean="0"/>
              <a:t>the </a:t>
            </a:r>
            <a:r>
              <a:rPr lang="en-US" dirty="0"/>
              <a:t>first Christian writer to write in Latin. His biblical quotations come from a Latin bible as well</a:t>
            </a:r>
            <a:r>
              <a:rPr lang="en-US" dirty="0" smtClean="0"/>
              <a:t>.</a:t>
            </a:r>
            <a:r>
              <a:rPr lang="en-US" baseline="30000" dirty="0"/>
              <a:t> 1</a:t>
            </a:r>
            <a:endParaRPr lang="en-US" dirty="0" smtClean="0"/>
          </a:p>
          <a:p>
            <a:pPr lvl="0"/>
            <a:r>
              <a:rPr lang="en-US" dirty="0" smtClean="0"/>
              <a:t>His </a:t>
            </a:r>
            <a:r>
              <a:rPr lang="en-US" dirty="0"/>
              <a:t>writings are terse, direct, and always attacking – as he probably argued in courtrooms, his aim is always to win the battle of the argument</a:t>
            </a:r>
            <a:r>
              <a:rPr lang="en-US" dirty="0" smtClean="0"/>
              <a:t>.</a:t>
            </a:r>
            <a:r>
              <a:rPr lang="en-US" baseline="30000" dirty="0"/>
              <a:t> 1</a:t>
            </a:r>
            <a:endParaRPr lang="en-US" dirty="0"/>
          </a:p>
        </p:txBody>
      </p:sp>
      <p:sp>
        <p:nvSpPr>
          <p:cNvPr id="6" name="TextBox 5"/>
          <p:cNvSpPr txBox="1"/>
          <p:nvPr/>
        </p:nvSpPr>
        <p:spPr>
          <a:xfrm>
            <a:off x="-2219" y="6046978"/>
            <a:ext cx="9144000" cy="830997"/>
          </a:xfrm>
          <a:prstGeom prst="rect">
            <a:avLst/>
          </a:prstGeom>
          <a:noFill/>
        </p:spPr>
        <p:txBody>
          <a:bodyPr wrap="square" rtlCol="0">
            <a:spAutoFit/>
          </a:bodyPr>
          <a:lstStyle/>
          <a:p>
            <a:r>
              <a:rPr lang="en-US" sz="1600" baseline="30000" dirty="0" smtClean="0">
                <a:solidFill>
                  <a:prstClr val="black"/>
                </a:solidFill>
              </a:rPr>
              <a:t>1</a:t>
            </a:r>
            <a:r>
              <a:rPr lang="en-US" sz="1600" dirty="0" smtClean="0">
                <a:solidFill>
                  <a:prstClr val="black"/>
                </a:solidFill>
              </a:rPr>
              <a:t> </a:t>
            </a:r>
            <a:r>
              <a:rPr lang="en-US" sz="1600" dirty="0" smtClean="0">
                <a:solidFill>
                  <a:prstClr val="black"/>
                </a:solidFill>
                <a:hlinkClick r:id="rId4"/>
              </a:rPr>
              <a:t>https</a:t>
            </a:r>
            <a:r>
              <a:rPr lang="en-US" sz="1600" dirty="0">
                <a:solidFill>
                  <a:prstClr val="black"/>
                </a:solidFill>
                <a:hlinkClick r:id="rId4"/>
              </a:rPr>
              <a:t>://</a:t>
            </a:r>
            <a:r>
              <a:rPr lang="en-US" sz="1600" dirty="0" smtClean="0">
                <a:solidFill>
                  <a:prstClr val="black"/>
                </a:solidFill>
                <a:hlinkClick r:id="rId4"/>
              </a:rPr>
              <a:t>www.churchhistory101.com/century2-p6.php</a:t>
            </a:r>
            <a:r>
              <a:rPr lang="en-US" sz="1600" dirty="0" smtClean="0">
                <a:solidFill>
                  <a:prstClr val="black"/>
                </a:solidFill>
              </a:rPr>
              <a:t> </a:t>
            </a:r>
          </a:p>
          <a:p>
            <a:r>
              <a:rPr lang="en-US" sz="1600" baseline="30000" dirty="0" smtClean="0">
                <a:solidFill>
                  <a:prstClr val="black"/>
                </a:solidFill>
              </a:rPr>
              <a:t>2 </a:t>
            </a:r>
            <a:r>
              <a:rPr lang="en-US" sz="1600" dirty="0">
                <a:solidFill>
                  <a:prstClr val="black"/>
                </a:solidFill>
              </a:rPr>
              <a:t>Eusebius in </a:t>
            </a:r>
            <a:r>
              <a:rPr lang="en-US" sz="1600" i="1" dirty="0">
                <a:solidFill>
                  <a:prstClr val="black"/>
                </a:solidFill>
              </a:rPr>
              <a:t>The Church History</a:t>
            </a:r>
            <a:r>
              <a:rPr lang="en-US" sz="1600" dirty="0">
                <a:solidFill>
                  <a:prstClr val="black"/>
                </a:solidFill>
              </a:rPr>
              <a:t>; Translation by Paul Maier; </a:t>
            </a:r>
            <a:r>
              <a:rPr lang="en-US" sz="1600" dirty="0" smtClean="0">
                <a:solidFill>
                  <a:prstClr val="black"/>
                </a:solidFill>
              </a:rPr>
              <a:t>p. 55</a:t>
            </a:r>
            <a:endParaRPr lang="en-US" sz="1600" baseline="30000" dirty="0" smtClean="0">
              <a:solidFill>
                <a:prstClr val="black"/>
              </a:solidFill>
            </a:endParaRPr>
          </a:p>
          <a:p>
            <a:r>
              <a:rPr lang="en-US" sz="1600" baseline="30000" dirty="0" smtClean="0">
                <a:solidFill>
                  <a:prstClr val="black"/>
                </a:solidFill>
              </a:rPr>
              <a:t>3 </a:t>
            </a:r>
            <a:r>
              <a:rPr lang="en-US" sz="1600" dirty="0" smtClean="0">
                <a:solidFill>
                  <a:prstClr val="black"/>
                </a:solidFill>
              </a:rPr>
              <a:t>Based </a:t>
            </a:r>
            <a:r>
              <a:rPr lang="en-US" sz="1600" dirty="0">
                <a:solidFill>
                  <a:prstClr val="black"/>
                </a:solidFill>
              </a:rPr>
              <a:t>on notes taken from James White’s 2016 Church History Series; Lesson 17</a:t>
            </a:r>
            <a:endParaRPr lang="en-US" sz="1600" dirty="0">
              <a:solidFill>
                <a:prstClr val="black"/>
              </a:solidFill>
            </a:endParaRPr>
          </a:p>
        </p:txBody>
      </p:sp>
    </p:spTree>
    <p:extLst>
      <p:ext uri="{BB962C8B-B14F-4D97-AF65-F5344CB8AC3E}">
        <p14:creationId xmlns:p14="http://schemas.microsoft.com/office/powerpoint/2010/main" val="3943996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p:cTn id="13"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 calcmode="lin" valueType="num">
                                      <p:cBhvr>
                                        <p:cTn id="20"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p:cTn id="27"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0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*Tertullian</a:t>
            </a:r>
          </a:p>
        </p:txBody>
      </p:sp>
      <p:sp>
        <p:nvSpPr>
          <p:cNvPr id="4" name="Content Placeholder 3"/>
          <p:cNvSpPr>
            <a:spLocks noGrp="1"/>
          </p:cNvSpPr>
          <p:nvPr>
            <p:ph idx="1"/>
          </p:nvPr>
        </p:nvSpPr>
        <p:spPr>
          <a:xfrm>
            <a:off x="457200" y="838200"/>
            <a:ext cx="8229600" cy="5638800"/>
          </a:xfrm>
        </p:spPr>
        <p:txBody>
          <a:bodyPr>
            <a:normAutofit fontScale="92500"/>
          </a:bodyPr>
          <a:lstStyle/>
          <a:p>
            <a:pPr lvl="0"/>
            <a:r>
              <a:rPr lang="en-US" dirty="0" smtClean="0"/>
              <a:t>Tertullian’s hawkish</a:t>
            </a:r>
            <a:r>
              <a:rPr lang="en-US" dirty="0"/>
              <a:t>, fire-breathing personality perfectly expressed the uncompromising hostility of the North-West African Church towards the Pagan society of the Roman Empire. </a:t>
            </a:r>
            <a:endParaRPr lang="en-US" dirty="0" smtClean="0"/>
          </a:p>
          <a:p>
            <a:pPr lvl="0"/>
            <a:r>
              <a:rPr lang="en-US" dirty="0" smtClean="0"/>
              <a:t>He </a:t>
            </a:r>
            <a:r>
              <a:rPr lang="en-US" dirty="0"/>
              <a:t>was also a talented, many-sided theologian, with a gift for </a:t>
            </a:r>
            <a:r>
              <a:rPr lang="en-US" dirty="0" smtClean="0"/>
              <a:t>expressing his </a:t>
            </a:r>
            <a:r>
              <a:rPr lang="en-US" dirty="0"/>
              <a:t>piercing thoughts with bold, </a:t>
            </a:r>
            <a:r>
              <a:rPr lang="en-US" dirty="0" smtClean="0"/>
              <a:t>colorful </a:t>
            </a:r>
            <a:r>
              <a:rPr lang="en-US" dirty="0"/>
              <a:t>and dazzling words. </a:t>
            </a:r>
            <a:endParaRPr lang="en-US" dirty="0" smtClean="0"/>
          </a:p>
          <a:p>
            <a:pPr lvl="0"/>
            <a:r>
              <a:rPr lang="en-US" dirty="0" smtClean="0"/>
              <a:t>In </a:t>
            </a:r>
            <a:r>
              <a:rPr lang="en-US" dirty="0"/>
              <a:t>the period </a:t>
            </a:r>
            <a:r>
              <a:rPr lang="en-US" dirty="0" smtClean="0"/>
              <a:t>between AD 196-212</a:t>
            </a:r>
            <a:r>
              <a:rPr lang="en-US" dirty="0"/>
              <a:t>, he produced a series of extremely important Christian writings, which fall into three main groups, according to their theme</a:t>
            </a:r>
            <a:r>
              <a:rPr lang="en-US" dirty="0" smtClean="0"/>
              <a:t>:</a:t>
            </a:r>
          </a:p>
          <a:p>
            <a:pPr lvl="1"/>
            <a:r>
              <a:rPr lang="en-US" dirty="0"/>
              <a:t>The </a:t>
            </a:r>
            <a:r>
              <a:rPr lang="en-US" dirty="0" smtClean="0"/>
              <a:t>Relationship Between </a:t>
            </a:r>
            <a:r>
              <a:rPr lang="en-US" dirty="0"/>
              <a:t>Christianity and the Roman </a:t>
            </a:r>
            <a:r>
              <a:rPr lang="en-US" dirty="0" smtClean="0"/>
              <a:t>Empire</a:t>
            </a:r>
          </a:p>
          <a:p>
            <a:pPr lvl="1"/>
            <a:r>
              <a:rPr lang="en-US" dirty="0"/>
              <a:t>The </a:t>
            </a:r>
            <a:r>
              <a:rPr lang="en-US" dirty="0" smtClean="0"/>
              <a:t>Defense </a:t>
            </a:r>
            <a:r>
              <a:rPr lang="en-US" dirty="0"/>
              <a:t>of </a:t>
            </a:r>
            <a:r>
              <a:rPr lang="en-US" dirty="0" smtClean="0"/>
              <a:t>Orthodoxy Against Heresy</a:t>
            </a:r>
          </a:p>
          <a:p>
            <a:pPr lvl="1"/>
            <a:r>
              <a:rPr lang="en-US" dirty="0"/>
              <a:t>The </a:t>
            </a:r>
            <a:r>
              <a:rPr lang="en-US" dirty="0" smtClean="0"/>
              <a:t>Moral Behavior </a:t>
            </a:r>
            <a:r>
              <a:rPr lang="en-US" dirty="0"/>
              <a:t>of </a:t>
            </a:r>
            <a:r>
              <a:rPr lang="en-US" dirty="0" smtClean="0"/>
              <a:t>Christians</a:t>
            </a:r>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 </a:t>
            </a:r>
          </a:p>
        </p:txBody>
      </p:sp>
    </p:spTree>
    <p:extLst>
      <p:ext uri="{BB962C8B-B14F-4D97-AF65-F5344CB8AC3E}">
        <p14:creationId xmlns:p14="http://schemas.microsoft.com/office/powerpoint/2010/main" val="26448047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0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961008"/>
          </a:xfrm>
        </p:spPr>
        <p:txBody>
          <a:bodyPr>
            <a:noAutofit/>
          </a:bodyPr>
          <a:lstStyle/>
          <a:p>
            <a:r>
              <a:rPr lang="en-US" sz="3600" b="1" dirty="0"/>
              <a:t>*Tertullian on </a:t>
            </a:r>
            <a:r>
              <a:rPr lang="en-US" sz="3600" b="1" dirty="0" smtClean="0"/>
              <a:t>the Relationship Between </a:t>
            </a:r>
            <a:r>
              <a:rPr lang="en-US" sz="3600" b="1" dirty="0"/>
              <a:t>Christianity and the Roman </a:t>
            </a:r>
            <a:r>
              <a:rPr lang="en-US" sz="3600" b="1" dirty="0" smtClean="0"/>
              <a:t>Empire</a:t>
            </a:r>
            <a:endParaRPr lang="en-US" sz="3600" b="1" dirty="0"/>
          </a:p>
        </p:txBody>
      </p:sp>
      <p:sp>
        <p:nvSpPr>
          <p:cNvPr id="4" name="Content Placeholder 3"/>
          <p:cNvSpPr>
            <a:spLocks noGrp="1"/>
          </p:cNvSpPr>
          <p:nvPr>
            <p:ph idx="1"/>
          </p:nvPr>
        </p:nvSpPr>
        <p:spPr>
          <a:xfrm>
            <a:off x="457200" y="1143000"/>
            <a:ext cx="8229600" cy="5334000"/>
          </a:xfrm>
        </p:spPr>
        <p:txBody>
          <a:bodyPr>
            <a:normAutofit fontScale="92500" lnSpcReduction="20000"/>
          </a:bodyPr>
          <a:lstStyle/>
          <a:p>
            <a:pPr lvl="0"/>
            <a:r>
              <a:rPr lang="en-US" dirty="0"/>
              <a:t>Tertullian’s first Christian </a:t>
            </a:r>
            <a:r>
              <a:rPr lang="en-US" dirty="0" smtClean="0"/>
              <a:t>book, which </a:t>
            </a:r>
            <a:r>
              <a:rPr lang="en-US" dirty="0"/>
              <a:t>appeared in AD </a:t>
            </a:r>
            <a:r>
              <a:rPr lang="en-US" dirty="0" smtClean="0"/>
              <a:t>196, is called </a:t>
            </a:r>
            <a:r>
              <a:rPr lang="en-US" i="1" dirty="0" err="1" smtClean="0"/>
              <a:t>Apologeticus</a:t>
            </a:r>
            <a:r>
              <a:rPr lang="en-US" dirty="0" smtClean="0"/>
              <a:t> (Latin for </a:t>
            </a:r>
            <a:r>
              <a:rPr lang="en-US" i="1" dirty="0" smtClean="0"/>
              <a:t>Apology)</a:t>
            </a:r>
            <a:r>
              <a:rPr lang="en-US" dirty="0" smtClean="0"/>
              <a:t>. </a:t>
            </a:r>
          </a:p>
          <a:p>
            <a:pPr lvl="0"/>
            <a:r>
              <a:rPr lang="en-US" dirty="0" smtClean="0"/>
              <a:t>He </a:t>
            </a:r>
            <a:r>
              <a:rPr lang="en-US" dirty="0"/>
              <a:t>argued that the Roman government should stop persecuting the Church, because Christians paid their taxes and prayed for the emperor and the welfare of the Empire. </a:t>
            </a:r>
            <a:endParaRPr lang="en-US" dirty="0" smtClean="0"/>
          </a:p>
          <a:p>
            <a:pPr lvl="0"/>
            <a:r>
              <a:rPr lang="en-US" dirty="0" smtClean="0"/>
              <a:t>However</a:t>
            </a:r>
            <a:r>
              <a:rPr lang="en-US" dirty="0"/>
              <a:t>, he was equally insistent that no Christian could actually take part in any of the affairs of Pagan </a:t>
            </a:r>
            <a:r>
              <a:rPr lang="en-US" dirty="0" smtClean="0"/>
              <a:t>society. Tertullian insisted that: </a:t>
            </a:r>
          </a:p>
          <a:p>
            <a:pPr lvl="1"/>
            <a:r>
              <a:rPr lang="en-US" dirty="0" smtClean="0"/>
              <a:t>No </a:t>
            </a:r>
            <a:r>
              <a:rPr lang="en-US" dirty="0"/>
              <a:t>Christian could work for the government, the army, any educational institution, or any business which supported Pagan religion, e.g. painting and sculpting, which often involved making idols. </a:t>
            </a:r>
            <a:endParaRPr lang="en-US" dirty="0" smtClean="0"/>
          </a:p>
          <a:p>
            <a:pPr lvl="1"/>
            <a:r>
              <a:rPr lang="en-US" dirty="0" smtClean="0"/>
              <a:t>No </a:t>
            </a:r>
            <a:r>
              <a:rPr lang="en-US" dirty="0"/>
              <a:t>Christian </a:t>
            </a:r>
            <a:r>
              <a:rPr lang="en-US" dirty="0" smtClean="0"/>
              <a:t>could </a:t>
            </a:r>
            <a:r>
              <a:rPr lang="en-US" dirty="0"/>
              <a:t>ever go to any kind of public entertainment. </a:t>
            </a:r>
            <a:endParaRPr lang="en-US" dirty="0" smtClean="0"/>
          </a:p>
          <a:p>
            <a:pPr lvl="1"/>
            <a:r>
              <a:rPr lang="en-US" dirty="0" smtClean="0"/>
              <a:t>Indeed</a:t>
            </a:r>
            <a:r>
              <a:rPr lang="en-US" dirty="0"/>
              <a:t>, Tertullian called the whole Roman world “the camp of darkness”, as against the Church which was “the camp of light”. </a:t>
            </a:r>
            <a:endParaRPr lang="en-US" dirty="0" smtClean="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 </a:t>
            </a:r>
          </a:p>
        </p:txBody>
      </p:sp>
    </p:spTree>
    <p:extLst>
      <p:ext uri="{BB962C8B-B14F-4D97-AF65-F5344CB8AC3E}">
        <p14:creationId xmlns:p14="http://schemas.microsoft.com/office/powerpoint/2010/main" val="14958303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0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961008"/>
          </a:xfrm>
        </p:spPr>
        <p:txBody>
          <a:bodyPr>
            <a:noAutofit/>
          </a:bodyPr>
          <a:lstStyle/>
          <a:p>
            <a:r>
              <a:rPr lang="en-US" sz="3600" b="1" dirty="0"/>
              <a:t>*Tertullian on the Relationship Between Christianity and the Roman Empire</a:t>
            </a:r>
            <a:endParaRPr lang="en-US" sz="3600" b="1" dirty="0"/>
          </a:p>
        </p:txBody>
      </p:sp>
      <p:sp>
        <p:nvSpPr>
          <p:cNvPr id="4" name="Content Placeholder 3"/>
          <p:cNvSpPr>
            <a:spLocks noGrp="1"/>
          </p:cNvSpPr>
          <p:nvPr>
            <p:ph idx="1"/>
          </p:nvPr>
        </p:nvSpPr>
        <p:spPr>
          <a:xfrm>
            <a:off x="457200" y="1066800"/>
            <a:ext cx="8229600" cy="5410200"/>
          </a:xfrm>
        </p:spPr>
        <p:txBody>
          <a:bodyPr>
            <a:normAutofit fontScale="92500" lnSpcReduction="10000"/>
          </a:bodyPr>
          <a:lstStyle/>
          <a:p>
            <a:pPr lvl="0"/>
            <a:r>
              <a:rPr lang="en-US" dirty="0" smtClean="0"/>
              <a:t>So </a:t>
            </a:r>
            <a:r>
              <a:rPr lang="en-US" dirty="0"/>
              <a:t>Tertullian advocated an almost totally negative attitude towards the Empire. He said: “Nothing could be more alien to us than the state. We Christians know of only one ‘state’, of which we are all citizens: </a:t>
            </a:r>
            <a:r>
              <a:rPr lang="en-US" dirty="0" smtClean="0"/>
              <a:t>the universe.”</a:t>
            </a:r>
          </a:p>
          <a:p>
            <a:pPr lvl="0"/>
            <a:r>
              <a:rPr lang="en-US" dirty="0"/>
              <a:t>Tertullian’s hostility to Pagan culture meant that he took a different approach to Greek philosophy from that of Justin Martyr, Clement of Alexandria and Origen. </a:t>
            </a:r>
            <a:endParaRPr lang="en-US" dirty="0" smtClean="0"/>
          </a:p>
          <a:p>
            <a:pPr lvl="0"/>
            <a:r>
              <a:rPr lang="en-US" dirty="0" smtClean="0"/>
              <a:t>Justin </a:t>
            </a:r>
            <a:r>
              <a:rPr lang="en-US" dirty="0"/>
              <a:t>and Clement saw Christianity as the fulfilment of Greek philosophy; Platonism pervaded Origen’s theology. </a:t>
            </a:r>
            <a:endParaRPr lang="en-US" dirty="0" smtClean="0"/>
          </a:p>
          <a:p>
            <a:pPr lvl="0"/>
            <a:r>
              <a:rPr lang="en-US" dirty="0" smtClean="0"/>
              <a:t>By </a:t>
            </a:r>
            <a:r>
              <a:rPr lang="en-US" dirty="0"/>
              <a:t>contrast, Tertullian called Christians to be on their strictest guard against Pagan philosophy; it was spiritually dangerous, always threatening to poison and corrupt the purity of Christian truth. </a:t>
            </a:r>
            <a:endParaRPr lang="en-US" dirty="0" smtClean="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 </a:t>
            </a:r>
          </a:p>
        </p:txBody>
      </p:sp>
    </p:spTree>
    <p:extLst>
      <p:ext uri="{BB962C8B-B14F-4D97-AF65-F5344CB8AC3E}">
        <p14:creationId xmlns:p14="http://schemas.microsoft.com/office/powerpoint/2010/main" val="164856600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0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961008"/>
          </a:xfrm>
        </p:spPr>
        <p:txBody>
          <a:bodyPr>
            <a:noAutofit/>
          </a:bodyPr>
          <a:lstStyle/>
          <a:p>
            <a:r>
              <a:rPr lang="en-US" sz="3600" b="1" dirty="0" smtClean="0"/>
              <a:t>Tertullian </a:t>
            </a:r>
            <a:r>
              <a:rPr lang="en-US" sz="3600" b="1" dirty="0"/>
              <a:t>on the Relationship Between Christianity and the Roman Empire</a:t>
            </a:r>
            <a:endParaRPr lang="en-US" sz="3600" b="1" dirty="0"/>
          </a:p>
        </p:txBody>
      </p:sp>
      <p:sp>
        <p:nvSpPr>
          <p:cNvPr id="4" name="Content Placeholder 3"/>
          <p:cNvSpPr>
            <a:spLocks noGrp="1"/>
          </p:cNvSpPr>
          <p:nvPr>
            <p:ph idx="1"/>
          </p:nvPr>
        </p:nvSpPr>
        <p:spPr>
          <a:xfrm>
            <a:off x="457200" y="1066800"/>
            <a:ext cx="8229600" cy="5163494"/>
          </a:xfrm>
        </p:spPr>
        <p:txBody>
          <a:bodyPr>
            <a:normAutofit lnSpcReduction="10000"/>
          </a:bodyPr>
          <a:lstStyle/>
          <a:p>
            <a:pPr lvl="0"/>
            <a:r>
              <a:rPr lang="en-US" dirty="0" smtClean="0"/>
              <a:t>In </a:t>
            </a:r>
            <a:r>
              <a:rPr lang="en-US" dirty="0"/>
              <a:t>a famous saying, Tertullian asked: “What has Athens to do with Jerusalem?” That is, What has Greek philosophy to do with the Bible</a:t>
            </a:r>
            <a:r>
              <a:rPr lang="en-US" dirty="0" smtClean="0"/>
              <a:t>?</a:t>
            </a:r>
            <a:r>
              <a:rPr lang="en-US" baseline="30000" dirty="0"/>
              <a:t> 1</a:t>
            </a:r>
            <a:endParaRPr lang="en-US" dirty="0" smtClean="0"/>
          </a:p>
          <a:p>
            <a:pPr lvl="0"/>
            <a:r>
              <a:rPr lang="en-US" dirty="0" smtClean="0"/>
              <a:t>As far as Tertullian was concerned, all </a:t>
            </a:r>
            <a:r>
              <a:rPr lang="en-US" dirty="0"/>
              <a:t>the truth </a:t>
            </a:r>
            <a:r>
              <a:rPr lang="en-US" dirty="0" smtClean="0"/>
              <a:t>that a Christian </a:t>
            </a:r>
            <a:r>
              <a:rPr lang="en-US" dirty="0"/>
              <a:t>needs to know has been revealed in the Word of God</a:t>
            </a:r>
            <a:r>
              <a:rPr lang="en-US" dirty="0" smtClean="0"/>
              <a:t>.</a:t>
            </a:r>
            <a:r>
              <a:rPr lang="en-US" baseline="30000" dirty="0"/>
              <a:t> 1</a:t>
            </a:r>
            <a:endParaRPr lang="en-US" dirty="0" smtClean="0"/>
          </a:p>
          <a:p>
            <a:pPr lvl="0"/>
            <a:r>
              <a:rPr lang="en-US" dirty="0" smtClean="0"/>
              <a:t>However</a:t>
            </a:r>
            <a:r>
              <a:rPr lang="en-US" dirty="0"/>
              <a:t>, despite Tertullian’s thunderous warnings, Stoicism deeply influenced his own religious beliefs (e.g. about the nature of God and the soul</a:t>
            </a:r>
            <a:r>
              <a:rPr lang="en-US" dirty="0" smtClean="0"/>
              <a:t>).</a:t>
            </a:r>
            <a:r>
              <a:rPr lang="en-US" baseline="30000" dirty="0"/>
              <a:t> 1</a:t>
            </a:r>
            <a:endParaRPr lang="en-US" dirty="0" smtClean="0"/>
          </a:p>
          <a:p>
            <a:pPr lvl="0"/>
            <a:r>
              <a:rPr lang="en-US" dirty="0" smtClean="0"/>
              <a:t>Another </a:t>
            </a:r>
            <a:r>
              <a:rPr lang="en-US" b="1" i="1" dirty="0" smtClean="0"/>
              <a:t>famous</a:t>
            </a:r>
            <a:r>
              <a:rPr lang="en-US" dirty="0" smtClean="0"/>
              <a:t> idea that Tertullian put forth in </a:t>
            </a:r>
            <a:r>
              <a:rPr lang="en-US" i="1" dirty="0" err="1"/>
              <a:t>Apologeticus</a:t>
            </a:r>
            <a:r>
              <a:rPr lang="en-US" i="1" dirty="0"/>
              <a:t> </a:t>
            </a:r>
            <a:r>
              <a:rPr lang="en-US" dirty="0" smtClean="0"/>
              <a:t>is the idea that </a:t>
            </a:r>
            <a:r>
              <a:rPr lang="en-US" dirty="0"/>
              <a:t>religious liberty is an inalienable right given to man by God</a:t>
            </a:r>
            <a:r>
              <a:rPr lang="en-US" dirty="0" smtClean="0"/>
              <a:t>!</a:t>
            </a:r>
            <a:r>
              <a:rPr lang="en-US" baseline="30000" dirty="0"/>
              <a:t> </a:t>
            </a:r>
            <a:r>
              <a:rPr lang="en-US" baseline="30000" dirty="0" smtClean="0"/>
              <a:t>2</a:t>
            </a:r>
            <a:endParaRPr lang="en-US" dirty="0" smtClean="0"/>
          </a:p>
          <a:p>
            <a:pPr marL="0" lvl="0" indent="0">
              <a:buNone/>
            </a:pPr>
            <a:endParaRPr lang="en-US" dirty="0"/>
          </a:p>
        </p:txBody>
      </p:sp>
      <p:sp>
        <p:nvSpPr>
          <p:cNvPr id="6" name="TextBox 5"/>
          <p:cNvSpPr txBox="1"/>
          <p:nvPr/>
        </p:nvSpPr>
        <p:spPr>
          <a:xfrm>
            <a:off x="0" y="6230294"/>
            <a:ext cx="9144000" cy="584775"/>
          </a:xfrm>
          <a:prstGeom prst="rect">
            <a:avLst/>
          </a:prstGeom>
          <a:noFill/>
        </p:spPr>
        <p:txBody>
          <a:bodyPr wrap="square" rtlCol="0">
            <a:spAutoFit/>
          </a:bodyPr>
          <a:lstStyle/>
          <a:p>
            <a:r>
              <a:rPr lang="en-US" sz="1600" baseline="30000" dirty="0" smtClean="0">
                <a:solidFill>
                  <a:prstClr val="black"/>
                </a:solidFill>
              </a:rPr>
              <a:t>1 </a:t>
            </a:r>
            <a:r>
              <a:rPr lang="en-US" sz="1600" dirty="0" smtClean="0">
                <a:solidFill>
                  <a:prstClr val="black"/>
                </a:solidFill>
              </a:rPr>
              <a:t>Needham</a:t>
            </a:r>
            <a:r>
              <a:rPr lang="en-US" sz="1600" dirty="0">
                <a:solidFill>
                  <a:prstClr val="black"/>
                </a:solidFill>
              </a:rPr>
              <a:t>, Nick. </a:t>
            </a:r>
            <a:r>
              <a:rPr lang="en-US" sz="1600" dirty="0">
                <a:solidFill>
                  <a:prstClr val="black"/>
                </a:solidFill>
              </a:rPr>
              <a:t>2,000 Years of Christ's Power Vol. </a:t>
            </a:r>
            <a:r>
              <a:rPr lang="en-US" sz="1600" dirty="0">
                <a:solidFill>
                  <a:prstClr val="black"/>
                </a:solidFill>
              </a:rPr>
              <a:t>1: The Age of the Early Church </a:t>
            </a:r>
            <a:r>
              <a:rPr lang="en-US" sz="1600" dirty="0" smtClean="0">
                <a:solidFill>
                  <a:prstClr val="black"/>
                </a:solidFill>
              </a:rPr>
              <a:t>Fathers</a:t>
            </a:r>
          </a:p>
          <a:p>
            <a:r>
              <a:rPr lang="en-US" sz="1600" baseline="30000" dirty="0">
                <a:solidFill>
                  <a:prstClr val="black"/>
                </a:solidFill>
              </a:rPr>
              <a:t>2 </a:t>
            </a:r>
            <a:r>
              <a:rPr lang="en-US" sz="1600" dirty="0">
                <a:solidFill>
                  <a:prstClr val="black"/>
                </a:solidFill>
              </a:rPr>
              <a:t>Based on notes taken from James White’s 2016 Church History Series; Lesson </a:t>
            </a:r>
            <a:r>
              <a:rPr lang="en-US" sz="1600" dirty="0" smtClean="0">
                <a:solidFill>
                  <a:prstClr val="black"/>
                </a:solidFill>
              </a:rPr>
              <a:t>17 </a:t>
            </a:r>
            <a:endParaRPr lang="en-US" sz="1600" dirty="0">
              <a:solidFill>
                <a:prstClr val="black"/>
              </a:solidFill>
            </a:endParaRPr>
          </a:p>
        </p:txBody>
      </p:sp>
    </p:spTree>
    <p:extLst>
      <p:ext uri="{BB962C8B-B14F-4D97-AF65-F5344CB8AC3E}">
        <p14:creationId xmlns:p14="http://schemas.microsoft.com/office/powerpoint/2010/main" val="349885052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0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961008"/>
          </a:xfrm>
        </p:spPr>
        <p:txBody>
          <a:bodyPr>
            <a:noAutofit/>
          </a:bodyPr>
          <a:lstStyle/>
          <a:p>
            <a:r>
              <a:rPr lang="en-US" sz="3600" b="1" dirty="0"/>
              <a:t>*Tertullian on the Relationship Between Christianity and the Roman Empire</a:t>
            </a:r>
            <a:endParaRPr lang="en-US" sz="3600" b="1" dirty="0"/>
          </a:p>
        </p:txBody>
      </p:sp>
      <p:sp>
        <p:nvSpPr>
          <p:cNvPr id="4" name="Content Placeholder 3"/>
          <p:cNvSpPr>
            <a:spLocks noGrp="1"/>
          </p:cNvSpPr>
          <p:nvPr>
            <p:ph idx="1"/>
          </p:nvPr>
        </p:nvSpPr>
        <p:spPr>
          <a:xfrm>
            <a:off x="457200" y="1066800"/>
            <a:ext cx="8229600" cy="5410200"/>
          </a:xfrm>
        </p:spPr>
        <p:txBody>
          <a:bodyPr>
            <a:normAutofit lnSpcReduction="10000"/>
          </a:bodyPr>
          <a:lstStyle/>
          <a:p>
            <a:pPr lvl="0"/>
            <a:r>
              <a:rPr lang="en-US" dirty="0"/>
              <a:t>Tertullian ends his </a:t>
            </a:r>
            <a:r>
              <a:rPr lang="en-US" i="1" dirty="0" err="1"/>
              <a:t>Apologeticus</a:t>
            </a:r>
            <a:r>
              <a:rPr lang="en-US" dirty="0" smtClean="0"/>
              <a:t> </a:t>
            </a:r>
            <a:r>
              <a:rPr lang="en-US" dirty="0"/>
              <a:t>by returning again to the theme of persecution. </a:t>
            </a:r>
            <a:endParaRPr lang="en-US" dirty="0" smtClean="0"/>
          </a:p>
          <a:p>
            <a:pPr lvl="0"/>
            <a:r>
              <a:rPr lang="en-US" dirty="0" smtClean="0"/>
              <a:t>He points out that regardless </a:t>
            </a:r>
            <a:r>
              <a:rPr lang="en-US" dirty="0"/>
              <a:t>of the blameless character of the Christians, and despite the fact that they are a blessing to society, they are still blamed for virtually every </a:t>
            </a:r>
            <a:r>
              <a:rPr lang="en-US" dirty="0" smtClean="0"/>
              <a:t>bad thing that happens in Rome</a:t>
            </a:r>
            <a:r>
              <a:rPr lang="en-US" dirty="0"/>
              <a:t>. </a:t>
            </a:r>
            <a:endParaRPr lang="en-US" dirty="0" smtClean="0"/>
          </a:p>
          <a:p>
            <a:pPr lvl="0"/>
            <a:r>
              <a:rPr lang="en-US" dirty="0" smtClean="0"/>
              <a:t>Or, to quote another of Tertullian’s well-known statements: </a:t>
            </a:r>
            <a:endParaRPr lang="en-US" dirty="0" smtClean="0"/>
          </a:p>
          <a:p>
            <a:pPr lvl="1"/>
            <a:r>
              <a:rPr lang="en-US" i="1" dirty="0" smtClean="0">
                <a:latin typeface="Cambria" panose="02040503050406030204" pitchFamily="18" charset="0"/>
                <a:ea typeface="Cambria" panose="02040503050406030204" pitchFamily="18" charset="0"/>
              </a:rPr>
              <a:t>If </a:t>
            </a:r>
            <a:r>
              <a:rPr lang="en-US" i="1" dirty="0">
                <a:latin typeface="Cambria" panose="02040503050406030204" pitchFamily="18" charset="0"/>
                <a:ea typeface="Cambria" panose="02040503050406030204" pitchFamily="18" charset="0"/>
              </a:rPr>
              <a:t>the Tiber rises as high as the city walls, if the Nile does not send its waters up over the fields, if the heavens give no rain, if there is an earthquake, if there is famine or pestilence, straightaway the cry is, </a:t>
            </a:r>
            <a:r>
              <a:rPr lang="en-US" i="1" dirty="0" smtClean="0">
                <a:latin typeface="Cambria" panose="02040503050406030204" pitchFamily="18" charset="0"/>
                <a:ea typeface="Cambria" panose="02040503050406030204" pitchFamily="18" charset="0"/>
              </a:rPr>
              <a:t>“Away </a:t>
            </a:r>
            <a:r>
              <a:rPr lang="en-US" i="1" dirty="0">
                <a:latin typeface="Cambria" panose="02040503050406030204" pitchFamily="18" charset="0"/>
                <a:ea typeface="Cambria" panose="02040503050406030204" pitchFamily="18" charset="0"/>
              </a:rPr>
              <a:t>with the Christians to the lions</a:t>
            </a:r>
            <a:r>
              <a:rPr lang="en-US" i="1" dirty="0" smtClean="0">
                <a:latin typeface="Cambria" panose="02040503050406030204" pitchFamily="18" charset="0"/>
                <a:ea typeface="Cambria" panose="02040503050406030204" pitchFamily="18" charset="0"/>
              </a:rPr>
              <a:t>!”</a:t>
            </a:r>
            <a:endParaRPr lang="en-US" i="1" dirty="0">
              <a:latin typeface="Cambria" panose="02040503050406030204" pitchFamily="18" charset="0"/>
              <a:ea typeface="Cambria" panose="02040503050406030204" pitchFamily="18" charset="0"/>
            </a:endParaRPr>
          </a:p>
        </p:txBody>
      </p:sp>
      <p:sp>
        <p:nvSpPr>
          <p:cNvPr id="6" name="TextBox 5"/>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Kruger, Michael J.. Christianity at the Crossroads: How the Second Century Shaped the Future of the Church (p. </a:t>
            </a:r>
            <a:r>
              <a:rPr lang="en-US" sz="1400" dirty="0" smtClean="0">
                <a:solidFill>
                  <a:prstClr val="black"/>
                </a:solidFill>
              </a:rPr>
              <a:t>73)</a:t>
            </a:r>
            <a:endParaRPr lang="en-US" sz="1400" dirty="0">
              <a:solidFill>
                <a:prstClr val="black"/>
              </a:solidFill>
            </a:endParaRPr>
          </a:p>
        </p:txBody>
      </p:sp>
    </p:spTree>
    <p:extLst>
      <p:ext uri="{BB962C8B-B14F-4D97-AF65-F5344CB8AC3E}">
        <p14:creationId xmlns:p14="http://schemas.microsoft.com/office/powerpoint/2010/main" val="332628791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0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961008"/>
          </a:xfrm>
        </p:spPr>
        <p:txBody>
          <a:bodyPr>
            <a:noAutofit/>
          </a:bodyPr>
          <a:lstStyle/>
          <a:p>
            <a:r>
              <a:rPr lang="en-US" sz="3600" b="1" dirty="0"/>
              <a:t>*Tertullian on the Relationship Between Christianity and the Roman Empire</a:t>
            </a:r>
            <a:endParaRPr lang="en-US" sz="3600" b="1" dirty="0"/>
          </a:p>
        </p:txBody>
      </p:sp>
      <p:sp>
        <p:nvSpPr>
          <p:cNvPr id="4" name="Content Placeholder 3"/>
          <p:cNvSpPr>
            <a:spLocks noGrp="1"/>
          </p:cNvSpPr>
          <p:nvPr>
            <p:ph idx="1"/>
          </p:nvPr>
        </p:nvSpPr>
        <p:spPr>
          <a:xfrm>
            <a:off x="457200" y="1066800"/>
            <a:ext cx="8229600" cy="5410200"/>
          </a:xfrm>
        </p:spPr>
        <p:txBody>
          <a:bodyPr>
            <a:normAutofit/>
          </a:bodyPr>
          <a:lstStyle/>
          <a:p>
            <a:pPr lvl="0"/>
            <a:r>
              <a:rPr lang="en-US" dirty="0"/>
              <a:t>But </a:t>
            </a:r>
            <a:r>
              <a:rPr lang="en-US" dirty="0" smtClean="0"/>
              <a:t>nevertheless, even </a:t>
            </a:r>
            <a:r>
              <a:rPr lang="en-US" dirty="0"/>
              <a:t>in the midst of these sufferings, Tertullian says that God </a:t>
            </a:r>
            <a:r>
              <a:rPr lang="en-US" b="1" i="1" dirty="0"/>
              <a:t>will</a:t>
            </a:r>
            <a:r>
              <a:rPr lang="en-US" dirty="0"/>
              <a:t> grow his Church. </a:t>
            </a:r>
            <a:endParaRPr lang="en-US" dirty="0" smtClean="0"/>
          </a:p>
          <a:p>
            <a:pPr lvl="0"/>
            <a:r>
              <a:rPr lang="en-US" dirty="0" smtClean="0"/>
              <a:t>Or, as he says in another one of his famous quotes: </a:t>
            </a:r>
            <a:r>
              <a:rPr lang="en-US" dirty="0"/>
              <a:t>“</a:t>
            </a:r>
            <a:r>
              <a:rPr lang="en-US" i="1" dirty="0">
                <a:latin typeface="Cambria" panose="02040503050406030204" pitchFamily="18" charset="0"/>
                <a:ea typeface="Cambria" panose="02040503050406030204" pitchFamily="18" charset="0"/>
              </a:rPr>
              <a:t>The oftener we </a:t>
            </a:r>
            <a:r>
              <a:rPr lang="en-US" i="1" dirty="0" smtClean="0">
                <a:latin typeface="Cambria" panose="02040503050406030204" pitchFamily="18" charset="0"/>
                <a:ea typeface="Cambria" panose="02040503050406030204" pitchFamily="18" charset="0"/>
              </a:rPr>
              <a:t>[Christians] are mowed </a:t>
            </a:r>
            <a:r>
              <a:rPr lang="en-US" i="1" dirty="0">
                <a:latin typeface="Cambria" panose="02040503050406030204" pitchFamily="18" charset="0"/>
                <a:ea typeface="Cambria" panose="02040503050406030204" pitchFamily="18" charset="0"/>
              </a:rPr>
              <a:t>down by </a:t>
            </a:r>
            <a:r>
              <a:rPr lang="en-US" i="1" dirty="0" smtClean="0">
                <a:latin typeface="Cambria" panose="02040503050406030204" pitchFamily="18" charset="0"/>
                <a:ea typeface="Cambria" panose="02040503050406030204" pitchFamily="18" charset="0"/>
              </a:rPr>
              <a:t>you [pagans], </a:t>
            </a:r>
            <a:r>
              <a:rPr lang="en-US" i="1" dirty="0">
                <a:latin typeface="Cambria" panose="02040503050406030204" pitchFamily="18" charset="0"/>
                <a:ea typeface="Cambria" panose="02040503050406030204" pitchFamily="18" charset="0"/>
              </a:rPr>
              <a:t>the more in numbers we grow; </a:t>
            </a:r>
            <a:r>
              <a:rPr lang="en-US" i="1" dirty="0" smtClean="0">
                <a:latin typeface="Cambria" panose="02040503050406030204" pitchFamily="18" charset="0"/>
                <a:ea typeface="Cambria" panose="02040503050406030204" pitchFamily="18" charset="0"/>
              </a:rPr>
              <a:t>the blood </a:t>
            </a:r>
            <a:r>
              <a:rPr lang="en-US" i="1" dirty="0">
                <a:latin typeface="Cambria" panose="02040503050406030204" pitchFamily="18" charset="0"/>
                <a:ea typeface="Cambria" panose="02040503050406030204" pitchFamily="18" charset="0"/>
              </a:rPr>
              <a:t>of the martyrs is the seed of the Church.</a:t>
            </a:r>
            <a:r>
              <a:rPr lang="en-US" dirty="0" smtClean="0"/>
              <a:t>”</a:t>
            </a:r>
            <a:endParaRPr lang="en-US" i="1" dirty="0">
              <a:latin typeface="Cambria" panose="02040503050406030204" pitchFamily="18" charset="0"/>
              <a:ea typeface="Cambria" panose="02040503050406030204" pitchFamily="18" charset="0"/>
            </a:endParaRPr>
          </a:p>
        </p:txBody>
      </p:sp>
      <p:sp>
        <p:nvSpPr>
          <p:cNvPr id="6" name="TextBox 5"/>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Kruger, Michael J.. Christianity at the Crossroads: How the Second Century Shaped the Future of the Church (p. </a:t>
            </a:r>
            <a:r>
              <a:rPr lang="en-US" sz="1400" dirty="0" smtClean="0">
                <a:solidFill>
                  <a:prstClr val="black"/>
                </a:solidFill>
              </a:rPr>
              <a:t>73)</a:t>
            </a:r>
            <a:endParaRPr lang="en-US" sz="1400" dirty="0">
              <a:solidFill>
                <a:prstClr val="black"/>
              </a:solidFill>
            </a:endParaRPr>
          </a:p>
        </p:txBody>
      </p:sp>
    </p:spTree>
    <p:extLst>
      <p:ext uri="{BB962C8B-B14F-4D97-AF65-F5344CB8AC3E}">
        <p14:creationId xmlns:p14="http://schemas.microsoft.com/office/powerpoint/2010/main" val="16858010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0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961008"/>
          </a:xfrm>
        </p:spPr>
        <p:txBody>
          <a:bodyPr>
            <a:noAutofit/>
          </a:bodyPr>
          <a:lstStyle/>
          <a:p>
            <a:r>
              <a:rPr lang="en-US" sz="3600" b="1" dirty="0"/>
              <a:t>*Tertullian on </a:t>
            </a:r>
            <a:r>
              <a:rPr lang="en-US" sz="3600" b="1" dirty="0" smtClean="0"/>
              <a:t>the Defense </a:t>
            </a:r>
            <a:r>
              <a:rPr lang="en-US" sz="3600" b="1" dirty="0"/>
              <a:t>of </a:t>
            </a:r>
            <a:r>
              <a:rPr lang="en-US" sz="3600" b="1" dirty="0" smtClean="0"/>
              <a:t/>
            </a:r>
            <a:br>
              <a:rPr lang="en-US" sz="3600" b="1" dirty="0" smtClean="0"/>
            </a:br>
            <a:r>
              <a:rPr lang="en-US" sz="3600" b="1" dirty="0" smtClean="0"/>
              <a:t>Orthodoxy Against Heresy</a:t>
            </a:r>
            <a:endParaRPr lang="en-US" sz="3600" b="1" dirty="0"/>
          </a:p>
        </p:txBody>
      </p:sp>
      <p:sp>
        <p:nvSpPr>
          <p:cNvPr id="4" name="Content Placeholder 3"/>
          <p:cNvSpPr>
            <a:spLocks noGrp="1"/>
          </p:cNvSpPr>
          <p:nvPr>
            <p:ph idx="1"/>
          </p:nvPr>
        </p:nvSpPr>
        <p:spPr>
          <a:xfrm>
            <a:off x="457200" y="1066800"/>
            <a:ext cx="8229600" cy="5410200"/>
          </a:xfrm>
        </p:spPr>
        <p:txBody>
          <a:bodyPr>
            <a:normAutofit/>
          </a:bodyPr>
          <a:lstStyle/>
          <a:p>
            <a:r>
              <a:rPr lang="en-US" dirty="0"/>
              <a:t>Tertullian made his most positive and lasting impact in the area of doctrinal theology</a:t>
            </a:r>
            <a:r>
              <a:rPr lang="en-US" dirty="0" smtClean="0"/>
              <a:t>.</a:t>
            </a:r>
            <a:endParaRPr lang="en-US" baseline="30000" dirty="0"/>
          </a:p>
          <a:p>
            <a:pPr lvl="0"/>
            <a:r>
              <a:rPr lang="en-US" dirty="0" smtClean="0"/>
              <a:t>Tertullian’s </a:t>
            </a:r>
            <a:r>
              <a:rPr lang="en-US" dirty="0"/>
              <a:t>most significant theological writing was </a:t>
            </a:r>
            <a:r>
              <a:rPr lang="en-US" dirty="0" smtClean="0"/>
              <a:t>his work: </a:t>
            </a:r>
            <a:r>
              <a:rPr lang="en-US" i="1" dirty="0"/>
              <a:t>Against Praxeas</a:t>
            </a:r>
            <a:r>
              <a:rPr lang="en-US" dirty="0"/>
              <a:t>. </a:t>
            </a:r>
            <a:endParaRPr lang="en-US" dirty="0" smtClean="0"/>
          </a:p>
          <a:p>
            <a:pPr lvl="0"/>
            <a:r>
              <a:rPr lang="en-US" dirty="0" smtClean="0"/>
              <a:t>Praxeas </a:t>
            </a:r>
            <a:r>
              <a:rPr lang="en-US" dirty="0"/>
              <a:t>was a Roman Christian who </a:t>
            </a:r>
            <a:r>
              <a:rPr lang="en-US" dirty="0" smtClean="0"/>
              <a:t>taught a </a:t>
            </a:r>
            <a:r>
              <a:rPr lang="en-US" b="1" i="1" dirty="0"/>
              <a:t>Sabellian</a:t>
            </a:r>
            <a:r>
              <a:rPr lang="en-US" dirty="0"/>
              <a:t> </a:t>
            </a:r>
            <a:r>
              <a:rPr lang="en-US" dirty="0" smtClean="0"/>
              <a:t>view </a:t>
            </a:r>
            <a:r>
              <a:rPr lang="en-US" dirty="0"/>
              <a:t>of the Trinity. </a:t>
            </a:r>
            <a:endParaRPr lang="en-US" dirty="0" smtClean="0"/>
          </a:p>
          <a:p>
            <a:pPr lvl="0"/>
            <a:r>
              <a:rPr lang="en-US" dirty="0" smtClean="0"/>
              <a:t>Sabellianism, a heresy that still taught by some in our day, denies </a:t>
            </a:r>
            <a:r>
              <a:rPr lang="en-US" dirty="0"/>
              <a:t>that there </a:t>
            </a:r>
            <a:r>
              <a:rPr lang="en-US" dirty="0" smtClean="0"/>
              <a:t>is any </a:t>
            </a:r>
            <a:r>
              <a:rPr lang="en-US" dirty="0"/>
              <a:t>real personal distinction between Father, Son and Holy </a:t>
            </a:r>
            <a:r>
              <a:rPr lang="en-US" dirty="0" smtClean="0"/>
              <a:t>Spirit – that </a:t>
            </a:r>
            <a:r>
              <a:rPr lang="en-US" dirty="0"/>
              <a:t>they </a:t>
            </a:r>
            <a:r>
              <a:rPr lang="en-US" dirty="0" smtClean="0"/>
              <a:t>are all </a:t>
            </a:r>
            <a:r>
              <a:rPr lang="en-US" dirty="0"/>
              <a:t>the </a:t>
            </a:r>
            <a:r>
              <a:rPr lang="en-US" b="1" i="1" dirty="0"/>
              <a:t>same person </a:t>
            </a:r>
            <a:r>
              <a:rPr lang="en-US" dirty="0"/>
              <a:t>Who simply acted out three different roles</a:t>
            </a:r>
            <a:r>
              <a:rPr lang="en-US" dirty="0" smtClean="0"/>
              <a:t>.</a:t>
            </a:r>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 </a:t>
            </a:r>
          </a:p>
        </p:txBody>
      </p:sp>
    </p:spTree>
    <p:extLst>
      <p:ext uri="{BB962C8B-B14F-4D97-AF65-F5344CB8AC3E}">
        <p14:creationId xmlns:p14="http://schemas.microsoft.com/office/powerpoint/2010/main" val="33322621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0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961008"/>
          </a:xfrm>
        </p:spPr>
        <p:txBody>
          <a:bodyPr>
            <a:noAutofit/>
          </a:bodyPr>
          <a:lstStyle/>
          <a:p>
            <a:r>
              <a:rPr lang="en-US" sz="3600" b="1" dirty="0"/>
              <a:t>*Tertullian on </a:t>
            </a:r>
            <a:r>
              <a:rPr lang="en-US" sz="3600" b="1" dirty="0" smtClean="0"/>
              <a:t>the Defense </a:t>
            </a:r>
            <a:r>
              <a:rPr lang="en-US" sz="3600" b="1" dirty="0"/>
              <a:t>of </a:t>
            </a:r>
            <a:r>
              <a:rPr lang="en-US" sz="3600" b="1" dirty="0" smtClean="0"/>
              <a:t/>
            </a:r>
            <a:br>
              <a:rPr lang="en-US" sz="3600" b="1" dirty="0" smtClean="0"/>
            </a:br>
            <a:r>
              <a:rPr lang="en-US" sz="3600" b="1" dirty="0" smtClean="0"/>
              <a:t>Orthodoxy Against Heresy</a:t>
            </a:r>
            <a:endParaRPr lang="en-US" sz="3600" b="1" dirty="0"/>
          </a:p>
        </p:txBody>
      </p:sp>
      <p:sp>
        <p:nvSpPr>
          <p:cNvPr id="4" name="Content Placeholder 3"/>
          <p:cNvSpPr>
            <a:spLocks noGrp="1"/>
          </p:cNvSpPr>
          <p:nvPr>
            <p:ph idx="1"/>
          </p:nvPr>
        </p:nvSpPr>
        <p:spPr>
          <a:xfrm>
            <a:off x="457200" y="1066800"/>
            <a:ext cx="8229600" cy="5410200"/>
          </a:xfrm>
        </p:spPr>
        <p:txBody>
          <a:bodyPr>
            <a:normAutofit lnSpcReduction="10000"/>
          </a:bodyPr>
          <a:lstStyle/>
          <a:p>
            <a:pPr lvl="0"/>
            <a:r>
              <a:rPr lang="en-US" dirty="0" smtClean="0"/>
              <a:t>In his teaching against </a:t>
            </a:r>
            <a:r>
              <a:rPr lang="en-US" dirty="0"/>
              <a:t>Sabellianism</a:t>
            </a:r>
            <a:r>
              <a:rPr lang="en-US" dirty="0" smtClean="0"/>
              <a:t>, </a:t>
            </a:r>
            <a:r>
              <a:rPr lang="en-US" dirty="0"/>
              <a:t>Tertullian developed many of the ideas and language which the Church soon accepted as essential to the orthodox doctrine of the </a:t>
            </a:r>
            <a:r>
              <a:rPr lang="en-US" b="1" i="1" dirty="0"/>
              <a:t>Trinity</a:t>
            </a:r>
            <a:r>
              <a:rPr lang="en-US" dirty="0"/>
              <a:t>. </a:t>
            </a:r>
            <a:endParaRPr lang="en-US" dirty="0" smtClean="0"/>
          </a:p>
          <a:p>
            <a:pPr lvl="0"/>
            <a:r>
              <a:rPr lang="en-US" dirty="0" smtClean="0"/>
              <a:t>He </a:t>
            </a:r>
            <a:r>
              <a:rPr lang="en-US" dirty="0"/>
              <a:t>was the first Christian writer to use the word “Trinity” (in Latin, </a:t>
            </a:r>
            <a:r>
              <a:rPr lang="en-US" i="1" dirty="0" err="1"/>
              <a:t>Trinitas</a:t>
            </a:r>
            <a:r>
              <a:rPr lang="en-US" dirty="0"/>
              <a:t>) as a description of God’s one-in-</a:t>
            </a:r>
            <a:r>
              <a:rPr lang="en-US" dirty="0" err="1"/>
              <a:t>threeness</a:t>
            </a:r>
            <a:r>
              <a:rPr lang="en-US" dirty="0"/>
              <a:t>. </a:t>
            </a:r>
            <a:endParaRPr lang="en-US" dirty="0" smtClean="0"/>
          </a:p>
          <a:p>
            <a:pPr lvl="0"/>
            <a:r>
              <a:rPr lang="en-US" dirty="0" smtClean="0"/>
              <a:t>He </a:t>
            </a:r>
            <a:r>
              <a:rPr lang="en-US" dirty="0"/>
              <a:t>also employed the Latin words </a:t>
            </a:r>
            <a:r>
              <a:rPr lang="en-US" i="1" dirty="0"/>
              <a:t>substantia</a:t>
            </a:r>
            <a:r>
              <a:rPr lang="en-US" dirty="0"/>
              <a:t> (“substance”) and </a:t>
            </a:r>
            <a:r>
              <a:rPr lang="en-US" i="1" dirty="0"/>
              <a:t>persona</a:t>
            </a:r>
            <a:r>
              <a:rPr lang="en-US" dirty="0"/>
              <a:t> (“person”) to distinguish between God’s oneness and </a:t>
            </a:r>
            <a:r>
              <a:rPr lang="en-US" dirty="0" err="1"/>
              <a:t>threeness</a:t>
            </a:r>
            <a:r>
              <a:rPr lang="en-US" dirty="0"/>
              <a:t>. </a:t>
            </a:r>
            <a:endParaRPr lang="en-US" dirty="0" smtClean="0"/>
          </a:p>
          <a:p>
            <a:r>
              <a:rPr lang="en-US" dirty="0"/>
              <a:t>Tertullian said that God is one </a:t>
            </a:r>
            <a:r>
              <a:rPr lang="en-US" b="1" i="1" dirty="0"/>
              <a:t>substance</a:t>
            </a:r>
            <a:r>
              <a:rPr lang="en-US" dirty="0"/>
              <a:t> </a:t>
            </a:r>
            <a:r>
              <a:rPr lang="en-US" dirty="0" smtClean="0"/>
              <a:t>who exists in three </a:t>
            </a:r>
            <a:r>
              <a:rPr lang="en-US" b="1" i="1" dirty="0" smtClean="0"/>
              <a:t>persons</a:t>
            </a:r>
            <a:r>
              <a:rPr lang="en-US" dirty="0" smtClean="0"/>
              <a:t> – which to this day is considered the orthodox definition of the Trinity.</a:t>
            </a:r>
            <a:endParaRPr lang="en-US" dirty="0"/>
          </a:p>
          <a:p>
            <a:pPr marL="0" lvl="0" indent="0">
              <a:buNone/>
            </a:pPr>
            <a:endParaRPr lang="en-US" dirty="0" smtClean="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 </a:t>
            </a:r>
          </a:p>
        </p:txBody>
      </p:sp>
    </p:spTree>
    <p:extLst>
      <p:ext uri="{BB962C8B-B14F-4D97-AF65-F5344CB8AC3E}">
        <p14:creationId xmlns:p14="http://schemas.microsoft.com/office/powerpoint/2010/main" val="37559857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0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961008"/>
          </a:xfrm>
        </p:spPr>
        <p:txBody>
          <a:bodyPr>
            <a:noAutofit/>
          </a:bodyPr>
          <a:lstStyle/>
          <a:p>
            <a:r>
              <a:rPr lang="en-US" sz="3600" b="1" dirty="0"/>
              <a:t>*Tertullian on </a:t>
            </a:r>
            <a:r>
              <a:rPr lang="en-US" sz="3600" b="1" dirty="0" smtClean="0"/>
              <a:t>the Defense </a:t>
            </a:r>
            <a:r>
              <a:rPr lang="en-US" sz="3600" b="1" dirty="0"/>
              <a:t>of </a:t>
            </a:r>
            <a:r>
              <a:rPr lang="en-US" sz="3600" b="1" dirty="0" smtClean="0"/>
              <a:t/>
            </a:r>
            <a:br>
              <a:rPr lang="en-US" sz="3600" b="1" dirty="0" smtClean="0"/>
            </a:br>
            <a:r>
              <a:rPr lang="en-US" sz="3600" b="1" dirty="0" smtClean="0"/>
              <a:t>Orthodoxy Against Heresy</a:t>
            </a:r>
            <a:endParaRPr lang="en-US" sz="3600" b="1" dirty="0"/>
          </a:p>
        </p:txBody>
      </p:sp>
      <p:sp>
        <p:nvSpPr>
          <p:cNvPr id="4" name="Content Placeholder 3"/>
          <p:cNvSpPr>
            <a:spLocks noGrp="1"/>
          </p:cNvSpPr>
          <p:nvPr>
            <p:ph idx="1"/>
          </p:nvPr>
        </p:nvSpPr>
        <p:spPr>
          <a:xfrm>
            <a:off x="457200" y="1066800"/>
            <a:ext cx="8229600" cy="5410200"/>
          </a:xfrm>
        </p:spPr>
        <p:txBody>
          <a:bodyPr>
            <a:normAutofit lnSpcReduction="10000"/>
          </a:bodyPr>
          <a:lstStyle/>
          <a:p>
            <a:pPr lvl="0"/>
            <a:r>
              <a:rPr lang="en-US" dirty="0"/>
              <a:t>Tertullian applied the same thinking about substance and person to the relationship between the divine and human natures of Christ. </a:t>
            </a:r>
            <a:endParaRPr lang="en-US" dirty="0" smtClean="0"/>
          </a:p>
          <a:p>
            <a:pPr lvl="0"/>
            <a:r>
              <a:rPr lang="en-US" dirty="0" smtClean="0"/>
              <a:t>Jesus </a:t>
            </a:r>
            <a:r>
              <a:rPr lang="en-US" dirty="0"/>
              <a:t>Christ, he said, was one person who united in Himself two distinct substances, a divine and human substance. </a:t>
            </a:r>
            <a:endParaRPr lang="en-US" dirty="0" smtClean="0"/>
          </a:p>
          <a:p>
            <a:pPr lvl="0"/>
            <a:r>
              <a:rPr lang="en-US" dirty="0" smtClean="0"/>
              <a:t>The </a:t>
            </a:r>
            <a:r>
              <a:rPr lang="en-US" dirty="0"/>
              <a:t>two substances were joined together but not mixed up; each retained its own distinctive properties. </a:t>
            </a:r>
            <a:endParaRPr lang="en-US" dirty="0" smtClean="0"/>
          </a:p>
          <a:p>
            <a:pPr lvl="0"/>
            <a:r>
              <a:rPr lang="en-US" dirty="0" smtClean="0"/>
              <a:t>Christ </a:t>
            </a:r>
            <a:r>
              <a:rPr lang="en-US" dirty="0"/>
              <a:t>was therefore fully and truly God, fully and truly man, at one and the same time, in one single person. </a:t>
            </a:r>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 </a:t>
            </a:r>
          </a:p>
        </p:txBody>
      </p:sp>
    </p:spTree>
    <p:extLst>
      <p:ext uri="{BB962C8B-B14F-4D97-AF65-F5344CB8AC3E}">
        <p14:creationId xmlns:p14="http://schemas.microsoft.com/office/powerpoint/2010/main" val="35727544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610600" cy="5943600"/>
          </a:xfrm>
        </p:spPr>
        <p:txBody>
          <a:bodyPr>
            <a:normAutofit fontScale="92500"/>
          </a:bodyPr>
          <a:lstStyle/>
          <a:p>
            <a:r>
              <a:rPr lang="en-US" dirty="0" smtClean="0">
                <a:ea typeface="Cambria" panose="02040503050406030204" pitchFamily="18" charset="0"/>
              </a:rPr>
              <a:t>What was Justin Martyr’s educational background before becoming a Christian?</a:t>
            </a:r>
          </a:p>
          <a:p>
            <a:pPr lvl="1"/>
            <a:r>
              <a:rPr lang="en-US" dirty="0"/>
              <a:t>He was educated in the Greek philosophical systems having studied Stoicism, then having studied with a peripatetic philosopher (someone who would walk from place to place and collect disciples), then with a Pythagorean, and then with a Platonist.</a:t>
            </a:r>
            <a:endParaRPr lang="en-US" baseline="30000" dirty="0"/>
          </a:p>
          <a:p>
            <a:r>
              <a:rPr lang="en-US" dirty="0" smtClean="0">
                <a:ea typeface="Cambria" panose="02040503050406030204" pitchFamily="18" charset="0"/>
              </a:rPr>
              <a:t>What led to Justin’s conversion?</a:t>
            </a:r>
          </a:p>
          <a:p>
            <a:pPr lvl="1"/>
            <a:r>
              <a:rPr lang="en-US" dirty="0" smtClean="0"/>
              <a:t>One </a:t>
            </a:r>
            <a:r>
              <a:rPr lang="en-US" dirty="0"/>
              <a:t>day he was walking along the seashore and he encountered an elderly Christian man and in the ensuing conversation, Justin’s faith in the wisdom of man was </a:t>
            </a:r>
            <a:r>
              <a:rPr lang="en-US" dirty="0" smtClean="0"/>
              <a:t>shaken.</a:t>
            </a:r>
          </a:p>
          <a:p>
            <a:r>
              <a:rPr lang="en-US" dirty="0"/>
              <a:t>Justin is not deeply influenced by NT writings, especially those of the Apostle </a:t>
            </a:r>
            <a:r>
              <a:rPr lang="en-US" dirty="0" smtClean="0"/>
              <a:t>Paul. What negative effect did this have on his theology?</a:t>
            </a:r>
          </a:p>
          <a:p>
            <a:pPr lvl="1"/>
            <a:r>
              <a:rPr lang="en-US" dirty="0" smtClean="0"/>
              <a:t>His </a:t>
            </a:r>
            <a:r>
              <a:rPr lang="en-US" dirty="0"/>
              <a:t>theology </a:t>
            </a:r>
            <a:r>
              <a:rPr lang="en-US" dirty="0" smtClean="0"/>
              <a:t>very </a:t>
            </a:r>
            <a:r>
              <a:rPr lang="en-US" dirty="0"/>
              <a:t>works-oriented when it comes to soteriology (theology dealing with salvation). </a:t>
            </a:r>
          </a:p>
          <a:p>
            <a:endParaRPr lang="en-US" dirty="0">
              <a:ea typeface="Cambria" panose="02040503050406030204" pitchFamily="18" charset="0"/>
            </a:endParaRPr>
          </a:p>
          <a:p>
            <a:pPr lvl="1"/>
            <a:endParaRPr lang="en-US" dirty="0"/>
          </a:p>
        </p:txBody>
      </p:sp>
    </p:spTree>
    <p:extLst>
      <p:ext uri="{BB962C8B-B14F-4D97-AF65-F5344CB8AC3E}">
        <p14:creationId xmlns:p14="http://schemas.microsoft.com/office/powerpoint/2010/main" val="8850141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0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961008"/>
          </a:xfrm>
        </p:spPr>
        <p:txBody>
          <a:bodyPr>
            <a:noAutofit/>
          </a:bodyPr>
          <a:lstStyle/>
          <a:p>
            <a:r>
              <a:rPr lang="en-US" sz="3600" b="1" dirty="0"/>
              <a:t>*Tertullian on </a:t>
            </a:r>
            <a:r>
              <a:rPr lang="en-US" sz="3600" b="1" dirty="0" smtClean="0"/>
              <a:t>the Defense </a:t>
            </a:r>
            <a:r>
              <a:rPr lang="en-US" sz="3600" b="1" dirty="0"/>
              <a:t>of </a:t>
            </a:r>
            <a:r>
              <a:rPr lang="en-US" sz="3600" b="1" dirty="0" smtClean="0"/>
              <a:t/>
            </a:r>
            <a:br>
              <a:rPr lang="en-US" sz="3600" b="1" dirty="0" smtClean="0"/>
            </a:br>
            <a:r>
              <a:rPr lang="en-US" sz="3600" b="1" dirty="0" smtClean="0"/>
              <a:t>Orthodoxy Against Heresy</a:t>
            </a:r>
            <a:endParaRPr lang="en-US" sz="3600" b="1" dirty="0"/>
          </a:p>
        </p:txBody>
      </p:sp>
      <p:sp>
        <p:nvSpPr>
          <p:cNvPr id="4" name="Content Placeholder 3"/>
          <p:cNvSpPr>
            <a:spLocks noGrp="1"/>
          </p:cNvSpPr>
          <p:nvPr>
            <p:ph idx="1"/>
          </p:nvPr>
        </p:nvSpPr>
        <p:spPr>
          <a:xfrm>
            <a:off x="457200" y="1066800"/>
            <a:ext cx="8229600" cy="5410200"/>
          </a:xfrm>
        </p:spPr>
        <p:txBody>
          <a:bodyPr>
            <a:normAutofit fontScale="92500" lnSpcReduction="10000"/>
          </a:bodyPr>
          <a:lstStyle/>
          <a:p>
            <a:pPr lvl="0"/>
            <a:r>
              <a:rPr lang="en-US" dirty="0" smtClean="0"/>
              <a:t>With </a:t>
            </a:r>
            <a:r>
              <a:rPr lang="en-US" dirty="0"/>
              <a:t>some modifications, the whole Western Latin-speaking Church accepted Tertullian’s theology of the Trinity and the incarnation. </a:t>
            </a:r>
            <a:endParaRPr lang="en-US" dirty="0" smtClean="0"/>
          </a:p>
          <a:p>
            <a:pPr lvl="0"/>
            <a:r>
              <a:rPr lang="en-US" dirty="0" smtClean="0"/>
              <a:t>As </a:t>
            </a:r>
            <a:r>
              <a:rPr lang="en-US" dirty="0"/>
              <a:t>a result, the West was </a:t>
            </a:r>
            <a:r>
              <a:rPr lang="en-US" dirty="0" smtClean="0"/>
              <a:t>prepared to deal with the </a:t>
            </a:r>
            <a:r>
              <a:rPr lang="en-US" b="1" i="1" dirty="0" smtClean="0"/>
              <a:t>Arian</a:t>
            </a:r>
            <a:r>
              <a:rPr lang="en-US" dirty="0" smtClean="0"/>
              <a:t> heresy that arose in </a:t>
            </a:r>
            <a:r>
              <a:rPr lang="en-US" dirty="0"/>
              <a:t>the 4th century</a:t>
            </a:r>
            <a:r>
              <a:rPr lang="en-US" dirty="0" smtClean="0"/>
              <a:t>.</a:t>
            </a:r>
          </a:p>
          <a:p>
            <a:r>
              <a:rPr lang="en-US" dirty="0" smtClean="0"/>
              <a:t>Tertullian also </a:t>
            </a:r>
            <a:r>
              <a:rPr lang="en-US" dirty="0"/>
              <a:t>produced </a:t>
            </a:r>
            <a:r>
              <a:rPr lang="en-US" dirty="0" smtClean="0"/>
              <a:t>another </a:t>
            </a:r>
            <a:r>
              <a:rPr lang="en-US" dirty="0"/>
              <a:t>important </a:t>
            </a:r>
            <a:r>
              <a:rPr lang="en-US" dirty="0" smtClean="0"/>
              <a:t>book, </a:t>
            </a:r>
            <a:r>
              <a:rPr lang="en-US" i="1" dirty="0"/>
              <a:t>Against </a:t>
            </a:r>
            <a:r>
              <a:rPr lang="en-US" i="1" dirty="0" smtClean="0"/>
              <a:t>Marcion, </a:t>
            </a:r>
            <a:r>
              <a:rPr lang="en-US" dirty="0" smtClean="0"/>
              <a:t>in which he viciously attacked </a:t>
            </a:r>
            <a:r>
              <a:rPr lang="en-US" dirty="0"/>
              <a:t>the </a:t>
            </a:r>
            <a:r>
              <a:rPr lang="en-US" dirty="0" smtClean="0"/>
              <a:t>infamous Gnostic leader.</a:t>
            </a:r>
            <a:r>
              <a:rPr lang="en-US" baseline="30000" dirty="0" smtClean="0"/>
              <a:t>1</a:t>
            </a:r>
            <a:endParaRPr lang="en-US" dirty="0"/>
          </a:p>
          <a:p>
            <a:r>
              <a:rPr lang="en-US" dirty="0"/>
              <a:t>Philip Schaff, the well known church historian, tells us:</a:t>
            </a:r>
            <a:r>
              <a:rPr lang="en-US" baseline="30000" dirty="0"/>
              <a:t>2</a:t>
            </a:r>
            <a:endParaRPr lang="en-US" dirty="0"/>
          </a:p>
          <a:p>
            <a:pPr lvl="1"/>
            <a:r>
              <a:rPr lang="en-US" sz="2600" i="1" dirty="0">
                <a:latin typeface="Cambria" panose="02040503050406030204" pitchFamily="18" charset="0"/>
                <a:ea typeface="Cambria" panose="02040503050406030204" pitchFamily="18" charset="0"/>
              </a:rPr>
              <a:t>In this book [Tertullian] displays all his power of solid argument, subtle sophistry, ridicule and sarcasm, and exhausts his vocabulary of vituperation. He is more severe upon heretics than Jews or Gentiles. </a:t>
            </a:r>
          </a:p>
          <a:p>
            <a:pPr lvl="0"/>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 </a:t>
            </a:r>
          </a:p>
        </p:txBody>
      </p:sp>
    </p:spTree>
    <p:extLst>
      <p:ext uri="{BB962C8B-B14F-4D97-AF65-F5344CB8AC3E}">
        <p14:creationId xmlns:p14="http://schemas.microsoft.com/office/powerpoint/2010/main" val="334203501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0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961008"/>
          </a:xfrm>
        </p:spPr>
        <p:txBody>
          <a:bodyPr>
            <a:noAutofit/>
          </a:bodyPr>
          <a:lstStyle/>
          <a:p>
            <a:r>
              <a:rPr lang="en-US" sz="3600" b="1" dirty="0"/>
              <a:t>*Tertullian on </a:t>
            </a:r>
            <a:r>
              <a:rPr lang="en-US" sz="3600" b="1" dirty="0" smtClean="0"/>
              <a:t>the Defense </a:t>
            </a:r>
            <a:r>
              <a:rPr lang="en-US" sz="3600" b="1" dirty="0"/>
              <a:t>of </a:t>
            </a:r>
            <a:r>
              <a:rPr lang="en-US" sz="3600" b="1" dirty="0" smtClean="0"/>
              <a:t/>
            </a:r>
            <a:br>
              <a:rPr lang="en-US" sz="3600" b="1" dirty="0" smtClean="0"/>
            </a:br>
            <a:r>
              <a:rPr lang="en-US" sz="3600" b="1" dirty="0" smtClean="0"/>
              <a:t>Orthodoxy Against Heresy</a:t>
            </a:r>
            <a:endParaRPr lang="en-US" sz="3600" b="1" dirty="0"/>
          </a:p>
        </p:txBody>
      </p:sp>
      <p:sp>
        <p:nvSpPr>
          <p:cNvPr id="4" name="Content Placeholder 3"/>
          <p:cNvSpPr>
            <a:spLocks noGrp="1"/>
          </p:cNvSpPr>
          <p:nvPr>
            <p:ph idx="1"/>
          </p:nvPr>
        </p:nvSpPr>
        <p:spPr>
          <a:xfrm>
            <a:off x="457200" y="1066800"/>
            <a:ext cx="8229600" cy="5181600"/>
          </a:xfrm>
        </p:spPr>
        <p:txBody>
          <a:bodyPr>
            <a:normAutofit lnSpcReduction="10000"/>
          </a:bodyPr>
          <a:lstStyle/>
          <a:p>
            <a:pPr lvl="0"/>
            <a:r>
              <a:rPr lang="en-US" dirty="0" smtClean="0"/>
              <a:t>Tertullian </a:t>
            </a:r>
            <a:r>
              <a:rPr lang="en-US" dirty="0"/>
              <a:t>begins with a graphic description of all the physical abnormities of Pontus, the native province of Marcion, and the gloomy temper, wild passions, and ferocious habits of its people, and then goes on to say</a:t>
            </a:r>
            <a:r>
              <a:rPr lang="en-US" dirty="0" smtClean="0"/>
              <a:t>:</a:t>
            </a:r>
          </a:p>
          <a:p>
            <a:pPr lvl="1"/>
            <a:r>
              <a:rPr lang="en-US" i="1" dirty="0" smtClean="0">
                <a:latin typeface="Cambria" panose="02040503050406030204" pitchFamily="18" charset="0"/>
                <a:ea typeface="Cambria" panose="02040503050406030204" pitchFamily="18" charset="0"/>
              </a:rPr>
              <a:t>Nothing </a:t>
            </a:r>
            <a:r>
              <a:rPr lang="en-US" i="1" dirty="0">
                <a:latin typeface="Cambria" panose="02040503050406030204" pitchFamily="18" charset="0"/>
                <a:ea typeface="Cambria" panose="02040503050406030204" pitchFamily="18" charset="0"/>
              </a:rPr>
              <a:t>in Pontus is so barbarous and sad as the fact that Marcion was born there, fouler than any Scythian, more roving than the </a:t>
            </a:r>
            <a:r>
              <a:rPr lang="en-US" i="1" dirty="0" err="1">
                <a:latin typeface="Cambria" panose="02040503050406030204" pitchFamily="18" charset="0"/>
                <a:ea typeface="Cambria" panose="02040503050406030204" pitchFamily="18" charset="0"/>
              </a:rPr>
              <a:t>Sarmatian</a:t>
            </a:r>
            <a:r>
              <a:rPr lang="en-US" i="1" dirty="0">
                <a:latin typeface="Cambria" panose="02040503050406030204" pitchFamily="18" charset="0"/>
                <a:ea typeface="Cambria" panose="02040503050406030204" pitchFamily="18" charset="0"/>
              </a:rPr>
              <a:t>, more inhuman than the </a:t>
            </a:r>
            <a:r>
              <a:rPr lang="en-US" i="1" dirty="0" err="1">
                <a:latin typeface="Cambria" panose="02040503050406030204" pitchFamily="18" charset="0"/>
                <a:ea typeface="Cambria" panose="02040503050406030204" pitchFamily="18" charset="0"/>
              </a:rPr>
              <a:t>Massagete</a:t>
            </a:r>
            <a:r>
              <a:rPr lang="en-US" i="1" dirty="0">
                <a:latin typeface="Cambria" panose="02040503050406030204" pitchFamily="18" charset="0"/>
                <a:ea typeface="Cambria" panose="02040503050406030204" pitchFamily="18" charset="0"/>
              </a:rPr>
              <a:t>, more audacious than an Amazon, darker than the cloud of the Euxine, colder than its winter, more brittle than its ice, more deceitful than the </a:t>
            </a:r>
            <a:r>
              <a:rPr lang="en-US" i="1" dirty="0" err="1">
                <a:latin typeface="Cambria" panose="02040503050406030204" pitchFamily="18" charset="0"/>
                <a:ea typeface="Cambria" panose="02040503050406030204" pitchFamily="18" charset="0"/>
              </a:rPr>
              <a:t>Ister</a:t>
            </a:r>
            <a:r>
              <a:rPr lang="en-US" i="1" dirty="0">
                <a:latin typeface="Cambria" panose="02040503050406030204" pitchFamily="18" charset="0"/>
                <a:ea typeface="Cambria" panose="02040503050406030204" pitchFamily="18" charset="0"/>
              </a:rPr>
              <a:t>, more craggy than Caucasus. Nay, more, the true Prometheus, Almighty God, is mangled by Marcion’s blasphemies. </a:t>
            </a:r>
          </a:p>
        </p:txBody>
      </p:sp>
      <p:sp>
        <p:nvSpPr>
          <p:cNvPr id="6" name="TextBox 5"/>
          <p:cNvSpPr txBox="1"/>
          <p:nvPr/>
        </p:nvSpPr>
        <p:spPr>
          <a:xfrm>
            <a:off x="0" y="6507281"/>
            <a:ext cx="9144000" cy="338554"/>
          </a:xfrm>
          <a:prstGeom prst="rect">
            <a:avLst/>
          </a:prstGeom>
          <a:noFill/>
        </p:spPr>
        <p:txBody>
          <a:bodyPr wrap="square" rtlCol="0">
            <a:spAutoFit/>
          </a:bodyPr>
          <a:lstStyle/>
          <a:p>
            <a:r>
              <a:rPr lang="en-US" sz="1600" baseline="30000" dirty="0" smtClean="0"/>
              <a:t>*</a:t>
            </a:r>
            <a:r>
              <a:rPr lang="en-US" sz="1600" dirty="0" smtClean="0"/>
              <a:t> Schaff</a:t>
            </a:r>
            <a:r>
              <a:rPr lang="en-US" sz="1600" dirty="0"/>
              <a:t>, Philip. History Of The Christian Church</a:t>
            </a:r>
            <a:endParaRPr lang="en-US" sz="1600" dirty="0">
              <a:solidFill>
                <a:prstClr val="black"/>
              </a:solidFill>
            </a:endParaRPr>
          </a:p>
        </p:txBody>
      </p:sp>
    </p:spTree>
    <p:extLst>
      <p:ext uri="{BB962C8B-B14F-4D97-AF65-F5344CB8AC3E}">
        <p14:creationId xmlns:p14="http://schemas.microsoft.com/office/powerpoint/2010/main" val="866711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0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961008"/>
          </a:xfrm>
        </p:spPr>
        <p:txBody>
          <a:bodyPr>
            <a:noAutofit/>
          </a:bodyPr>
          <a:lstStyle/>
          <a:p>
            <a:r>
              <a:rPr lang="en-US" sz="3600" b="1" dirty="0"/>
              <a:t>*Tertullian on </a:t>
            </a:r>
            <a:r>
              <a:rPr lang="en-US" sz="3600" b="1" dirty="0" smtClean="0"/>
              <a:t>the Defense </a:t>
            </a:r>
            <a:r>
              <a:rPr lang="en-US" sz="3600" b="1" dirty="0"/>
              <a:t>of </a:t>
            </a:r>
            <a:r>
              <a:rPr lang="en-US" sz="3600" b="1" dirty="0" smtClean="0"/>
              <a:t/>
            </a:r>
            <a:br>
              <a:rPr lang="en-US" sz="3600" b="1" dirty="0" smtClean="0"/>
            </a:br>
            <a:r>
              <a:rPr lang="en-US" sz="3600" b="1" dirty="0" smtClean="0"/>
              <a:t>Orthodoxy Against Heresy</a:t>
            </a:r>
            <a:endParaRPr lang="en-US" sz="3600" b="1" dirty="0"/>
          </a:p>
        </p:txBody>
      </p:sp>
      <p:sp>
        <p:nvSpPr>
          <p:cNvPr id="4" name="Content Placeholder 3"/>
          <p:cNvSpPr>
            <a:spLocks noGrp="1"/>
          </p:cNvSpPr>
          <p:nvPr>
            <p:ph idx="1"/>
          </p:nvPr>
        </p:nvSpPr>
        <p:spPr>
          <a:xfrm>
            <a:off x="457200" y="1066799"/>
            <a:ext cx="8229600" cy="5440481"/>
          </a:xfrm>
        </p:spPr>
        <p:txBody>
          <a:bodyPr>
            <a:normAutofit lnSpcReduction="10000"/>
          </a:bodyPr>
          <a:lstStyle/>
          <a:p>
            <a:pPr lvl="0"/>
            <a:r>
              <a:rPr lang="en-US" dirty="0" smtClean="0"/>
              <a:t>Tertullian </a:t>
            </a:r>
            <a:r>
              <a:rPr lang="en-US" dirty="0"/>
              <a:t>begins with a graphic description of all the physical abnormities of Pontus, the native province of Marcion, and the gloomy temper, wild passions, and ferocious habits of its people, and then goes on to say</a:t>
            </a:r>
            <a:r>
              <a:rPr lang="en-US" dirty="0" smtClean="0"/>
              <a:t>:</a:t>
            </a:r>
          </a:p>
          <a:p>
            <a:pPr lvl="1"/>
            <a:r>
              <a:rPr lang="en-US" i="1" dirty="0" smtClean="0">
                <a:latin typeface="Cambria" panose="02040503050406030204" pitchFamily="18" charset="0"/>
                <a:ea typeface="Cambria" panose="02040503050406030204" pitchFamily="18" charset="0"/>
              </a:rPr>
              <a:t>Marcion </a:t>
            </a:r>
            <a:r>
              <a:rPr lang="en-US" i="1" dirty="0">
                <a:latin typeface="Cambria" panose="02040503050406030204" pitchFamily="18" charset="0"/>
                <a:ea typeface="Cambria" panose="02040503050406030204" pitchFamily="18" charset="0"/>
              </a:rPr>
              <a:t>is more savage than even the beasts of that barbarous region. For what beaver was ever a greater emasculator than he who has abolished the nuptial bond?  What Pontic mouse ever had such gnawing powers as he who has gnawed the Gospel to pieces?  Verily, O Euxine, thou hast produced a monster more credible to philosophers than to Christians. For the cynic Diogenes used to go about, lantern in hand, at mid-day, to find </a:t>
            </a:r>
            <a:r>
              <a:rPr lang="en-US" i="1" dirty="0" smtClean="0">
                <a:latin typeface="Cambria" panose="02040503050406030204" pitchFamily="18" charset="0"/>
                <a:ea typeface="Cambria" panose="02040503050406030204" pitchFamily="18" charset="0"/>
              </a:rPr>
              <a:t>[an honest] </a:t>
            </a:r>
            <a:r>
              <a:rPr lang="en-US" i="1" dirty="0">
                <a:latin typeface="Cambria" panose="02040503050406030204" pitchFamily="18" charset="0"/>
                <a:ea typeface="Cambria" panose="02040503050406030204" pitchFamily="18" charset="0"/>
              </a:rPr>
              <a:t>man; whereas Marcion has quenched the light of his faith, and so lost the God whom he had found</a:t>
            </a:r>
            <a:r>
              <a:rPr lang="en-US" i="1" dirty="0" smtClean="0">
                <a:latin typeface="Cambria" panose="02040503050406030204" pitchFamily="18" charset="0"/>
                <a:ea typeface="Cambria" panose="02040503050406030204" pitchFamily="18" charset="0"/>
              </a:rPr>
              <a:t>.</a:t>
            </a:r>
            <a:endParaRPr lang="en-US" i="1" dirty="0">
              <a:latin typeface="Cambria" panose="02040503050406030204" pitchFamily="18" charset="0"/>
              <a:ea typeface="Cambria" panose="02040503050406030204" pitchFamily="18" charset="0"/>
            </a:endParaRPr>
          </a:p>
        </p:txBody>
      </p:sp>
      <p:sp>
        <p:nvSpPr>
          <p:cNvPr id="6" name="TextBox 5"/>
          <p:cNvSpPr txBox="1"/>
          <p:nvPr/>
        </p:nvSpPr>
        <p:spPr>
          <a:xfrm>
            <a:off x="0" y="6507281"/>
            <a:ext cx="9144000" cy="338554"/>
          </a:xfrm>
          <a:prstGeom prst="rect">
            <a:avLst/>
          </a:prstGeom>
          <a:noFill/>
        </p:spPr>
        <p:txBody>
          <a:bodyPr wrap="square" rtlCol="0">
            <a:spAutoFit/>
          </a:bodyPr>
          <a:lstStyle/>
          <a:p>
            <a:r>
              <a:rPr lang="en-US" sz="1600" baseline="30000" dirty="0" smtClean="0"/>
              <a:t>*</a:t>
            </a:r>
            <a:r>
              <a:rPr lang="en-US" sz="1600" dirty="0" smtClean="0"/>
              <a:t> Schaff</a:t>
            </a:r>
            <a:r>
              <a:rPr lang="en-US" sz="1600" dirty="0"/>
              <a:t>, Philip. History Of The Christian Church</a:t>
            </a:r>
            <a:endParaRPr lang="en-US" sz="1600" dirty="0">
              <a:solidFill>
                <a:prstClr val="black"/>
              </a:solidFill>
            </a:endParaRPr>
          </a:p>
        </p:txBody>
      </p:sp>
    </p:spTree>
    <p:extLst>
      <p:ext uri="{BB962C8B-B14F-4D97-AF65-F5344CB8AC3E}">
        <p14:creationId xmlns:p14="http://schemas.microsoft.com/office/powerpoint/2010/main" val="338885595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0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961008"/>
          </a:xfrm>
        </p:spPr>
        <p:txBody>
          <a:bodyPr>
            <a:noAutofit/>
          </a:bodyPr>
          <a:lstStyle/>
          <a:p>
            <a:r>
              <a:rPr lang="en-US" sz="3600" b="1" dirty="0"/>
              <a:t>*Tertullian on </a:t>
            </a:r>
            <a:r>
              <a:rPr lang="en-US" sz="3600" b="1" dirty="0" smtClean="0"/>
              <a:t>the </a:t>
            </a:r>
            <a:br>
              <a:rPr lang="en-US" sz="3600" b="1" dirty="0" smtClean="0"/>
            </a:br>
            <a:r>
              <a:rPr lang="en-US" sz="3600" b="1" dirty="0" smtClean="0"/>
              <a:t>Moral Behavior </a:t>
            </a:r>
            <a:r>
              <a:rPr lang="en-US" sz="3600" b="1" dirty="0"/>
              <a:t>of </a:t>
            </a:r>
            <a:r>
              <a:rPr lang="en-US" sz="3600" b="1" dirty="0" smtClean="0"/>
              <a:t>Christians</a:t>
            </a:r>
            <a:endParaRPr lang="en-US" sz="3600" b="1" dirty="0"/>
          </a:p>
        </p:txBody>
      </p:sp>
      <p:sp>
        <p:nvSpPr>
          <p:cNvPr id="4" name="Content Placeholder 3"/>
          <p:cNvSpPr>
            <a:spLocks noGrp="1"/>
          </p:cNvSpPr>
          <p:nvPr>
            <p:ph idx="1"/>
          </p:nvPr>
        </p:nvSpPr>
        <p:spPr>
          <a:xfrm>
            <a:off x="457200" y="1066800"/>
            <a:ext cx="8229600" cy="5410200"/>
          </a:xfrm>
        </p:spPr>
        <p:txBody>
          <a:bodyPr>
            <a:normAutofit fontScale="92500"/>
          </a:bodyPr>
          <a:lstStyle/>
          <a:p>
            <a:pPr lvl="0"/>
            <a:r>
              <a:rPr lang="en-US" dirty="0"/>
              <a:t>Tertullian had very high and strict ideals of the true Christian life. </a:t>
            </a:r>
            <a:endParaRPr lang="en-US" dirty="0" smtClean="0"/>
          </a:p>
          <a:p>
            <a:pPr lvl="0"/>
            <a:r>
              <a:rPr lang="en-US" dirty="0" smtClean="0"/>
              <a:t>He </a:t>
            </a:r>
            <a:r>
              <a:rPr lang="en-US" dirty="0"/>
              <a:t>recommended frequent fasts. </a:t>
            </a:r>
            <a:endParaRPr lang="en-US" dirty="0" smtClean="0"/>
          </a:p>
          <a:p>
            <a:pPr lvl="0"/>
            <a:r>
              <a:rPr lang="en-US" dirty="0" smtClean="0"/>
              <a:t>He </a:t>
            </a:r>
            <a:r>
              <a:rPr lang="en-US" dirty="0"/>
              <a:t>taught that a Christian could get married only once – even if one partner died, the other could not remarry. </a:t>
            </a:r>
            <a:endParaRPr lang="en-US" dirty="0" smtClean="0"/>
          </a:p>
          <a:p>
            <a:pPr lvl="0"/>
            <a:r>
              <a:rPr lang="en-US" dirty="0" smtClean="0"/>
              <a:t>A </a:t>
            </a:r>
            <a:r>
              <a:rPr lang="en-US" dirty="0"/>
              <a:t>Christian who committed a serious sin after baptism could be forgiven only once (later Tertullian said he could not be forgiven at all). </a:t>
            </a:r>
            <a:endParaRPr lang="en-US" dirty="0" smtClean="0"/>
          </a:p>
          <a:p>
            <a:pPr lvl="0"/>
            <a:r>
              <a:rPr lang="en-US" dirty="0" smtClean="0"/>
              <a:t>Above </a:t>
            </a:r>
            <a:r>
              <a:rPr lang="en-US" dirty="0"/>
              <a:t>all, Tertullian glorified martyrdom, teaching that if a Christian ran away, or bribed a magistrate to save his life, he had betrayed Christ. “He who fears to suffer,” he said, “cannot belong to Him who suffered</a:t>
            </a:r>
            <a:r>
              <a:rPr lang="en-US" dirty="0" smtClean="0"/>
              <a:t>.”</a:t>
            </a:r>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 </a:t>
            </a:r>
          </a:p>
        </p:txBody>
      </p:sp>
    </p:spTree>
    <p:extLst>
      <p:ext uri="{BB962C8B-B14F-4D97-AF65-F5344CB8AC3E}">
        <p14:creationId xmlns:p14="http://schemas.microsoft.com/office/powerpoint/2010/main" val="136691048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0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961008"/>
          </a:xfrm>
        </p:spPr>
        <p:txBody>
          <a:bodyPr>
            <a:noAutofit/>
          </a:bodyPr>
          <a:lstStyle/>
          <a:p>
            <a:r>
              <a:rPr lang="en-US" sz="3600" b="1" dirty="0"/>
              <a:t>*Tertullian on </a:t>
            </a:r>
            <a:r>
              <a:rPr lang="en-US" sz="3600" b="1" dirty="0" smtClean="0"/>
              <a:t>the </a:t>
            </a:r>
            <a:br>
              <a:rPr lang="en-US" sz="3600" b="1" dirty="0" smtClean="0"/>
            </a:br>
            <a:r>
              <a:rPr lang="en-US" sz="3600" b="1" dirty="0" smtClean="0"/>
              <a:t>Moral Behavior </a:t>
            </a:r>
            <a:r>
              <a:rPr lang="en-US" sz="3600" b="1" dirty="0"/>
              <a:t>of </a:t>
            </a:r>
            <a:r>
              <a:rPr lang="en-US" sz="3600" b="1" dirty="0" smtClean="0"/>
              <a:t>Christians</a:t>
            </a:r>
            <a:endParaRPr lang="en-US" sz="3600" b="1" dirty="0"/>
          </a:p>
        </p:txBody>
      </p:sp>
      <p:sp>
        <p:nvSpPr>
          <p:cNvPr id="4" name="Content Placeholder 3"/>
          <p:cNvSpPr>
            <a:spLocks noGrp="1"/>
          </p:cNvSpPr>
          <p:nvPr>
            <p:ph idx="1"/>
          </p:nvPr>
        </p:nvSpPr>
        <p:spPr>
          <a:xfrm>
            <a:off x="457200" y="1066800"/>
            <a:ext cx="8229600" cy="5410200"/>
          </a:xfrm>
        </p:spPr>
        <p:txBody>
          <a:bodyPr>
            <a:normAutofit fontScale="92500"/>
          </a:bodyPr>
          <a:lstStyle/>
          <a:p>
            <a:pPr lvl="0"/>
            <a:r>
              <a:rPr lang="en-US" dirty="0"/>
              <a:t>Tertullian’s fierce moral zeal made his soul burn with sympathy for the </a:t>
            </a:r>
            <a:r>
              <a:rPr lang="en-US" dirty="0" smtClean="0"/>
              <a:t>Montanists, a group that arose in the second century that believed in ongoing revelation from God and were very strict moralists.</a:t>
            </a:r>
          </a:p>
          <a:p>
            <a:pPr lvl="0"/>
            <a:r>
              <a:rPr lang="en-US" dirty="0" smtClean="0"/>
              <a:t>Tertullian </a:t>
            </a:r>
            <a:r>
              <a:rPr lang="en-US" dirty="0"/>
              <a:t>wrote in </a:t>
            </a:r>
            <a:r>
              <a:rPr lang="en-US" dirty="0" smtClean="0"/>
              <a:t>defense of the Montanists, </a:t>
            </a:r>
            <a:r>
              <a:rPr lang="en-US" dirty="0"/>
              <a:t>scornfully condemning </a:t>
            </a:r>
            <a:r>
              <a:rPr lang="en-US" dirty="0" smtClean="0"/>
              <a:t>the church of his day </a:t>
            </a:r>
            <a:r>
              <a:rPr lang="en-US" dirty="0"/>
              <a:t>for their opposition to the </a:t>
            </a:r>
            <a:r>
              <a:rPr lang="en-US" dirty="0" smtClean="0"/>
              <a:t>“New Prophecy”, </a:t>
            </a:r>
            <a:r>
              <a:rPr lang="en-US" dirty="0"/>
              <a:t>and leaving behind him at his death a North-West African Montanist sect called the “Tertullianists” who survived until the 5th century</a:t>
            </a:r>
            <a:r>
              <a:rPr lang="en-US" dirty="0" smtClean="0"/>
              <a:t>.</a:t>
            </a:r>
          </a:p>
          <a:p>
            <a:pPr lvl="0"/>
            <a:r>
              <a:rPr lang="en-US" dirty="0" smtClean="0"/>
              <a:t>For </a:t>
            </a:r>
            <a:r>
              <a:rPr lang="en-US" dirty="0"/>
              <a:t>Tertullian, the focus of unity in the Church was not the local bishop, but the sanctifying presence of the Holy Spirit, revealed through holiness, </a:t>
            </a:r>
            <a:r>
              <a:rPr lang="en-US" dirty="0" smtClean="0"/>
              <a:t>prophecies </a:t>
            </a:r>
            <a:r>
              <a:rPr lang="en-US" dirty="0"/>
              <a:t>and </a:t>
            </a:r>
            <a:r>
              <a:rPr lang="en-US" dirty="0" smtClean="0"/>
              <a:t>miracles.</a:t>
            </a:r>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 </a:t>
            </a:r>
          </a:p>
        </p:txBody>
      </p:sp>
    </p:spTree>
    <p:extLst>
      <p:ext uri="{BB962C8B-B14F-4D97-AF65-F5344CB8AC3E}">
        <p14:creationId xmlns:p14="http://schemas.microsoft.com/office/powerpoint/2010/main" val="4116155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0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961008"/>
          </a:xfrm>
        </p:spPr>
        <p:txBody>
          <a:bodyPr>
            <a:noAutofit/>
          </a:bodyPr>
          <a:lstStyle/>
          <a:p>
            <a:r>
              <a:rPr lang="en-US" sz="3600" b="1" dirty="0"/>
              <a:t>*Tertullian on </a:t>
            </a:r>
            <a:r>
              <a:rPr lang="en-US" sz="3600" b="1" dirty="0" smtClean="0"/>
              <a:t>the </a:t>
            </a:r>
            <a:br>
              <a:rPr lang="en-US" sz="3600" b="1" dirty="0" smtClean="0"/>
            </a:br>
            <a:r>
              <a:rPr lang="en-US" sz="3600" b="1" dirty="0" smtClean="0"/>
              <a:t>Moral Behavior </a:t>
            </a:r>
            <a:r>
              <a:rPr lang="en-US" sz="3600" b="1" dirty="0"/>
              <a:t>of </a:t>
            </a:r>
            <a:r>
              <a:rPr lang="en-US" sz="3600" b="1" dirty="0" smtClean="0"/>
              <a:t>Christians</a:t>
            </a:r>
            <a:endParaRPr lang="en-US" sz="3600" b="1" dirty="0"/>
          </a:p>
        </p:txBody>
      </p:sp>
      <p:sp>
        <p:nvSpPr>
          <p:cNvPr id="4" name="Content Placeholder 3"/>
          <p:cNvSpPr>
            <a:spLocks noGrp="1"/>
          </p:cNvSpPr>
          <p:nvPr>
            <p:ph idx="1"/>
          </p:nvPr>
        </p:nvSpPr>
        <p:spPr>
          <a:xfrm>
            <a:off x="457200" y="1066800"/>
            <a:ext cx="8229600" cy="5410200"/>
          </a:xfrm>
        </p:spPr>
        <p:txBody>
          <a:bodyPr>
            <a:normAutofit/>
          </a:bodyPr>
          <a:lstStyle/>
          <a:p>
            <a:pPr lvl="0"/>
            <a:r>
              <a:rPr lang="en-US" dirty="0"/>
              <a:t>Tertullian died peacefully in about </a:t>
            </a:r>
            <a:r>
              <a:rPr lang="en-US" dirty="0" smtClean="0"/>
              <a:t>AD 225</a:t>
            </a:r>
            <a:r>
              <a:rPr lang="en-US" dirty="0"/>
              <a:t>; the crown of martyrdom which he had so praised was not to be his. </a:t>
            </a:r>
            <a:endParaRPr lang="en-US" dirty="0" smtClean="0"/>
          </a:p>
          <a:p>
            <a:pPr lvl="0"/>
            <a:r>
              <a:rPr lang="en-US" dirty="0" smtClean="0"/>
              <a:t>Nor </a:t>
            </a:r>
            <a:r>
              <a:rPr lang="en-US" dirty="0"/>
              <a:t>did he receive the recognition he deserved as a theologian; Tertullian’s Montanism made him highly suspect in the eyes of the early Church fathers who came after him – they increasingly regarded Tertullian as a heretic</a:t>
            </a:r>
            <a:r>
              <a:rPr lang="en-US" dirty="0" smtClean="0"/>
              <a:t>.</a:t>
            </a:r>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 </a:t>
            </a:r>
          </a:p>
        </p:txBody>
      </p:sp>
    </p:spTree>
    <p:extLst>
      <p:ext uri="{BB962C8B-B14F-4D97-AF65-F5344CB8AC3E}">
        <p14:creationId xmlns:p14="http://schemas.microsoft.com/office/powerpoint/2010/main" val="24199929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4000" b="-4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338554"/>
          </a:xfrm>
          <a:prstGeom prst="rect">
            <a:avLst/>
          </a:prstGeom>
        </p:spPr>
        <p:txBody>
          <a:bodyPr wrap="square">
            <a:spAutoFit/>
          </a:bodyPr>
          <a:lstStyle/>
          <a:p>
            <a:r>
              <a:rPr lang="en-US" sz="1600" dirty="0">
                <a:solidFill>
                  <a:prstClr val="black"/>
                </a:solidFill>
                <a:hlinkClick r:id="rId4"/>
              </a:rPr>
              <a:t>http://</a:t>
            </a:r>
            <a:r>
              <a:rPr lang="en-US" sz="1600" dirty="0" smtClean="0">
                <a:solidFill>
                  <a:prstClr val="black"/>
                </a:solidFill>
                <a:hlinkClick r:id="rId4"/>
              </a:rPr>
              <a:t>www.newworldencyclopedia.org/entry/File:Acts-2.jpg</a:t>
            </a:r>
            <a:r>
              <a:rPr lang="en-US" sz="1600" dirty="0" smtClean="0">
                <a:solidFill>
                  <a:prstClr val="black"/>
                </a:solidFill>
              </a:rPr>
              <a:t> </a:t>
            </a:r>
            <a:endParaRPr lang="en-US" sz="1600" dirty="0">
              <a:solidFill>
                <a:prstClr val="black"/>
              </a:solidFill>
            </a:endParaRPr>
          </a:p>
        </p:txBody>
      </p:sp>
      <p:sp>
        <p:nvSpPr>
          <p:cNvPr id="7" name="Title 2"/>
          <p:cNvSpPr>
            <a:spLocks noGrp="1"/>
          </p:cNvSpPr>
          <p:nvPr>
            <p:ph type="title"/>
          </p:nvPr>
        </p:nvSpPr>
        <p:spPr>
          <a:xfrm>
            <a:off x="0" y="-18495"/>
            <a:ext cx="9144000" cy="856695"/>
          </a:xfrm>
          <a:effectLst/>
        </p:spPr>
        <p:txBody>
          <a:bodyPr>
            <a:noAutofit/>
          </a:bodyPr>
          <a:lstStyle/>
          <a:p>
            <a:r>
              <a:rPr lang="en-US" sz="7200" b="1" dirty="0" smtClean="0">
                <a:solidFill>
                  <a:schemeClr val="bg1"/>
                </a:solidFill>
                <a:effectLst>
                  <a:glow rad="139700">
                    <a:srgbClr val="C00000">
                      <a:alpha val="40000"/>
                    </a:srgbClr>
                  </a:glow>
                  <a:outerShdw blurRad="114300" dist="38100" dir="13500000" algn="br" rotWithShape="0">
                    <a:prstClr val="black"/>
                  </a:outerShdw>
                </a:effectLst>
              </a:rPr>
              <a:t>Montanism</a:t>
            </a:r>
            <a:endParaRPr lang="en-US"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111118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610600" cy="5943600"/>
          </a:xfrm>
        </p:spPr>
        <p:txBody>
          <a:bodyPr>
            <a:normAutofit fontScale="92500"/>
          </a:bodyPr>
          <a:lstStyle/>
          <a:p>
            <a:r>
              <a:rPr lang="en-US" dirty="0" smtClean="0">
                <a:ea typeface="Cambria" panose="02040503050406030204" pitchFamily="18" charset="0"/>
              </a:rPr>
              <a:t>What were Justin Martyr’s most important writings?</a:t>
            </a:r>
          </a:p>
          <a:p>
            <a:pPr lvl="1"/>
            <a:r>
              <a:rPr lang="en-US" dirty="0"/>
              <a:t>His </a:t>
            </a:r>
            <a:r>
              <a:rPr lang="en-US" i="1" dirty="0"/>
              <a:t>Dialogue</a:t>
            </a:r>
            <a:r>
              <a:rPr lang="en-US" dirty="0"/>
              <a:t> with Trypho the Jew</a:t>
            </a:r>
          </a:p>
          <a:p>
            <a:pPr lvl="1"/>
            <a:r>
              <a:rPr lang="en-US" dirty="0"/>
              <a:t>His First and Second </a:t>
            </a:r>
            <a:r>
              <a:rPr lang="en-US" i="1" dirty="0"/>
              <a:t>Apology</a:t>
            </a:r>
            <a:r>
              <a:rPr lang="en-US" dirty="0"/>
              <a:t> </a:t>
            </a:r>
          </a:p>
          <a:p>
            <a:pPr lvl="1"/>
            <a:r>
              <a:rPr lang="en-US" dirty="0"/>
              <a:t>He is also said to have written against Marcion, but those works have been lost.</a:t>
            </a:r>
          </a:p>
          <a:p>
            <a:pPr lvl="0"/>
            <a:r>
              <a:rPr lang="en-US" dirty="0" smtClean="0"/>
              <a:t>Justin’s </a:t>
            </a:r>
            <a:r>
              <a:rPr lang="en-US" i="1" dirty="0"/>
              <a:t>Dialogue</a:t>
            </a:r>
            <a:r>
              <a:rPr lang="en-US" dirty="0"/>
              <a:t> with Trypho </a:t>
            </a:r>
            <a:r>
              <a:rPr lang="en-US" dirty="0" smtClean="0"/>
              <a:t>the Jew presents </a:t>
            </a:r>
            <a:r>
              <a:rPr lang="en-US" dirty="0"/>
              <a:t>a back-and-forth conversation </a:t>
            </a:r>
            <a:r>
              <a:rPr lang="en-US" dirty="0" smtClean="0"/>
              <a:t>where </a:t>
            </a:r>
            <a:r>
              <a:rPr lang="en-US" dirty="0"/>
              <a:t>Justin offers a defense of Christianity against the claims of Judaism</a:t>
            </a:r>
            <a:r>
              <a:rPr lang="en-US" dirty="0" smtClean="0"/>
              <a:t>.</a:t>
            </a:r>
            <a:endParaRPr lang="en-US" dirty="0"/>
          </a:p>
          <a:p>
            <a:r>
              <a:rPr lang="en-US" dirty="0" smtClean="0"/>
              <a:t>What did we say were the three main points Justin makes in the </a:t>
            </a:r>
            <a:r>
              <a:rPr lang="en-US" i="1" dirty="0" smtClean="0"/>
              <a:t>Dialogue</a:t>
            </a:r>
            <a:r>
              <a:rPr lang="en-US" dirty="0" smtClean="0"/>
              <a:t>?</a:t>
            </a:r>
          </a:p>
          <a:p>
            <a:pPr lvl="1"/>
            <a:r>
              <a:rPr lang="en-US" dirty="0" smtClean="0"/>
              <a:t>The </a:t>
            </a:r>
            <a:r>
              <a:rPr lang="en-US" dirty="0"/>
              <a:t>Old Covenant was passing away to make place for the New.</a:t>
            </a:r>
          </a:p>
          <a:p>
            <a:pPr lvl="1"/>
            <a:r>
              <a:rPr lang="en-US" dirty="0"/>
              <a:t>The </a:t>
            </a:r>
            <a:r>
              <a:rPr lang="en-US" i="1" dirty="0"/>
              <a:t>Logos</a:t>
            </a:r>
            <a:r>
              <a:rPr lang="en-US" dirty="0"/>
              <a:t> (translated “Word” in John 1:1) is the God of the Old Testament.</a:t>
            </a:r>
          </a:p>
          <a:p>
            <a:pPr lvl="1"/>
            <a:r>
              <a:rPr lang="en-US" dirty="0"/>
              <a:t>The Gentiles are the new Israel.</a:t>
            </a:r>
          </a:p>
          <a:p>
            <a:endParaRPr lang="en-US" dirty="0"/>
          </a:p>
          <a:p>
            <a:endParaRPr lang="en-US" dirty="0">
              <a:ea typeface="Cambria" panose="02040503050406030204" pitchFamily="18" charset="0"/>
            </a:endParaRPr>
          </a:p>
          <a:p>
            <a:pPr lvl="1"/>
            <a:endParaRPr lang="en-US" dirty="0"/>
          </a:p>
        </p:txBody>
      </p:sp>
    </p:spTree>
    <p:extLst>
      <p:ext uri="{BB962C8B-B14F-4D97-AF65-F5344CB8AC3E}">
        <p14:creationId xmlns:p14="http://schemas.microsoft.com/office/powerpoint/2010/main" val="20764902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p:cTn id="56"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610600" cy="5943600"/>
          </a:xfrm>
        </p:spPr>
        <p:txBody>
          <a:bodyPr>
            <a:normAutofit/>
          </a:bodyPr>
          <a:lstStyle/>
          <a:p>
            <a:r>
              <a:rPr lang="en-US" dirty="0" smtClean="0"/>
              <a:t>To whom was Justin's </a:t>
            </a:r>
            <a:r>
              <a:rPr lang="en-US" b="1" i="1" dirty="0"/>
              <a:t>First </a:t>
            </a:r>
            <a:r>
              <a:rPr lang="en-US" b="1" i="1" dirty="0" smtClean="0"/>
              <a:t>Apology</a:t>
            </a:r>
            <a:r>
              <a:rPr lang="en-US" dirty="0" smtClean="0"/>
              <a:t> addressed?</a:t>
            </a:r>
          </a:p>
          <a:p>
            <a:pPr lvl="1"/>
            <a:r>
              <a:rPr lang="en-US" dirty="0" smtClean="0"/>
              <a:t>To the Emperor </a:t>
            </a:r>
            <a:r>
              <a:rPr lang="en-US" dirty="0"/>
              <a:t>Antoninus </a:t>
            </a:r>
            <a:r>
              <a:rPr lang="en-US" dirty="0" smtClean="0"/>
              <a:t>Pius</a:t>
            </a:r>
            <a:endParaRPr lang="en-US" dirty="0"/>
          </a:p>
          <a:p>
            <a:r>
              <a:rPr lang="en-US" dirty="0" smtClean="0">
                <a:ea typeface="Cambria" panose="02040503050406030204" pitchFamily="18" charset="0"/>
              </a:rPr>
              <a:t>What are some </a:t>
            </a:r>
            <a:r>
              <a:rPr lang="en-US" b="1" i="1" dirty="0" smtClean="0">
                <a:ea typeface="Cambria" panose="02040503050406030204" pitchFamily="18" charset="0"/>
              </a:rPr>
              <a:t>legal</a:t>
            </a:r>
            <a:r>
              <a:rPr lang="en-US" dirty="0" smtClean="0">
                <a:ea typeface="Cambria" panose="02040503050406030204" pitchFamily="18" charset="0"/>
              </a:rPr>
              <a:t> arguments that Justin made in defense of Christians and Christianity his </a:t>
            </a:r>
            <a:r>
              <a:rPr lang="en-US" b="1" i="1" dirty="0" smtClean="0">
                <a:ea typeface="Cambria" panose="02040503050406030204" pitchFamily="18" charset="0"/>
              </a:rPr>
              <a:t>First Apology</a:t>
            </a:r>
            <a:r>
              <a:rPr lang="en-US" dirty="0" smtClean="0">
                <a:ea typeface="Cambria" panose="02040503050406030204" pitchFamily="18" charset="0"/>
              </a:rPr>
              <a:t>?</a:t>
            </a:r>
          </a:p>
          <a:p>
            <a:pPr lvl="1"/>
            <a:r>
              <a:rPr lang="en-US" dirty="0"/>
              <a:t>Christianity was not a threat to the state, he asserted, and should be treated as a legal religion</a:t>
            </a:r>
            <a:r>
              <a:rPr lang="en-US" dirty="0" smtClean="0"/>
              <a:t>.</a:t>
            </a:r>
          </a:p>
          <a:p>
            <a:pPr lvl="1"/>
            <a:r>
              <a:rPr lang="en-US" dirty="0"/>
              <a:t>Christians are </a:t>
            </a:r>
            <a:r>
              <a:rPr lang="en-US" dirty="0" smtClean="0"/>
              <a:t>not guilty </a:t>
            </a:r>
            <a:r>
              <a:rPr lang="en-US" dirty="0"/>
              <a:t>of the typical charges levelled against </a:t>
            </a:r>
            <a:r>
              <a:rPr lang="en-US" dirty="0" smtClean="0"/>
              <a:t>them, e.g., </a:t>
            </a:r>
            <a:r>
              <a:rPr lang="en-US" dirty="0"/>
              <a:t>atheism, immorality and </a:t>
            </a:r>
            <a:r>
              <a:rPr lang="en-US" dirty="0" smtClean="0"/>
              <a:t>disloyalty.</a:t>
            </a:r>
          </a:p>
          <a:p>
            <a:pPr lvl="1"/>
            <a:r>
              <a:rPr lang="en-US" dirty="0"/>
              <a:t>Christians are, in fact, the emperor's “</a:t>
            </a:r>
            <a:r>
              <a:rPr lang="en-US" i="1" dirty="0">
                <a:latin typeface="Cambria" panose="02040503050406030204" pitchFamily="18" charset="0"/>
                <a:ea typeface="Cambria" panose="02040503050406030204" pitchFamily="18" charset="0"/>
              </a:rPr>
              <a:t>best helpers and allies in securing good </a:t>
            </a:r>
            <a:r>
              <a:rPr lang="en-US" i="1" dirty="0" smtClean="0">
                <a:latin typeface="Cambria" panose="02040503050406030204" pitchFamily="18" charset="0"/>
                <a:ea typeface="Cambria" panose="02040503050406030204" pitchFamily="18" charset="0"/>
              </a:rPr>
              <a:t>order”.</a:t>
            </a:r>
          </a:p>
          <a:p>
            <a:pPr lvl="1"/>
            <a:r>
              <a:rPr lang="en-US" dirty="0"/>
              <a:t>Christians ought not to be prosecuted just because they bear the “name” of </a:t>
            </a:r>
            <a:r>
              <a:rPr lang="en-US" dirty="0" smtClean="0"/>
              <a:t>Christ, </a:t>
            </a:r>
            <a:r>
              <a:rPr lang="en-US" dirty="0"/>
              <a:t>but they should be prosecuted solely on the basis of whether or not they have committed an actual crime.</a:t>
            </a:r>
            <a:endParaRPr lang="en-US" dirty="0">
              <a:ea typeface="Cambria" panose="02040503050406030204" pitchFamily="18" charset="0"/>
            </a:endParaRPr>
          </a:p>
          <a:p>
            <a:pPr lvl="1"/>
            <a:endParaRPr lang="en-US" dirty="0"/>
          </a:p>
        </p:txBody>
      </p:sp>
    </p:spTree>
    <p:extLst>
      <p:ext uri="{BB962C8B-B14F-4D97-AF65-F5344CB8AC3E}">
        <p14:creationId xmlns:p14="http://schemas.microsoft.com/office/powerpoint/2010/main" val="6667157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610600" cy="5943600"/>
          </a:xfrm>
        </p:spPr>
        <p:txBody>
          <a:bodyPr>
            <a:normAutofit fontScale="92500"/>
          </a:bodyPr>
          <a:lstStyle/>
          <a:p>
            <a:r>
              <a:rPr lang="en-US" dirty="0" smtClean="0"/>
              <a:t>We cited a large portion of Justin’s </a:t>
            </a:r>
            <a:r>
              <a:rPr lang="en-US" b="1" i="1" dirty="0">
                <a:ea typeface="Cambria" panose="02040503050406030204" pitchFamily="18" charset="0"/>
              </a:rPr>
              <a:t>First Apology </a:t>
            </a:r>
            <a:r>
              <a:rPr lang="en-US" dirty="0" smtClean="0"/>
              <a:t>earlier in our study of church history. What was Justin describing in the portion that we quoted, and what was his purpose in giving that description?</a:t>
            </a:r>
          </a:p>
          <a:p>
            <a:pPr lvl="1"/>
            <a:r>
              <a:rPr lang="en-US" dirty="0"/>
              <a:t>He gave </a:t>
            </a:r>
            <a:r>
              <a:rPr lang="en-US" dirty="0" smtClean="0"/>
              <a:t>a </a:t>
            </a:r>
            <a:r>
              <a:rPr lang="en-US" dirty="0"/>
              <a:t>detailed description of the Christian worship </a:t>
            </a:r>
            <a:r>
              <a:rPr lang="en-US" dirty="0" smtClean="0"/>
              <a:t>service in his day </a:t>
            </a:r>
            <a:r>
              <a:rPr lang="en-US" dirty="0"/>
              <a:t>in order dispel misconceptions that unbelievers had about what went on </a:t>
            </a:r>
            <a:r>
              <a:rPr lang="en-US" dirty="0" smtClean="0"/>
              <a:t>there.</a:t>
            </a:r>
            <a:endParaRPr lang="en-US" dirty="0" smtClean="0"/>
          </a:p>
          <a:p>
            <a:pPr lvl="0"/>
            <a:r>
              <a:rPr lang="en-US" dirty="0" smtClean="0"/>
              <a:t>Justin realized that if </a:t>
            </a:r>
            <a:r>
              <a:rPr lang="en-US" dirty="0"/>
              <a:t>the emperor </a:t>
            </a:r>
            <a:r>
              <a:rPr lang="en-US" dirty="0" smtClean="0"/>
              <a:t>was </a:t>
            </a:r>
            <a:r>
              <a:rPr lang="en-US" dirty="0"/>
              <a:t>to be persuaded, </a:t>
            </a:r>
            <a:r>
              <a:rPr lang="en-US" dirty="0" smtClean="0"/>
              <a:t>he would need to address more than just </a:t>
            </a:r>
            <a:r>
              <a:rPr lang="en-US" b="1" i="1" dirty="0" smtClean="0"/>
              <a:t>political</a:t>
            </a:r>
            <a:r>
              <a:rPr lang="en-US" dirty="0" smtClean="0"/>
              <a:t> injustices; </a:t>
            </a:r>
            <a:r>
              <a:rPr lang="en-US" dirty="0"/>
              <a:t>he </a:t>
            </a:r>
            <a:r>
              <a:rPr lang="en-US" dirty="0" smtClean="0"/>
              <a:t>also needed to make an </a:t>
            </a:r>
            <a:r>
              <a:rPr lang="en-US" b="1" i="1" dirty="0"/>
              <a:t>intellectual</a:t>
            </a:r>
            <a:r>
              <a:rPr lang="en-US" dirty="0"/>
              <a:t> case for the truth of Christianity</a:t>
            </a:r>
            <a:r>
              <a:rPr lang="en-US" dirty="0" smtClean="0"/>
              <a:t>.</a:t>
            </a:r>
          </a:p>
          <a:p>
            <a:pPr lvl="0"/>
            <a:r>
              <a:rPr lang="en-US" dirty="0" smtClean="0"/>
              <a:t>What </a:t>
            </a:r>
            <a:r>
              <a:rPr lang="en-US" b="1" i="1" dirty="0" smtClean="0"/>
              <a:t>Biblical</a:t>
            </a:r>
            <a:r>
              <a:rPr lang="en-US" dirty="0" smtClean="0"/>
              <a:t> argument did Justin use to make this case?</a:t>
            </a:r>
          </a:p>
          <a:p>
            <a:pPr lvl="1"/>
            <a:r>
              <a:rPr lang="en-US" dirty="0" smtClean="0"/>
              <a:t>That Jesus </a:t>
            </a:r>
            <a:r>
              <a:rPr lang="en-US" dirty="0"/>
              <a:t>has successfully fulfilled </a:t>
            </a:r>
            <a:r>
              <a:rPr lang="en-US" dirty="0" smtClean="0"/>
              <a:t>a number of Old </a:t>
            </a:r>
            <a:r>
              <a:rPr lang="en-US" dirty="0"/>
              <a:t>Testament </a:t>
            </a:r>
            <a:r>
              <a:rPr lang="en-US" dirty="0" smtClean="0"/>
              <a:t>prophecies in </a:t>
            </a:r>
            <a:r>
              <a:rPr lang="en-US" dirty="0"/>
              <a:t>Exodus, Isaiah, Micah, Psalms, Zechariah and </a:t>
            </a:r>
            <a:r>
              <a:rPr lang="en-US" dirty="0" smtClean="0"/>
              <a:t>more.</a:t>
            </a:r>
            <a:endParaRPr lang="en-US" dirty="0"/>
          </a:p>
          <a:p>
            <a:endParaRPr lang="en-US" dirty="0"/>
          </a:p>
          <a:p>
            <a:pPr lvl="1"/>
            <a:endParaRPr lang="en-US" dirty="0">
              <a:ea typeface="Cambria" panose="02040503050406030204" pitchFamily="18" charset="0"/>
            </a:endParaRPr>
          </a:p>
          <a:p>
            <a:pPr lvl="1"/>
            <a:endParaRPr lang="en-US" dirty="0"/>
          </a:p>
        </p:txBody>
      </p:sp>
    </p:spTree>
    <p:extLst>
      <p:ext uri="{BB962C8B-B14F-4D97-AF65-F5344CB8AC3E}">
        <p14:creationId xmlns:p14="http://schemas.microsoft.com/office/powerpoint/2010/main" val="26560482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610600" cy="5943600"/>
          </a:xfrm>
        </p:spPr>
        <p:txBody>
          <a:bodyPr>
            <a:normAutofit fontScale="92500"/>
          </a:bodyPr>
          <a:lstStyle/>
          <a:p>
            <a:pPr lvl="0"/>
            <a:r>
              <a:rPr lang="en-US" dirty="0" smtClean="0"/>
              <a:t>What poignant comparison did Justin make between </a:t>
            </a:r>
            <a:r>
              <a:rPr lang="en-US" dirty="0"/>
              <a:t>Christians and </a:t>
            </a:r>
            <a:r>
              <a:rPr lang="en-US" dirty="0" smtClean="0"/>
              <a:t>Socrates?</a:t>
            </a:r>
          </a:p>
          <a:p>
            <a:pPr lvl="1"/>
            <a:r>
              <a:rPr lang="en-US" dirty="0" smtClean="0"/>
              <a:t>That </a:t>
            </a:r>
            <a:r>
              <a:rPr lang="en-US" dirty="0"/>
              <a:t>Socrates was also martyred for his willingness to reject the state-sponsored gods, just like the </a:t>
            </a:r>
            <a:r>
              <a:rPr lang="en-US" dirty="0" smtClean="0"/>
              <a:t>Christians.</a:t>
            </a:r>
          </a:p>
          <a:p>
            <a:pPr lvl="1"/>
            <a:r>
              <a:rPr lang="en-US" dirty="0" smtClean="0"/>
              <a:t>That </a:t>
            </a:r>
            <a:r>
              <a:rPr lang="en-US" dirty="0"/>
              <a:t>Christians are like Socrates as they stand up for reason and oppose the false gods of Rome, and Roman officials are actually like the enemies of Socrates when they persecute Christians.</a:t>
            </a:r>
          </a:p>
          <a:p>
            <a:r>
              <a:rPr lang="en-US" dirty="0" smtClean="0"/>
              <a:t>How did Justin Martyr die?</a:t>
            </a:r>
          </a:p>
          <a:p>
            <a:pPr lvl="1"/>
            <a:r>
              <a:rPr lang="en-US" dirty="0" smtClean="0"/>
              <a:t>He was scourged and beheaded for his Christian faith, refusing to offer incense to the Roman emperor.</a:t>
            </a:r>
          </a:p>
          <a:p>
            <a:r>
              <a:rPr lang="en-US" dirty="0" smtClean="0"/>
              <a:t>Who was one </a:t>
            </a:r>
            <a:r>
              <a:rPr lang="en-US" dirty="0" smtClean="0"/>
              <a:t>of Justin </a:t>
            </a:r>
            <a:r>
              <a:rPr lang="en-US" dirty="0"/>
              <a:t>Martyr’s most famous </a:t>
            </a:r>
            <a:r>
              <a:rPr lang="en-US" dirty="0" smtClean="0"/>
              <a:t>students that we talked about last week, and what was he most known for?</a:t>
            </a:r>
          </a:p>
          <a:p>
            <a:pPr lvl="1"/>
            <a:r>
              <a:rPr lang="en-US" dirty="0"/>
              <a:t>Tatian</a:t>
            </a:r>
            <a:r>
              <a:rPr lang="en-US" dirty="0" smtClean="0"/>
              <a:t>, who is </a:t>
            </a:r>
            <a:r>
              <a:rPr lang="en-US" dirty="0"/>
              <a:t>most known for publishing a wildly popular harmony of the four Gospels known as the </a:t>
            </a:r>
            <a:r>
              <a:rPr lang="en-US" i="1" dirty="0" err="1"/>
              <a:t>Diatessaron</a:t>
            </a:r>
            <a:endParaRPr lang="en-US" dirty="0"/>
          </a:p>
          <a:p>
            <a:pPr lvl="1"/>
            <a:endParaRPr lang="en-US" dirty="0">
              <a:ea typeface="Cambria" panose="02040503050406030204" pitchFamily="18" charset="0"/>
            </a:endParaRPr>
          </a:p>
          <a:p>
            <a:pPr lvl="1"/>
            <a:endParaRPr lang="en-US" dirty="0"/>
          </a:p>
        </p:txBody>
      </p:sp>
    </p:spTree>
    <p:extLst>
      <p:ext uri="{BB962C8B-B14F-4D97-AF65-F5344CB8AC3E}">
        <p14:creationId xmlns:p14="http://schemas.microsoft.com/office/powerpoint/2010/main" val="30086987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0" b="-70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338554"/>
          </a:xfrm>
          <a:prstGeom prst="rect">
            <a:avLst/>
          </a:prstGeom>
        </p:spPr>
        <p:txBody>
          <a:bodyPr wrap="square">
            <a:spAutoFit/>
          </a:bodyPr>
          <a:lstStyle/>
          <a:p>
            <a:r>
              <a:rPr lang="en-US" sz="1600" dirty="0">
                <a:solidFill>
                  <a:prstClr val="black"/>
                </a:solidFill>
                <a:hlinkClick r:id="rId4"/>
              </a:rPr>
              <a:t>https://</a:t>
            </a:r>
            <a:r>
              <a:rPr lang="en-US" sz="1600" dirty="0" smtClean="0">
                <a:solidFill>
                  <a:prstClr val="black"/>
                </a:solidFill>
                <a:hlinkClick r:id="rId4"/>
              </a:rPr>
              <a:t>en.wikipedia.org/wiki/Tertullian</a:t>
            </a:r>
            <a:r>
              <a:rPr lang="en-US" sz="1600" dirty="0" smtClean="0">
                <a:solidFill>
                  <a:prstClr val="black"/>
                </a:solidFill>
              </a:rPr>
              <a:t> </a:t>
            </a:r>
            <a:endParaRPr lang="en-US" sz="1600" dirty="0">
              <a:solidFill>
                <a:prstClr val="black"/>
              </a:solidFill>
            </a:endParaRPr>
          </a:p>
        </p:txBody>
      </p:sp>
      <p:sp>
        <p:nvSpPr>
          <p:cNvPr id="7" name="Title 2"/>
          <p:cNvSpPr>
            <a:spLocks noGrp="1"/>
          </p:cNvSpPr>
          <p:nvPr>
            <p:ph type="title"/>
          </p:nvPr>
        </p:nvSpPr>
        <p:spPr>
          <a:xfrm>
            <a:off x="0" y="-18495"/>
            <a:ext cx="9144000" cy="856695"/>
          </a:xfrm>
          <a:effectLst/>
        </p:spPr>
        <p:txBody>
          <a:bodyPr>
            <a:noAutofit/>
          </a:bodyPr>
          <a:lstStyle/>
          <a:p>
            <a:r>
              <a:rPr lang="en-US" sz="7200" b="1" dirty="0" smtClean="0">
                <a:solidFill>
                  <a:schemeClr val="bg1"/>
                </a:solidFill>
                <a:effectLst>
                  <a:glow rad="139700">
                    <a:srgbClr val="C00000">
                      <a:alpha val="40000"/>
                    </a:srgbClr>
                  </a:glow>
                  <a:outerShdw blurRad="114300" dist="38100" dir="13500000" algn="br" rotWithShape="0">
                    <a:prstClr val="black"/>
                  </a:outerShdw>
                </a:effectLst>
              </a:rPr>
              <a:t>Tertullian</a:t>
            </a:r>
            <a:endParaRPr lang="en-US"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3655452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0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*Tertullian</a:t>
            </a:r>
          </a:p>
        </p:txBody>
      </p:sp>
      <p:sp>
        <p:nvSpPr>
          <p:cNvPr id="4" name="Content Placeholder 3"/>
          <p:cNvSpPr>
            <a:spLocks noGrp="1"/>
          </p:cNvSpPr>
          <p:nvPr>
            <p:ph idx="1"/>
          </p:nvPr>
        </p:nvSpPr>
        <p:spPr>
          <a:xfrm>
            <a:off x="457200" y="838200"/>
            <a:ext cx="8229600" cy="5257800"/>
          </a:xfrm>
        </p:spPr>
        <p:txBody>
          <a:bodyPr>
            <a:normAutofit/>
          </a:bodyPr>
          <a:lstStyle/>
          <a:p>
            <a:pPr lvl="0"/>
            <a:r>
              <a:rPr lang="en-US" dirty="0" smtClean="0"/>
              <a:t>Tertullian was </a:t>
            </a:r>
            <a:r>
              <a:rPr lang="en-US" dirty="0"/>
              <a:t>born in Carthage, North </a:t>
            </a:r>
            <a:r>
              <a:rPr lang="en-US" dirty="0" smtClean="0"/>
              <a:t>Africa around AD 155, </a:t>
            </a:r>
            <a:r>
              <a:rPr lang="en-US" dirty="0"/>
              <a:t>the son of a Roman </a:t>
            </a:r>
            <a:r>
              <a:rPr lang="en-US" dirty="0" smtClean="0"/>
              <a:t>centurion.</a:t>
            </a:r>
            <a:r>
              <a:rPr lang="en-US" baseline="30000" dirty="0" smtClean="0"/>
              <a:t>1</a:t>
            </a:r>
            <a:r>
              <a:rPr lang="en-US" dirty="0" smtClean="0"/>
              <a:t> </a:t>
            </a:r>
          </a:p>
        </p:txBody>
      </p:sp>
      <p:sp>
        <p:nvSpPr>
          <p:cNvPr id="6" name="TextBox 5"/>
          <p:cNvSpPr txBox="1"/>
          <p:nvPr/>
        </p:nvSpPr>
        <p:spPr>
          <a:xfrm>
            <a:off x="0" y="6172200"/>
            <a:ext cx="9144000" cy="584775"/>
          </a:xfrm>
          <a:prstGeom prst="rect">
            <a:avLst/>
          </a:prstGeom>
          <a:noFill/>
        </p:spPr>
        <p:txBody>
          <a:bodyPr wrap="square" rtlCol="0">
            <a:spAutoFit/>
          </a:bodyPr>
          <a:lstStyle/>
          <a:p>
            <a:r>
              <a:rPr lang="en-US" sz="1600" baseline="30000" dirty="0" smtClean="0">
                <a:solidFill>
                  <a:prstClr val="black"/>
                </a:solidFill>
              </a:rPr>
              <a:t>1</a:t>
            </a:r>
            <a:r>
              <a:rPr lang="en-US" sz="1600" dirty="0" smtClean="0">
                <a:solidFill>
                  <a:prstClr val="black"/>
                </a:solidFill>
              </a:rPr>
              <a:t> </a:t>
            </a:r>
            <a:r>
              <a:rPr lang="en-US" sz="1600" dirty="0" smtClean="0">
                <a:solidFill>
                  <a:prstClr val="black"/>
                </a:solidFill>
                <a:hlinkClick r:id="rId4"/>
              </a:rPr>
              <a:t>https</a:t>
            </a:r>
            <a:r>
              <a:rPr lang="en-US" sz="1600" dirty="0">
                <a:solidFill>
                  <a:prstClr val="black"/>
                </a:solidFill>
                <a:hlinkClick r:id="rId4"/>
              </a:rPr>
              <a:t>://</a:t>
            </a:r>
            <a:r>
              <a:rPr lang="en-US" sz="1600" dirty="0" smtClean="0">
                <a:solidFill>
                  <a:prstClr val="black"/>
                </a:solidFill>
                <a:hlinkClick r:id="rId4"/>
              </a:rPr>
              <a:t>www.churchhistory101.com/century2-p6.php</a:t>
            </a:r>
            <a:r>
              <a:rPr lang="en-US" sz="1600" dirty="0" smtClean="0">
                <a:solidFill>
                  <a:prstClr val="black"/>
                </a:solidFill>
              </a:rPr>
              <a:t> </a:t>
            </a:r>
          </a:p>
          <a:p>
            <a:r>
              <a:rPr lang="en-US" sz="1600" baseline="30000" dirty="0" smtClean="0">
                <a:solidFill>
                  <a:prstClr val="black"/>
                </a:solidFill>
              </a:rPr>
              <a:t>2 </a:t>
            </a:r>
            <a:r>
              <a:rPr lang="en-US" sz="1600" dirty="0" smtClean="0">
                <a:solidFill>
                  <a:prstClr val="black"/>
                </a:solidFill>
              </a:rPr>
              <a:t>Based </a:t>
            </a:r>
            <a:r>
              <a:rPr lang="en-US" sz="1600" dirty="0">
                <a:solidFill>
                  <a:prstClr val="black"/>
                </a:solidFill>
              </a:rPr>
              <a:t>on notes taken from James White’s 2016 Church History Series; Lesson 17</a:t>
            </a:r>
            <a:endParaRPr lang="en-US" sz="1600" dirty="0">
              <a:solidFill>
                <a:prstClr val="black"/>
              </a:solidFill>
            </a:endParaRPr>
          </a:p>
        </p:txBody>
      </p:sp>
    </p:spTree>
    <p:extLst>
      <p:ext uri="{BB962C8B-B14F-4D97-AF65-F5344CB8AC3E}">
        <p14:creationId xmlns:p14="http://schemas.microsoft.com/office/powerpoint/2010/main" val="279439085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0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*Tertullian</a:t>
            </a:r>
          </a:p>
        </p:txBody>
      </p:sp>
      <p:sp>
        <p:nvSpPr>
          <p:cNvPr id="8" name="TextBox 7"/>
          <p:cNvSpPr txBox="1"/>
          <p:nvPr/>
        </p:nvSpPr>
        <p:spPr>
          <a:xfrm>
            <a:off x="942512" y="6478882"/>
            <a:ext cx="7354031" cy="369332"/>
          </a:xfrm>
          <a:prstGeom prst="rect">
            <a:avLst/>
          </a:prstGeom>
          <a:noFill/>
        </p:spPr>
        <p:txBody>
          <a:bodyPr wrap="square" rtlCol="0">
            <a:spAutoFit/>
          </a:bodyPr>
          <a:lstStyle/>
          <a:p>
            <a:r>
              <a:rPr lang="en-US" dirty="0">
                <a:hlinkClick r:id="rId4"/>
              </a:rPr>
              <a:t>https://</a:t>
            </a:r>
            <a:r>
              <a:rPr lang="en-US" dirty="0" smtClean="0">
                <a:hlinkClick r:id="rId4"/>
              </a:rPr>
              <a:t>sljglobal.wikispaces.com/Roman+Geography</a:t>
            </a:r>
            <a:r>
              <a:rPr lang="en-US" dirty="0" smtClean="0"/>
              <a:t> </a:t>
            </a:r>
            <a:endParaRPr lang="en-US" dirty="0"/>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2967" y="762000"/>
            <a:ext cx="7124700" cy="5572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Oval 9"/>
          <p:cNvSpPr/>
          <p:nvPr/>
        </p:nvSpPr>
        <p:spPr>
          <a:xfrm>
            <a:off x="2819400" y="4426998"/>
            <a:ext cx="685800" cy="2667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444045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6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120568</TotalTime>
  <Words>2827</Words>
  <Application>Microsoft Office PowerPoint</Application>
  <PresentationFormat>On-screen Show (4:3)</PresentationFormat>
  <Paragraphs>148</Paragraphs>
  <Slides>26</Slides>
  <Notes>0</Notes>
  <HiddenSlides>0</HiddenSlides>
  <MMClips>0</MMClips>
  <ScaleCrop>false</ScaleCrop>
  <HeadingPairs>
    <vt:vector size="4" baseType="variant">
      <vt:variant>
        <vt:lpstr>Theme</vt:lpstr>
      </vt:variant>
      <vt:variant>
        <vt:i4>3</vt:i4>
      </vt:variant>
      <vt:variant>
        <vt:lpstr>Slide Titles</vt:lpstr>
      </vt:variant>
      <vt:variant>
        <vt:i4>26</vt:i4>
      </vt:variant>
    </vt:vector>
  </HeadingPairs>
  <TitlesOfParts>
    <vt:vector size="29" baseType="lpstr">
      <vt:lpstr>Office Theme</vt:lpstr>
      <vt:lpstr>63_Office Theme</vt:lpstr>
      <vt:lpstr>60_Office Theme</vt:lpstr>
      <vt:lpstr>PowerPoint Presentation</vt:lpstr>
      <vt:lpstr>Review</vt:lpstr>
      <vt:lpstr>Review</vt:lpstr>
      <vt:lpstr>Review</vt:lpstr>
      <vt:lpstr>Review</vt:lpstr>
      <vt:lpstr>Review</vt:lpstr>
      <vt:lpstr>Tertullian</vt:lpstr>
      <vt:lpstr>*Tertullian</vt:lpstr>
      <vt:lpstr>*Tertullian</vt:lpstr>
      <vt:lpstr>*Tertullian</vt:lpstr>
      <vt:lpstr>*Tertullian</vt:lpstr>
      <vt:lpstr>*Tertullian on the Relationship Between Christianity and the Roman Empire</vt:lpstr>
      <vt:lpstr>*Tertullian on the Relationship Between Christianity and the Roman Empire</vt:lpstr>
      <vt:lpstr>Tertullian on the Relationship Between Christianity and the Roman Empire</vt:lpstr>
      <vt:lpstr>*Tertullian on the Relationship Between Christianity and the Roman Empire</vt:lpstr>
      <vt:lpstr>*Tertullian on the Relationship Between Christianity and the Roman Empire</vt:lpstr>
      <vt:lpstr>*Tertullian on the Defense of  Orthodoxy Against Heresy</vt:lpstr>
      <vt:lpstr>*Tertullian on the Defense of  Orthodoxy Against Heresy</vt:lpstr>
      <vt:lpstr>*Tertullian on the Defense of  Orthodoxy Against Heresy</vt:lpstr>
      <vt:lpstr>*Tertullian on the Defense of  Orthodoxy Against Heresy</vt:lpstr>
      <vt:lpstr>*Tertullian on the Defense of  Orthodoxy Against Heresy</vt:lpstr>
      <vt:lpstr>*Tertullian on the Defense of  Orthodoxy Against Heresy</vt:lpstr>
      <vt:lpstr>*Tertullian on the  Moral Behavior of Christians</vt:lpstr>
      <vt:lpstr>*Tertullian on the  Moral Behavior of Christians</vt:lpstr>
      <vt:lpstr>*Tertullian on the  Moral Behavior of Christians</vt:lpstr>
      <vt:lpstr>Montanism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1700</cp:revision>
  <dcterms:created xsi:type="dcterms:W3CDTF">2018-06-08T00:19:32Z</dcterms:created>
  <dcterms:modified xsi:type="dcterms:W3CDTF">2019-01-13T20:10:16Z</dcterms:modified>
</cp:coreProperties>
</file>