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680" r:id="rId2"/>
    <p:sldMasterId id="2147484692" r:id="rId3"/>
    <p:sldMasterId id="2147484704" r:id="rId4"/>
    <p:sldMasterId id="2147484728" r:id="rId5"/>
    <p:sldMasterId id="2147484740" r:id="rId6"/>
  </p:sldMasterIdLst>
  <p:notesMasterIdLst>
    <p:notesMasterId r:id="rId36"/>
  </p:notesMasterIdLst>
  <p:sldIdLst>
    <p:sldId id="1078" r:id="rId7"/>
    <p:sldId id="1079" r:id="rId8"/>
    <p:sldId id="1080" r:id="rId9"/>
    <p:sldId id="1081" r:id="rId10"/>
    <p:sldId id="1082" r:id="rId11"/>
    <p:sldId id="1083" r:id="rId12"/>
    <p:sldId id="1084" r:id="rId13"/>
    <p:sldId id="1109" r:id="rId14"/>
    <p:sldId id="1110" r:id="rId15"/>
    <p:sldId id="1111" r:id="rId16"/>
    <p:sldId id="1122" r:id="rId17"/>
    <p:sldId id="1123" r:id="rId18"/>
    <p:sldId id="1112" r:id="rId19"/>
    <p:sldId id="1142" r:id="rId20"/>
    <p:sldId id="1143" r:id="rId21"/>
    <p:sldId id="1113" r:id="rId22"/>
    <p:sldId id="1114" r:id="rId23"/>
    <p:sldId id="1115" r:id="rId24"/>
    <p:sldId id="1116" r:id="rId25"/>
    <p:sldId id="1117" r:id="rId26"/>
    <p:sldId id="1118" r:id="rId27"/>
    <p:sldId id="1125" r:id="rId28"/>
    <p:sldId id="1120" r:id="rId29"/>
    <p:sldId id="1124" r:id="rId30"/>
    <p:sldId id="1127" r:id="rId31"/>
    <p:sldId id="1128" r:id="rId32"/>
    <p:sldId id="1129" r:id="rId33"/>
    <p:sldId id="1130" r:id="rId34"/>
    <p:sldId id="113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1F9"/>
    <a:srgbClr val="344BF6"/>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62" y="-78"/>
      </p:cViewPr>
      <p:guideLst>
        <p:guide orient="horz" pos="2160"/>
        <p:guide pos="2880"/>
      </p:guideLst>
    </p:cSldViewPr>
  </p:slideViewPr>
  <p:notesTextViewPr>
    <p:cViewPr>
      <p:scale>
        <a:sx n="1" d="1"/>
        <a:sy n="1" d="1"/>
      </p:scale>
      <p:origin x="0" y="0"/>
    </p:cViewPr>
  </p:notesTextViewPr>
  <p:sorterViewPr>
    <p:cViewPr>
      <p:scale>
        <a:sx n="100" d="100"/>
        <a:sy n="100" d="100"/>
      </p:scale>
      <p:origin x="0" y="118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EC55D-DF11-4B6E-B8E2-8ED8B7CB6743}" type="datetimeFigureOut">
              <a:rPr lang="en-US" smtClean="0"/>
              <a:t>1/20/2019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37760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29400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238396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994377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63043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799393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862805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30488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t>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225889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739336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433063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659342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128103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518248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123873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48814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175204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20169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09609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56145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170071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398296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966525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107494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113324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608343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85824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97705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t>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199931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47921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037336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167790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2691503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3920325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5300254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7481570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354238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82872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t>1/20/2019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8230599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20999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9649114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0922179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7979243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1983608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074254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903642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6763551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93196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t>1/20/2019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4656004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2672908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5632503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1566543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7841782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183756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83169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1/20/2019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61473920"/>
      </p:ext>
    </p:extLst>
  </p:cSld>
  <p:clrMap bg1="lt1" tx1="dk1" bg2="lt2" tx2="dk2" accent1="accent1" accent2="accent2" accent3="accent3" accent4="accent4" accent5="accent5" accent6="accent6" hlink="hlink" folHlink="folHlink"/>
  <p:sldLayoutIdLst>
    <p:sldLayoutId id="2147484681" r:id="rId1"/>
    <p:sldLayoutId id="2147484682" r:id="rId2"/>
    <p:sldLayoutId id="2147484683" r:id="rId3"/>
    <p:sldLayoutId id="2147484684" r:id="rId4"/>
    <p:sldLayoutId id="2147484685" r:id="rId5"/>
    <p:sldLayoutId id="2147484686" r:id="rId6"/>
    <p:sldLayoutId id="2147484687" r:id="rId7"/>
    <p:sldLayoutId id="2147484688" r:id="rId8"/>
    <p:sldLayoutId id="2147484689" r:id="rId9"/>
    <p:sldLayoutId id="2147484690" r:id="rId10"/>
    <p:sldLayoutId id="21474846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83920184"/>
      </p:ext>
    </p:extLst>
  </p:cSld>
  <p:clrMap bg1="lt1" tx1="dk1" bg2="lt2" tx2="dk2" accent1="accent1" accent2="accent2" accent3="accent3" accent4="accent4" accent5="accent5" accent6="accent6" hlink="hlink" folHlink="folHlink"/>
  <p:sldLayoutIdLst>
    <p:sldLayoutId id="2147484693" r:id="rId1"/>
    <p:sldLayoutId id="2147484694" r:id="rId2"/>
    <p:sldLayoutId id="2147484695" r:id="rId3"/>
    <p:sldLayoutId id="2147484696" r:id="rId4"/>
    <p:sldLayoutId id="2147484697" r:id="rId5"/>
    <p:sldLayoutId id="2147484698" r:id="rId6"/>
    <p:sldLayoutId id="2147484699" r:id="rId7"/>
    <p:sldLayoutId id="2147484700" r:id="rId8"/>
    <p:sldLayoutId id="2147484701" r:id="rId9"/>
    <p:sldLayoutId id="2147484702" r:id="rId10"/>
    <p:sldLayoutId id="21474847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22896438"/>
      </p:ext>
    </p:extLst>
  </p:cSld>
  <p:clrMap bg1="lt1" tx1="dk1" bg2="lt2" tx2="dk2" accent1="accent1" accent2="accent2" accent3="accent3" accent4="accent4" accent5="accent5" accent6="accent6" hlink="hlink" folHlink="folHlink"/>
  <p:sldLayoutIdLst>
    <p:sldLayoutId id="2147484705" r:id="rId1"/>
    <p:sldLayoutId id="2147484706" r:id="rId2"/>
    <p:sldLayoutId id="2147484707" r:id="rId3"/>
    <p:sldLayoutId id="2147484708" r:id="rId4"/>
    <p:sldLayoutId id="2147484709" r:id="rId5"/>
    <p:sldLayoutId id="2147484710" r:id="rId6"/>
    <p:sldLayoutId id="2147484711" r:id="rId7"/>
    <p:sldLayoutId id="2147484712" r:id="rId8"/>
    <p:sldLayoutId id="2147484713" r:id="rId9"/>
    <p:sldLayoutId id="2147484714" r:id="rId10"/>
    <p:sldLayoutId id="21474847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52925815"/>
      </p:ext>
    </p:extLst>
  </p:cSld>
  <p:clrMap bg1="lt1" tx1="dk1" bg2="lt2" tx2="dk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1/20/2019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87505383"/>
      </p:ext>
    </p:extLst>
  </p:cSld>
  <p:clrMap bg1="lt1" tx1="dk1" bg2="lt2" tx2="dk2" accent1="accent1" accent2="accent2" accent3="accent3" accent4="accent4" accent5="accent5" accent6="accent6" hlink="hlink" folHlink="folHlink"/>
  <p:sldLayoutIdLst>
    <p:sldLayoutId id="2147484741" r:id="rId1"/>
    <p:sldLayoutId id="2147484742" r:id="rId2"/>
    <p:sldLayoutId id="2147484743" r:id="rId3"/>
    <p:sldLayoutId id="2147484744" r:id="rId4"/>
    <p:sldLayoutId id="2147484745" r:id="rId5"/>
    <p:sldLayoutId id="2147484746" r:id="rId6"/>
    <p:sldLayoutId id="2147484747" r:id="rId7"/>
    <p:sldLayoutId id="2147484748" r:id="rId8"/>
    <p:sldLayoutId id="2147484749" r:id="rId9"/>
    <p:sldLayoutId id="2147484750" r:id="rId10"/>
    <p:sldLayoutId id="21474847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1.xml.rels><?xml version="1.0" encoding="UTF-8" standalone="yes"?>
<Relationships xmlns="http://schemas.openxmlformats.org/package/2006/relationships"><Relationship Id="rId3" Type="http://schemas.openxmlformats.org/officeDocument/2006/relationships/hyperlink" Target="https://asiaminorcoins.com/mysia.html"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4.xml.rels><?xml version="1.0" encoding="UTF-8" standalone="yes"?>
<Relationships xmlns="http://schemas.openxmlformats.org/package/2006/relationships"><Relationship Id="rId3" Type="http://schemas.openxmlformats.org/officeDocument/2006/relationships/hyperlink" Target="http://www.freedomfrommedom.com/wp3/believe/sympathetic-savior-relationships-of-jesus" TargetMode="External"/><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35.xml"/><Relationship Id="rId1" Type="http://schemas.openxmlformats.org/officeDocument/2006/relationships/themeOverride" Target="../theme/themeOverride13.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46.xml"/><Relationship Id="rId1" Type="http://schemas.openxmlformats.org/officeDocument/2006/relationships/themeOverride" Target="../theme/themeOverride16.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57.xml"/><Relationship Id="rId1" Type="http://schemas.openxmlformats.org/officeDocument/2006/relationships/themeOverride" Target="../theme/themeOverride17.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57.xml"/><Relationship Id="rId1" Type="http://schemas.openxmlformats.org/officeDocument/2006/relationships/themeOverride" Target="../theme/themeOverride18.xm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57.xml"/><Relationship Id="rId1" Type="http://schemas.openxmlformats.org/officeDocument/2006/relationships/themeOverride" Target="../theme/themeOverride19.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6.xml"/><Relationship Id="rId1" Type="http://schemas.openxmlformats.org/officeDocument/2006/relationships/themeOverride" Target="../theme/themeOverride20.xml"/><Relationship Id="rId4" Type="http://schemas.openxmlformats.org/officeDocument/2006/relationships/hyperlink" Target="https://alchetron.com/Melito-of-Sardi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8.xml"/><Relationship Id="rId1" Type="http://schemas.openxmlformats.org/officeDocument/2006/relationships/themeOverride" Target="../theme/themeOverride1.xml"/><Relationship Id="rId4" Type="http://schemas.openxmlformats.org/officeDocument/2006/relationships/hyperlink" Target="http://www.newworldencyclopedia.org/entry/File:Acts-2.jp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19236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32408"/>
          </a:xfrm>
        </p:spPr>
        <p:txBody>
          <a:bodyPr>
            <a:noAutofit/>
          </a:bodyPr>
          <a:lstStyle/>
          <a:p>
            <a:r>
              <a:rPr lang="en-US" sz="4000" b="1" dirty="0" smtClean="0"/>
              <a:t>*Montanism</a:t>
            </a:r>
            <a:endParaRPr lang="en-US" sz="4000" b="1" dirty="0"/>
          </a:p>
        </p:txBody>
      </p:sp>
      <p:sp>
        <p:nvSpPr>
          <p:cNvPr id="4" name="Content Placeholder 3"/>
          <p:cNvSpPr>
            <a:spLocks noGrp="1"/>
          </p:cNvSpPr>
          <p:nvPr>
            <p:ph idx="1"/>
          </p:nvPr>
        </p:nvSpPr>
        <p:spPr>
          <a:xfrm>
            <a:off x="457200" y="762000"/>
            <a:ext cx="8229600" cy="5715000"/>
          </a:xfrm>
        </p:spPr>
        <p:txBody>
          <a:bodyPr>
            <a:normAutofit/>
          </a:bodyPr>
          <a:lstStyle/>
          <a:p>
            <a:r>
              <a:rPr lang="en-US" dirty="0"/>
              <a:t>But in the latter half of the second century (c.165–170), a new group emerged that rekindled interest in prophetic and charismatic gifts. </a:t>
            </a:r>
            <a:endParaRPr lang="en-US" dirty="0" smtClean="0"/>
          </a:p>
          <a:p>
            <a:r>
              <a:rPr lang="en-US" dirty="0" smtClean="0"/>
              <a:t>While </a:t>
            </a:r>
            <a:r>
              <a:rPr lang="en-US" dirty="0"/>
              <a:t>the origins of this movement are unclear, it seems to have emerged </a:t>
            </a:r>
            <a:r>
              <a:rPr lang="en-US" dirty="0"/>
              <a:t>from the region of </a:t>
            </a:r>
            <a:r>
              <a:rPr lang="en-US" b="1" i="1" dirty="0"/>
              <a:t>Phrygia </a:t>
            </a:r>
            <a:r>
              <a:rPr lang="en-US" dirty="0"/>
              <a:t>in Asia </a:t>
            </a:r>
            <a:r>
              <a:rPr lang="en-US" dirty="0" smtClean="0"/>
              <a:t>Minor with </a:t>
            </a:r>
            <a:r>
              <a:rPr lang="en-US" dirty="0"/>
              <a:t>an enigmatic individual named </a:t>
            </a:r>
            <a:r>
              <a:rPr lang="en-US" dirty="0" smtClean="0"/>
              <a:t>Montanus</a:t>
            </a:r>
            <a:r>
              <a:rPr lang="en-US" dirty="0" smtClean="0"/>
              <a:t>. </a:t>
            </a:r>
            <a:endParaRPr lang="en-US" dirty="0" smtClean="0"/>
          </a:p>
        </p:txBody>
      </p:sp>
      <p:sp>
        <p:nvSpPr>
          <p:cNvPr id="6" name="TextBox 5"/>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 Kruger, Michael J.. Christianity at the Crossroads: How the Second Century Shaped the Future of the Church (pp. 129-130)</a:t>
            </a:r>
            <a:r>
              <a:rPr lang="en-US" sz="1400" dirty="0" smtClean="0">
                <a:solidFill>
                  <a:prstClr val="black"/>
                </a:solidFill>
              </a:rPr>
              <a:t> </a:t>
            </a:r>
            <a:endParaRPr lang="en-US" sz="1400" dirty="0">
              <a:solidFill>
                <a:prstClr val="black"/>
              </a:solidFill>
            </a:endParaRPr>
          </a:p>
        </p:txBody>
      </p:sp>
    </p:spTree>
    <p:extLst>
      <p:ext uri="{BB962C8B-B14F-4D97-AF65-F5344CB8AC3E}">
        <p14:creationId xmlns:p14="http://schemas.microsoft.com/office/powerpoint/2010/main" val="13977876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457200"/>
            <a:ext cx="8121969" cy="5258975"/>
          </a:xfrm>
        </p:spPr>
      </p:pic>
      <p:sp>
        <p:nvSpPr>
          <p:cNvPr id="5" name="TextBox 4"/>
          <p:cNvSpPr txBox="1"/>
          <p:nvPr/>
        </p:nvSpPr>
        <p:spPr>
          <a:xfrm>
            <a:off x="457199" y="6096000"/>
            <a:ext cx="3509679" cy="338554"/>
          </a:xfrm>
          <a:prstGeom prst="rect">
            <a:avLst/>
          </a:prstGeom>
          <a:noFill/>
        </p:spPr>
        <p:txBody>
          <a:bodyPr wrap="none" rtlCol="0">
            <a:spAutoFit/>
          </a:bodyPr>
          <a:lstStyle/>
          <a:p>
            <a:r>
              <a:rPr lang="en-US" sz="1600" dirty="0">
                <a:solidFill>
                  <a:prstClr val="black"/>
                </a:solidFill>
                <a:hlinkClick r:id="rId3"/>
              </a:rPr>
              <a:t>https://</a:t>
            </a:r>
            <a:r>
              <a:rPr lang="en-US" sz="1600" dirty="0" smtClean="0">
                <a:solidFill>
                  <a:prstClr val="black"/>
                </a:solidFill>
                <a:hlinkClick r:id="rId3"/>
              </a:rPr>
              <a:t>asiaminorcoins.com/mysia.html</a:t>
            </a:r>
            <a:r>
              <a:rPr lang="en-US" sz="1600" dirty="0" smtClean="0">
                <a:solidFill>
                  <a:prstClr val="black"/>
                </a:solidFill>
              </a:rPr>
              <a:t> </a:t>
            </a:r>
            <a:endParaRPr lang="en-US" sz="1600" dirty="0">
              <a:solidFill>
                <a:prstClr val="black"/>
              </a:solidFill>
            </a:endParaRPr>
          </a:p>
        </p:txBody>
      </p:sp>
      <p:sp>
        <p:nvSpPr>
          <p:cNvPr id="6" name="Oval 5"/>
          <p:cNvSpPr/>
          <p:nvPr/>
        </p:nvSpPr>
        <p:spPr>
          <a:xfrm>
            <a:off x="3886200" y="2362200"/>
            <a:ext cx="1442582" cy="762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455988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32408"/>
          </a:xfrm>
        </p:spPr>
        <p:txBody>
          <a:bodyPr>
            <a:noAutofit/>
          </a:bodyPr>
          <a:lstStyle/>
          <a:p>
            <a:r>
              <a:rPr lang="en-US" sz="4000" b="1" dirty="0" smtClean="0"/>
              <a:t>*Montanism</a:t>
            </a:r>
            <a:endParaRPr lang="en-US" sz="4000" b="1" dirty="0"/>
          </a:p>
        </p:txBody>
      </p:sp>
      <p:sp>
        <p:nvSpPr>
          <p:cNvPr id="4" name="Content Placeholder 3"/>
          <p:cNvSpPr>
            <a:spLocks noGrp="1"/>
          </p:cNvSpPr>
          <p:nvPr>
            <p:ph idx="1"/>
          </p:nvPr>
        </p:nvSpPr>
        <p:spPr>
          <a:xfrm>
            <a:off x="457200" y="762000"/>
            <a:ext cx="8229600" cy="5715000"/>
          </a:xfrm>
        </p:spPr>
        <p:txBody>
          <a:bodyPr>
            <a:normAutofit lnSpcReduction="10000"/>
          </a:bodyPr>
          <a:lstStyle/>
          <a:p>
            <a:r>
              <a:rPr lang="en-US" dirty="0" smtClean="0"/>
              <a:t>Consequently</a:t>
            </a:r>
            <a:r>
              <a:rPr lang="en-US" dirty="0"/>
              <a:t>, in some circles it was known as the </a:t>
            </a:r>
            <a:r>
              <a:rPr lang="en-US" dirty="0" smtClean="0"/>
              <a:t>“Phrygian” </a:t>
            </a:r>
            <a:r>
              <a:rPr lang="en-US" dirty="0"/>
              <a:t>or </a:t>
            </a:r>
            <a:r>
              <a:rPr lang="en-US" dirty="0" smtClean="0"/>
              <a:t>“Cataphrygian” heresy, </a:t>
            </a:r>
            <a:r>
              <a:rPr lang="en-US" dirty="0"/>
              <a:t>but later was dubbed Montanism after its supposed founder. </a:t>
            </a:r>
            <a:endParaRPr lang="en-US" dirty="0" smtClean="0"/>
          </a:p>
          <a:p>
            <a:r>
              <a:rPr lang="en-US" dirty="0" smtClean="0"/>
              <a:t>While </a:t>
            </a:r>
            <a:r>
              <a:rPr lang="en-US" dirty="0"/>
              <a:t>later writers make a number of extravagant claims about Montanus’ life – for instance, Jerome claimed he was </a:t>
            </a:r>
            <a:r>
              <a:rPr lang="en-US" dirty="0" smtClean="0"/>
              <a:t>castrated(!) </a:t>
            </a:r>
            <a:r>
              <a:rPr lang="en-US" dirty="0"/>
              <a:t>– most of them have dubious historical </a:t>
            </a:r>
            <a:r>
              <a:rPr lang="en-US" dirty="0" smtClean="0"/>
              <a:t>value. </a:t>
            </a:r>
          </a:p>
          <a:p>
            <a:r>
              <a:rPr lang="en-US" dirty="0" smtClean="0"/>
              <a:t>The </a:t>
            </a:r>
            <a:r>
              <a:rPr lang="en-US" dirty="0"/>
              <a:t>truth is that we have very few reliable details about his background. Nevertheless, he emerged out of Asia Minor as the leading spokesman for what was dubbed by its followers as the </a:t>
            </a:r>
            <a:r>
              <a:rPr lang="en-US" dirty="0" smtClean="0"/>
              <a:t>“New Prophecy” </a:t>
            </a:r>
            <a:r>
              <a:rPr lang="en-US" dirty="0"/>
              <a:t>and was joined by two female </a:t>
            </a:r>
            <a:r>
              <a:rPr lang="en-US" dirty="0" smtClean="0"/>
              <a:t>“prophetesses”, </a:t>
            </a:r>
            <a:r>
              <a:rPr lang="en-US" dirty="0"/>
              <a:t>Priscilla and Maximilla</a:t>
            </a:r>
            <a:r>
              <a:rPr lang="en-US" dirty="0" smtClean="0"/>
              <a:t>.</a:t>
            </a:r>
            <a:endParaRPr lang="en-US" dirty="0"/>
          </a:p>
        </p:txBody>
      </p:sp>
      <p:sp>
        <p:nvSpPr>
          <p:cNvPr id="6" name="TextBox 5"/>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 Kruger, Michael J.. Christianity at the Crossroads: How the Second Century Shaped the Future of the Church (pp. 129-130)</a:t>
            </a:r>
            <a:r>
              <a:rPr lang="en-US" sz="1400" dirty="0" smtClean="0">
                <a:solidFill>
                  <a:prstClr val="black"/>
                </a:solidFill>
              </a:rPr>
              <a:t> </a:t>
            </a:r>
            <a:endParaRPr lang="en-US" sz="1400" dirty="0">
              <a:solidFill>
                <a:prstClr val="black"/>
              </a:solidFill>
            </a:endParaRPr>
          </a:p>
        </p:txBody>
      </p:sp>
    </p:spTree>
    <p:extLst>
      <p:ext uri="{BB962C8B-B14F-4D97-AF65-F5344CB8AC3E}">
        <p14:creationId xmlns:p14="http://schemas.microsoft.com/office/powerpoint/2010/main" val="19112697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32408"/>
          </a:xfrm>
        </p:spPr>
        <p:txBody>
          <a:bodyPr>
            <a:noAutofit/>
          </a:bodyPr>
          <a:lstStyle/>
          <a:p>
            <a:r>
              <a:rPr lang="en-US" sz="4000" b="1" dirty="0" smtClean="0"/>
              <a:t>*Montanism</a:t>
            </a:r>
            <a:endParaRPr lang="en-US" sz="4000" b="1" dirty="0"/>
          </a:p>
        </p:txBody>
      </p:sp>
      <p:sp>
        <p:nvSpPr>
          <p:cNvPr id="4" name="Content Placeholder 3"/>
          <p:cNvSpPr>
            <a:spLocks noGrp="1"/>
          </p:cNvSpPr>
          <p:nvPr>
            <p:ph idx="1"/>
          </p:nvPr>
        </p:nvSpPr>
        <p:spPr>
          <a:xfrm>
            <a:off x="457200" y="762000"/>
            <a:ext cx="8229600" cy="5715000"/>
          </a:xfrm>
        </p:spPr>
        <p:txBody>
          <a:bodyPr>
            <a:normAutofit/>
          </a:bodyPr>
          <a:lstStyle/>
          <a:p>
            <a:r>
              <a:rPr lang="en-US" dirty="0"/>
              <a:t>It was not long before Montanism had expanded beyond Asia Minor and into other regions of the second-century Church. </a:t>
            </a:r>
            <a:endParaRPr lang="en-US" dirty="0" smtClean="0"/>
          </a:p>
          <a:p>
            <a:r>
              <a:rPr lang="en-US" dirty="0" smtClean="0"/>
              <a:t>There </a:t>
            </a:r>
            <a:r>
              <a:rPr lang="en-US" dirty="0"/>
              <a:t>is evidence that places such as Gaul, Rome, Antioch, Carthage and Alexandria were all affected by the rapidly spreading movement</a:t>
            </a:r>
            <a:r>
              <a:rPr lang="en-US" dirty="0" smtClean="0"/>
              <a:t>.</a:t>
            </a:r>
            <a:endParaRPr lang="en-US" dirty="0" smtClean="0"/>
          </a:p>
        </p:txBody>
      </p:sp>
      <p:sp>
        <p:nvSpPr>
          <p:cNvPr id="6" name="TextBox 5"/>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 Kruger, Michael J.. Christianity at the Crossroads: How the Second Century Shaped the Future of the Church (pp. 129-130)</a:t>
            </a:r>
            <a:r>
              <a:rPr lang="en-US" sz="1400" dirty="0" smtClean="0">
                <a:solidFill>
                  <a:prstClr val="black"/>
                </a:solidFill>
              </a:rPr>
              <a:t> </a:t>
            </a:r>
            <a:endParaRPr lang="en-US" sz="1400" dirty="0">
              <a:solidFill>
                <a:prstClr val="black"/>
              </a:solidFill>
            </a:endParaRPr>
          </a:p>
        </p:txBody>
      </p:sp>
    </p:spTree>
    <p:extLst>
      <p:ext uri="{BB962C8B-B14F-4D97-AF65-F5344CB8AC3E}">
        <p14:creationId xmlns:p14="http://schemas.microsoft.com/office/powerpoint/2010/main" val="8766590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199" y="649122"/>
            <a:ext cx="8121969" cy="4875131"/>
          </a:xfrm>
        </p:spPr>
      </p:pic>
      <p:sp>
        <p:nvSpPr>
          <p:cNvPr id="5" name="TextBox 4"/>
          <p:cNvSpPr txBox="1"/>
          <p:nvPr/>
        </p:nvSpPr>
        <p:spPr>
          <a:xfrm>
            <a:off x="457199" y="6096000"/>
            <a:ext cx="7077066" cy="307777"/>
          </a:xfrm>
          <a:prstGeom prst="rect">
            <a:avLst/>
          </a:prstGeom>
          <a:noFill/>
        </p:spPr>
        <p:txBody>
          <a:bodyPr wrap="none" rtlCol="0">
            <a:spAutoFit/>
          </a:bodyPr>
          <a:lstStyle/>
          <a:p>
            <a:r>
              <a:rPr lang="en-US" sz="1400" dirty="0">
                <a:solidFill>
                  <a:prstClr val="black"/>
                </a:solidFill>
                <a:hlinkClick r:id="rId3"/>
              </a:rPr>
              <a:t>http://</a:t>
            </a:r>
            <a:r>
              <a:rPr lang="en-US" sz="1400" dirty="0" smtClean="0">
                <a:solidFill>
                  <a:prstClr val="black"/>
                </a:solidFill>
                <a:hlinkClick r:id="rId3"/>
              </a:rPr>
              <a:t>www.freedomfrommedom.com/wp3/believe/sympathetic-savior-relationships-of-jesus</a:t>
            </a:r>
            <a:r>
              <a:rPr lang="en-US" sz="1400" dirty="0" smtClean="0">
                <a:solidFill>
                  <a:prstClr val="black"/>
                </a:solidFill>
              </a:rPr>
              <a:t> </a:t>
            </a:r>
            <a:endParaRPr lang="en-US" sz="1400" dirty="0">
              <a:solidFill>
                <a:prstClr val="black"/>
              </a:solidFill>
            </a:endParaRPr>
          </a:p>
        </p:txBody>
      </p:sp>
      <p:sp>
        <p:nvSpPr>
          <p:cNvPr id="6" name="Oval 5"/>
          <p:cNvSpPr/>
          <p:nvPr/>
        </p:nvSpPr>
        <p:spPr>
          <a:xfrm>
            <a:off x="2057400" y="2362200"/>
            <a:ext cx="914400" cy="5334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Oval 6"/>
          <p:cNvSpPr/>
          <p:nvPr/>
        </p:nvSpPr>
        <p:spPr>
          <a:xfrm>
            <a:off x="7543800" y="3878802"/>
            <a:ext cx="914400" cy="5334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6172200" y="4724400"/>
            <a:ext cx="914400" cy="5334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3276600" y="3886200"/>
            <a:ext cx="914400" cy="5334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3762652" y="2971800"/>
            <a:ext cx="914400" cy="5334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5160519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32408"/>
          </a:xfrm>
        </p:spPr>
        <p:txBody>
          <a:bodyPr>
            <a:noAutofit/>
          </a:bodyPr>
          <a:lstStyle/>
          <a:p>
            <a:r>
              <a:rPr lang="en-US" sz="4000" b="1" dirty="0" smtClean="0"/>
              <a:t>*Montanism</a:t>
            </a:r>
            <a:endParaRPr lang="en-US" sz="4000" b="1" dirty="0"/>
          </a:p>
        </p:txBody>
      </p:sp>
      <p:sp>
        <p:nvSpPr>
          <p:cNvPr id="4" name="Content Placeholder 3"/>
          <p:cNvSpPr>
            <a:spLocks noGrp="1"/>
          </p:cNvSpPr>
          <p:nvPr>
            <p:ph idx="1"/>
          </p:nvPr>
        </p:nvSpPr>
        <p:spPr>
          <a:xfrm>
            <a:off x="457200" y="762000"/>
            <a:ext cx="8229600" cy="5715000"/>
          </a:xfrm>
        </p:spPr>
        <p:txBody>
          <a:bodyPr>
            <a:normAutofit/>
          </a:bodyPr>
          <a:lstStyle/>
          <a:p>
            <a:r>
              <a:rPr lang="en-US" dirty="0"/>
              <a:t>It was not long before Montanism had expanded beyond Asia Minor and into other regions of the second-century Church. </a:t>
            </a:r>
            <a:endParaRPr lang="en-US" dirty="0" smtClean="0"/>
          </a:p>
          <a:p>
            <a:r>
              <a:rPr lang="en-US" dirty="0" smtClean="0"/>
              <a:t>There </a:t>
            </a:r>
            <a:r>
              <a:rPr lang="en-US" dirty="0"/>
              <a:t>is evidence that places such as Gaul, Rome, Antioch, Carthage and Alexandria were all affected by the rapidly spreading movement</a:t>
            </a:r>
            <a:r>
              <a:rPr lang="en-US" dirty="0" smtClean="0"/>
              <a:t>.</a:t>
            </a:r>
          </a:p>
          <a:p>
            <a:r>
              <a:rPr lang="en-US" dirty="0" smtClean="0"/>
              <a:t>Additional </a:t>
            </a:r>
            <a:r>
              <a:rPr lang="en-US" dirty="0"/>
              <a:t>Montanist leaders, beyond Montanus himself, are mentioned in the historical records, such as </a:t>
            </a:r>
            <a:r>
              <a:rPr lang="en-US" dirty="0" err="1"/>
              <a:t>Theodotus</a:t>
            </a:r>
            <a:r>
              <a:rPr lang="en-US" dirty="0"/>
              <a:t>, </a:t>
            </a:r>
            <a:r>
              <a:rPr lang="en-US" dirty="0" err="1"/>
              <a:t>Proculus</a:t>
            </a:r>
            <a:r>
              <a:rPr lang="en-US" dirty="0"/>
              <a:t> and </a:t>
            </a:r>
            <a:r>
              <a:rPr lang="en-US" dirty="0" err="1"/>
              <a:t>Aeschinus</a:t>
            </a:r>
            <a:r>
              <a:rPr lang="en-US" dirty="0"/>
              <a:t>. </a:t>
            </a:r>
            <a:endParaRPr lang="en-US" dirty="0" smtClean="0"/>
          </a:p>
          <a:p>
            <a:r>
              <a:rPr lang="en-US" dirty="0" smtClean="0"/>
              <a:t>In </a:t>
            </a:r>
            <a:r>
              <a:rPr lang="en-US" dirty="0"/>
              <a:t>fact</a:t>
            </a:r>
            <a:r>
              <a:rPr lang="en-US" dirty="0" smtClean="0"/>
              <a:t>, as we have already seen, </a:t>
            </a:r>
            <a:r>
              <a:rPr lang="en-US" dirty="0"/>
              <a:t>even the famed </a:t>
            </a:r>
            <a:r>
              <a:rPr lang="en-US" b="1" i="1" dirty="0" smtClean="0"/>
              <a:t>Tertullian</a:t>
            </a:r>
            <a:r>
              <a:rPr lang="en-US" dirty="0" smtClean="0"/>
              <a:t> </a:t>
            </a:r>
            <a:r>
              <a:rPr lang="en-US" dirty="0" smtClean="0"/>
              <a:t>adopted </a:t>
            </a:r>
            <a:r>
              <a:rPr lang="en-US" dirty="0"/>
              <a:t>some </a:t>
            </a:r>
            <a:r>
              <a:rPr lang="en-US" dirty="0" smtClean="0"/>
              <a:t>of the Montanist </a:t>
            </a:r>
            <a:r>
              <a:rPr lang="en-US" dirty="0"/>
              <a:t>beliefs. </a:t>
            </a:r>
            <a:endParaRPr lang="en-US" dirty="0" smtClean="0"/>
          </a:p>
        </p:txBody>
      </p:sp>
      <p:sp>
        <p:nvSpPr>
          <p:cNvPr id="6" name="TextBox 5"/>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 Kruger, Michael J.. Christianity at the Crossroads: How the Second Century Shaped the Future of the Church (pp. 129-130)</a:t>
            </a:r>
            <a:r>
              <a:rPr lang="en-US" sz="1400" dirty="0" smtClean="0">
                <a:solidFill>
                  <a:prstClr val="black"/>
                </a:solidFill>
              </a:rPr>
              <a:t> </a:t>
            </a:r>
            <a:endParaRPr lang="en-US" sz="1400" dirty="0">
              <a:solidFill>
                <a:prstClr val="black"/>
              </a:solidFill>
            </a:endParaRPr>
          </a:p>
        </p:txBody>
      </p:sp>
    </p:spTree>
    <p:extLst>
      <p:ext uri="{BB962C8B-B14F-4D97-AF65-F5344CB8AC3E}">
        <p14:creationId xmlns:p14="http://schemas.microsoft.com/office/powerpoint/2010/main" val="22042316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p:cTn id="13"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32408"/>
          </a:xfrm>
        </p:spPr>
        <p:txBody>
          <a:bodyPr>
            <a:noAutofit/>
          </a:bodyPr>
          <a:lstStyle/>
          <a:p>
            <a:r>
              <a:rPr lang="en-US" sz="4000" b="1" dirty="0" smtClean="0"/>
              <a:t>*Montanism</a:t>
            </a:r>
            <a:endParaRPr lang="en-US" sz="4000" b="1" dirty="0"/>
          </a:p>
        </p:txBody>
      </p:sp>
      <p:sp>
        <p:nvSpPr>
          <p:cNvPr id="4" name="Content Placeholder 3"/>
          <p:cNvSpPr>
            <a:spLocks noGrp="1"/>
          </p:cNvSpPr>
          <p:nvPr>
            <p:ph idx="1"/>
          </p:nvPr>
        </p:nvSpPr>
        <p:spPr>
          <a:xfrm>
            <a:off x="457200" y="762000"/>
            <a:ext cx="8229600" cy="5715000"/>
          </a:xfrm>
        </p:spPr>
        <p:txBody>
          <a:bodyPr>
            <a:normAutofit/>
          </a:bodyPr>
          <a:lstStyle/>
          <a:p>
            <a:r>
              <a:rPr lang="en-US" dirty="0" smtClean="0"/>
              <a:t>Although </a:t>
            </a:r>
            <a:r>
              <a:rPr lang="en-US" dirty="0"/>
              <a:t>the Montanists in each of these locales had their own distinctives, and although the movement changed and developed over time, it was, generally speaking, characterized by the following features</a:t>
            </a:r>
            <a:r>
              <a:rPr lang="en-US" dirty="0" smtClean="0"/>
              <a:t>:</a:t>
            </a:r>
          </a:p>
          <a:p>
            <a:pPr lvl="1"/>
            <a:r>
              <a:rPr lang="en-US" dirty="0"/>
              <a:t>Prophetic utterances</a:t>
            </a:r>
            <a:r>
              <a:rPr lang="en-US" dirty="0" smtClean="0"/>
              <a:t>.</a:t>
            </a:r>
          </a:p>
          <a:p>
            <a:pPr lvl="1"/>
            <a:r>
              <a:rPr lang="en-US" dirty="0"/>
              <a:t>Ecstatic experiences.</a:t>
            </a:r>
          </a:p>
          <a:p>
            <a:pPr lvl="1"/>
            <a:r>
              <a:rPr lang="en-US" dirty="0"/>
              <a:t>Apocalyptic </a:t>
            </a:r>
            <a:r>
              <a:rPr lang="en-US" dirty="0" smtClean="0"/>
              <a:t>fervor.</a:t>
            </a:r>
            <a:endParaRPr lang="en-US" dirty="0"/>
          </a:p>
        </p:txBody>
      </p:sp>
      <p:sp>
        <p:nvSpPr>
          <p:cNvPr id="6" name="TextBox 5"/>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 Kruger, Michael J.. Christianity at the Crossroads: How the Second Century Shaped the Future of the Church (pp. 129-130)</a:t>
            </a:r>
            <a:r>
              <a:rPr lang="en-US" sz="1400" dirty="0" smtClean="0">
                <a:solidFill>
                  <a:prstClr val="black"/>
                </a:solidFill>
              </a:rPr>
              <a:t> </a:t>
            </a:r>
            <a:endParaRPr lang="en-US" sz="1400" dirty="0">
              <a:solidFill>
                <a:prstClr val="black"/>
              </a:solidFill>
            </a:endParaRPr>
          </a:p>
        </p:txBody>
      </p:sp>
    </p:spTree>
    <p:extLst>
      <p:ext uri="{BB962C8B-B14F-4D97-AF65-F5344CB8AC3E}">
        <p14:creationId xmlns:p14="http://schemas.microsoft.com/office/powerpoint/2010/main" val="32622057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32408"/>
          </a:xfrm>
        </p:spPr>
        <p:txBody>
          <a:bodyPr>
            <a:noAutofit/>
          </a:bodyPr>
          <a:lstStyle/>
          <a:p>
            <a:r>
              <a:rPr lang="en-US" sz="4000" b="1" dirty="0"/>
              <a:t>*Montanism - Prophetic </a:t>
            </a:r>
            <a:r>
              <a:rPr lang="en-US" sz="4000" b="1" dirty="0" smtClean="0"/>
              <a:t>Utterances</a:t>
            </a:r>
            <a:endParaRPr lang="en-US" sz="4000" b="1" dirty="0"/>
          </a:p>
        </p:txBody>
      </p:sp>
      <p:sp>
        <p:nvSpPr>
          <p:cNvPr id="4" name="Content Placeholder 3"/>
          <p:cNvSpPr>
            <a:spLocks noGrp="1"/>
          </p:cNvSpPr>
          <p:nvPr>
            <p:ph idx="1"/>
          </p:nvPr>
        </p:nvSpPr>
        <p:spPr>
          <a:xfrm>
            <a:off x="457200" y="762000"/>
            <a:ext cx="8229600" cy="5715000"/>
          </a:xfrm>
        </p:spPr>
        <p:txBody>
          <a:bodyPr>
            <a:normAutofit fontScale="92500" lnSpcReduction="20000"/>
          </a:bodyPr>
          <a:lstStyle/>
          <a:p>
            <a:r>
              <a:rPr lang="en-US" dirty="0" smtClean="0"/>
              <a:t>At </a:t>
            </a:r>
            <a:r>
              <a:rPr lang="en-US" dirty="0"/>
              <a:t>its core, the Montanists were a prophetic movement, claiming to receive direct revelation from God. </a:t>
            </a:r>
            <a:endParaRPr lang="en-US" dirty="0" smtClean="0"/>
          </a:p>
          <a:p>
            <a:r>
              <a:rPr lang="en-US" dirty="0" smtClean="0"/>
              <a:t>Indeed</a:t>
            </a:r>
            <a:r>
              <a:rPr lang="en-US" dirty="0"/>
              <a:t>, Montanus himself </a:t>
            </a:r>
            <a:r>
              <a:rPr lang="en-US" dirty="0" smtClean="0"/>
              <a:t>claimed </a:t>
            </a:r>
            <a:r>
              <a:rPr lang="en-US" dirty="0"/>
              <a:t>that he was the mouthpiece of God </a:t>
            </a:r>
            <a:r>
              <a:rPr lang="en-US" dirty="0" smtClean="0"/>
              <a:t>himself, </a:t>
            </a:r>
            <a:r>
              <a:rPr lang="en-US" dirty="0" smtClean="0"/>
              <a:t>and that </a:t>
            </a:r>
            <a:r>
              <a:rPr lang="en-US" dirty="0"/>
              <a:t>he was the </a:t>
            </a:r>
            <a:r>
              <a:rPr lang="en-US" i="1" dirty="0" err="1" smtClean="0"/>
              <a:t>Paraclete</a:t>
            </a:r>
            <a:r>
              <a:rPr lang="en-US" dirty="0" smtClean="0"/>
              <a:t> (Greek word for “Helper”) or Holy </a:t>
            </a:r>
            <a:r>
              <a:rPr lang="en-US" dirty="0"/>
              <a:t>Spirit </a:t>
            </a:r>
            <a:r>
              <a:rPr lang="en-US" dirty="0" smtClean="0"/>
              <a:t>promised in John </a:t>
            </a:r>
            <a:r>
              <a:rPr lang="en-US" dirty="0"/>
              <a:t>14:16 and </a:t>
            </a:r>
            <a:r>
              <a:rPr lang="en-US" dirty="0" smtClean="0"/>
              <a:t>16:12-13. </a:t>
            </a:r>
          </a:p>
          <a:p>
            <a:r>
              <a:rPr lang="en-US" dirty="0" smtClean="0"/>
              <a:t>His </a:t>
            </a:r>
            <a:r>
              <a:rPr lang="en-US" dirty="0"/>
              <a:t>prophetesses, Priscilla and Maximilla, </a:t>
            </a:r>
            <a:r>
              <a:rPr lang="en-US" dirty="0" smtClean="0"/>
              <a:t>also claimed to </a:t>
            </a:r>
            <a:r>
              <a:rPr lang="en-US" dirty="0"/>
              <a:t>receive direct revelation from God. </a:t>
            </a:r>
            <a:endParaRPr lang="en-US" dirty="0" smtClean="0"/>
          </a:p>
          <a:p>
            <a:r>
              <a:rPr lang="en-US" dirty="0" smtClean="0"/>
              <a:t>Evidently</a:t>
            </a:r>
            <a:r>
              <a:rPr lang="en-US" dirty="0"/>
              <a:t>, the Montanists produced a great number of texts containing the oracles they claimed to have received by the Holy </a:t>
            </a:r>
            <a:r>
              <a:rPr lang="en-US" dirty="0" smtClean="0"/>
              <a:t>Spirit, </a:t>
            </a:r>
            <a:r>
              <a:rPr lang="en-US" dirty="0"/>
              <a:t>even penning letters similar to that of the apostle </a:t>
            </a:r>
            <a:r>
              <a:rPr lang="en-US" dirty="0" smtClean="0"/>
              <a:t>Paul. </a:t>
            </a:r>
          </a:p>
          <a:p>
            <a:r>
              <a:rPr lang="en-US" dirty="0" smtClean="0"/>
              <a:t>Not </a:t>
            </a:r>
            <a:r>
              <a:rPr lang="en-US" dirty="0"/>
              <a:t>surprisingly, orthodox leaders of the Church became concerned that such writings might be considered Scripture by the followers of Montanus. </a:t>
            </a:r>
            <a:endParaRPr lang="en-US" dirty="0" smtClean="0"/>
          </a:p>
        </p:txBody>
      </p:sp>
      <p:sp>
        <p:nvSpPr>
          <p:cNvPr id="6" name="TextBox 5"/>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 Kruger, Michael J.. Christianity at the Crossroads: How the Second Century Shaped the Future of the Church (pp. 129-130)</a:t>
            </a:r>
            <a:r>
              <a:rPr lang="en-US" sz="1400" dirty="0" smtClean="0">
                <a:solidFill>
                  <a:prstClr val="black"/>
                </a:solidFill>
              </a:rPr>
              <a:t> </a:t>
            </a:r>
            <a:endParaRPr lang="en-US" sz="1400" dirty="0">
              <a:solidFill>
                <a:prstClr val="black"/>
              </a:solidFill>
            </a:endParaRPr>
          </a:p>
        </p:txBody>
      </p:sp>
    </p:spTree>
    <p:extLst>
      <p:ext uri="{BB962C8B-B14F-4D97-AF65-F5344CB8AC3E}">
        <p14:creationId xmlns:p14="http://schemas.microsoft.com/office/powerpoint/2010/main" val="29519131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32408"/>
          </a:xfrm>
        </p:spPr>
        <p:txBody>
          <a:bodyPr>
            <a:noAutofit/>
          </a:bodyPr>
          <a:lstStyle/>
          <a:p>
            <a:r>
              <a:rPr lang="en-US" sz="4000" b="1" dirty="0"/>
              <a:t>*Montanism - Prophetic </a:t>
            </a:r>
            <a:r>
              <a:rPr lang="en-US" sz="4000" b="1" dirty="0" smtClean="0"/>
              <a:t>Utterances</a:t>
            </a:r>
            <a:endParaRPr lang="en-US" sz="4000" b="1" dirty="0"/>
          </a:p>
        </p:txBody>
      </p:sp>
      <p:sp>
        <p:nvSpPr>
          <p:cNvPr id="4" name="Content Placeholder 3"/>
          <p:cNvSpPr>
            <a:spLocks noGrp="1"/>
          </p:cNvSpPr>
          <p:nvPr>
            <p:ph idx="1"/>
          </p:nvPr>
        </p:nvSpPr>
        <p:spPr>
          <a:xfrm>
            <a:off x="457200" y="762000"/>
            <a:ext cx="8229600" cy="5715000"/>
          </a:xfrm>
        </p:spPr>
        <p:txBody>
          <a:bodyPr>
            <a:normAutofit fontScale="92500" lnSpcReduction="10000"/>
          </a:bodyPr>
          <a:lstStyle/>
          <a:p>
            <a:r>
              <a:rPr lang="en-US" dirty="0" smtClean="0"/>
              <a:t>Indeed</a:t>
            </a:r>
            <a:r>
              <a:rPr lang="en-US" dirty="0"/>
              <a:t>, we are told that Gaius, in his dialogue with the Montanist Proclus, rebuked </a:t>
            </a:r>
            <a:r>
              <a:rPr lang="en-US" dirty="0" smtClean="0"/>
              <a:t>“the </a:t>
            </a:r>
            <a:r>
              <a:rPr lang="en-US" dirty="0"/>
              <a:t>recklessness and audacity of his opponents in composing new </a:t>
            </a:r>
            <a:r>
              <a:rPr lang="en-US" dirty="0" smtClean="0"/>
              <a:t>Scriptures”. </a:t>
            </a:r>
          </a:p>
          <a:p>
            <a:r>
              <a:rPr lang="en-US" dirty="0" smtClean="0"/>
              <a:t>Others </a:t>
            </a:r>
            <a:r>
              <a:rPr lang="en-US" dirty="0"/>
              <a:t>objected on the grounds that Montanist prophets were putting their </a:t>
            </a:r>
            <a:r>
              <a:rPr lang="en-US" dirty="0" smtClean="0"/>
              <a:t>“empty </a:t>
            </a:r>
            <a:r>
              <a:rPr lang="en-US" dirty="0"/>
              <a:t>sounding </a:t>
            </a:r>
            <a:r>
              <a:rPr lang="en-US" dirty="0" smtClean="0"/>
              <a:t>words” </a:t>
            </a:r>
            <a:r>
              <a:rPr lang="en-US" dirty="0"/>
              <a:t>on the same level as Christ and the </a:t>
            </a:r>
            <a:r>
              <a:rPr lang="en-US" dirty="0" smtClean="0"/>
              <a:t>apostles. </a:t>
            </a:r>
          </a:p>
          <a:p>
            <a:r>
              <a:rPr lang="en-US" dirty="0" smtClean="0"/>
              <a:t>And </a:t>
            </a:r>
            <a:r>
              <a:rPr lang="en-US" dirty="0"/>
              <a:t>Hippolytus complained that the Montanists </a:t>
            </a:r>
            <a:r>
              <a:rPr lang="en-US" dirty="0" smtClean="0"/>
              <a:t>“allege </a:t>
            </a:r>
            <a:r>
              <a:rPr lang="en-US" dirty="0"/>
              <a:t>that they have learned something more through these [Montanist writings], than from law, and prophets, and the </a:t>
            </a:r>
            <a:r>
              <a:rPr lang="en-US" dirty="0" smtClean="0"/>
              <a:t>Gospels”. </a:t>
            </a:r>
          </a:p>
          <a:p>
            <a:r>
              <a:rPr lang="en-US" dirty="0" smtClean="0"/>
              <a:t>Even </a:t>
            </a:r>
            <a:r>
              <a:rPr lang="en-US" dirty="0"/>
              <a:t>the Muratorian Fragment, </a:t>
            </a:r>
            <a:r>
              <a:rPr lang="en-US" dirty="0" smtClean="0"/>
              <a:t>which contains our </a:t>
            </a:r>
            <a:r>
              <a:rPr lang="en-US" dirty="0"/>
              <a:t>earliest canonical list, condemned the writings of </a:t>
            </a:r>
            <a:r>
              <a:rPr lang="en-US" dirty="0" smtClean="0"/>
              <a:t>“the </a:t>
            </a:r>
            <a:r>
              <a:rPr lang="en-US" dirty="0"/>
              <a:t>Asian founder of the </a:t>
            </a:r>
            <a:r>
              <a:rPr lang="en-US" dirty="0" err="1" smtClean="0"/>
              <a:t>Cataphrygians</a:t>
            </a:r>
            <a:r>
              <a:rPr lang="en-US" dirty="0" smtClean="0"/>
              <a:t>”, </a:t>
            </a:r>
            <a:r>
              <a:rPr lang="en-US" dirty="0"/>
              <a:t>a likely reference to the writings of Montanus</a:t>
            </a:r>
            <a:r>
              <a:rPr lang="en-US" dirty="0" smtClean="0"/>
              <a:t>.</a:t>
            </a:r>
            <a:endParaRPr lang="en-US" dirty="0"/>
          </a:p>
        </p:txBody>
      </p:sp>
      <p:sp>
        <p:nvSpPr>
          <p:cNvPr id="6" name="TextBox 5"/>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 Kruger, Michael J.. Christianity at the Crossroads: How the Second Century Shaped the Future of the Church (pp. </a:t>
            </a:r>
            <a:r>
              <a:rPr lang="en-US" sz="1400" dirty="0" smtClean="0">
                <a:solidFill>
                  <a:prstClr val="black"/>
                </a:solidFill>
              </a:rPr>
              <a:t>129-130) </a:t>
            </a:r>
            <a:endParaRPr lang="en-US" sz="1400" dirty="0">
              <a:solidFill>
                <a:prstClr val="black"/>
              </a:solidFill>
            </a:endParaRPr>
          </a:p>
        </p:txBody>
      </p:sp>
    </p:spTree>
    <p:extLst>
      <p:ext uri="{BB962C8B-B14F-4D97-AF65-F5344CB8AC3E}">
        <p14:creationId xmlns:p14="http://schemas.microsoft.com/office/powerpoint/2010/main" val="408320598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32408"/>
          </a:xfrm>
        </p:spPr>
        <p:txBody>
          <a:bodyPr>
            <a:noAutofit/>
          </a:bodyPr>
          <a:lstStyle/>
          <a:p>
            <a:r>
              <a:rPr lang="en-US" sz="4000" b="1" dirty="0"/>
              <a:t>*Montanism - Ecstatic </a:t>
            </a:r>
            <a:r>
              <a:rPr lang="en-US" sz="4000" b="1" dirty="0" smtClean="0"/>
              <a:t>Experiences</a:t>
            </a:r>
            <a:endParaRPr lang="en-US" sz="4000" b="1" dirty="0"/>
          </a:p>
        </p:txBody>
      </p:sp>
      <p:sp>
        <p:nvSpPr>
          <p:cNvPr id="4" name="Content Placeholder 3"/>
          <p:cNvSpPr>
            <a:spLocks noGrp="1"/>
          </p:cNvSpPr>
          <p:nvPr>
            <p:ph idx="1"/>
          </p:nvPr>
        </p:nvSpPr>
        <p:spPr>
          <a:xfrm>
            <a:off x="457200" y="762000"/>
            <a:ext cx="8229600" cy="5715000"/>
          </a:xfrm>
        </p:spPr>
        <p:txBody>
          <a:bodyPr>
            <a:normAutofit lnSpcReduction="10000"/>
          </a:bodyPr>
          <a:lstStyle/>
          <a:p>
            <a:r>
              <a:rPr lang="en-US" dirty="0" smtClean="0"/>
              <a:t>Although </a:t>
            </a:r>
            <a:r>
              <a:rPr lang="en-US" dirty="0"/>
              <a:t>the Montanist claim to receive direct revelation caused considerable concern among the orthodox, it was really the </a:t>
            </a:r>
            <a:r>
              <a:rPr lang="en-US" b="1" i="1" dirty="0"/>
              <a:t>manner</a:t>
            </a:r>
            <a:r>
              <a:rPr lang="en-US" dirty="0"/>
              <a:t> in which they prophesied that proved </a:t>
            </a:r>
            <a:r>
              <a:rPr lang="en-US" b="1" i="1" dirty="0"/>
              <a:t>most</a:t>
            </a:r>
            <a:r>
              <a:rPr lang="en-US" dirty="0"/>
              <a:t> problematic</a:t>
            </a:r>
            <a:r>
              <a:rPr lang="en-US" dirty="0" smtClean="0"/>
              <a:t>.</a:t>
            </a:r>
          </a:p>
          <a:p>
            <a:r>
              <a:rPr lang="en-US" dirty="0" smtClean="0"/>
              <a:t>Montanists </a:t>
            </a:r>
            <a:r>
              <a:rPr lang="en-US" dirty="0"/>
              <a:t>were known for their ecstatic experiences and trance-like states. </a:t>
            </a:r>
            <a:endParaRPr lang="en-US" dirty="0" smtClean="0"/>
          </a:p>
          <a:p>
            <a:r>
              <a:rPr lang="en-US" dirty="0" smtClean="0"/>
              <a:t>Eusebius </a:t>
            </a:r>
            <a:r>
              <a:rPr lang="en-US" dirty="0"/>
              <a:t>records a description of Montanus’ own prophetic activity: </a:t>
            </a:r>
            <a:r>
              <a:rPr lang="en-US" i="1" dirty="0" smtClean="0">
                <a:latin typeface="Cambria" panose="02040503050406030204" pitchFamily="18" charset="0"/>
                <a:ea typeface="Cambria" panose="02040503050406030204" pitchFamily="18" charset="0"/>
              </a:rPr>
              <a:t>“[</a:t>
            </a:r>
            <a:r>
              <a:rPr lang="en-US" i="1" dirty="0">
                <a:latin typeface="Cambria" panose="02040503050406030204" pitchFamily="18" charset="0"/>
                <a:ea typeface="Cambria" panose="02040503050406030204" pitchFamily="18" charset="0"/>
              </a:rPr>
              <a:t>He] became obsessed, and suddenly fell into frenzy and convulsions. He began to be ecstatic and to speak and to talk strangely</a:t>
            </a:r>
            <a:r>
              <a:rPr lang="en-US" dirty="0" smtClean="0"/>
              <a:t>.”</a:t>
            </a:r>
          </a:p>
          <a:p>
            <a:r>
              <a:rPr lang="en-US" dirty="0" smtClean="0"/>
              <a:t>The </a:t>
            </a:r>
            <a:r>
              <a:rPr lang="en-US" dirty="0"/>
              <a:t>two prophetesses are described as speaking in a similar fashion: </a:t>
            </a:r>
            <a:r>
              <a:rPr lang="en-US" dirty="0" smtClean="0"/>
              <a:t>“</a:t>
            </a:r>
            <a:r>
              <a:rPr lang="en-US" i="1" dirty="0">
                <a:latin typeface="Cambria" panose="02040503050406030204" pitchFamily="18" charset="0"/>
                <a:ea typeface="Cambria" panose="02040503050406030204" pitchFamily="18" charset="0"/>
              </a:rPr>
              <a:t>they spoke madly and improperly and strangely, like Montanus</a:t>
            </a:r>
            <a:r>
              <a:rPr lang="en-US" dirty="0" smtClean="0"/>
              <a:t>”.</a:t>
            </a:r>
          </a:p>
        </p:txBody>
      </p:sp>
      <p:sp>
        <p:nvSpPr>
          <p:cNvPr id="6" name="TextBox 5"/>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 Kruger, Michael J.. Christianity at the Crossroads: How the Second Century Shaped the Future of the Church (pp. 131-132)</a:t>
            </a:r>
            <a:r>
              <a:rPr lang="en-US" sz="1400" dirty="0" smtClean="0">
                <a:solidFill>
                  <a:prstClr val="black"/>
                </a:solidFill>
              </a:rPr>
              <a:t>) </a:t>
            </a:r>
            <a:endParaRPr lang="en-US" sz="1400" dirty="0">
              <a:solidFill>
                <a:prstClr val="black"/>
              </a:solidFill>
            </a:endParaRPr>
          </a:p>
        </p:txBody>
      </p:sp>
    </p:spTree>
    <p:extLst>
      <p:ext uri="{BB962C8B-B14F-4D97-AF65-F5344CB8AC3E}">
        <p14:creationId xmlns:p14="http://schemas.microsoft.com/office/powerpoint/2010/main" val="33581955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610600" cy="5943600"/>
          </a:xfrm>
        </p:spPr>
        <p:txBody>
          <a:bodyPr>
            <a:normAutofit/>
          </a:bodyPr>
          <a:lstStyle/>
          <a:p>
            <a:r>
              <a:rPr lang="en-US" dirty="0" smtClean="0"/>
              <a:t>According to the </a:t>
            </a:r>
            <a:r>
              <a:rPr lang="en-US" dirty="0"/>
              <a:t>church historian </a:t>
            </a:r>
            <a:r>
              <a:rPr lang="en-US" dirty="0" smtClean="0"/>
              <a:t>Eusebius, what was Tertullian’s occupational area of expertise? </a:t>
            </a:r>
          </a:p>
          <a:p>
            <a:pPr lvl="1"/>
            <a:r>
              <a:rPr lang="en-US" dirty="0"/>
              <a:t>Eusebius </a:t>
            </a:r>
            <a:r>
              <a:rPr lang="en-US" dirty="0" smtClean="0"/>
              <a:t>refers </a:t>
            </a:r>
            <a:r>
              <a:rPr lang="en-US" dirty="0"/>
              <a:t>to </a:t>
            </a:r>
            <a:r>
              <a:rPr lang="en-US" dirty="0" smtClean="0"/>
              <a:t>Tertullian as </a:t>
            </a:r>
            <a:r>
              <a:rPr lang="en-US" dirty="0"/>
              <a:t>“a famed, distinguished expert on Roman law”, suggesting that Tertullian may have been a </a:t>
            </a:r>
            <a:r>
              <a:rPr lang="en-US" dirty="0" smtClean="0"/>
              <a:t>lawyer.</a:t>
            </a:r>
          </a:p>
          <a:p>
            <a:r>
              <a:rPr lang="en-US" dirty="0" smtClean="0">
                <a:ea typeface="Cambria" panose="02040503050406030204" pitchFamily="18" charset="0"/>
              </a:rPr>
              <a:t>How would you describe Tertullian’s style of writing?</a:t>
            </a:r>
          </a:p>
          <a:p>
            <a:pPr lvl="1"/>
            <a:r>
              <a:rPr lang="en-US" dirty="0"/>
              <a:t>His writings are terse, direct, and always attacking – as he probably argued in courtrooms, his aim is always to win the battle of the argument</a:t>
            </a:r>
            <a:r>
              <a:rPr lang="en-US" dirty="0" smtClean="0"/>
              <a:t>.</a:t>
            </a:r>
          </a:p>
          <a:p>
            <a:pPr lvl="1"/>
            <a:r>
              <a:rPr lang="en-US" dirty="0"/>
              <a:t>He was also a talented, many-sided theologian, with a gift for expressing his piercing thoughts with bold, colorful and dazzling words.</a:t>
            </a:r>
            <a:endParaRPr lang="en-US" dirty="0">
              <a:ea typeface="Cambria" panose="02040503050406030204" pitchFamily="18" charset="0"/>
            </a:endParaRPr>
          </a:p>
          <a:p>
            <a:pPr lvl="1"/>
            <a:endParaRPr lang="en-US" dirty="0"/>
          </a:p>
        </p:txBody>
      </p:sp>
    </p:spTree>
    <p:extLst>
      <p:ext uri="{BB962C8B-B14F-4D97-AF65-F5344CB8AC3E}">
        <p14:creationId xmlns:p14="http://schemas.microsoft.com/office/powerpoint/2010/main" val="26698549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32408"/>
          </a:xfrm>
        </p:spPr>
        <p:txBody>
          <a:bodyPr>
            <a:noAutofit/>
          </a:bodyPr>
          <a:lstStyle/>
          <a:p>
            <a:r>
              <a:rPr lang="en-US" sz="4000" b="1" dirty="0"/>
              <a:t>*Montanism - Ecstatic </a:t>
            </a:r>
            <a:r>
              <a:rPr lang="en-US" sz="4000" b="1" dirty="0" smtClean="0"/>
              <a:t>Experiences</a:t>
            </a:r>
            <a:endParaRPr lang="en-US" sz="4000" b="1" dirty="0"/>
          </a:p>
        </p:txBody>
      </p:sp>
      <p:sp>
        <p:nvSpPr>
          <p:cNvPr id="4" name="Content Placeholder 3"/>
          <p:cNvSpPr>
            <a:spLocks noGrp="1"/>
          </p:cNvSpPr>
          <p:nvPr>
            <p:ph idx="1"/>
          </p:nvPr>
        </p:nvSpPr>
        <p:spPr>
          <a:xfrm>
            <a:off x="457200" y="762000"/>
            <a:ext cx="8229600" cy="5715000"/>
          </a:xfrm>
        </p:spPr>
        <p:txBody>
          <a:bodyPr>
            <a:normAutofit/>
          </a:bodyPr>
          <a:lstStyle/>
          <a:p>
            <a:r>
              <a:rPr lang="en-US" dirty="0" smtClean="0"/>
              <a:t>The </a:t>
            </a:r>
            <a:r>
              <a:rPr lang="en-US" dirty="0"/>
              <a:t>orthodox writers condemned this </a:t>
            </a:r>
            <a:r>
              <a:rPr lang="en-US" dirty="0" smtClean="0"/>
              <a:t>behavior </a:t>
            </a:r>
            <a:r>
              <a:rPr lang="en-US" dirty="0"/>
              <a:t>on the grounds that it was </a:t>
            </a:r>
            <a:r>
              <a:rPr lang="en-US" dirty="0" smtClean="0"/>
              <a:t>“</a:t>
            </a:r>
            <a:r>
              <a:rPr lang="en-US" i="1" dirty="0" smtClean="0">
                <a:latin typeface="Cambria" panose="02040503050406030204" pitchFamily="18" charset="0"/>
                <a:ea typeface="Cambria" panose="02040503050406030204" pitchFamily="18" charset="0"/>
              </a:rPr>
              <a:t>contrary </a:t>
            </a:r>
            <a:r>
              <a:rPr lang="en-US" i="1" dirty="0">
                <a:latin typeface="Cambria" panose="02040503050406030204" pitchFamily="18" charset="0"/>
                <a:ea typeface="Cambria" panose="02040503050406030204" pitchFamily="18" charset="0"/>
              </a:rPr>
              <a:t>to the custom which belongs to the tradition and succession of the church from the </a:t>
            </a:r>
            <a:r>
              <a:rPr lang="en-US" i="1" dirty="0" smtClean="0">
                <a:latin typeface="Cambria" panose="02040503050406030204" pitchFamily="18" charset="0"/>
                <a:ea typeface="Cambria" panose="02040503050406030204" pitchFamily="18" charset="0"/>
              </a:rPr>
              <a:t>beginning</a:t>
            </a:r>
            <a:r>
              <a:rPr lang="en-US" dirty="0" smtClean="0"/>
              <a:t>”.</a:t>
            </a:r>
          </a:p>
          <a:p>
            <a:r>
              <a:rPr lang="en-US" dirty="0" smtClean="0"/>
              <a:t>In </a:t>
            </a:r>
            <a:r>
              <a:rPr lang="en-US" dirty="0"/>
              <a:t>other words, in prior experiences of true prophecy among God’s people, especially those instances described in Scripture, this is not how prophets behaved. </a:t>
            </a:r>
            <a:endParaRPr lang="en-US" dirty="0" smtClean="0"/>
          </a:p>
          <a:p>
            <a:r>
              <a:rPr lang="en-US" dirty="0" smtClean="0"/>
              <a:t>On </a:t>
            </a:r>
            <a:r>
              <a:rPr lang="en-US" dirty="0"/>
              <a:t>the contrary, the orthodox writers insisted that prophets maintained their own state of mind and their own sensibilities even in the midst of a revelation from </a:t>
            </a:r>
            <a:r>
              <a:rPr lang="en-US" dirty="0" smtClean="0"/>
              <a:t>God.</a:t>
            </a:r>
            <a:endParaRPr lang="en-US" dirty="0"/>
          </a:p>
        </p:txBody>
      </p:sp>
      <p:sp>
        <p:nvSpPr>
          <p:cNvPr id="6" name="TextBox 5"/>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 Kruger, Michael J.. Christianity at the Crossroads: How the Second Century Shaped the Future of the Church (pp. 131-132)</a:t>
            </a:r>
            <a:r>
              <a:rPr lang="en-US" sz="1400" dirty="0" smtClean="0">
                <a:solidFill>
                  <a:prstClr val="black"/>
                </a:solidFill>
              </a:rPr>
              <a:t>) </a:t>
            </a:r>
            <a:endParaRPr lang="en-US" sz="1400" dirty="0">
              <a:solidFill>
                <a:prstClr val="black"/>
              </a:solidFill>
            </a:endParaRPr>
          </a:p>
        </p:txBody>
      </p:sp>
    </p:spTree>
    <p:extLst>
      <p:ext uri="{BB962C8B-B14F-4D97-AF65-F5344CB8AC3E}">
        <p14:creationId xmlns:p14="http://schemas.microsoft.com/office/powerpoint/2010/main" val="393960558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32408"/>
          </a:xfrm>
        </p:spPr>
        <p:txBody>
          <a:bodyPr>
            <a:noAutofit/>
          </a:bodyPr>
          <a:lstStyle/>
          <a:p>
            <a:r>
              <a:rPr lang="en-US" sz="4000" b="1" dirty="0" smtClean="0"/>
              <a:t>Montanism </a:t>
            </a:r>
            <a:r>
              <a:rPr lang="en-US" sz="4000" b="1" dirty="0"/>
              <a:t>- Apocalyptic </a:t>
            </a:r>
            <a:r>
              <a:rPr lang="en-US" sz="4000" b="1" dirty="0" smtClean="0"/>
              <a:t>Fervor</a:t>
            </a:r>
            <a:endParaRPr lang="en-US" sz="4000" b="1" dirty="0"/>
          </a:p>
        </p:txBody>
      </p:sp>
      <p:sp>
        <p:nvSpPr>
          <p:cNvPr id="4" name="Content Placeholder 3"/>
          <p:cNvSpPr>
            <a:spLocks noGrp="1"/>
          </p:cNvSpPr>
          <p:nvPr>
            <p:ph idx="1"/>
          </p:nvPr>
        </p:nvSpPr>
        <p:spPr>
          <a:xfrm>
            <a:off x="457200" y="762000"/>
            <a:ext cx="8229600" cy="5562600"/>
          </a:xfrm>
        </p:spPr>
        <p:txBody>
          <a:bodyPr>
            <a:normAutofit fontScale="92500"/>
          </a:bodyPr>
          <a:lstStyle/>
          <a:p>
            <a:r>
              <a:rPr lang="en-US" dirty="0" smtClean="0"/>
              <a:t>Closely </a:t>
            </a:r>
            <a:r>
              <a:rPr lang="en-US" dirty="0"/>
              <a:t>connected to the revelatory activity of the Montanists was their bold prediction of Jesus’ imminent </a:t>
            </a:r>
            <a:r>
              <a:rPr lang="en-US" dirty="0" smtClean="0"/>
              <a:t>return.</a:t>
            </a:r>
            <a:r>
              <a:rPr lang="en-US" baseline="30000" dirty="0" smtClean="0"/>
              <a:t>1</a:t>
            </a:r>
          </a:p>
          <a:p>
            <a:r>
              <a:rPr lang="en-US" dirty="0" smtClean="0"/>
              <a:t>Epiphanius </a:t>
            </a:r>
            <a:r>
              <a:rPr lang="en-US" dirty="0"/>
              <a:t>records Montanist prophecies claiming the end of all things was near and that the New Jerusalem would descend to earth at the popular Montanist site of </a:t>
            </a:r>
            <a:r>
              <a:rPr lang="en-US" dirty="0" smtClean="0"/>
              <a:t>Pepuza.</a:t>
            </a:r>
            <a:r>
              <a:rPr lang="en-US" baseline="30000" dirty="0" smtClean="0"/>
              <a:t>1</a:t>
            </a:r>
            <a:endParaRPr lang="en-US" dirty="0" smtClean="0"/>
          </a:p>
          <a:p>
            <a:r>
              <a:rPr lang="en-US" dirty="0" smtClean="0"/>
              <a:t>Although </a:t>
            </a:r>
            <a:r>
              <a:rPr lang="en-US" dirty="0" smtClean="0"/>
              <a:t>the </a:t>
            </a:r>
            <a:r>
              <a:rPr lang="en-US" dirty="0"/>
              <a:t>Montanists referred to their movement as “the New Prophecy”, </a:t>
            </a:r>
            <a:r>
              <a:rPr lang="en-US" dirty="0" smtClean="0"/>
              <a:t>the </a:t>
            </a:r>
            <a:r>
              <a:rPr lang="en-US" dirty="0"/>
              <a:t>Montanist prophets </a:t>
            </a:r>
            <a:r>
              <a:rPr lang="en-US" dirty="0" smtClean="0"/>
              <a:t>did not offer any new </a:t>
            </a:r>
            <a:r>
              <a:rPr lang="en-US" b="1" i="1" dirty="0"/>
              <a:t>doctrinal</a:t>
            </a:r>
            <a:r>
              <a:rPr lang="en-US" dirty="0"/>
              <a:t> revelations.</a:t>
            </a:r>
            <a:r>
              <a:rPr lang="en-US" baseline="30000" dirty="0" smtClean="0"/>
              <a:t> 2</a:t>
            </a:r>
            <a:endParaRPr lang="en-US" dirty="0"/>
          </a:p>
          <a:p>
            <a:r>
              <a:rPr lang="en-US" dirty="0" smtClean="0"/>
              <a:t>Their </a:t>
            </a:r>
            <a:r>
              <a:rPr lang="en-US" dirty="0"/>
              <a:t>main </a:t>
            </a:r>
            <a:r>
              <a:rPr lang="en-US" dirty="0" smtClean="0"/>
              <a:t>“prophetic” message </a:t>
            </a:r>
            <a:r>
              <a:rPr lang="en-US" dirty="0"/>
              <a:t>was the nearness of the second coming of Christ; as Maximilla prophesied, “After me, there will be no more prophecy, but the End</a:t>
            </a:r>
            <a:r>
              <a:rPr lang="en-US" dirty="0" smtClean="0"/>
              <a:t>.”</a:t>
            </a:r>
            <a:r>
              <a:rPr lang="en-US" baseline="30000" dirty="0"/>
              <a:t> </a:t>
            </a:r>
            <a:r>
              <a:rPr lang="en-US" baseline="30000" dirty="0" smtClean="0"/>
              <a:t>2</a:t>
            </a:r>
            <a:endParaRPr lang="en-US" dirty="0"/>
          </a:p>
          <a:p>
            <a:pPr marL="0" indent="0">
              <a:buNone/>
            </a:pPr>
            <a:endParaRPr lang="en-US" dirty="0"/>
          </a:p>
        </p:txBody>
      </p:sp>
      <p:sp>
        <p:nvSpPr>
          <p:cNvPr id="6" name="TextBox 5"/>
          <p:cNvSpPr txBox="1"/>
          <p:nvPr/>
        </p:nvSpPr>
        <p:spPr>
          <a:xfrm>
            <a:off x="0" y="6264676"/>
            <a:ext cx="9144000" cy="523220"/>
          </a:xfrm>
          <a:prstGeom prst="rect">
            <a:avLst/>
          </a:prstGeom>
          <a:noFill/>
        </p:spPr>
        <p:txBody>
          <a:bodyPr wrap="square" rtlCol="0">
            <a:spAutoFit/>
          </a:bodyPr>
          <a:lstStyle/>
          <a:p>
            <a:r>
              <a:rPr lang="en-US" sz="1400" baseline="30000" dirty="0" smtClean="0">
                <a:solidFill>
                  <a:prstClr val="black"/>
                </a:solidFill>
              </a:rPr>
              <a:t>1</a:t>
            </a:r>
            <a:r>
              <a:rPr lang="en-US" sz="1400" dirty="0" smtClean="0">
                <a:solidFill>
                  <a:prstClr val="black"/>
                </a:solidFill>
              </a:rPr>
              <a:t>Kruger</a:t>
            </a:r>
            <a:r>
              <a:rPr lang="en-US" sz="1400" dirty="0">
                <a:solidFill>
                  <a:prstClr val="black"/>
                </a:solidFill>
              </a:rPr>
              <a:t>, Michael J.. Christianity at the Crossroads: How the Second Century Shaped the Future of the Church (pp. </a:t>
            </a:r>
            <a:r>
              <a:rPr lang="en-US" sz="1400" dirty="0" smtClean="0">
                <a:solidFill>
                  <a:prstClr val="black"/>
                </a:solidFill>
              </a:rPr>
              <a:t>132-133)</a:t>
            </a:r>
          </a:p>
          <a:p>
            <a:r>
              <a:rPr lang="en-US" sz="1400" baseline="30000" dirty="0" smtClean="0">
                <a:solidFill>
                  <a:prstClr val="black"/>
                </a:solidFill>
              </a:rPr>
              <a:t>2</a:t>
            </a:r>
            <a:r>
              <a:rPr lang="en-US" sz="1400" dirty="0" smtClean="0">
                <a:solidFill>
                  <a:prstClr val="black"/>
                </a:solidFill>
              </a:rPr>
              <a:t>Needham</a:t>
            </a:r>
            <a:r>
              <a:rPr lang="en-US" sz="1400" dirty="0">
                <a:solidFill>
                  <a:prstClr val="black"/>
                </a:solidFill>
              </a:rPr>
              <a:t>, Nick. 2,000 Years of Christ's Power Vol. 1: The Age of the Early Church Fathers </a:t>
            </a:r>
            <a:r>
              <a:rPr lang="en-US" sz="1400" dirty="0" smtClean="0">
                <a:solidFill>
                  <a:prstClr val="black"/>
                </a:solidFill>
              </a:rPr>
              <a:t> </a:t>
            </a:r>
            <a:endParaRPr lang="en-US" sz="1400" dirty="0">
              <a:solidFill>
                <a:prstClr val="black"/>
              </a:solidFill>
            </a:endParaRPr>
          </a:p>
        </p:txBody>
      </p:sp>
    </p:spTree>
    <p:extLst>
      <p:ext uri="{BB962C8B-B14F-4D97-AF65-F5344CB8AC3E}">
        <p14:creationId xmlns:p14="http://schemas.microsoft.com/office/powerpoint/2010/main" val="204019088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32408"/>
          </a:xfrm>
        </p:spPr>
        <p:txBody>
          <a:bodyPr>
            <a:noAutofit/>
          </a:bodyPr>
          <a:lstStyle/>
          <a:p>
            <a:r>
              <a:rPr lang="en-US" sz="4000" b="1" dirty="0"/>
              <a:t>*Montanism - Apocalyptic Fervor</a:t>
            </a:r>
          </a:p>
        </p:txBody>
      </p:sp>
      <p:sp>
        <p:nvSpPr>
          <p:cNvPr id="4" name="Content Placeholder 3"/>
          <p:cNvSpPr>
            <a:spLocks noGrp="1"/>
          </p:cNvSpPr>
          <p:nvPr>
            <p:ph idx="1"/>
          </p:nvPr>
        </p:nvSpPr>
        <p:spPr>
          <a:xfrm>
            <a:off x="457200" y="762000"/>
            <a:ext cx="8229600" cy="5715000"/>
          </a:xfrm>
        </p:spPr>
        <p:txBody>
          <a:bodyPr>
            <a:normAutofit/>
          </a:bodyPr>
          <a:lstStyle/>
          <a:p>
            <a:pPr lvl="0"/>
            <a:r>
              <a:rPr lang="en-US" dirty="0" smtClean="0"/>
              <a:t>In </a:t>
            </a:r>
            <a:r>
              <a:rPr lang="en-US" dirty="0"/>
              <a:t>the light of this imminent return of the Lord, Montanists taught a severe moral </a:t>
            </a:r>
            <a:r>
              <a:rPr lang="en-US" dirty="0" smtClean="0"/>
              <a:t>code.</a:t>
            </a:r>
          </a:p>
          <a:p>
            <a:pPr lvl="0"/>
            <a:r>
              <a:rPr lang="en-US" dirty="0"/>
              <a:t>A</a:t>
            </a:r>
            <a:r>
              <a:rPr lang="en-US" dirty="0" smtClean="0"/>
              <a:t>mong </a:t>
            </a:r>
            <a:r>
              <a:rPr lang="en-US" dirty="0"/>
              <a:t>the distinctive teachings of the </a:t>
            </a:r>
            <a:r>
              <a:rPr lang="en-US" dirty="0" smtClean="0"/>
              <a:t>“New Prophecy” were: </a:t>
            </a:r>
          </a:p>
          <a:p>
            <a:pPr lvl="1"/>
            <a:r>
              <a:rPr lang="en-US" dirty="0" smtClean="0"/>
              <a:t>An </a:t>
            </a:r>
            <a:r>
              <a:rPr lang="en-US" dirty="0"/>
              <a:t>absolute ban on second marriages in all </a:t>
            </a:r>
            <a:r>
              <a:rPr lang="en-US" dirty="0" smtClean="0"/>
              <a:t>circumstances</a:t>
            </a:r>
          </a:p>
          <a:p>
            <a:pPr lvl="1"/>
            <a:r>
              <a:rPr lang="en-US" dirty="0" smtClean="0"/>
              <a:t>An </a:t>
            </a:r>
            <a:r>
              <a:rPr lang="en-US" dirty="0"/>
              <a:t>obligation to frequent fasting and “</a:t>
            </a:r>
            <a:r>
              <a:rPr lang="en-US" dirty="0" err="1"/>
              <a:t>xerophagies</a:t>
            </a:r>
            <a:r>
              <a:rPr lang="en-US" dirty="0"/>
              <a:t>” (eating only dried food</a:t>
            </a:r>
            <a:r>
              <a:rPr lang="en-US" dirty="0" smtClean="0"/>
              <a:t>)</a:t>
            </a:r>
          </a:p>
          <a:p>
            <a:pPr lvl="1"/>
            <a:r>
              <a:rPr lang="en-US" dirty="0" smtClean="0"/>
              <a:t>The </a:t>
            </a:r>
            <a:r>
              <a:rPr lang="en-US" dirty="0"/>
              <a:t>veiling of </a:t>
            </a:r>
            <a:r>
              <a:rPr lang="en-US" dirty="0" smtClean="0"/>
              <a:t>virgins</a:t>
            </a:r>
          </a:p>
          <a:p>
            <a:pPr lvl="1"/>
            <a:r>
              <a:rPr lang="en-US" dirty="0" smtClean="0"/>
              <a:t>The </a:t>
            </a:r>
            <a:r>
              <a:rPr lang="en-US" dirty="0" smtClean="0"/>
              <a:t>belief that “serious” </a:t>
            </a:r>
            <a:r>
              <a:rPr lang="en-US" dirty="0"/>
              <a:t>sins committed after </a:t>
            </a:r>
            <a:r>
              <a:rPr lang="en-US" dirty="0" smtClean="0"/>
              <a:t>one’s baptism cannot be forgiven.</a:t>
            </a:r>
            <a:endParaRPr lang="en-US" dirty="0" smtClean="0"/>
          </a:p>
          <a:p>
            <a:pPr lvl="1"/>
            <a:r>
              <a:rPr lang="en-US" dirty="0" smtClean="0"/>
              <a:t>Commands </a:t>
            </a:r>
            <a:r>
              <a:rPr lang="en-US" dirty="0"/>
              <a:t>from the </a:t>
            </a:r>
            <a:r>
              <a:rPr lang="en-US" i="1" dirty="0" err="1"/>
              <a:t>Paraclete</a:t>
            </a:r>
            <a:r>
              <a:rPr lang="en-US" dirty="0"/>
              <a:t> that Christians must never seek to escape persecution and martyrdom but embrace them eagerly</a:t>
            </a:r>
            <a:r>
              <a:rPr lang="en-US" dirty="0" smtClean="0"/>
              <a:t>.</a:t>
            </a:r>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 </a:t>
            </a:r>
          </a:p>
        </p:txBody>
      </p:sp>
    </p:spTree>
    <p:extLst>
      <p:ext uri="{BB962C8B-B14F-4D97-AF65-F5344CB8AC3E}">
        <p14:creationId xmlns:p14="http://schemas.microsoft.com/office/powerpoint/2010/main" val="22402391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32408"/>
          </a:xfrm>
        </p:spPr>
        <p:txBody>
          <a:bodyPr>
            <a:noAutofit/>
          </a:bodyPr>
          <a:lstStyle/>
          <a:p>
            <a:r>
              <a:rPr lang="en-US" sz="4000" b="1" dirty="0"/>
              <a:t>*Montanism - Apocalyptic </a:t>
            </a:r>
            <a:r>
              <a:rPr lang="en-US" sz="4000" b="1" dirty="0" smtClean="0"/>
              <a:t>Fervor</a:t>
            </a:r>
            <a:endParaRPr lang="en-US" sz="4000" b="1" dirty="0"/>
          </a:p>
        </p:txBody>
      </p:sp>
      <p:sp>
        <p:nvSpPr>
          <p:cNvPr id="4" name="Content Placeholder 3"/>
          <p:cNvSpPr>
            <a:spLocks noGrp="1"/>
          </p:cNvSpPr>
          <p:nvPr>
            <p:ph idx="1"/>
          </p:nvPr>
        </p:nvSpPr>
        <p:spPr>
          <a:xfrm>
            <a:off x="457200" y="762000"/>
            <a:ext cx="8229600" cy="5715000"/>
          </a:xfrm>
        </p:spPr>
        <p:txBody>
          <a:bodyPr>
            <a:normAutofit fontScale="85000" lnSpcReduction="10000"/>
          </a:bodyPr>
          <a:lstStyle/>
          <a:p>
            <a:r>
              <a:rPr lang="en-US" dirty="0"/>
              <a:t>Although </a:t>
            </a:r>
            <a:r>
              <a:rPr lang="en-US" dirty="0" smtClean="0"/>
              <a:t>Montanism </a:t>
            </a:r>
            <a:r>
              <a:rPr lang="en-US" dirty="0"/>
              <a:t>caused great concern among many orthodox Christians, the movement was not condemned with the same degree of swiftness and clarity as other divergent groups. </a:t>
            </a:r>
            <a:endParaRPr lang="en-US" dirty="0" smtClean="0"/>
          </a:p>
          <a:p>
            <a:r>
              <a:rPr lang="en-US" dirty="0" smtClean="0"/>
              <a:t>Montanism </a:t>
            </a:r>
            <a:r>
              <a:rPr lang="en-US" dirty="0"/>
              <a:t>was a distinctive sort of heresy because it did not, generally speaking, reject the more fundamental doctrines held by the Church, particularly those related to Christology. </a:t>
            </a:r>
            <a:endParaRPr lang="en-US" dirty="0" smtClean="0"/>
          </a:p>
          <a:p>
            <a:r>
              <a:rPr lang="en-US" dirty="0" smtClean="0"/>
              <a:t>And </a:t>
            </a:r>
            <a:r>
              <a:rPr lang="en-US" dirty="0"/>
              <a:t>the fact that an orthodox leader like Tertullian could embrace Montanism bolstered its credibility in the eyes of many. </a:t>
            </a:r>
            <a:endParaRPr lang="en-US" dirty="0" smtClean="0"/>
          </a:p>
          <a:p>
            <a:r>
              <a:rPr lang="en-US" dirty="0" smtClean="0"/>
              <a:t>Even </a:t>
            </a:r>
            <a:r>
              <a:rPr lang="en-US" dirty="0"/>
              <a:t>Hippolytus admitted that Montanism had an orthodox view of creation, of the Church, and of Christ. </a:t>
            </a:r>
            <a:endParaRPr lang="en-US" dirty="0" smtClean="0"/>
          </a:p>
          <a:p>
            <a:r>
              <a:rPr lang="en-US" dirty="0" smtClean="0"/>
              <a:t>Although, </a:t>
            </a:r>
            <a:r>
              <a:rPr lang="en-US" dirty="0"/>
              <a:t>he did </a:t>
            </a:r>
            <a:r>
              <a:rPr lang="en-US" dirty="0" smtClean="0"/>
              <a:t>express concern that </a:t>
            </a:r>
            <a:r>
              <a:rPr lang="en-US" b="1" i="1" dirty="0"/>
              <a:t>some</a:t>
            </a:r>
            <a:r>
              <a:rPr lang="en-US" dirty="0"/>
              <a:t> </a:t>
            </a:r>
            <a:r>
              <a:rPr lang="en-US" dirty="0" smtClean="0"/>
              <a:t>of the Montanists </a:t>
            </a:r>
            <a:r>
              <a:rPr lang="en-US" dirty="0"/>
              <a:t>had a modalistic </a:t>
            </a:r>
            <a:r>
              <a:rPr lang="en-US" dirty="0" smtClean="0"/>
              <a:t>(Sabellian) view </a:t>
            </a:r>
            <a:r>
              <a:rPr lang="en-US" dirty="0"/>
              <a:t>of the Trinity and thereby </a:t>
            </a:r>
            <a:r>
              <a:rPr lang="en-US" dirty="0" smtClean="0"/>
              <a:t>“affirm </a:t>
            </a:r>
            <a:r>
              <a:rPr lang="en-US" dirty="0"/>
              <a:t>that the Father himself is the </a:t>
            </a:r>
            <a:r>
              <a:rPr lang="en-US" dirty="0" smtClean="0"/>
              <a:t>Son”.</a:t>
            </a:r>
            <a:endParaRPr lang="en-US" dirty="0"/>
          </a:p>
        </p:txBody>
      </p:sp>
      <p:sp>
        <p:nvSpPr>
          <p:cNvPr id="6" name="TextBox 5"/>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 Kruger, Michael J.. Christianity at the Crossroads: How the Second Century Shaped the Future of the Church (</a:t>
            </a:r>
            <a:r>
              <a:rPr lang="en-US" sz="1400" dirty="0" smtClean="0">
                <a:solidFill>
                  <a:prstClr val="black"/>
                </a:solidFill>
              </a:rPr>
              <a:t>p. 133) </a:t>
            </a:r>
            <a:endParaRPr lang="en-US" sz="1400" dirty="0">
              <a:solidFill>
                <a:prstClr val="black"/>
              </a:solidFill>
            </a:endParaRPr>
          </a:p>
        </p:txBody>
      </p:sp>
    </p:spTree>
    <p:extLst>
      <p:ext uri="{BB962C8B-B14F-4D97-AF65-F5344CB8AC3E}">
        <p14:creationId xmlns:p14="http://schemas.microsoft.com/office/powerpoint/2010/main" val="21773925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32408"/>
          </a:xfrm>
        </p:spPr>
        <p:txBody>
          <a:bodyPr>
            <a:noAutofit/>
          </a:bodyPr>
          <a:lstStyle/>
          <a:p>
            <a:r>
              <a:rPr lang="en-US" sz="4000" b="1" dirty="0"/>
              <a:t>*Montanism - Apocalyptic </a:t>
            </a:r>
            <a:r>
              <a:rPr lang="en-US" sz="4000" b="1" dirty="0" smtClean="0"/>
              <a:t>Fervor</a:t>
            </a:r>
            <a:endParaRPr lang="en-US" sz="4000" b="1" dirty="0"/>
          </a:p>
        </p:txBody>
      </p:sp>
      <p:sp>
        <p:nvSpPr>
          <p:cNvPr id="4" name="Content Placeholder 3"/>
          <p:cNvSpPr>
            <a:spLocks noGrp="1"/>
          </p:cNvSpPr>
          <p:nvPr>
            <p:ph idx="1"/>
          </p:nvPr>
        </p:nvSpPr>
        <p:spPr>
          <a:xfrm>
            <a:off x="457200" y="762000"/>
            <a:ext cx="8229600" cy="5715000"/>
          </a:xfrm>
        </p:spPr>
        <p:txBody>
          <a:bodyPr>
            <a:normAutofit/>
          </a:bodyPr>
          <a:lstStyle/>
          <a:p>
            <a:r>
              <a:rPr lang="en-US" dirty="0"/>
              <a:t>Even so, the Montanist movement eventually did receive widespread condemnation. </a:t>
            </a:r>
          </a:p>
          <a:p>
            <a:r>
              <a:rPr lang="en-US" dirty="0" smtClean="0"/>
              <a:t>According </a:t>
            </a:r>
            <a:r>
              <a:rPr lang="en-US" dirty="0"/>
              <a:t>to Eusebius, the churches in Asia </a:t>
            </a:r>
            <a:r>
              <a:rPr lang="en-US" dirty="0" smtClean="0"/>
              <a:t>assembled </a:t>
            </a:r>
            <a:r>
              <a:rPr lang="en-US" dirty="0"/>
              <a:t>together to discuss the New Prophecy and </a:t>
            </a:r>
            <a:r>
              <a:rPr lang="en-US" dirty="0" smtClean="0"/>
              <a:t>“</a:t>
            </a:r>
            <a:r>
              <a:rPr lang="en-US" i="1" dirty="0" smtClean="0">
                <a:latin typeface="Cambria" panose="02040503050406030204" pitchFamily="18" charset="0"/>
                <a:ea typeface="Cambria" panose="02040503050406030204" pitchFamily="18" charset="0"/>
              </a:rPr>
              <a:t>tested </a:t>
            </a:r>
            <a:r>
              <a:rPr lang="en-US" i="1" dirty="0">
                <a:latin typeface="Cambria" panose="02040503050406030204" pitchFamily="18" charset="0"/>
                <a:ea typeface="Cambria" panose="02040503050406030204" pitchFamily="18" charset="0"/>
              </a:rPr>
              <a:t>the recent utterances, pronounced them profane, and rejected the heresy – then at last the Montanists were driven out of the church and </a:t>
            </a:r>
            <a:r>
              <a:rPr lang="en-US" i="1" dirty="0" smtClean="0">
                <a:latin typeface="Cambria" panose="02040503050406030204" pitchFamily="18" charset="0"/>
                <a:ea typeface="Cambria" panose="02040503050406030204" pitchFamily="18" charset="0"/>
              </a:rPr>
              <a:t>excommunicated</a:t>
            </a:r>
            <a:r>
              <a:rPr lang="en-US" dirty="0" smtClean="0"/>
              <a:t>”. </a:t>
            </a:r>
          </a:p>
          <a:p>
            <a:r>
              <a:rPr lang="en-US" dirty="0" smtClean="0"/>
              <a:t>Consequently</a:t>
            </a:r>
            <a:r>
              <a:rPr lang="en-US" dirty="0"/>
              <a:t>, the Montanist movement began to fade in the third century and was reduced substantially by the fourth and fifth centuries, after which it is barely visible</a:t>
            </a:r>
            <a:r>
              <a:rPr lang="en-US" dirty="0" smtClean="0"/>
              <a:t>.</a:t>
            </a:r>
            <a:endParaRPr lang="en-US" dirty="0"/>
          </a:p>
        </p:txBody>
      </p:sp>
      <p:sp>
        <p:nvSpPr>
          <p:cNvPr id="6" name="TextBox 5"/>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 Kruger, Michael J.. Christianity at the Crossroads: How the Second Century Shaped the Future of the Church (</a:t>
            </a:r>
            <a:r>
              <a:rPr lang="en-US" sz="1400" dirty="0" smtClean="0">
                <a:solidFill>
                  <a:prstClr val="black"/>
                </a:solidFill>
              </a:rPr>
              <a:t>p. 133) </a:t>
            </a:r>
            <a:endParaRPr lang="en-US" sz="1400" dirty="0">
              <a:solidFill>
                <a:prstClr val="black"/>
              </a:solidFill>
            </a:endParaRPr>
          </a:p>
        </p:txBody>
      </p:sp>
    </p:spTree>
    <p:extLst>
      <p:ext uri="{BB962C8B-B14F-4D97-AF65-F5344CB8AC3E}">
        <p14:creationId xmlns:p14="http://schemas.microsoft.com/office/powerpoint/2010/main" val="17475429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32408"/>
          </a:xfrm>
        </p:spPr>
        <p:txBody>
          <a:bodyPr>
            <a:noAutofit/>
          </a:bodyPr>
          <a:lstStyle/>
          <a:p>
            <a:r>
              <a:rPr lang="en-US" sz="4000" b="1" dirty="0" smtClean="0"/>
              <a:t>*Montanism</a:t>
            </a:r>
            <a:endParaRPr lang="en-US" sz="4000" b="1" dirty="0"/>
          </a:p>
        </p:txBody>
      </p:sp>
      <p:sp>
        <p:nvSpPr>
          <p:cNvPr id="4" name="Content Placeholder 3"/>
          <p:cNvSpPr>
            <a:spLocks noGrp="1"/>
          </p:cNvSpPr>
          <p:nvPr>
            <p:ph idx="1"/>
          </p:nvPr>
        </p:nvSpPr>
        <p:spPr>
          <a:xfrm>
            <a:off x="457200" y="762000"/>
            <a:ext cx="8229600" cy="5715000"/>
          </a:xfrm>
        </p:spPr>
        <p:txBody>
          <a:bodyPr>
            <a:normAutofit fontScale="85000" lnSpcReduction="10000"/>
          </a:bodyPr>
          <a:lstStyle/>
          <a:p>
            <a:r>
              <a:rPr lang="en-US" dirty="0"/>
              <a:t>Montanism was the first manifestation of a particular form of Christianity which has appeared several times in the course of Church </a:t>
            </a:r>
            <a:r>
              <a:rPr lang="en-US" dirty="0" smtClean="0"/>
              <a:t>history.</a:t>
            </a:r>
            <a:endParaRPr lang="en-US" dirty="0" smtClean="0"/>
          </a:p>
          <a:p>
            <a:r>
              <a:rPr lang="en-US" dirty="0"/>
              <a:t>T</a:t>
            </a:r>
            <a:r>
              <a:rPr lang="en-US" dirty="0" smtClean="0"/>
              <a:t>oday </a:t>
            </a:r>
            <a:r>
              <a:rPr lang="en-US" dirty="0"/>
              <a:t>it would be called “Pentecostal” or “charismatic”. Many modern Pentecostals and charismatics look back to the Montanists as their spiritual ancestors. However, there are differences. </a:t>
            </a:r>
            <a:endParaRPr lang="en-US" dirty="0" smtClean="0"/>
          </a:p>
          <a:p>
            <a:r>
              <a:rPr lang="en-US" dirty="0" smtClean="0"/>
              <a:t>Not </a:t>
            </a:r>
            <a:r>
              <a:rPr lang="en-US" dirty="0"/>
              <a:t>many of today’s Pentecostals and charismatics would share the Montanists’ enthusiasm for fasting, celibacy and martyrdom; yet these were essential to Montanism, part of the New Prophecy’s revelation of how true Christians were to live in the light of Christ’s imminent return. </a:t>
            </a:r>
            <a:endParaRPr lang="en-US" dirty="0" smtClean="0"/>
          </a:p>
          <a:p>
            <a:r>
              <a:rPr lang="en-US" dirty="0" smtClean="0"/>
              <a:t>And </a:t>
            </a:r>
            <a:r>
              <a:rPr lang="en-US" dirty="0"/>
              <a:t>despite the Montanist emphasis on prophecy and vision, there is no evidence that Montanism taught a special “baptism in the Spirit” as a distinct second experience for all </a:t>
            </a:r>
            <a:r>
              <a:rPr lang="en-US" dirty="0" smtClean="0"/>
              <a:t>believers – as do modern Pentecostals.</a:t>
            </a:r>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 </a:t>
            </a:r>
          </a:p>
        </p:txBody>
      </p:sp>
    </p:spTree>
    <p:extLst>
      <p:ext uri="{BB962C8B-B14F-4D97-AF65-F5344CB8AC3E}">
        <p14:creationId xmlns:p14="http://schemas.microsoft.com/office/powerpoint/2010/main" val="277451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32408"/>
          </a:xfrm>
        </p:spPr>
        <p:txBody>
          <a:bodyPr>
            <a:noAutofit/>
          </a:bodyPr>
          <a:lstStyle/>
          <a:p>
            <a:r>
              <a:rPr lang="en-US" sz="4000" b="1" dirty="0" smtClean="0"/>
              <a:t>*Montanism</a:t>
            </a:r>
            <a:endParaRPr lang="en-US" sz="4000" b="1" dirty="0"/>
          </a:p>
        </p:txBody>
      </p:sp>
      <p:sp>
        <p:nvSpPr>
          <p:cNvPr id="4" name="Content Placeholder 3"/>
          <p:cNvSpPr>
            <a:spLocks noGrp="1"/>
          </p:cNvSpPr>
          <p:nvPr>
            <p:ph idx="1"/>
          </p:nvPr>
        </p:nvSpPr>
        <p:spPr>
          <a:xfrm>
            <a:off x="457200" y="762000"/>
            <a:ext cx="8229600" cy="5715000"/>
          </a:xfrm>
        </p:spPr>
        <p:txBody>
          <a:bodyPr>
            <a:normAutofit fontScale="85000" lnSpcReduction="20000"/>
          </a:bodyPr>
          <a:lstStyle/>
          <a:p>
            <a:r>
              <a:rPr lang="en-US" dirty="0"/>
              <a:t>The rise of Montanism forces us to ask important historical questions about the supernatural gifts of the Holy Spirit in the age of the apostles (prophecy, tongues, miraculous healing) and whether they continued in the Church after the 1st century AD. </a:t>
            </a:r>
            <a:endParaRPr lang="en-US" dirty="0" smtClean="0"/>
          </a:p>
          <a:p>
            <a:r>
              <a:rPr lang="en-US" dirty="0" smtClean="0"/>
              <a:t>But the </a:t>
            </a:r>
            <a:r>
              <a:rPr lang="en-US" dirty="0"/>
              <a:t>claim of Montanus, Priscilla and Maximilla to be indwelt by the </a:t>
            </a:r>
            <a:r>
              <a:rPr lang="en-US" i="1" dirty="0" err="1"/>
              <a:t>Paraclete</a:t>
            </a:r>
            <a:r>
              <a:rPr lang="en-US" dirty="0"/>
              <a:t> in fulfilment of John 14:16 and 16:12-13 raised serious problems. </a:t>
            </a:r>
            <a:endParaRPr lang="en-US" dirty="0" smtClean="0"/>
          </a:p>
          <a:p>
            <a:r>
              <a:rPr lang="en-US" dirty="0" smtClean="0"/>
              <a:t>Should </a:t>
            </a:r>
            <a:r>
              <a:rPr lang="en-US" dirty="0"/>
              <a:t>the </a:t>
            </a:r>
            <a:r>
              <a:rPr lang="en-US" dirty="0" smtClean="0"/>
              <a:t>early church fathers </a:t>
            </a:r>
            <a:r>
              <a:rPr lang="en-US" dirty="0"/>
              <a:t>accept the exalted status which this claim bestowed on Montanus? </a:t>
            </a:r>
            <a:endParaRPr lang="en-US" dirty="0" smtClean="0"/>
          </a:p>
          <a:p>
            <a:r>
              <a:rPr lang="en-US" dirty="0" smtClean="0"/>
              <a:t>Here </a:t>
            </a:r>
            <a:r>
              <a:rPr lang="en-US" dirty="0"/>
              <a:t>was a simple question of truth and falsehood: Montanus was either the special organ of the </a:t>
            </a:r>
            <a:r>
              <a:rPr lang="en-US" i="1" dirty="0" err="1"/>
              <a:t>Paraclete</a:t>
            </a:r>
            <a:r>
              <a:rPr lang="en-US" dirty="0"/>
              <a:t>, as he asserted, or he was not. </a:t>
            </a:r>
            <a:endParaRPr lang="en-US" dirty="0" smtClean="0"/>
          </a:p>
          <a:p>
            <a:r>
              <a:rPr lang="en-US" dirty="0" smtClean="0"/>
              <a:t>The early church fathers </a:t>
            </a:r>
            <a:r>
              <a:rPr lang="en-US" dirty="0"/>
              <a:t>decided he was not, and that his interpretation of Christ’s teaching on the </a:t>
            </a:r>
            <a:r>
              <a:rPr lang="en-US" i="1" dirty="0" err="1"/>
              <a:t>Paraclete</a:t>
            </a:r>
            <a:r>
              <a:rPr lang="en-US" dirty="0"/>
              <a:t> in John’s Gospel was both false and self-serving. (The </a:t>
            </a:r>
            <a:r>
              <a:rPr lang="en-US" dirty="0" smtClean="0"/>
              <a:t>early church </a:t>
            </a:r>
            <a:r>
              <a:rPr lang="en-US" dirty="0"/>
              <a:t>view was that these verses had been fulfilled on the day of Pentecost.)</a:t>
            </a:r>
          </a:p>
          <a:p>
            <a:pPr marL="0" indent="0">
              <a:buNone/>
            </a:pPr>
            <a:endParaRPr lang="en-US" dirty="0" smtClean="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 </a:t>
            </a:r>
          </a:p>
        </p:txBody>
      </p:sp>
    </p:spTree>
    <p:extLst>
      <p:ext uri="{BB962C8B-B14F-4D97-AF65-F5344CB8AC3E}">
        <p14:creationId xmlns:p14="http://schemas.microsoft.com/office/powerpoint/2010/main" val="30446605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32408"/>
          </a:xfrm>
        </p:spPr>
        <p:txBody>
          <a:bodyPr>
            <a:noAutofit/>
          </a:bodyPr>
          <a:lstStyle/>
          <a:p>
            <a:r>
              <a:rPr lang="en-US" sz="4000" b="1" dirty="0" smtClean="0"/>
              <a:t>*Montanism</a:t>
            </a:r>
            <a:endParaRPr lang="en-US" sz="4000" b="1" dirty="0"/>
          </a:p>
        </p:txBody>
      </p:sp>
      <p:sp>
        <p:nvSpPr>
          <p:cNvPr id="4" name="Content Placeholder 3"/>
          <p:cNvSpPr>
            <a:spLocks noGrp="1"/>
          </p:cNvSpPr>
          <p:nvPr>
            <p:ph idx="1"/>
          </p:nvPr>
        </p:nvSpPr>
        <p:spPr>
          <a:xfrm>
            <a:off x="457200" y="762000"/>
            <a:ext cx="8229600" cy="5715000"/>
          </a:xfrm>
        </p:spPr>
        <p:txBody>
          <a:bodyPr>
            <a:normAutofit lnSpcReduction="10000"/>
          </a:bodyPr>
          <a:lstStyle/>
          <a:p>
            <a:r>
              <a:rPr lang="en-US" dirty="0" smtClean="0"/>
              <a:t>Furthermore, </a:t>
            </a:r>
            <a:r>
              <a:rPr lang="en-US" dirty="0"/>
              <a:t>the various Montanist prophecies, and the authority claimed for them, seemed to conflict with the authority of the apostolic Scriptures which the Church was then collecting into the New Testament. </a:t>
            </a:r>
            <a:endParaRPr lang="en-US" dirty="0" smtClean="0"/>
          </a:p>
          <a:p>
            <a:r>
              <a:rPr lang="en-US" dirty="0" smtClean="0"/>
              <a:t>How </a:t>
            </a:r>
            <a:r>
              <a:rPr lang="en-US" dirty="0"/>
              <a:t>could the apostolic writings be the final rule for Christian beliefs and practices, if the Montanist prophecies </a:t>
            </a:r>
            <a:r>
              <a:rPr lang="en-US" dirty="0"/>
              <a:t>with their new revelations about how Christians were to </a:t>
            </a:r>
            <a:r>
              <a:rPr lang="en-US" dirty="0" smtClean="0"/>
              <a:t>live</a:t>
            </a:r>
            <a:r>
              <a:rPr lang="en-US" dirty="0"/>
              <a:t>,</a:t>
            </a:r>
            <a:r>
              <a:rPr lang="en-US" dirty="0" smtClean="0"/>
              <a:t> were </a:t>
            </a:r>
            <a:r>
              <a:rPr lang="en-US" dirty="0" smtClean="0"/>
              <a:t>genuine? </a:t>
            </a:r>
            <a:endParaRPr lang="en-US" dirty="0" smtClean="0"/>
          </a:p>
          <a:p>
            <a:r>
              <a:rPr lang="en-US" dirty="0" smtClean="0"/>
              <a:t>And </a:t>
            </a:r>
            <a:r>
              <a:rPr lang="en-US" dirty="0"/>
              <a:t>why should bishops devoted to maintaining the apostolic </a:t>
            </a:r>
            <a:r>
              <a:rPr lang="en-US" dirty="0" smtClean="0"/>
              <a:t>tradition taught in scripture </a:t>
            </a:r>
            <a:r>
              <a:rPr lang="en-US" dirty="0"/>
              <a:t>be so important in Church life, if the Holy Spirit </a:t>
            </a:r>
            <a:r>
              <a:rPr lang="en-US" b="1" i="1" dirty="0"/>
              <a:t>Himself</a:t>
            </a:r>
            <a:r>
              <a:rPr lang="en-US" dirty="0"/>
              <a:t> was present </a:t>
            </a:r>
            <a:r>
              <a:rPr lang="en-US" dirty="0"/>
              <a:t>to lead and </a:t>
            </a:r>
            <a:r>
              <a:rPr lang="en-US" dirty="0" smtClean="0"/>
              <a:t>to guide us through </a:t>
            </a:r>
            <a:r>
              <a:rPr lang="en-US" dirty="0"/>
              <a:t>His Montanist </a:t>
            </a:r>
            <a:r>
              <a:rPr lang="en-US" dirty="0" smtClean="0"/>
              <a:t>prophets?</a:t>
            </a:r>
            <a:endParaRPr lang="en-US" dirty="0"/>
          </a:p>
          <a:p>
            <a:pPr marL="0" indent="0">
              <a:buNone/>
            </a:pPr>
            <a:endParaRPr lang="en-US" dirty="0" smtClean="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 </a:t>
            </a:r>
          </a:p>
        </p:txBody>
      </p:sp>
    </p:spTree>
    <p:extLst>
      <p:ext uri="{BB962C8B-B14F-4D97-AF65-F5344CB8AC3E}">
        <p14:creationId xmlns:p14="http://schemas.microsoft.com/office/powerpoint/2010/main" val="24569515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32408"/>
          </a:xfrm>
        </p:spPr>
        <p:txBody>
          <a:bodyPr>
            <a:noAutofit/>
          </a:bodyPr>
          <a:lstStyle/>
          <a:p>
            <a:r>
              <a:rPr lang="en-US" sz="4000" b="1" dirty="0" smtClean="0"/>
              <a:t>Montanism</a:t>
            </a:r>
            <a:endParaRPr lang="en-US" sz="4000" b="1" dirty="0"/>
          </a:p>
        </p:txBody>
      </p:sp>
      <p:sp>
        <p:nvSpPr>
          <p:cNvPr id="4" name="Content Placeholder 3"/>
          <p:cNvSpPr>
            <a:spLocks noGrp="1"/>
          </p:cNvSpPr>
          <p:nvPr>
            <p:ph idx="1"/>
          </p:nvPr>
        </p:nvSpPr>
        <p:spPr>
          <a:xfrm>
            <a:off x="457200" y="762000"/>
            <a:ext cx="8229600" cy="5715000"/>
          </a:xfrm>
        </p:spPr>
        <p:txBody>
          <a:bodyPr>
            <a:normAutofit/>
          </a:bodyPr>
          <a:lstStyle/>
          <a:p>
            <a:r>
              <a:rPr lang="en-US" dirty="0" smtClean="0"/>
              <a:t>In addition to the aforementioned concerns, is the fact that the Montanists </a:t>
            </a:r>
            <a:r>
              <a:rPr lang="en-US" b="1" i="1" dirty="0" smtClean="0"/>
              <a:t>claimed</a:t>
            </a:r>
            <a:r>
              <a:rPr lang="en-US" dirty="0" smtClean="0"/>
              <a:t> to be speaking for </a:t>
            </a:r>
            <a:r>
              <a:rPr lang="en-US" b="1" i="1" dirty="0" smtClean="0"/>
              <a:t>God</a:t>
            </a:r>
            <a:r>
              <a:rPr lang="en-US" dirty="0" smtClean="0"/>
              <a:t> and yet many </a:t>
            </a:r>
            <a:r>
              <a:rPr lang="en-US" dirty="0"/>
              <a:t>of the Montanist prophecies did not come </a:t>
            </a:r>
            <a:r>
              <a:rPr lang="en-US" dirty="0" smtClean="0"/>
              <a:t>true! </a:t>
            </a:r>
          </a:p>
          <a:p>
            <a:r>
              <a:rPr lang="en-US" dirty="0" smtClean="0"/>
              <a:t>For </a:t>
            </a:r>
            <a:r>
              <a:rPr lang="en-US" dirty="0"/>
              <a:t>example, </a:t>
            </a:r>
            <a:r>
              <a:rPr lang="en-US" dirty="0" smtClean="0"/>
              <a:t>Maximilla </a:t>
            </a:r>
            <a:r>
              <a:rPr lang="en-US" dirty="0"/>
              <a:t>prophesied, “</a:t>
            </a:r>
            <a:r>
              <a:rPr lang="en-US" i="1" dirty="0">
                <a:latin typeface="Cambria" panose="02040503050406030204" pitchFamily="18" charset="0"/>
                <a:ea typeface="Cambria" panose="02040503050406030204" pitchFamily="18" charset="0"/>
              </a:rPr>
              <a:t>After me, there will be no more prophecy, but the End</a:t>
            </a:r>
            <a:r>
              <a:rPr lang="en-US" dirty="0"/>
              <a:t>.” </a:t>
            </a:r>
            <a:r>
              <a:rPr lang="en-US" dirty="0" smtClean="0"/>
              <a:t>Maximilla </a:t>
            </a:r>
            <a:r>
              <a:rPr lang="en-US" dirty="0"/>
              <a:t>died in about AD 179 and the End did not come. </a:t>
            </a:r>
            <a:endParaRPr lang="en-US" dirty="0" smtClean="0"/>
          </a:p>
          <a:p>
            <a:r>
              <a:rPr lang="en-US" dirty="0" smtClean="0"/>
              <a:t>In light of such problems, </a:t>
            </a:r>
            <a:r>
              <a:rPr lang="en-US" dirty="0" smtClean="0"/>
              <a:t>I believe the early church </a:t>
            </a:r>
            <a:r>
              <a:rPr lang="en-US" dirty="0" smtClean="0"/>
              <a:t>fathers were </a:t>
            </a:r>
            <a:r>
              <a:rPr lang="en-US" b="1" i="1" dirty="0" smtClean="0"/>
              <a:t>justified</a:t>
            </a:r>
            <a:r>
              <a:rPr lang="en-US" dirty="0" smtClean="0"/>
              <a:t> in their rejection of the Montanist claims.</a:t>
            </a:r>
            <a:endParaRPr lang="en-US" dirty="0"/>
          </a:p>
        </p:txBody>
      </p:sp>
    </p:spTree>
    <p:extLst>
      <p:ext uri="{BB962C8B-B14F-4D97-AF65-F5344CB8AC3E}">
        <p14:creationId xmlns:p14="http://schemas.microsoft.com/office/powerpoint/2010/main" val="1416397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b="-44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338554"/>
          </a:xfrm>
          <a:prstGeom prst="rect">
            <a:avLst/>
          </a:prstGeom>
        </p:spPr>
        <p:txBody>
          <a:bodyPr wrap="square">
            <a:spAutoFit/>
          </a:bodyPr>
          <a:lstStyle/>
          <a:p>
            <a:r>
              <a:rPr lang="en-US" sz="1600" dirty="0">
                <a:solidFill>
                  <a:prstClr val="black"/>
                </a:solidFill>
                <a:hlinkClick r:id="rId4"/>
              </a:rPr>
              <a:t>https://alchetron.com/Melito-of-Sardis</a:t>
            </a:r>
            <a:r>
              <a:rPr lang="en-US" sz="1600" dirty="0" smtClean="0">
                <a:solidFill>
                  <a:prstClr val="black"/>
                </a:solidFill>
                <a:hlinkClick r:id="rId4"/>
              </a:rPr>
              <a:t>#-</a:t>
            </a:r>
            <a:r>
              <a:rPr lang="en-US" sz="1600" dirty="0" smtClean="0">
                <a:solidFill>
                  <a:prstClr val="black"/>
                </a:solidFill>
              </a:rPr>
              <a:t> </a:t>
            </a:r>
            <a:endParaRPr lang="en-US" sz="1600" dirty="0">
              <a:solidFill>
                <a:prstClr val="black"/>
              </a:solidFill>
            </a:endParaRPr>
          </a:p>
        </p:txBody>
      </p:sp>
      <p:sp>
        <p:nvSpPr>
          <p:cNvPr id="7" name="Title 2"/>
          <p:cNvSpPr>
            <a:spLocks noGrp="1"/>
          </p:cNvSpPr>
          <p:nvPr>
            <p:ph type="title"/>
          </p:nvPr>
        </p:nvSpPr>
        <p:spPr>
          <a:xfrm>
            <a:off x="740" y="152400"/>
            <a:ext cx="9144000" cy="856695"/>
          </a:xfrm>
          <a:effectLst/>
        </p:spPr>
        <p:txBody>
          <a:bodyPr>
            <a:noAutofit/>
          </a:bodyPr>
          <a:lstStyle/>
          <a:p>
            <a:r>
              <a:rPr lang="en-US" sz="7200" b="1" dirty="0">
                <a:solidFill>
                  <a:schemeClr val="bg1"/>
                </a:solidFill>
                <a:effectLst>
                  <a:glow rad="139700">
                    <a:srgbClr val="C00000">
                      <a:alpha val="40000"/>
                    </a:srgbClr>
                  </a:glow>
                  <a:outerShdw blurRad="114300" dist="38100" dir="13500000" algn="br" rotWithShape="0">
                    <a:prstClr val="black"/>
                  </a:outerShdw>
                </a:effectLst>
              </a:rPr>
              <a:t>Melito of Sardis</a:t>
            </a:r>
            <a:endParaRPr lang="en-US"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21055834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610600" cy="5943600"/>
          </a:xfrm>
        </p:spPr>
        <p:txBody>
          <a:bodyPr>
            <a:normAutofit/>
          </a:bodyPr>
          <a:lstStyle/>
          <a:p>
            <a:r>
              <a:rPr lang="en-US" dirty="0"/>
              <a:t>In the period between AD 196-212, </a:t>
            </a:r>
            <a:r>
              <a:rPr lang="en-US" dirty="0" smtClean="0"/>
              <a:t>Tertullian </a:t>
            </a:r>
            <a:r>
              <a:rPr lang="en-US" dirty="0"/>
              <a:t>produced a series of extremely important Christian writings, which fall into three main groups, </a:t>
            </a:r>
            <a:r>
              <a:rPr lang="en-US" dirty="0" smtClean="0"/>
              <a:t>or areas for which Tertullian evidently had great passion. </a:t>
            </a:r>
          </a:p>
          <a:p>
            <a:r>
              <a:rPr lang="en-US" dirty="0" smtClean="0"/>
              <a:t>What were those three areas?</a:t>
            </a:r>
          </a:p>
          <a:p>
            <a:pPr lvl="1"/>
            <a:r>
              <a:rPr lang="en-US" dirty="0"/>
              <a:t>The Relationship Between Christianity and the Roman Empire</a:t>
            </a:r>
          </a:p>
          <a:p>
            <a:pPr lvl="1"/>
            <a:r>
              <a:rPr lang="en-US" dirty="0"/>
              <a:t>The Defense of Orthodoxy Against Heresy</a:t>
            </a:r>
          </a:p>
          <a:p>
            <a:pPr lvl="1"/>
            <a:r>
              <a:rPr lang="en-US" dirty="0"/>
              <a:t>The Moral Behavior of </a:t>
            </a:r>
            <a:r>
              <a:rPr lang="en-US" dirty="0" smtClean="0"/>
              <a:t>Christians</a:t>
            </a:r>
            <a:endParaRPr lang="en-US" dirty="0"/>
          </a:p>
        </p:txBody>
      </p:sp>
    </p:spTree>
    <p:extLst>
      <p:ext uri="{BB962C8B-B14F-4D97-AF65-F5344CB8AC3E}">
        <p14:creationId xmlns:p14="http://schemas.microsoft.com/office/powerpoint/2010/main" val="3840960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610600" cy="5943600"/>
          </a:xfrm>
        </p:spPr>
        <p:txBody>
          <a:bodyPr>
            <a:normAutofit lnSpcReduction="10000"/>
          </a:bodyPr>
          <a:lstStyle/>
          <a:p>
            <a:pPr lvl="0"/>
            <a:r>
              <a:rPr lang="en-US" dirty="0" smtClean="0"/>
              <a:t>Tertullian’s </a:t>
            </a:r>
            <a:r>
              <a:rPr lang="en-US" dirty="0"/>
              <a:t>first Christian book, </a:t>
            </a:r>
            <a:r>
              <a:rPr lang="en-US" i="1" dirty="0" err="1" smtClean="0"/>
              <a:t>Apologeticus</a:t>
            </a:r>
            <a:r>
              <a:rPr lang="en-US" dirty="0" smtClean="0"/>
              <a:t> he </a:t>
            </a:r>
            <a:r>
              <a:rPr lang="en-US" dirty="0"/>
              <a:t>argued that the Roman government should stop persecuting the Church, because Christians paid their taxes and prayed for the emperor and the welfare of the Empire. </a:t>
            </a:r>
            <a:endParaRPr lang="en-US" dirty="0" smtClean="0"/>
          </a:p>
          <a:p>
            <a:pPr lvl="0"/>
            <a:r>
              <a:rPr lang="en-US" dirty="0"/>
              <a:t>However, he was equally insistent that no Christian could actually take part in any of the affairs of Pagan society</a:t>
            </a:r>
            <a:r>
              <a:rPr lang="en-US" dirty="0" smtClean="0"/>
              <a:t>. What are some of the specific areas that Tertullian believed that Christians should not participate in?</a:t>
            </a:r>
          </a:p>
          <a:p>
            <a:pPr lvl="1"/>
            <a:r>
              <a:rPr lang="en-US" dirty="0"/>
              <a:t>No Christian could work for the government, the army, any educational institution, or any business which supported Pagan religion, e.g. painting and sculpting, which often involved making idols. </a:t>
            </a:r>
          </a:p>
          <a:p>
            <a:pPr lvl="1"/>
            <a:r>
              <a:rPr lang="en-US" dirty="0"/>
              <a:t>No Christian could ever go to any kind of public entertainment. </a:t>
            </a:r>
          </a:p>
          <a:p>
            <a:endParaRPr lang="en-US" dirty="0"/>
          </a:p>
        </p:txBody>
      </p:sp>
    </p:spTree>
    <p:extLst>
      <p:ext uri="{BB962C8B-B14F-4D97-AF65-F5344CB8AC3E}">
        <p14:creationId xmlns:p14="http://schemas.microsoft.com/office/powerpoint/2010/main" val="30285059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610600" cy="5943600"/>
          </a:xfrm>
        </p:spPr>
        <p:txBody>
          <a:bodyPr>
            <a:normAutofit fontScale="92500"/>
          </a:bodyPr>
          <a:lstStyle/>
          <a:p>
            <a:pPr lvl="0"/>
            <a:r>
              <a:rPr lang="en-US" dirty="0" smtClean="0"/>
              <a:t>What is Tertullian’s famous question that implies that there is nothing very biblical to be found in Greek philosophy?</a:t>
            </a:r>
          </a:p>
          <a:p>
            <a:pPr lvl="1"/>
            <a:r>
              <a:rPr lang="en-US" dirty="0"/>
              <a:t>“What has Athens to do with Jerusalem</a:t>
            </a:r>
            <a:r>
              <a:rPr lang="en-US" dirty="0" smtClean="0"/>
              <a:t>?”</a:t>
            </a:r>
          </a:p>
          <a:p>
            <a:r>
              <a:rPr lang="en-US" dirty="0" smtClean="0"/>
              <a:t>What </a:t>
            </a:r>
            <a:r>
              <a:rPr lang="en-US" dirty="0" smtClean="0"/>
              <a:t>famous </a:t>
            </a:r>
            <a:r>
              <a:rPr lang="en-US" dirty="0" smtClean="0"/>
              <a:t>principle </a:t>
            </a:r>
            <a:r>
              <a:rPr lang="en-US" dirty="0" smtClean="0"/>
              <a:t>did Tertullian </a:t>
            </a:r>
            <a:r>
              <a:rPr lang="en-US" dirty="0" smtClean="0"/>
              <a:t>put forth in his </a:t>
            </a:r>
            <a:r>
              <a:rPr lang="en-US" i="1" dirty="0" err="1"/>
              <a:t>Apologeticus</a:t>
            </a:r>
            <a:r>
              <a:rPr lang="en-US" dirty="0"/>
              <a:t> </a:t>
            </a:r>
            <a:r>
              <a:rPr lang="en-US" dirty="0" smtClean="0"/>
              <a:t>that ended up in </a:t>
            </a:r>
            <a:r>
              <a:rPr lang="en-US" dirty="0" smtClean="0"/>
              <a:t>both the </a:t>
            </a:r>
            <a:r>
              <a:rPr lang="en-US" dirty="0" smtClean="0"/>
              <a:t>American Declaration of Independence and the Constitution?</a:t>
            </a:r>
          </a:p>
          <a:p>
            <a:pPr lvl="1"/>
            <a:r>
              <a:rPr lang="en-US" dirty="0" smtClean="0"/>
              <a:t>Religious </a:t>
            </a:r>
            <a:r>
              <a:rPr lang="en-US" dirty="0"/>
              <a:t>liberty is an inalienable right given to man by </a:t>
            </a:r>
            <a:r>
              <a:rPr lang="en-US" dirty="0" smtClean="0"/>
              <a:t>God.</a:t>
            </a:r>
          </a:p>
          <a:p>
            <a:r>
              <a:rPr lang="en-US" dirty="0" smtClean="0"/>
              <a:t>Give a paraphrase of Tertullian’s famous statement that indicates his confidence that the Christian Church would survive and even flourish in the face of martyrdom and persecution.</a:t>
            </a:r>
          </a:p>
          <a:p>
            <a:pPr lvl="1"/>
            <a:r>
              <a:rPr lang="en-US" dirty="0"/>
              <a:t>“</a:t>
            </a:r>
            <a:r>
              <a:rPr lang="en-US" i="1" dirty="0">
                <a:latin typeface="Cambria" panose="02040503050406030204" pitchFamily="18" charset="0"/>
                <a:ea typeface="Cambria" panose="02040503050406030204" pitchFamily="18" charset="0"/>
              </a:rPr>
              <a:t>The oftener we [Christians] are mowed down by you [pagans], the more in numbers we grow; the blood of the martyrs is the seed of the Church</a:t>
            </a:r>
            <a:r>
              <a:rPr lang="en-US" i="1" dirty="0" smtClean="0">
                <a:latin typeface="Cambria" panose="02040503050406030204" pitchFamily="18" charset="0"/>
                <a:ea typeface="Cambria" panose="02040503050406030204" pitchFamily="18" charset="0"/>
              </a:rPr>
              <a:t>.</a:t>
            </a:r>
            <a:r>
              <a:rPr lang="en-US" dirty="0" smtClean="0"/>
              <a:t>”</a:t>
            </a:r>
            <a:endParaRPr lang="en-US" dirty="0"/>
          </a:p>
          <a:p>
            <a:endParaRPr lang="en-US" dirty="0"/>
          </a:p>
        </p:txBody>
      </p:sp>
    </p:spTree>
    <p:extLst>
      <p:ext uri="{BB962C8B-B14F-4D97-AF65-F5344CB8AC3E}">
        <p14:creationId xmlns:p14="http://schemas.microsoft.com/office/powerpoint/2010/main" val="21632058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610600" cy="5943600"/>
          </a:xfrm>
        </p:spPr>
        <p:txBody>
          <a:bodyPr>
            <a:normAutofit fontScale="85000" lnSpcReduction="10000"/>
          </a:bodyPr>
          <a:lstStyle/>
          <a:p>
            <a:pPr lvl="0"/>
            <a:r>
              <a:rPr lang="en-US" dirty="0"/>
              <a:t>Tertullian’s most significant theological writing was his work: </a:t>
            </a:r>
            <a:r>
              <a:rPr lang="en-US" i="1" dirty="0"/>
              <a:t>Against </a:t>
            </a:r>
            <a:r>
              <a:rPr lang="en-US" i="1" dirty="0" smtClean="0"/>
              <a:t>Praxeas  - </a:t>
            </a:r>
            <a:r>
              <a:rPr lang="en-US" dirty="0" smtClean="0"/>
              <a:t>a Roman who </a:t>
            </a:r>
            <a:r>
              <a:rPr lang="en-US" dirty="0"/>
              <a:t>taught a </a:t>
            </a:r>
            <a:r>
              <a:rPr lang="en-US" b="1" i="1" dirty="0"/>
              <a:t>Sabellian</a:t>
            </a:r>
            <a:r>
              <a:rPr lang="en-US" dirty="0"/>
              <a:t> view of the </a:t>
            </a:r>
            <a:r>
              <a:rPr lang="en-US" dirty="0" smtClean="0"/>
              <a:t>Trinity.</a:t>
            </a:r>
          </a:p>
          <a:p>
            <a:pPr lvl="0"/>
            <a:r>
              <a:rPr lang="en-US" dirty="0" smtClean="0"/>
              <a:t>What is the Sabellian view of the Trinity?</a:t>
            </a:r>
          </a:p>
          <a:p>
            <a:pPr lvl="1"/>
            <a:r>
              <a:rPr lang="en-US" dirty="0"/>
              <a:t>Sabellianism, a heresy that still taught by some in our day, denies that there is any real personal distinction between Father, Son and Holy Spirit – that they are all the </a:t>
            </a:r>
            <a:r>
              <a:rPr lang="en-US" b="1" i="1" dirty="0"/>
              <a:t>same person </a:t>
            </a:r>
            <a:r>
              <a:rPr lang="en-US" dirty="0"/>
              <a:t>Who simply acted out three different roles.</a:t>
            </a:r>
          </a:p>
          <a:p>
            <a:r>
              <a:rPr lang="en-US" dirty="0"/>
              <a:t>In his teaching against Sabellianism, Tertullian developed many of the ideas and language which the Church soon accepted as essential to the orthodox doctrine of the </a:t>
            </a:r>
            <a:r>
              <a:rPr lang="en-US" b="1" i="1" dirty="0" smtClean="0"/>
              <a:t>Trinity. </a:t>
            </a:r>
            <a:r>
              <a:rPr lang="en-US" dirty="0"/>
              <a:t>What </a:t>
            </a:r>
            <a:r>
              <a:rPr lang="en-US" dirty="0" smtClean="0"/>
              <a:t>were some of these key terms that Tertullian </a:t>
            </a:r>
            <a:r>
              <a:rPr lang="en-US" dirty="0" smtClean="0"/>
              <a:t>used that prepared </a:t>
            </a:r>
            <a:r>
              <a:rPr lang="en-US" dirty="0" smtClean="0"/>
              <a:t>the Church to </a:t>
            </a:r>
            <a:r>
              <a:rPr lang="en-US" dirty="0"/>
              <a:t>deal with the </a:t>
            </a:r>
            <a:r>
              <a:rPr lang="en-US" b="1" i="1" dirty="0"/>
              <a:t>Arian</a:t>
            </a:r>
            <a:r>
              <a:rPr lang="en-US" dirty="0"/>
              <a:t> heresy that arose in the 4th </a:t>
            </a:r>
            <a:r>
              <a:rPr lang="en-US" dirty="0" smtClean="0"/>
              <a:t>century?</a:t>
            </a:r>
          </a:p>
          <a:p>
            <a:pPr lvl="1"/>
            <a:r>
              <a:rPr lang="en-US" dirty="0"/>
              <a:t>He was the first Christian writer to use the word “</a:t>
            </a:r>
            <a:r>
              <a:rPr lang="en-US" b="1" dirty="0"/>
              <a:t>Trinity</a:t>
            </a:r>
            <a:r>
              <a:rPr lang="en-US" dirty="0"/>
              <a:t>” (in Latin, </a:t>
            </a:r>
            <a:r>
              <a:rPr lang="en-US" i="1" dirty="0" err="1"/>
              <a:t>Trinitas</a:t>
            </a:r>
            <a:r>
              <a:rPr lang="en-US" dirty="0"/>
              <a:t>) as a description of God’s one-in-</a:t>
            </a:r>
            <a:r>
              <a:rPr lang="en-US" dirty="0" err="1"/>
              <a:t>threeness</a:t>
            </a:r>
            <a:r>
              <a:rPr lang="en-US" dirty="0"/>
              <a:t>. </a:t>
            </a:r>
          </a:p>
          <a:p>
            <a:pPr lvl="1"/>
            <a:r>
              <a:rPr lang="en-US" dirty="0"/>
              <a:t>He also employed the Latin words </a:t>
            </a:r>
            <a:r>
              <a:rPr lang="en-US" i="1" dirty="0"/>
              <a:t>substantia</a:t>
            </a:r>
            <a:r>
              <a:rPr lang="en-US" dirty="0"/>
              <a:t> (“</a:t>
            </a:r>
            <a:r>
              <a:rPr lang="en-US" b="1" dirty="0"/>
              <a:t>substance</a:t>
            </a:r>
            <a:r>
              <a:rPr lang="en-US" dirty="0"/>
              <a:t>”) and </a:t>
            </a:r>
            <a:r>
              <a:rPr lang="en-US" i="1" dirty="0"/>
              <a:t>persona</a:t>
            </a:r>
            <a:r>
              <a:rPr lang="en-US" dirty="0"/>
              <a:t> (“</a:t>
            </a:r>
            <a:r>
              <a:rPr lang="en-US" b="1" dirty="0"/>
              <a:t>person</a:t>
            </a:r>
            <a:r>
              <a:rPr lang="en-US" dirty="0"/>
              <a:t>”) to distinguish between God’s oneness and threeness. </a:t>
            </a:r>
          </a:p>
          <a:p>
            <a:pPr lvl="1"/>
            <a:endParaRPr lang="en-US" b="1" i="1" dirty="0" smtClean="0"/>
          </a:p>
          <a:p>
            <a:endParaRPr lang="en-US" dirty="0"/>
          </a:p>
        </p:txBody>
      </p:sp>
    </p:spTree>
    <p:extLst>
      <p:ext uri="{BB962C8B-B14F-4D97-AF65-F5344CB8AC3E}">
        <p14:creationId xmlns:p14="http://schemas.microsoft.com/office/powerpoint/2010/main" val="27708444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610600" cy="5943600"/>
          </a:xfrm>
        </p:spPr>
        <p:txBody>
          <a:bodyPr>
            <a:normAutofit/>
          </a:bodyPr>
          <a:lstStyle/>
          <a:p>
            <a:pPr lvl="0"/>
            <a:r>
              <a:rPr lang="en-US" dirty="0" smtClean="0"/>
              <a:t>Give the name of the of </a:t>
            </a:r>
            <a:r>
              <a:rPr lang="en-US" dirty="0"/>
              <a:t>second century </a:t>
            </a:r>
            <a:r>
              <a:rPr lang="en-US" dirty="0" smtClean="0"/>
              <a:t>group for whom Tertullian had great sympathy because they </a:t>
            </a:r>
            <a:r>
              <a:rPr lang="en-US" dirty="0"/>
              <a:t>believed in ongoing revelation from God and were very strict moralists</a:t>
            </a:r>
            <a:r>
              <a:rPr lang="en-US" dirty="0" smtClean="0"/>
              <a:t>.</a:t>
            </a:r>
          </a:p>
          <a:p>
            <a:pPr lvl="1"/>
            <a:r>
              <a:rPr lang="en-US" dirty="0" smtClean="0"/>
              <a:t>Montanists</a:t>
            </a:r>
          </a:p>
          <a:p>
            <a:r>
              <a:rPr lang="en-US" dirty="0" smtClean="0"/>
              <a:t>How did Tertullian’s alignment with the Montanist movement affect his standing in the eyes of the Church </a:t>
            </a:r>
            <a:r>
              <a:rPr lang="en-US" dirty="0"/>
              <a:t>fathers </a:t>
            </a:r>
            <a:r>
              <a:rPr lang="en-US" dirty="0" smtClean="0"/>
              <a:t>who </a:t>
            </a:r>
            <a:r>
              <a:rPr lang="en-US" dirty="0"/>
              <a:t>came after him </a:t>
            </a:r>
            <a:endParaRPr lang="en-US" dirty="0" smtClean="0"/>
          </a:p>
          <a:p>
            <a:pPr lvl="1"/>
            <a:r>
              <a:rPr lang="en-US" dirty="0"/>
              <a:t>Tertullian’s Montanism made him highly suspect in the eyes of the </a:t>
            </a:r>
            <a:r>
              <a:rPr lang="en-US" dirty="0" smtClean="0"/>
              <a:t>Church </a:t>
            </a:r>
            <a:r>
              <a:rPr lang="en-US" dirty="0"/>
              <a:t>fathers who came after him – they increasingly regarded Tertullian as a heretic</a:t>
            </a:r>
            <a:r>
              <a:rPr lang="en-US" dirty="0" smtClean="0"/>
              <a:t>.</a:t>
            </a:r>
            <a:endParaRPr lang="en-US" dirty="0"/>
          </a:p>
          <a:p>
            <a:pPr lvl="1"/>
            <a:endParaRPr lang="en-US" b="1" i="1" dirty="0" smtClean="0"/>
          </a:p>
          <a:p>
            <a:endParaRPr lang="en-US" dirty="0"/>
          </a:p>
        </p:txBody>
      </p:sp>
    </p:spTree>
    <p:extLst>
      <p:ext uri="{BB962C8B-B14F-4D97-AF65-F5344CB8AC3E}">
        <p14:creationId xmlns:p14="http://schemas.microsoft.com/office/powerpoint/2010/main" val="18130285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4000" b="-4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338554"/>
          </a:xfrm>
          <a:prstGeom prst="rect">
            <a:avLst/>
          </a:prstGeom>
        </p:spPr>
        <p:txBody>
          <a:bodyPr wrap="square">
            <a:spAutoFit/>
          </a:bodyPr>
          <a:lstStyle/>
          <a:p>
            <a:r>
              <a:rPr lang="en-US" sz="1600" dirty="0">
                <a:solidFill>
                  <a:prstClr val="black"/>
                </a:solidFill>
                <a:hlinkClick r:id="rId4"/>
              </a:rPr>
              <a:t>http://</a:t>
            </a:r>
            <a:r>
              <a:rPr lang="en-US" sz="1600" dirty="0" smtClean="0">
                <a:solidFill>
                  <a:prstClr val="black"/>
                </a:solidFill>
                <a:hlinkClick r:id="rId4"/>
              </a:rPr>
              <a:t>www.newworldencyclopedia.org/entry/File:Acts-2.jpg</a:t>
            </a:r>
            <a:r>
              <a:rPr lang="en-US" sz="1600" dirty="0" smtClean="0">
                <a:solidFill>
                  <a:prstClr val="black"/>
                </a:solidFill>
              </a:rPr>
              <a:t> </a:t>
            </a:r>
            <a:endParaRPr lang="en-US" sz="1600" dirty="0">
              <a:solidFill>
                <a:prstClr val="black"/>
              </a:solidFill>
            </a:endParaRPr>
          </a:p>
        </p:txBody>
      </p:sp>
      <p:sp>
        <p:nvSpPr>
          <p:cNvPr id="7" name="Title 2"/>
          <p:cNvSpPr>
            <a:spLocks noGrp="1"/>
          </p:cNvSpPr>
          <p:nvPr>
            <p:ph type="title"/>
          </p:nvPr>
        </p:nvSpPr>
        <p:spPr>
          <a:xfrm>
            <a:off x="0" y="-18495"/>
            <a:ext cx="9144000" cy="856695"/>
          </a:xfrm>
          <a:effectLst/>
        </p:spPr>
        <p:txBody>
          <a:bodyPr>
            <a:noAutofit/>
          </a:bodyPr>
          <a:lstStyle/>
          <a:p>
            <a:r>
              <a:rPr lang="en-US" sz="7200" b="1" dirty="0" smtClean="0">
                <a:solidFill>
                  <a:schemeClr val="bg1"/>
                </a:solidFill>
                <a:effectLst>
                  <a:glow rad="139700">
                    <a:srgbClr val="C00000">
                      <a:alpha val="40000"/>
                    </a:srgbClr>
                  </a:glow>
                  <a:outerShdw blurRad="114300" dist="38100" dir="13500000" algn="br" rotWithShape="0">
                    <a:prstClr val="black"/>
                  </a:outerShdw>
                </a:effectLst>
              </a:rPr>
              <a:t>Montanism</a:t>
            </a:r>
            <a:endParaRPr lang="en-US"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4966926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32408"/>
          </a:xfrm>
        </p:spPr>
        <p:txBody>
          <a:bodyPr>
            <a:noAutofit/>
          </a:bodyPr>
          <a:lstStyle/>
          <a:p>
            <a:r>
              <a:rPr lang="en-US" sz="4000" b="1" dirty="0" smtClean="0"/>
              <a:t>*Montanism</a:t>
            </a:r>
            <a:endParaRPr lang="en-US" sz="4000" b="1" dirty="0"/>
          </a:p>
        </p:txBody>
      </p:sp>
      <p:sp>
        <p:nvSpPr>
          <p:cNvPr id="4" name="Content Placeholder 3"/>
          <p:cNvSpPr>
            <a:spLocks noGrp="1"/>
          </p:cNvSpPr>
          <p:nvPr>
            <p:ph idx="1"/>
          </p:nvPr>
        </p:nvSpPr>
        <p:spPr>
          <a:xfrm>
            <a:off x="457200" y="762000"/>
            <a:ext cx="8229600" cy="5715000"/>
          </a:xfrm>
        </p:spPr>
        <p:txBody>
          <a:bodyPr>
            <a:normAutofit lnSpcReduction="10000"/>
          </a:bodyPr>
          <a:lstStyle/>
          <a:p>
            <a:r>
              <a:rPr lang="en-US" dirty="0"/>
              <a:t>From the New Testament writings themselves – particularly the book of Acts – it is clear that the first-century Christians experienced a variety of what one might call charismatic activity, including experiences with the Spirit and prophetic utterances. </a:t>
            </a:r>
            <a:endParaRPr lang="en-US" dirty="0" smtClean="0"/>
          </a:p>
          <a:p>
            <a:r>
              <a:rPr lang="en-US" dirty="0" smtClean="0"/>
              <a:t>However</a:t>
            </a:r>
            <a:r>
              <a:rPr lang="en-US" dirty="0"/>
              <a:t>, at the turn of the century, after the apostles had died, it appears that this sort of prophetic activity had begun to quieten down considerably. </a:t>
            </a:r>
            <a:endParaRPr lang="en-US" dirty="0" smtClean="0"/>
          </a:p>
          <a:p>
            <a:r>
              <a:rPr lang="en-US" dirty="0" smtClean="0"/>
              <a:t>Although </a:t>
            </a:r>
            <a:r>
              <a:rPr lang="en-US" dirty="0"/>
              <a:t>there is patristic evidence that some level of prophetic activity continued in certain quarters</a:t>
            </a:r>
            <a:r>
              <a:rPr lang="en-US" dirty="0" smtClean="0"/>
              <a:t>, </a:t>
            </a:r>
            <a:r>
              <a:rPr lang="en-US" dirty="0"/>
              <a:t>the </a:t>
            </a:r>
            <a:r>
              <a:rPr lang="en-US" dirty="0" smtClean="0"/>
              <a:t>Church, for the most part, looked to the </a:t>
            </a:r>
            <a:r>
              <a:rPr lang="en-US" b="1" i="1" dirty="0" smtClean="0"/>
              <a:t>scriptures</a:t>
            </a:r>
            <a:r>
              <a:rPr lang="en-US" dirty="0" smtClean="0"/>
              <a:t> as its source of divine revelation.</a:t>
            </a:r>
            <a:endParaRPr lang="en-US" dirty="0"/>
          </a:p>
        </p:txBody>
      </p:sp>
      <p:sp>
        <p:nvSpPr>
          <p:cNvPr id="6" name="TextBox 5"/>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 Kruger, Michael J.. Christianity at the Crossroads: How the Second Century Shaped the Future of the Church (pp. 129-130)</a:t>
            </a:r>
            <a:r>
              <a:rPr lang="en-US" sz="1400" dirty="0" smtClean="0">
                <a:solidFill>
                  <a:prstClr val="black"/>
                </a:solidFill>
              </a:rPr>
              <a:t> </a:t>
            </a:r>
            <a:endParaRPr lang="en-US" sz="1400" dirty="0">
              <a:solidFill>
                <a:prstClr val="black"/>
              </a:solidFill>
            </a:endParaRPr>
          </a:p>
        </p:txBody>
      </p:sp>
    </p:spTree>
    <p:extLst>
      <p:ext uri="{BB962C8B-B14F-4D97-AF65-F5344CB8AC3E}">
        <p14:creationId xmlns:p14="http://schemas.microsoft.com/office/powerpoint/2010/main" val="63396589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6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6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7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7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123339</TotalTime>
  <Words>2998</Words>
  <Application>Microsoft Office PowerPoint</Application>
  <PresentationFormat>On-screen Show (4:3)</PresentationFormat>
  <Paragraphs>146</Paragraphs>
  <Slides>29</Slides>
  <Notes>0</Notes>
  <HiddenSlides>0</HiddenSlides>
  <MMClips>0</MMClips>
  <ScaleCrop>false</ScaleCrop>
  <HeadingPairs>
    <vt:vector size="4" baseType="variant">
      <vt:variant>
        <vt:lpstr>Theme</vt:lpstr>
      </vt:variant>
      <vt:variant>
        <vt:i4>6</vt:i4>
      </vt:variant>
      <vt:variant>
        <vt:lpstr>Slide Titles</vt:lpstr>
      </vt:variant>
      <vt:variant>
        <vt:i4>29</vt:i4>
      </vt:variant>
    </vt:vector>
  </HeadingPairs>
  <TitlesOfParts>
    <vt:vector size="35" baseType="lpstr">
      <vt:lpstr>Office Theme</vt:lpstr>
      <vt:lpstr>61_Office Theme</vt:lpstr>
      <vt:lpstr>64_Office Theme</vt:lpstr>
      <vt:lpstr>65_Office Theme</vt:lpstr>
      <vt:lpstr>75_Office Theme</vt:lpstr>
      <vt:lpstr>76_Office Theme</vt:lpstr>
      <vt:lpstr>PowerPoint Presentation</vt:lpstr>
      <vt:lpstr>Review</vt:lpstr>
      <vt:lpstr>Review</vt:lpstr>
      <vt:lpstr>Review</vt:lpstr>
      <vt:lpstr>Review</vt:lpstr>
      <vt:lpstr>Review</vt:lpstr>
      <vt:lpstr>Review</vt:lpstr>
      <vt:lpstr>Montanism</vt:lpstr>
      <vt:lpstr>*Montanism</vt:lpstr>
      <vt:lpstr>*Montanism</vt:lpstr>
      <vt:lpstr>PowerPoint Presentation</vt:lpstr>
      <vt:lpstr>*Montanism</vt:lpstr>
      <vt:lpstr>*Montanism</vt:lpstr>
      <vt:lpstr>PowerPoint Presentation</vt:lpstr>
      <vt:lpstr>*Montanism</vt:lpstr>
      <vt:lpstr>*Montanism</vt:lpstr>
      <vt:lpstr>*Montanism - Prophetic Utterances</vt:lpstr>
      <vt:lpstr>*Montanism - Prophetic Utterances</vt:lpstr>
      <vt:lpstr>*Montanism - Ecstatic Experiences</vt:lpstr>
      <vt:lpstr>*Montanism - Ecstatic Experiences</vt:lpstr>
      <vt:lpstr>Montanism - Apocalyptic Fervor</vt:lpstr>
      <vt:lpstr>*Montanism - Apocalyptic Fervor</vt:lpstr>
      <vt:lpstr>*Montanism - Apocalyptic Fervor</vt:lpstr>
      <vt:lpstr>*Montanism - Apocalyptic Fervor</vt:lpstr>
      <vt:lpstr>*Montanism</vt:lpstr>
      <vt:lpstr>*Montanism</vt:lpstr>
      <vt:lpstr>*Montanism</vt:lpstr>
      <vt:lpstr>Montanism</vt:lpstr>
      <vt:lpstr>Melito of Sardis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1769</cp:revision>
  <dcterms:created xsi:type="dcterms:W3CDTF">2018-06-08T00:19:32Z</dcterms:created>
  <dcterms:modified xsi:type="dcterms:W3CDTF">2019-01-21T03:15:03Z</dcterms:modified>
</cp:coreProperties>
</file>