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812" r:id="rId2"/>
    <p:sldMasterId id="2147484824" r:id="rId3"/>
    <p:sldMasterId id="2147484836" r:id="rId4"/>
  </p:sldMasterIdLst>
  <p:notesMasterIdLst>
    <p:notesMasterId r:id="rId36"/>
  </p:notesMasterIdLst>
  <p:sldIdLst>
    <p:sldId id="1193" r:id="rId5"/>
    <p:sldId id="1195" r:id="rId6"/>
    <p:sldId id="1194" r:id="rId7"/>
    <p:sldId id="1196" r:id="rId8"/>
    <p:sldId id="1197" r:id="rId9"/>
    <p:sldId id="1192" r:id="rId10"/>
    <p:sldId id="1199" r:id="rId11"/>
    <p:sldId id="1198" r:id="rId12"/>
    <p:sldId id="1211" r:id="rId13"/>
    <p:sldId id="1200" r:id="rId14"/>
    <p:sldId id="1201" r:id="rId15"/>
    <p:sldId id="1204" r:id="rId16"/>
    <p:sldId id="1205" r:id="rId17"/>
    <p:sldId id="1206" r:id="rId18"/>
    <p:sldId id="1207" r:id="rId19"/>
    <p:sldId id="1208" r:id="rId20"/>
    <p:sldId id="1209" r:id="rId21"/>
    <p:sldId id="1212" r:id="rId22"/>
    <p:sldId id="1214" r:id="rId23"/>
    <p:sldId id="1216" r:id="rId24"/>
    <p:sldId id="1225" r:id="rId25"/>
    <p:sldId id="1226" r:id="rId26"/>
    <p:sldId id="1213" r:id="rId27"/>
    <p:sldId id="1217" r:id="rId28"/>
    <p:sldId id="1227" r:id="rId29"/>
    <p:sldId id="1219" r:id="rId30"/>
    <p:sldId id="1229" r:id="rId31"/>
    <p:sldId id="1221" r:id="rId32"/>
    <p:sldId id="1228" r:id="rId33"/>
    <p:sldId id="1223" r:id="rId34"/>
    <p:sldId id="122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EC55D-DF11-4B6E-B8E2-8ED8B7CB6743}" type="datetimeFigureOut">
              <a:rPr lang="en-US" smtClean="0"/>
              <a:t>2/10/2019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8106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2470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918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5371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5944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2772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2078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900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4102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3182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538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0386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6581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5564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2654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3600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6247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052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8025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2933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1798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7532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3584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43544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19745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55991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9162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7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2451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5908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5739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39088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523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2/10/2019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2/10/2019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2/10/2019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2/10/2019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2500512"/>
      </p:ext>
    </p:extLst>
  </p:cSld>
  <p:clrMap bg1="lt1" tx1="dk1" bg2="lt2" tx2="dk2" accent1="accent1" accent2="accent2" accent3="accent3" accent4="accent4" accent5="accent5" accent6="accent6" hlink="hlink" folHlink="folHlink"/>
  <p:sldLayoutIdLst>
    <p:sldLayoutId id="2147484813" r:id="rId1"/>
    <p:sldLayoutId id="2147484814" r:id="rId2"/>
    <p:sldLayoutId id="2147484815" r:id="rId3"/>
    <p:sldLayoutId id="2147484816" r:id="rId4"/>
    <p:sldLayoutId id="2147484817" r:id="rId5"/>
    <p:sldLayoutId id="2147484818" r:id="rId6"/>
    <p:sldLayoutId id="2147484819" r:id="rId7"/>
    <p:sldLayoutId id="2147484820" r:id="rId8"/>
    <p:sldLayoutId id="2147484821" r:id="rId9"/>
    <p:sldLayoutId id="2147484822" r:id="rId10"/>
    <p:sldLayoutId id="2147484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0826478"/>
      </p:ext>
    </p:extLst>
  </p:cSld>
  <p:clrMap bg1="lt1" tx1="dk1" bg2="lt2" tx2="dk2" accent1="accent1" accent2="accent2" accent3="accent3" accent4="accent4" accent5="accent5" accent6="accent6" hlink="hlink" folHlink="folHlink"/>
  <p:sldLayoutIdLst>
    <p:sldLayoutId id="2147484825" r:id="rId1"/>
    <p:sldLayoutId id="2147484826" r:id="rId2"/>
    <p:sldLayoutId id="2147484827" r:id="rId3"/>
    <p:sldLayoutId id="2147484828" r:id="rId4"/>
    <p:sldLayoutId id="2147484829" r:id="rId5"/>
    <p:sldLayoutId id="2147484830" r:id="rId6"/>
    <p:sldLayoutId id="2147484831" r:id="rId7"/>
    <p:sldLayoutId id="2147484832" r:id="rId8"/>
    <p:sldLayoutId id="2147484833" r:id="rId9"/>
    <p:sldLayoutId id="2147484834" r:id="rId10"/>
    <p:sldLayoutId id="2147484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699416"/>
      </p:ext>
    </p:extLst>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hyperlink" Target="https://www.christianity.com/church/church-history/timeline/1-300/blandina-a-faithful-witness-11629606.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hyperlink" Target="https://www.christianity.com/church/church-history/timeline/1-300/blandina-a-faithful-witness-11629606.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hyperlink" Target="https://www.christianity.com/church/church-history/timeline/1-300/blandina-a-faithful-witness-11629606.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hyperlink" Target="https://www.christianity.com/church/church-history/timeline/1-300/blandina-a-faithful-witness-11629606.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5.xml"/><Relationship Id="rId1" Type="http://schemas.openxmlformats.org/officeDocument/2006/relationships/themeOverride" Target="../theme/themeOverride20.xml"/><Relationship Id="rId5" Type="http://schemas.openxmlformats.org/officeDocument/2006/relationships/hyperlink" Target="https://commons.wikimedia.org/wiki/File:Christian_heroes_and_martyrs_(1895)_(14778548661).jpg" TargetMode="Externa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hyperlink" Target="https://www.christianity.com/church/church-history/timeline/1-300/blandina-a-faithful-witness-11629606.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hyperlink" Target="https://www.christianity.com/church/church-history/timeline/1-300/blandina-a-faithful-witness-11629606.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hyperlink" Target="https://www.christianity.com/church/church-history/timeline/1-300/blandina-a-faithful-witness-11629606.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8.xml"/><Relationship Id="rId1" Type="http://schemas.openxmlformats.org/officeDocument/2006/relationships/themeOverride" Target="../theme/themeOverride26.xml"/><Relationship Id="rId4" Type="http://schemas.openxmlformats.org/officeDocument/2006/relationships/hyperlink" Target="https://en.wikipedia.org/wiki/The_Return_of_the_Prodigal_Son_(Rembrand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s://www.sutori.com/story/world-religions-christianity-7ba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hyperlink" Target="https://diannesbucketlist.wordpress.com/2014/03/04/still-absorbing-the-news/"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8388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sz="3600" b="1" dirty="0" smtClean="0"/>
              <a:t>*A Summary of Christian Persecution AD 30 – 313  </a:t>
            </a:r>
            <a:endParaRPr lang="en-US" sz="3600" b="1" dirty="0"/>
          </a:p>
        </p:txBody>
      </p:sp>
      <p:sp>
        <p:nvSpPr>
          <p:cNvPr id="4" name="Content Placeholder 3"/>
          <p:cNvSpPr>
            <a:spLocks noGrp="1"/>
          </p:cNvSpPr>
          <p:nvPr>
            <p:ph idx="1"/>
          </p:nvPr>
        </p:nvSpPr>
        <p:spPr>
          <a:xfrm>
            <a:off x="457200" y="838200"/>
            <a:ext cx="8229600" cy="5486400"/>
          </a:xfrm>
        </p:spPr>
        <p:txBody>
          <a:bodyPr>
            <a:normAutofit fontScale="92500" lnSpcReduction="10000"/>
          </a:bodyPr>
          <a:lstStyle/>
          <a:p>
            <a:r>
              <a:rPr lang="en-US" dirty="0" smtClean="0"/>
              <a:t>The First </a:t>
            </a:r>
            <a:r>
              <a:rPr lang="en-US" dirty="0"/>
              <a:t>major Roman </a:t>
            </a:r>
            <a:r>
              <a:rPr lang="en-US" dirty="0" smtClean="0"/>
              <a:t>persecutor was </a:t>
            </a:r>
            <a:r>
              <a:rPr lang="en-US" b="1" dirty="0"/>
              <a:t>Nero</a:t>
            </a:r>
            <a:r>
              <a:rPr lang="en-US" dirty="0"/>
              <a:t> </a:t>
            </a:r>
            <a:r>
              <a:rPr lang="en-US" dirty="0" smtClean="0"/>
              <a:t>who reigned </a:t>
            </a:r>
            <a:r>
              <a:rPr lang="en-US" dirty="0"/>
              <a:t>from </a:t>
            </a:r>
            <a:r>
              <a:rPr lang="en-US" dirty="0" smtClean="0"/>
              <a:t> </a:t>
            </a:r>
            <a:r>
              <a:rPr lang="en-US" b="1" dirty="0" smtClean="0"/>
              <a:t>AD </a:t>
            </a:r>
            <a:r>
              <a:rPr lang="en-US" b="1" dirty="0"/>
              <a:t>54-68</a:t>
            </a:r>
            <a:r>
              <a:rPr lang="en-US" dirty="0"/>
              <a:t>. </a:t>
            </a:r>
            <a:endParaRPr lang="en-US" sz="2200" dirty="0"/>
          </a:p>
          <a:p>
            <a:pPr lvl="1"/>
            <a:r>
              <a:rPr lang="en-US" dirty="0"/>
              <a:t>You’ve heard </a:t>
            </a:r>
            <a:r>
              <a:rPr lang="en-US" dirty="0" smtClean="0"/>
              <a:t>“Nero </a:t>
            </a:r>
            <a:r>
              <a:rPr lang="en-US" dirty="0"/>
              <a:t>fiddled while Rome </a:t>
            </a:r>
            <a:r>
              <a:rPr lang="en-US" dirty="0" smtClean="0"/>
              <a:t>burned”. </a:t>
            </a:r>
          </a:p>
          <a:p>
            <a:pPr lvl="1"/>
            <a:r>
              <a:rPr lang="en-US" dirty="0" smtClean="0"/>
              <a:t>Ten </a:t>
            </a:r>
            <a:r>
              <a:rPr lang="en-US" dirty="0"/>
              <a:t>of Rome’s </a:t>
            </a:r>
            <a:r>
              <a:rPr lang="en-US" dirty="0" smtClean="0"/>
              <a:t>fourteen sections </a:t>
            </a:r>
            <a:r>
              <a:rPr lang="en-US" dirty="0"/>
              <a:t>were </a:t>
            </a:r>
            <a:r>
              <a:rPr lang="en-US" dirty="0" smtClean="0"/>
              <a:t>gutted by a fire. </a:t>
            </a:r>
          </a:p>
          <a:p>
            <a:pPr lvl="1"/>
            <a:r>
              <a:rPr lang="en-US" dirty="0" smtClean="0"/>
              <a:t>Everybody </a:t>
            </a:r>
            <a:r>
              <a:rPr lang="en-US" dirty="0"/>
              <a:t>knew that Nero wanted to do some major remodeling in the city and the sections that burned </a:t>
            </a:r>
            <a:r>
              <a:rPr lang="en-US" dirty="0" smtClean="0"/>
              <a:t>were the sections that </a:t>
            </a:r>
            <a:r>
              <a:rPr lang="en-US" dirty="0"/>
              <a:t>Nero wanted to </a:t>
            </a:r>
            <a:r>
              <a:rPr lang="en-US" dirty="0" smtClean="0"/>
              <a:t>remodel. </a:t>
            </a:r>
          </a:p>
          <a:p>
            <a:pPr lvl="1"/>
            <a:r>
              <a:rPr lang="en-US" dirty="0" smtClean="0"/>
              <a:t>But </a:t>
            </a:r>
            <a:r>
              <a:rPr lang="en-US" dirty="0"/>
              <a:t>Nero blamed the burning of Rome on the </a:t>
            </a:r>
            <a:r>
              <a:rPr lang="en-US" dirty="0" smtClean="0"/>
              <a:t>Christians, and he </a:t>
            </a:r>
            <a:r>
              <a:rPr lang="en-US" dirty="0"/>
              <a:t>got away with </a:t>
            </a:r>
            <a:r>
              <a:rPr lang="en-US" dirty="0" smtClean="0"/>
              <a:t>it because </a:t>
            </a:r>
            <a:r>
              <a:rPr lang="en-US" dirty="0"/>
              <a:t>the Christians were so hated. </a:t>
            </a:r>
            <a:endParaRPr lang="en-US" dirty="0" smtClean="0"/>
          </a:p>
          <a:p>
            <a:pPr lvl="1"/>
            <a:r>
              <a:rPr lang="en-US" dirty="0" smtClean="0"/>
              <a:t>Nero </a:t>
            </a:r>
            <a:r>
              <a:rPr lang="en-US" dirty="0"/>
              <a:t>himself was insane. He killed the Stoic philosopher, </a:t>
            </a:r>
            <a:r>
              <a:rPr lang="en-US" dirty="0" smtClean="0"/>
              <a:t>Seneca; He </a:t>
            </a:r>
            <a:r>
              <a:rPr lang="en-US" dirty="0"/>
              <a:t>killed his mother, brother, </a:t>
            </a:r>
            <a:r>
              <a:rPr lang="en-US" dirty="0" smtClean="0"/>
              <a:t>and two wives.</a:t>
            </a:r>
          </a:p>
          <a:p>
            <a:pPr lvl="1"/>
            <a:r>
              <a:rPr lang="en-US" dirty="0" smtClean="0"/>
              <a:t>He used to wrap </a:t>
            </a:r>
            <a:r>
              <a:rPr lang="en-US" dirty="0"/>
              <a:t>Christians in animal </a:t>
            </a:r>
            <a:r>
              <a:rPr lang="en-US" dirty="0" smtClean="0"/>
              <a:t>skins, tied them to posts  </a:t>
            </a:r>
            <a:r>
              <a:rPr lang="en-US" dirty="0"/>
              <a:t>and lit </a:t>
            </a:r>
            <a:r>
              <a:rPr lang="en-US" dirty="0" smtClean="0"/>
              <a:t>them on fire </a:t>
            </a:r>
            <a:r>
              <a:rPr lang="en-US" dirty="0"/>
              <a:t>to light his parties</a:t>
            </a:r>
            <a:r>
              <a:rPr lang="en-US" dirty="0" smtClean="0"/>
              <a:t>.</a:t>
            </a:r>
            <a:r>
              <a:rPr lang="en-US" dirty="0"/>
              <a:t> </a:t>
            </a:r>
            <a:endParaRPr lang="en-US" dirty="0" smtClean="0"/>
          </a:p>
          <a:p>
            <a:pPr lvl="1"/>
            <a:r>
              <a:rPr lang="en-US" dirty="0" smtClean="0"/>
              <a:t>He </a:t>
            </a:r>
            <a:r>
              <a:rPr lang="en-US" dirty="0"/>
              <a:t>probably killed Paul and Peter. </a:t>
            </a:r>
            <a:endParaRPr lang="en-US" dirty="0" smtClean="0"/>
          </a:p>
          <a:p>
            <a:pPr lvl="1"/>
            <a:r>
              <a:rPr lang="en-US" dirty="0" smtClean="0"/>
              <a:t>At </a:t>
            </a:r>
            <a:r>
              <a:rPr lang="en-US" dirty="0"/>
              <a:t>age 32 he killed himself. </a:t>
            </a:r>
          </a:p>
          <a:p>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*Based on notes taken from James White’s 2016 Church History Series; Lesson </a:t>
            </a:r>
            <a:r>
              <a:rPr lang="en-US" sz="1600" dirty="0" smtClean="0">
                <a:solidFill>
                  <a:prstClr val="black"/>
                </a:solidFill>
              </a:rPr>
              <a:t>19 </a:t>
            </a:r>
            <a:r>
              <a:rPr lang="en-US" sz="1600" dirty="0">
                <a:solidFill>
                  <a:prstClr val="black"/>
                </a:solidFill>
              </a:rPr>
              <a:t>– </a:t>
            </a:r>
            <a:r>
              <a:rPr lang="en-US" sz="1600" dirty="0" smtClean="0">
                <a:solidFill>
                  <a:prstClr val="black"/>
                </a:solidFill>
              </a:rPr>
              <a:t>Irenaeus (Part 2)</a:t>
            </a:r>
            <a:endParaRPr lang="en-US" sz="1600" dirty="0">
              <a:solidFill>
                <a:prstClr val="black"/>
              </a:solidFill>
            </a:endParaRPr>
          </a:p>
        </p:txBody>
      </p:sp>
    </p:spTree>
    <p:extLst>
      <p:ext uri="{BB962C8B-B14F-4D97-AF65-F5344CB8AC3E}">
        <p14:creationId xmlns:p14="http://schemas.microsoft.com/office/powerpoint/2010/main" val="20926231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sz="3600" b="1" dirty="0" smtClean="0"/>
              <a:t>*A Summary of Christian Persecution AD 30 – 313 </a:t>
            </a:r>
            <a:endParaRPr lang="en-US" sz="3600" b="1" dirty="0"/>
          </a:p>
        </p:txBody>
      </p:sp>
      <p:sp>
        <p:nvSpPr>
          <p:cNvPr id="4" name="Content Placeholder 3"/>
          <p:cNvSpPr>
            <a:spLocks noGrp="1"/>
          </p:cNvSpPr>
          <p:nvPr>
            <p:ph idx="1"/>
          </p:nvPr>
        </p:nvSpPr>
        <p:spPr>
          <a:xfrm>
            <a:off x="457200" y="838200"/>
            <a:ext cx="8229600" cy="5486400"/>
          </a:xfrm>
        </p:spPr>
        <p:txBody>
          <a:bodyPr>
            <a:normAutofit fontScale="92500"/>
          </a:bodyPr>
          <a:lstStyle/>
          <a:p>
            <a:r>
              <a:rPr lang="en-US" dirty="0"/>
              <a:t>The next emperor to persecute Christians was </a:t>
            </a:r>
            <a:r>
              <a:rPr lang="en-US" b="1" dirty="0"/>
              <a:t>Domitian</a:t>
            </a:r>
            <a:r>
              <a:rPr lang="en-US" dirty="0"/>
              <a:t> who reigned from </a:t>
            </a:r>
            <a:r>
              <a:rPr lang="en-US" b="1" dirty="0"/>
              <a:t>AD 81-96</a:t>
            </a:r>
            <a:r>
              <a:rPr lang="en-US" dirty="0" smtClean="0"/>
              <a:t>.</a:t>
            </a:r>
          </a:p>
          <a:p>
            <a:pPr lvl="1"/>
            <a:r>
              <a:rPr lang="en-US" dirty="0"/>
              <a:t>He demanded that he be confessed as Lord and God of all who were under the control of the Roman Empire. </a:t>
            </a:r>
            <a:endParaRPr lang="en-US" dirty="0" smtClean="0"/>
          </a:p>
          <a:p>
            <a:pPr lvl="1"/>
            <a:r>
              <a:rPr lang="en-US" dirty="0" smtClean="0"/>
              <a:t>All </a:t>
            </a:r>
            <a:r>
              <a:rPr lang="en-US" dirty="0"/>
              <a:t>were made to swear </a:t>
            </a:r>
            <a:r>
              <a:rPr lang="en-US" dirty="0" smtClean="0"/>
              <a:t>an oath </a:t>
            </a:r>
            <a:r>
              <a:rPr lang="en-US" dirty="0"/>
              <a:t>by the </a:t>
            </a:r>
            <a:r>
              <a:rPr lang="en-US" dirty="0" smtClean="0"/>
              <a:t>“genius </a:t>
            </a:r>
            <a:r>
              <a:rPr lang="en-US" dirty="0"/>
              <a:t>of the emperor”.</a:t>
            </a:r>
            <a:endParaRPr lang="en-US" dirty="0" smtClean="0"/>
          </a:p>
          <a:p>
            <a:pPr lvl="1"/>
            <a:r>
              <a:rPr lang="en-US" dirty="0" smtClean="0"/>
              <a:t>According to Irenaeus, the NT book of Revelation was written by the Apostle John near the end of Domitian’s </a:t>
            </a:r>
            <a:r>
              <a:rPr lang="en-US" dirty="0"/>
              <a:t>reign .</a:t>
            </a:r>
            <a:endParaRPr lang="en-US" dirty="0" smtClean="0"/>
          </a:p>
          <a:p>
            <a:pPr marL="342900" lvl="1" indent="-342900">
              <a:buFont typeface="Arial" panose="020B0604020202020204" pitchFamily="34" charset="0"/>
              <a:buChar char="•"/>
            </a:pPr>
            <a:r>
              <a:rPr lang="en-US" sz="2800" dirty="0"/>
              <a:t>Next was </a:t>
            </a:r>
            <a:r>
              <a:rPr lang="en-US" sz="2800" b="1" dirty="0"/>
              <a:t>Trajan</a:t>
            </a:r>
            <a:r>
              <a:rPr lang="en-US" sz="2800" dirty="0"/>
              <a:t> who reigned from </a:t>
            </a:r>
            <a:r>
              <a:rPr lang="en-US" sz="2800" b="1" dirty="0"/>
              <a:t>AD </a:t>
            </a:r>
            <a:r>
              <a:rPr lang="en-US" sz="2800" b="1" dirty="0" smtClean="0"/>
              <a:t>98-117</a:t>
            </a:r>
            <a:r>
              <a:rPr lang="en-US" sz="2800" dirty="0"/>
              <a:t>. He was less fanatical than Domitian. But still, </a:t>
            </a:r>
            <a:r>
              <a:rPr lang="en-US" sz="2800" dirty="0" smtClean="0"/>
              <a:t>during his reign, a </a:t>
            </a:r>
            <a:r>
              <a:rPr lang="en-US" sz="2800" dirty="0"/>
              <a:t>profession of Christianity was a capital offense</a:t>
            </a:r>
            <a:r>
              <a:rPr lang="en-US" sz="2800" dirty="0" smtClean="0"/>
              <a:t>.</a:t>
            </a:r>
          </a:p>
          <a:p>
            <a:pPr marL="342900" lvl="1" indent="-342900">
              <a:buFont typeface="Arial" panose="020B0604020202020204" pitchFamily="34" charset="0"/>
              <a:buChar char="•"/>
            </a:pPr>
            <a:r>
              <a:rPr lang="en-US" sz="2800" dirty="0"/>
              <a:t>After Trajan things were pretty </a:t>
            </a:r>
            <a:r>
              <a:rPr lang="en-US" sz="2800" dirty="0" smtClean="0"/>
              <a:t>peaceful for </a:t>
            </a:r>
            <a:r>
              <a:rPr lang="en-US" sz="2800" dirty="0"/>
              <a:t>about </a:t>
            </a:r>
            <a:r>
              <a:rPr lang="en-US" sz="2800" dirty="0" smtClean="0"/>
              <a:t>50 years.</a:t>
            </a:r>
            <a:endParaRPr lang="en-US" sz="2800" dirty="0"/>
          </a:p>
          <a:p>
            <a:pPr marL="342900" lvl="1" indent="-342900">
              <a:buFont typeface="Arial" panose="020B0604020202020204" pitchFamily="34" charset="0"/>
              <a:buChar char="•"/>
            </a:pPr>
            <a:endParaRPr lang="en-US" sz="2800" dirty="0"/>
          </a:p>
          <a:p>
            <a:endParaRPr lang="en-US" dirty="0" smtClean="0"/>
          </a:p>
          <a:p>
            <a:endParaRPr lang="en-US" dirty="0"/>
          </a:p>
          <a:p>
            <a:pPr lvl="1"/>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*Based on notes taken from James White’s 2016 Church History Series; Lesson </a:t>
            </a:r>
            <a:r>
              <a:rPr lang="en-US" sz="1600" dirty="0" smtClean="0">
                <a:solidFill>
                  <a:prstClr val="black"/>
                </a:solidFill>
              </a:rPr>
              <a:t>19 </a:t>
            </a:r>
            <a:r>
              <a:rPr lang="en-US" sz="1600" dirty="0">
                <a:solidFill>
                  <a:prstClr val="black"/>
                </a:solidFill>
              </a:rPr>
              <a:t>– </a:t>
            </a:r>
            <a:r>
              <a:rPr lang="en-US" sz="1600" dirty="0" smtClean="0">
                <a:solidFill>
                  <a:prstClr val="black"/>
                </a:solidFill>
              </a:rPr>
              <a:t>Irenaeus (Part 2)</a:t>
            </a:r>
            <a:endParaRPr lang="en-US" sz="1600" dirty="0">
              <a:solidFill>
                <a:prstClr val="black"/>
              </a:solidFill>
            </a:endParaRPr>
          </a:p>
        </p:txBody>
      </p:sp>
    </p:spTree>
    <p:extLst>
      <p:ext uri="{BB962C8B-B14F-4D97-AF65-F5344CB8AC3E}">
        <p14:creationId xmlns:p14="http://schemas.microsoft.com/office/powerpoint/2010/main" val="458942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sz="3600" b="1" dirty="0" smtClean="0"/>
              <a:t>*A Summary of Christian Persecution AD 30 – 313 </a:t>
            </a:r>
            <a:endParaRPr lang="en-US" sz="3600" b="1" dirty="0"/>
          </a:p>
        </p:txBody>
      </p:sp>
      <p:sp>
        <p:nvSpPr>
          <p:cNvPr id="4" name="Content Placeholder 3"/>
          <p:cNvSpPr>
            <a:spLocks noGrp="1"/>
          </p:cNvSpPr>
          <p:nvPr>
            <p:ph idx="1"/>
          </p:nvPr>
        </p:nvSpPr>
        <p:spPr>
          <a:xfrm>
            <a:off x="457200" y="838200"/>
            <a:ext cx="8229600" cy="5486400"/>
          </a:xfrm>
        </p:spPr>
        <p:txBody>
          <a:bodyPr>
            <a:normAutofit fontScale="92500" lnSpcReduction="10000"/>
          </a:bodyPr>
          <a:lstStyle/>
          <a:p>
            <a:r>
              <a:rPr lang="en-US" dirty="0"/>
              <a:t>The next persecution occurred under </a:t>
            </a:r>
            <a:r>
              <a:rPr lang="en-US" b="1" dirty="0"/>
              <a:t>Marcus Aurelius</a:t>
            </a:r>
            <a:r>
              <a:rPr lang="en-US" dirty="0"/>
              <a:t> who reigned from </a:t>
            </a:r>
            <a:r>
              <a:rPr lang="en-US" b="1" dirty="0"/>
              <a:t>AD 161-180 </a:t>
            </a:r>
            <a:r>
              <a:rPr lang="en-US" dirty="0"/>
              <a:t>and was played so brilliantly in the movie </a:t>
            </a:r>
            <a:r>
              <a:rPr lang="en-US" i="1" dirty="0"/>
              <a:t>Gladiator</a:t>
            </a:r>
            <a:r>
              <a:rPr lang="en-US" dirty="0"/>
              <a:t> (though the film contains numerous historical inaccuracies). </a:t>
            </a:r>
          </a:p>
          <a:p>
            <a:pPr lvl="1"/>
            <a:r>
              <a:rPr lang="en-US" dirty="0"/>
              <a:t>It was during this time that Celsus, a 2nd-century Greek philosopher and opponent of early Christianity, wrote a book entitled </a:t>
            </a:r>
            <a:r>
              <a:rPr lang="en-US" i="1" dirty="0"/>
              <a:t>The True Doctrine</a:t>
            </a:r>
            <a:r>
              <a:rPr lang="en-US" dirty="0"/>
              <a:t>, in which he argued, among other things, that Christians were a danger to the </a:t>
            </a:r>
            <a:r>
              <a:rPr lang="en-US" dirty="0" smtClean="0"/>
              <a:t>Empire and therefore must be kept from spreading their teaching.</a:t>
            </a:r>
            <a:endParaRPr lang="en-US" dirty="0"/>
          </a:p>
          <a:p>
            <a:pPr lvl="1"/>
            <a:r>
              <a:rPr lang="en-US" dirty="0" smtClean="0"/>
              <a:t>It was during his reign (AD 166) that Justin </a:t>
            </a:r>
            <a:r>
              <a:rPr lang="en-US" dirty="0"/>
              <a:t>Martyr earned his </a:t>
            </a:r>
            <a:r>
              <a:rPr lang="en-US" dirty="0" smtClean="0"/>
              <a:t>name.</a:t>
            </a:r>
          </a:p>
          <a:p>
            <a:pPr lvl="1"/>
            <a:r>
              <a:rPr lang="en-US" dirty="0" smtClean="0"/>
              <a:t>In AD 177 a great persecution broke out in Lyons, Gaul (modern day France). </a:t>
            </a:r>
          </a:p>
          <a:p>
            <a:pPr lvl="1"/>
            <a:r>
              <a:rPr lang="en-US" dirty="0" smtClean="0"/>
              <a:t>It was during the reign of Marcus Aurelius that Tertullian remarked that if the Tiber is too high or the Nile too low, everyone blames the Christians.</a:t>
            </a:r>
            <a:endParaRPr lang="en-US" sz="2400" dirty="0" smtClean="0"/>
          </a:p>
          <a:p>
            <a:endParaRPr lang="en-US" dirty="0" smtClean="0"/>
          </a:p>
          <a:p>
            <a:endParaRPr lang="en-US" dirty="0"/>
          </a:p>
          <a:p>
            <a:pPr lvl="1"/>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*Based on notes taken from James White’s 2016 Church History Series; Lesson </a:t>
            </a:r>
            <a:r>
              <a:rPr lang="en-US" sz="1600" dirty="0" smtClean="0">
                <a:solidFill>
                  <a:prstClr val="black"/>
                </a:solidFill>
              </a:rPr>
              <a:t>19 </a:t>
            </a:r>
            <a:r>
              <a:rPr lang="en-US" sz="1600" dirty="0">
                <a:solidFill>
                  <a:prstClr val="black"/>
                </a:solidFill>
              </a:rPr>
              <a:t>– </a:t>
            </a:r>
            <a:r>
              <a:rPr lang="en-US" sz="1600" dirty="0" smtClean="0">
                <a:solidFill>
                  <a:prstClr val="black"/>
                </a:solidFill>
              </a:rPr>
              <a:t>Irenaeus (Part 2)</a:t>
            </a:r>
            <a:endParaRPr lang="en-US" sz="1600" dirty="0">
              <a:solidFill>
                <a:prstClr val="black"/>
              </a:solidFill>
            </a:endParaRPr>
          </a:p>
        </p:txBody>
      </p:sp>
    </p:spTree>
    <p:extLst>
      <p:ext uri="{BB962C8B-B14F-4D97-AF65-F5344CB8AC3E}">
        <p14:creationId xmlns:p14="http://schemas.microsoft.com/office/powerpoint/2010/main" val="32592679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sz="3600" b="1" dirty="0" smtClean="0"/>
              <a:t>*A Summary of Christian Persecution AD 30 – 313 </a:t>
            </a:r>
            <a:endParaRPr lang="en-US" sz="3600" b="1" dirty="0"/>
          </a:p>
        </p:txBody>
      </p:sp>
      <p:sp>
        <p:nvSpPr>
          <p:cNvPr id="4" name="Content Placeholder 3"/>
          <p:cNvSpPr>
            <a:spLocks noGrp="1"/>
          </p:cNvSpPr>
          <p:nvPr>
            <p:ph idx="1"/>
          </p:nvPr>
        </p:nvSpPr>
        <p:spPr>
          <a:xfrm>
            <a:off x="457200" y="838200"/>
            <a:ext cx="8229600" cy="5486400"/>
          </a:xfrm>
        </p:spPr>
        <p:txBody>
          <a:bodyPr>
            <a:normAutofit/>
          </a:bodyPr>
          <a:lstStyle/>
          <a:p>
            <a:r>
              <a:rPr lang="en-US" b="1" dirty="0"/>
              <a:t>Septimius Severus </a:t>
            </a:r>
            <a:r>
              <a:rPr lang="en-US" dirty="0"/>
              <a:t>reigned from </a:t>
            </a:r>
            <a:r>
              <a:rPr lang="en-US" b="1" dirty="0"/>
              <a:t>AD 193-211</a:t>
            </a:r>
            <a:r>
              <a:rPr lang="en-US" dirty="0"/>
              <a:t>. He forbade all new conversions to Christianity in 202.</a:t>
            </a:r>
          </a:p>
          <a:p>
            <a:pPr lvl="1"/>
            <a:r>
              <a:rPr lang="en-US" dirty="0"/>
              <a:t>It was during his reign that Tertullian said that the blood of the martyrs was the seed of the church.</a:t>
            </a:r>
          </a:p>
          <a:p>
            <a:pPr lvl="1"/>
            <a:r>
              <a:rPr lang="en-US" dirty="0"/>
              <a:t>Origin’s father Leonidas </a:t>
            </a:r>
            <a:r>
              <a:rPr lang="en-US" dirty="0" smtClean="0"/>
              <a:t>died </a:t>
            </a:r>
            <a:r>
              <a:rPr lang="en-US" dirty="0"/>
              <a:t>a martyr in AD 202, </a:t>
            </a:r>
            <a:r>
              <a:rPr lang="en-US" dirty="0" smtClean="0"/>
              <a:t>Origin wanted to be martyred along with his father, but </a:t>
            </a:r>
            <a:r>
              <a:rPr lang="en-US" dirty="0"/>
              <a:t>his mother </a:t>
            </a:r>
            <a:r>
              <a:rPr lang="en-US" dirty="0" smtClean="0"/>
              <a:t>prevented </a:t>
            </a:r>
            <a:r>
              <a:rPr lang="en-US" dirty="0"/>
              <a:t>him </a:t>
            </a:r>
            <a:r>
              <a:rPr lang="en-US" dirty="0" smtClean="0"/>
              <a:t>from leaving the house by </a:t>
            </a:r>
            <a:r>
              <a:rPr lang="en-US" dirty="0"/>
              <a:t>hiding his </a:t>
            </a:r>
            <a:r>
              <a:rPr lang="en-US" dirty="0" smtClean="0"/>
              <a:t>clothes!	</a:t>
            </a:r>
          </a:p>
          <a:p>
            <a:r>
              <a:rPr lang="en-US" dirty="0" smtClean="0"/>
              <a:t>When Severus died persecutions ceased with one exception, from </a:t>
            </a:r>
            <a:r>
              <a:rPr lang="en-US" b="1" dirty="0" smtClean="0"/>
              <a:t>AD 235-238 </a:t>
            </a:r>
            <a:r>
              <a:rPr lang="en-US" dirty="0"/>
              <a:t>under </a:t>
            </a:r>
            <a:r>
              <a:rPr lang="en-US" dirty="0" smtClean="0"/>
              <a:t>Maximin.</a:t>
            </a:r>
          </a:p>
          <a:p>
            <a:pPr marL="0" indent="0">
              <a:buNone/>
            </a:pPr>
            <a:endParaRPr lang="en-US" sz="2400" dirty="0"/>
          </a:p>
          <a:p>
            <a:pPr lvl="1"/>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*Based on notes taken from James White’s 2016 Church History Series; Lesson </a:t>
            </a:r>
            <a:r>
              <a:rPr lang="en-US" sz="1600" dirty="0" smtClean="0">
                <a:solidFill>
                  <a:prstClr val="black"/>
                </a:solidFill>
              </a:rPr>
              <a:t>19 </a:t>
            </a:r>
            <a:r>
              <a:rPr lang="en-US" sz="1600" dirty="0">
                <a:solidFill>
                  <a:prstClr val="black"/>
                </a:solidFill>
              </a:rPr>
              <a:t>– </a:t>
            </a:r>
            <a:r>
              <a:rPr lang="en-US" sz="1600" dirty="0" smtClean="0">
                <a:solidFill>
                  <a:prstClr val="black"/>
                </a:solidFill>
              </a:rPr>
              <a:t>Irenaeus (Part 2)</a:t>
            </a:r>
            <a:endParaRPr lang="en-US" sz="1600" dirty="0">
              <a:solidFill>
                <a:prstClr val="black"/>
              </a:solidFill>
            </a:endParaRPr>
          </a:p>
        </p:txBody>
      </p:sp>
    </p:spTree>
    <p:extLst>
      <p:ext uri="{BB962C8B-B14F-4D97-AF65-F5344CB8AC3E}">
        <p14:creationId xmlns:p14="http://schemas.microsoft.com/office/powerpoint/2010/main" val="9107759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sz="3600" b="1" dirty="0" smtClean="0"/>
              <a:t>*A Summary of Christian Persecution AD 30 – 313 </a:t>
            </a:r>
            <a:endParaRPr lang="en-US" sz="3600" b="1" dirty="0"/>
          </a:p>
        </p:txBody>
      </p:sp>
      <p:sp>
        <p:nvSpPr>
          <p:cNvPr id="4" name="Content Placeholder 3"/>
          <p:cNvSpPr>
            <a:spLocks noGrp="1"/>
          </p:cNvSpPr>
          <p:nvPr>
            <p:ph idx="1"/>
          </p:nvPr>
        </p:nvSpPr>
        <p:spPr>
          <a:xfrm>
            <a:off x="457200" y="838200"/>
            <a:ext cx="8229600" cy="5486400"/>
          </a:xfrm>
        </p:spPr>
        <p:txBody>
          <a:bodyPr>
            <a:normAutofit/>
          </a:bodyPr>
          <a:lstStyle/>
          <a:p>
            <a:r>
              <a:rPr lang="en-US" dirty="0"/>
              <a:t>Persecutions began again under </a:t>
            </a:r>
            <a:r>
              <a:rPr lang="en-US" b="1" dirty="0"/>
              <a:t>Decius</a:t>
            </a:r>
            <a:r>
              <a:rPr lang="en-US" dirty="0"/>
              <a:t>, </a:t>
            </a:r>
            <a:r>
              <a:rPr lang="en-US" b="1" dirty="0"/>
              <a:t>AD 249-251</a:t>
            </a:r>
            <a:r>
              <a:rPr lang="en-US" dirty="0"/>
              <a:t>. </a:t>
            </a:r>
          </a:p>
          <a:p>
            <a:pPr lvl="1"/>
            <a:r>
              <a:rPr lang="en-US" dirty="0"/>
              <a:t>He began </a:t>
            </a:r>
            <a:r>
              <a:rPr lang="en-US" b="1" i="1" dirty="0"/>
              <a:t>empire-wide</a:t>
            </a:r>
            <a:r>
              <a:rPr lang="en-US" dirty="0"/>
              <a:t> persecution. </a:t>
            </a:r>
          </a:p>
          <a:p>
            <a:pPr lvl="1"/>
            <a:r>
              <a:rPr lang="en-US" dirty="0"/>
              <a:t>He believed that that Christians were the reason for the decline of the empire. </a:t>
            </a:r>
          </a:p>
          <a:p>
            <a:pPr lvl="1"/>
            <a:r>
              <a:rPr lang="en-US" dirty="0"/>
              <a:t>He issued an edict requiring everyone in the Empire (except Jews, who were exempted) to perform a sacrifice to the gods in the presence of a Roman magistrate and obtain a signed and witnessed certificate, called a </a:t>
            </a:r>
            <a:r>
              <a:rPr lang="en-US" i="1" dirty="0"/>
              <a:t>libellus</a:t>
            </a:r>
            <a:r>
              <a:rPr lang="en-US" dirty="0"/>
              <a:t>.</a:t>
            </a:r>
          </a:p>
          <a:p>
            <a:r>
              <a:rPr lang="en-US" b="1" dirty="0" smtClean="0"/>
              <a:t>Valerian</a:t>
            </a:r>
            <a:r>
              <a:rPr lang="en-US" b="1" dirty="0"/>
              <a:t>, AD 253-260 </a:t>
            </a:r>
            <a:r>
              <a:rPr lang="en-US" dirty="0"/>
              <a:t>continued Decius’ policy of </a:t>
            </a:r>
            <a:r>
              <a:rPr lang="en-US" dirty="0" smtClean="0"/>
              <a:t>empire-wide </a:t>
            </a:r>
            <a:r>
              <a:rPr lang="en-US" dirty="0"/>
              <a:t>persecution. </a:t>
            </a:r>
            <a:endParaRPr lang="en-US" dirty="0" smtClean="0"/>
          </a:p>
          <a:p>
            <a:pPr lvl="1"/>
            <a:r>
              <a:rPr lang="en-US" dirty="0" smtClean="0"/>
              <a:t>Clergy </a:t>
            </a:r>
            <a:r>
              <a:rPr lang="en-US" dirty="0"/>
              <a:t>were order ordered killed if they did not sacrifice. </a:t>
            </a:r>
            <a:endParaRPr lang="en-US" dirty="0" smtClean="0"/>
          </a:p>
          <a:p>
            <a:pPr lvl="1"/>
            <a:r>
              <a:rPr lang="en-US" dirty="0" smtClean="0"/>
              <a:t>All </a:t>
            </a:r>
            <a:r>
              <a:rPr lang="en-US" dirty="0"/>
              <a:t>right of Christian assembly was taken away under Valerian</a:t>
            </a:r>
            <a:r>
              <a:rPr lang="en-US" dirty="0" smtClean="0"/>
              <a:t>.</a:t>
            </a:r>
          </a:p>
          <a:p>
            <a:endParaRPr lang="en-US" dirty="0"/>
          </a:p>
          <a:p>
            <a:endParaRPr lang="en-US" dirty="0"/>
          </a:p>
          <a:p>
            <a:pPr lvl="1"/>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*Based on notes taken from James White’s 2016 Church History Series; Lesson </a:t>
            </a:r>
            <a:r>
              <a:rPr lang="en-US" sz="1600" dirty="0" smtClean="0">
                <a:solidFill>
                  <a:prstClr val="black"/>
                </a:solidFill>
              </a:rPr>
              <a:t>19 </a:t>
            </a:r>
            <a:r>
              <a:rPr lang="en-US" sz="1600" dirty="0">
                <a:solidFill>
                  <a:prstClr val="black"/>
                </a:solidFill>
              </a:rPr>
              <a:t>– </a:t>
            </a:r>
            <a:r>
              <a:rPr lang="en-US" sz="1600" dirty="0" smtClean="0">
                <a:solidFill>
                  <a:prstClr val="black"/>
                </a:solidFill>
              </a:rPr>
              <a:t>Irenaeus (Part 2)</a:t>
            </a:r>
            <a:endParaRPr lang="en-US" sz="1600" dirty="0">
              <a:solidFill>
                <a:prstClr val="black"/>
              </a:solidFill>
            </a:endParaRPr>
          </a:p>
        </p:txBody>
      </p:sp>
    </p:spTree>
    <p:extLst>
      <p:ext uri="{BB962C8B-B14F-4D97-AF65-F5344CB8AC3E}">
        <p14:creationId xmlns:p14="http://schemas.microsoft.com/office/powerpoint/2010/main" val="12999184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sz="3600" b="1" dirty="0" smtClean="0"/>
              <a:t>*A Summary of Christian Persecution AD 30 – 313 </a:t>
            </a:r>
            <a:endParaRPr lang="en-US" sz="3600" b="1" dirty="0"/>
          </a:p>
        </p:txBody>
      </p:sp>
      <p:sp>
        <p:nvSpPr>
          <p:cNvPr id="4" name="Content Placeholder 3"/>
          <p:cNvSpPr>
            <a:spLocks noGrp="1"/>
          </p:cNvSpPr>
          <p:nvPr>
            <p:ph idx="1"/>
          </p:nvPr>
        </p:nvSpPr>
        <p:spPr>
          <a:xfrm>
            <a:off x="457200" y="838200"/>
            <a:ext cx="8229600" cy="5486400"/>
          </a:xfrm>
        </p:spPr>
        <p:txBody>
          <a:bodyPr>
            <a:normAutofit lnSpcReduction="10000"/>
          </a:bodyPr>
          <a:lstStyle/>
          <a:p>
            <a:r>
              <a:rPr lang="en-US" b="1" dirty="0" smtClean="0"/>
              <a:t>Diocletian </a:t>
            </a:r>
            <a:r>
              <a:rPr lang="en-US" b="1" dirty="0"/>
              <a:t>AD 284-305 </a:t>
            </a:r>
            <a:r>
              <a:rPr lang="en-US" dirty="0"/>
              <a:t>was the final persecuting emperor and the most fierce. </a:t>
            </a:r>
            <a:endParaRPr lang="en-US" dirty="0" smtClean="0"/>
          </a:p>
          <a:p>
            <a:pPr lvl="1"/>
            <a:r>
              <a:rPr lang="en-US" dirty="0" smtClean="0"/>
              <a:t>He </a:t>
            </a:r>
            <a:r>
              <a:rPr lang="en-US" dirty="0"/>
              <a:t>established a co-regency with </a:t>
            </a:r>
            <a:r>
              <a:rPr lang="en-US" b="1" dirty="0"/>
              <a:t>Maximian</a:t>
            </a:r>
            <a:r>
              <a:rPr lang="en-US" dirty="0"/>
              <a:t> in the east, </a:t>
            </a:r>
            <a:r>
              <a:rPr lang="en-US" b="1" dirty="0"/>
              <a:t>Galerius</a:t>
            </a:r>
            <a:r>
              <a:rPr lang="en-US" dirty="0"/>
              <a:t> in the central regions, and </a:t>
            </a:r>
            <a:r>
              <a:rPr lang="en-US" b="1" dirty="0"/>
              <a:t>Constantius</a:t>
            </a:r>
            <a:r>
              <a:rPr lang="en-US" dirty="0"/>
              <a:t> in the west.</a:t>
            </a:r>
          </a:p>
          <a:p>
            <a:pPr lvl="1"/>
            <a:r>
              <a:rPr lang="en-US" dirty="0"/>
              <a:t>Galerius was </a:t>
            </a:r>
            <a:r>
              <a:rPr lang="en-US" b="1" i="1" dirty="0"/>
              <a:t>rabidly</a:t>
            </a:r>
            <a:r>
              <a:rPr lang="en-US" dirty="0"/>
              <a:t> </a:t>
            </a:r>
            <a:r>
              <a:rPr lang="en-US" dirty="0" smtClean="0"/>
              <a:t>anti-Christian.</a:t>
            </a:r>
            <a:endParaRPr lang="en-US" dirty="0"/>
          </a:p>
          <a:p>
            <a:pPr lvl="1"/>
            <a:r>
              <a:rPr lang="en-US" dirty="0"/>
              <a:t>In AD 303 Diocletian, with encouragement from Galerius, undertook to extinguish Christianity, he forbad all Christian worship, all Christian churches and books had to be destroyed, all clergy were arrested unless they </a:t>
            </a:r>
            <a:r>
              <a:rPr lang="en-US" dirty="0" smtClean="0"/>
              <a:t>sacrificed to the emperor </a:t>
            </a:r>
            <a:r>
              <a:rPr lang="en-US" dirty="0"/>
              <a:t>and this was </a:t>
            </a:r>
            <a:r>
              <a:rPr lang="en-US" dirty="0" smtClean="0"/>
              <a:t>eventually extended </a:t>
            </a:r>
            <a:r>
              <a:rPr lang="en-US" dirty="0"/>
              <a:t>to all Christians. </a:t>
            </a:r>
          </a:p>
          <a:p>
            <a:pPr lvl="1"/>
            <a:r>
              <a:rPr lang="en-US" dirty="0"/>
              <a:t>This lasted until 311 when </a:t>
            </a:r>
            <a:r>
              <a:rPr lang="en-US" dirty="0" smtClean="0"/>
              <a:t>Galerius, </a:t>
            </a:r>
            <a:r>
              <a:rPr lang="en-US" dirty="0"/>
              <a:t>having fallen </a:t>
            </a:r>
            <a:r>
              <a:rPr lang="en-US" dirty="0" smtClean="0"/>
              <a:t>ill, </a:t>
            </a:r>
            <a:r>
              <a:rPr lang="en-US" dirty="0"/>
              <a:t>rescinded the persecution and asked Christians to pray for his </a:t>
            </a:r>
            <a:r>
              <a:rPr lang="en-US" dirty="0" smtClean="0"/>
              <a:t>health!</a:t>
            </a:r>
            <a:endParaRPr lang="en-US" dirty="0"/>
          </a:p>
          <a:p>
            <a:endParaRPr lang="en-US" dirty="0"/>
          </a:p>
          <a:p>
            <a:pPr lvl="1"/>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*Based on notes taken from James White’s 2016 Church History Series; Lesson </a:t>
            </a:r>
            <a:r>
              <a:rPr lang="en-US" sz="1600" dirty="0" smtClean="0">
                <a:solidFill>
                  <a:prstClr val="black"/>
                </a:solidFill>
              </a:rPr>
              <a:t>19 </a:t>
            </a:r>
            <a:r>
              <a:rPr lang="en-US" sz="1600" dirty="0">
                <a:solidFill>
                  <a:prstClr val="black"/>
                </a:solidFill>
              </a:rPr>
              <a:t>– </a:t>
            </a:r>
            <a:r>
              <a:rPr lang="en-US" sz="1600" dirty="0" smtClean="0">
                <a:solidFill>
                  <a:prstClr val="black"/>
                </a:solidFill>
              </a:rPr>
              <a:t>Irenaeus (Part 2)</a:t>
            </a:r>
            <a:endParaRPr lang="en-US" sz="1600" dirty="0">
              <a:solidFill>
                <a:prstClr val="black"/>
              </a:solidFill>
            </a:endParaRPr>
          </a:p>
        </p:txBody>
      </p:sp>
    </p:spTree>
    <p:extLst>
      <p:ext uri="{BB962C8B-B14F-4D97-AF65-F5344CB8AC3E}">
        <p14:creationId xmlns:p14="http://schemas.microsoft.com/office/powerpoint/2010/main" val="12974451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sz="3600" b="1" dirty="0" smtClean="0"/>
              <a:t>*A Summary of Christian Persecution AD 30 – 313 </a:t>
            </a:r>
            <a:endParaRPr lang="en-US" sz="3600" b="1" dirty="0"/>
          </a:p>
        </p:txBody>
      </p:sp>
      <p:sp>
        <p:nvSpPr>
          <p:cNvPr id="4" name="Content Placeholder 3"/>
          <p:cNvSpPr>
            <a:spLocks noGrp="1"/>
          </p:cNvSpPr>
          <p:nvPr>
            <p:ph idx="1"/>
          </p:nvPr>
        </p:nvSpPr>
        <p:spPr>
          <a:xfrm>
            <a:off x="457200" y="838200"/>
            <a:ext cx="8229600" cy="5486400"/>
          </a:xfrm>
        </p:spPr>
        <p:txBody>
          <a:bodyPr>
            <a:normAutofit/>
          </a:bodyPr>
          <a:lstStyle/>
          <a:p>
            <a:r>
              <a:rPr lang="en-US" dirty="0" smtClean="0"/>
              <a:t>The Emperor </a:t>
            </a:r>
            <a:r>
              <a:rPr lang="en-US" b="1" dirty="0" smtClean="0"/>
              <a:t>Constantine</a:t>
            </a:r>
            <a:r>
              <a:rPr lang="en-US" dirty="0" smtClean="0"/>
              <a:t> came </a:t>
            </a:r>
            <a:r>
              <a:rPr lang="en-US" dirty="0"/>
              <a:t>to power in </a:t>
            </a:r>
            <a:r>
              <a:rPr lang="en-US" b="1" dirty="0"/>
              <a:t>AD 306</a:t>
            </a:r>
            <a:r>
              <a:rPr lang="en-US" dirty="0"/>
              <a:t>. </a:t>
            </a:r>
            <a:endParaRPr lang="en-US" dirty="0" smtClean="0"/>
          </a:p>
          <a:p>
            <a:r>
              <a:rPr lang="en-US" dirty="0" smtClean="0"/>
              <a:t>In </a:t>
            </a:r>
            <a:r>
              <a:rPr lang="en-US" b="1" dirty="0"/>
              <a:t>AD 313 </a:t>
            </a:r>
            <a:r>
              <a:rPr lang="en-US" dirty="0"/>
              <a:t>Constantine issued the </a:t>
            </a:r>
            <a:r>
              <a:rPr lang="en-US" b="1" dirty="0"/>
              <a:t>Edit of Toleration </a:t>
            </a:r>
            <a:r>
              <a:rPr lang="en-US" dirty="0" smtClean="0"/>
              <a:t>(sometimes referred to as the </a:t>
            </a:r>
            <a:r>
              <a:rPr lang="en-US" dirty="0"/>
              <a:t>“Peace of the Church</a:t>
            </a:r>
            <a:r>
              <a:rPr lang="en-US" dirty="0" smtClean="0"/>
              <a:t>”) which brought an </a:t>
            </a:r>
            <a:r>
              <a:rPr lang="en-US" dirty="0"/>
              <a:t>end </a:t>
            </a:r>
            <a:r>
              <a:rPr lang="en-US" dirty="0" smtClean="0"/>
              <a:t>to all </a:t>
            </a:r>
            <a:r>
              <a:rPr lang="en-US" dirty="0"/>
              <a:t>formal </a:t>
            </a:r>
            <a:r>
              <a:rPr lang="en-US" dirty="0" smtClean="0"/>
              <a:t>persecution of Christians by the government of Rome.</a:t>
            </a:r>
            <a:endParaRPr lang="en-US" sz="2200" dirty="0"/>
          </a:p>
          <a:p>
            <a:endParaRPr lang="en-US" dirty="0"/>
          </a:p>
          <a:p>
            <a:pPr lvl="1"/>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*Based on notes taken from James White’s 2016 Church History Series; Lesson </a:t>
            </a:r>
            <a:r>
              <a:rPr lang="en-US" sz="1600" dirty="0" smtClean="0">
                <a:solidFill>
                  <a:prstClr val="black"/>
                </a:solidFill>
              </a:rPr>
              <a:t>19 </a:t>
            </a:r>
            <a:r>
              <a:rPr lang="en-US" sz="1600" dirty="0">
                <a:solidFill>
                  <a:prstClr val="black"/>
                </a:solidFill>
              </a:rPr>
              <a:t>– </a:t>
            </a:r>
            <a:r>
              <a:rPr lang="en-US" sz="1600" dirty="0" smtClean="0">
                <a:solidFill>
                  <a:prstClr val="black"/>
                </a:solidFill>
              </a:rPr>
              <a:t>Irenaeus (Part 2)</a:t>
            </a:r>
            <a:endParaRPr lang="en-US" sz="1600" dirty="0">
              <a:solidFill>
                <a:prstClr val="black"/>
              </a:solidFill>
            </a:endParaRPr>
          </a:p>
        </p:txBody>
      </p:sp>
    </p:spTree>
    <p:extLst>
      <p:ext uri="{BB962C8B-B14F-4D97-AF65-F5344CB8AC3E}">
        <p14:creationId xmlns:p14="http://schemas.microsoft.com/office/powerpoint/2010/main" val="33303882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*Martyrdom at Lyons in AD 177</a:t>
            </a:r>
            <a:endParaRPr lang="en-US" sz="3600" b="1" dirty="0"/>
          </a:p>
        </p:txBody>
      </p:sp>
      <p:sp>
        <p:nvSpPr>
          <p:cNvPr id="4" name="Content Placeholder 3"/>
          <p:cNvSpPr>
            <a:spLocks noGrp="1"/>
          </p:cNvSpPr>
          <p:nvPr>
            <p:ph idx="1"/>
          </p:nvPr>
        </p:nvSpPr>
        <p:spPr>
          <a:xfrm>
            <a:off x="457200" y="838200"/>
            <a:ext cx="8229600" cy="5486400"/>
          </a:xfrm>
        </p:spPr>
        <p:txBody>
          <a:bodyPr>
            <a:normAutofit lnSpcReduction="10000"/>
          </a:bodyPr>
          <a:lstStyle/>
          <a:p>
            <a:r>
              <a:rPr lang="en-US" dirty="0" smtClean="0"/>
              <a:t>So far today, we have taken a broad, academic view of the persecution suffered by Christians in the first three centuries.</a:t>
            </a:r>
          </a:p>
          <a:p>
            <a:r>
              <a:rPr lang="en-US" dirty="0" smtClean="0"/>
              <a:t>As helpful as that is, I think it’s important that we also get an occasional up close view of what Christian persecution </a:t>
            </a:r>
            <a:r>
              <a:rPr lang="en-US" dirty="0" err="1" smtClean="0"/>
              <a:t>actaully</a:t>
            </a:r>
            <a:r>
              <a:rPr lang="en-US" dirty="0" smtClean="0"/>
              <a:t> looked like.</a:t>
            </a:r>
          </a:p>
          <a:p>
            <a:r>
              <a:rPr lang="en-US" dirty="0" smtClean="0"/>
              <a:t>With that in mind, I would like for us look at an </a:t>
            </a:r>
            <a:r>
              <a:rPr lang="en-US" dirty="0"/>
              <a:t>eyewitness account of </a:t>
            </a:r>
            <a:r>
              <a:rPr lang="en-US" dirty="0" smtClean="0"/>
              <a:t>some heavy persecution that took place in Lyons </a:t>
            </a:r>
            <a:r>
              <a:rPr lang="en-US" dirty="0"/>
              <a:t>and </a:t>
            </a:r>
            <a:r>
              <a:rPr lang="en-US" dirty="0" smtClean="0"/>
              <a:t>Vienne, Gaul (modern day France) near the end of the second century.</a:t>
            </a:r>
          </a:p>
          <a:p>
            <a:r>
              <a:rPr lang="en-US" dirty="0" smtClean="0"/>
              <a:t>This account will give </a:t>
            </a:r>
            <a:r>
              <a:rPr lang="en-US" dirty="0"/>
              <a:t>us a vivid picture of the sort of treatment Christians could expect from the Roman authorities.</a:t>
            </a:r>
          </a:p>
          <a:p>
            <a:endParaRPr lang="en-US" dirty="0"/>
          </a:p>
          <a:p>
            <a:pPr marL="457200" lvl="1" indent="0">
              <a:buNone/>
            </a:pP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36660490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0"/>
            <a:ext cx="8229600" cy="774940"/>
          </a:xfrm>
        </p:spPr>
        <p:txBody>
          <a:bodyPr/>
          <a:lstStyle/>
          <a:p>
            <a:r>
              <a:rPr lang="en-US" dirty="0" smtClean="0"/>
              <a:t>The Region of Gaul</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52700" y="838200"/>
            <a:ext cx="4038600" cy="5581241"/>
          </a:xfrm>
        </p:spPr>
      </p:pic>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Eusebius in </a:t>
            </a:r>
            <a:r>
              <a:rPr lang="en-US" sz="1600" i="1" dirty="0">
                <a:solidFill>
                  <a:prstClr val="black"/>
                </a:solidFill>
              </a:rPr>
              <a:t>The Church History</a:t>
            </a:r>
            <a:r>
              <a:rPr lang="en-US" sz="1600" dirty="0">
                <a:solidFill>
                  <a:prstClr val="black"/>
                </a:solidFill>
              </a:rPr>
              <a:t>; Translation by Paul Maier; p. </a:t>
            </a:r>
            <a:r>
              <a:rPr lang="en-US" sz="1600" dirty="0" smtClean="0">
                <a:solidFill>
                  <a:prstClr val="black"/>
                </a:solidFill>
              </a:rPr>
              <a:t>154</a:t>
            </a:r>
            <a:endParaRPr lang="en-US" sz="1600" dirty="0">
              <a:solidFill>
                <a:prstClr val="black"/>
              </a:solidFill>
            </a:endParaRPr>
          </a:p>
        </p:txBody>
      </p:sp>
    </p:spTree>
    <p:extLst>
      <p:ext uri="{BB962C8B-B14F-4D97-AF65-F5344CB8AC3E}">
        <p14:creationId xmlns:p14="http://schemas.microsoft.com/office/powerpoint/2010/main" val="36901662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*Martyrdom at Lyons in AD 177</a:t>
            </a:r>
            <a:endParaRPr lang="en-US" sz="3600" b="1" dirty="0"/>
          </a:p>
        </p:txBody>
      </p:sp>
      <p:sp>
        <p:nvSpPr>
          <p:cNvPr id="4" name="Content Placeholder 3"/>
          <p:cNvSpPr>
            <a:spLocks noGrp="1"/>
          </p:cNvSpPr>
          <p:nvPr>
            <p:ph idx="1"/>
          </p:nvPr>
        </p:nvSpPr>
        <p:spPr>
          <a:xfrm>
            <a:off x="457200" y="838200"/>
            <a:ext cx="8229600" cy="5486400"/>
          </a:xfrm>
        </p:spPr>
        <p:txBody>
          <a:bodyPr>
            <a:normAutofit fontScale="92500" lnSpcReduction="10000"/>
          </a:bodyPr>
          <a:lstStyle/>
          <a:p>
            <a:pPr marL="0" indent="0">
              <a:buNone/>
            </a:pPr>
            <a:r>
              <a:rPr lang="en-US" i="1" dirty="0">
                <a:latin typeface="Cambria" panose="02040503050406030204" pitchFamily="18" charset="0"/>
                <a:ea typeface="Cambria" panose="02040503050406030204" pitchFamily="18" charset="0"/>
              </a:rPr>
              <a:t>It was the year 177 in Lyons, Gaul (modern </a:t>
            </a:r>
            <a:r>
              <a:rPr lang="en-US" i="1" dirty="0" smtClean="0">
                <a:latin typeface="Cambria" panose="02040503050406030204" pitchFamily="18" charset="0"/>
                <a:ea typeface="Cambria" panose="02040503050406030204" pitchFamily="18" charset="0"/>
              </a:rPr>
              <a:t>day France</a:t>
            </a:r>
            <a:r>
              <a:rPr lang="en-US" i="1" dirty="0">
                <a:latin typeface="Cambria" panose="02040503050406030204" pitchFamily="18" charset="0"/>
                <a:ea typeface="Cambria" panose="02040503050406030204" pitchFamily="18" charset="0"/>
              </a:rPr>
              <a:t>). Christianity had first come to Lyons over 25 years earlier when Polycarp of Smyrna (in modern </a:t>
            </a:r>
            <a:r>
              <a:rPr lang="en-US" i="1" dirty="0" smtClean="0">
                <a:latin typeface="Cambria" panose="02040503050406030204" pitchFamily="18" charset="0"/>
                <a:ea typeface="Cambria" panose="02040503050406030204" pitchFamily="18" charset="0"/>
              </a:rPr>
              <a:t>day Turkey</a:t>
            </a:r>
            <a:r>
              <a:rPr lang="en-US" i="1" dirty="0">
                <a:latin typeface="Cambria" panose="02040503050406030204" pitchFamily="18" charset="0"/>
                <a:ea typeface="Cambria" panose="02040503050406030204" pitchFamily="18" charset="0"/>
              </a:rPr>
              <a:t>) had sent Pothinus as a missionary to Gaul. Pothinus had diligently established the church of Christ in Lyons and nearby Viennes. As the church grew, spiritual resistance began to mount, and persecution against the Christians began. Christians were shut out of businesses and houses. They endured all kinds of shame and personal injuries. Mobs formed to beat, stone and rob the Christians. When believers were arrested and examined by the city authorities, they boldly confessed their allegiance to Christ. They were imprisoned to await the arrival of the governor to the region.</a:t>
            </a:r>
            <a:endParaRPr lang="en-US"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solidFill>
                  <a:prstClr val="black"/>
                </a:solidFill>
                <a:hlinkClick r:id="rId4"/>
              </a:rPr>
              <a:t>https://www.christianity.com/church/church-history/timeline/1-300/blandina-a-faithful-witness-11629606.html</a:t>
            </a:r>
            <a:r>
              <a:rPr lang="en-US" sz="1400" dirty="0">
                <a:solidFill>
                  <a:prstClr val="black"/>
                </a:solidFill>
              </a:rPr>
              <a:t> </a:t>
            </a:r>
          </a:p>
        </p:txBody>
      </p:sp>
    </p:spTree>
    <p:extLst>
      <p:ext uri="{BB962C8B-B14F-4D97-AF65-F5344CB8AC3E}">
        <p14:creationId xmlns:p14="http://schemas.microsoft.com/office/powerpoint/2010/main" val="13048768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a:t>The response of Irenaeus and the early Church to Gnosticism had a great effect on the way the Christian faith developed in the patristic </a:t>
            </a:r>
            <a:r>
              <a:rPr lang="en-US" dirty="0" smtClean="0"/>
              <a:t>age in that it </a:t>
            </a:r>
            <a:r>
              <a:rPr lang="en-US" dirty="0"/>
              <a:t>prompted the Church to place a strong emphasis on </a:t>
            </a:r>
            <a:r>
              <a:rPr lang="en-US" i="1" dirty="0"/>
              <a:t>apostolic tradition</a:t>
            </a:r>
            <a:r>
              <a:rPr lang="en-US" dirty="0" smtClean="0"/>
              <a:t>. </a:t>
            </a:r>
          </a:p>
          <a:p>
            <a:r>
              <a:rPr lang="en-US" dirty="0"/>
              <a:t>We can see this </a:t>
            </a:r>
            <a:r>
              <a:rPr lang="en-US" dirty="0" smtClean="0"/>
              <a:t>emphasis </a:t>
            </a:r>
            <a:r>
              <a:rPr lang="en-US" dirty="0"/>
              <a:t>on apostolic tradition in </a:t>
            </a:r>
            <a:r>
              <a:rPr lang="en-US" b="1" i="1" dirty="0"/>
              <a:t>three</a:t>
            </a:r>
            <a:r>
              <a:rPr lang="en-US" dirty="0"/>
              <a:t> </a:t>
            </a:r>
            <a:r>
              <a:rPr lang="en-US" dirty="0" smtClean="0"/>
              <a:t>areas. What were they?</a:t>
            </a:r>
            <a:endParaRPr lang="en-US" dirty="0"/>
          </a:p>
          <a:p>
            <a:pPr lvl="1"/>
            <a:r>
              <a:rPr lang="en-US" dirty="0"/>
              <a:t>The </a:t>
            </a:r>
            <a:r>
              <a:rPr lang="en-US" b="1" i="1" dirty="0"/>
              <a:t>Basic Teachings</a:t>
            </a:r>
            <a:r>
              <a:rPr lang="en-US" dirty="0"/>
              <a:t> of the Apostles (aka the </a:t>
            </a:r>
            <a:r>
              <a:rPr lang="en-US" i="1" dirty="0"/>
              <a:t>Rule of Faith</a:t>
            </a:r>
            <a:r>
              <a:rPr lang="en-US" dirty="0"/>
              <a:t>)</a:t>
            </a:r>
          </a:p>
          <a:p>
            <a:pPr lvl="1"/>
            <a:r>
              <a:rPr lang="en-US" dirty="0"/>
              <a:t>The </a:t>
            </a:r>
            <a:r>
              <a:rPr lang="en-US" b="1" i="1" dirty="0"/>
              <a:t>Churches Founded</a:t>
            </a:r>
            <a:r>
              <a:rPr lang="en-US" dirty="0"/>
              <a:t> by the Apostles</a:t>
            </a:r>
          </a:p>
          <a:p>
            <a:pPr lvl="1"/>
            <a:r>
              <a:rPr lang="en-US" dirty="0"/>
              <a:t>The </a:t>
            </a:r>
            <a:r>
              <a:rPr lang="en-US" b="1" i="1" dirty="0"/>
              <a:t>Inspired Writings </a:t>
            </a:r>
            <a:r>
              <a:rPr lang="en-US" dirty="0"/>
              <a:t>of the Apostles (i.e. the New Testament</a:t>
            </a:r>
            <a:r>
              <a:rPr lang="en-US" dirty="0" smtClean="0"/>
              <a:t>)</a:t>
            </a:r>
          </a:p>
          <a:p>
            <a:r>
              <a:rPr lang="en-US" dirty="0"/>
              <a:t>In order to refute the false doctrines of the Gnostics, the </a:t>
            </a:r>
            <a:r>
              <a:rPr lang="en-US" dirty="0" smtClean="0"/>
              <a:t>early Church </a:t>
            </a:r>
            <a:r>
              <a:rPr lang="en-US" dirty="0"/>
              <a:t>pointed </a:t>
            </a:r>
            <a:r>
              <a:rPr lang="en-US" dirty="0" smtClean="0"/>
              <a:t>to what is known as the “</a:t>
            </a:r>
            <a:r>
              <a:rPr lang="en-US" i="1" dirty="0" smtClean="0"/>
              <a:t>rule of faith</a:t>
            </a:r>
            <a:r>
              <a:rPr lang="en-US" dirty="0" smtClean="0"/>
              <a:t>”.</a:t>
            </a:r>
          </a:p>
          <a:p>
            <a:r>
              <a:rPr lang="en-US" dirty="0" smtClean="0"/>
              <a:t>Give the Latin term for </a:t>
            </a:r>
            <a:r>
              <a:rPr lang="en-US" i="1" dirty="0" smtClean="0"/>
              <a:t>rule of faith</a:t>
            </a:r>
            <a:r>
              <a:rPr lang="en-US" dirty="0" smtClean="0"/>
              <a:t>, and describe what it is.</a:t>
            </a:r>
          </a:p>
          <a:p>
            <a:pPr lvl="1"/>
            <a:r>
              <a:rPr lang="en-US" dirty="0"/>
              <a:t>The rule of faith (Latin: </a:t>
            </a:r>
            <a:r>
              <a:rPr lang="en-US" i="1" dirty="0" err="1"/>
              <a:t>regula</a:t>
            </a:r>
            <a:r>
              <a:rPr lang="en-US" i="1" dirty="0"/>
              <a:t> </a:t>
            </a:r>
            <a:r>
              <a:rPr lang="en-US" i="1" dirty="0" err="1"/>
              <a:t>fidei</a:t>
            </a:r>
            <a:r>
              <a:rPr lang="en-US" dirty="0" smtClean="0"/>
              <a:t>) was </a:t>
            </a:r>
            <a:r>
              <a:rPr lang="en-US" dirty="0"/>
              <a:t>basically a </a:t>
            </a:r>
            <a:r>
              <a:rPr lang="en-US" b="1" i="1" dirty="0"/>
              <a:t>summary</a:t>
            </a:r>
            <a:r>
              <a:rPr lang="en-US" dirty="0"/>
              <a:t> of what the early church fathers believed to be the </a:t>
            </a:r>
            <a:r>
              <a:rPr lang="en-US" b="1" i="1" dirty="0"/>
              <a:t>essential, orthodox apostolic teachings</a:t>
            </a:r>
            <a:r>
              <a:rPr lang="en-US" dirty="0" smtClean="0"/>
              <a:t>.</a:t>
            </a:r>
            <a:endParaRPr lang="en-US" dirty="0"/>
          </a:p>
          <a:p>
            <a:pPr lvl="1"/>
            <a:endParaRPr lang="en-US" dirty="0"/>
          </a:p>
        </p:txBody>
      </p:sp>
    </p:spTree>
    <p:extLst>
      <p:ext uri="{BB962C8B-B14F-4D97-AF65-F5344CB8AC3E}">
        <p14:creationId xmlns:p14="http://schemas.microsoft.com/office/powerpoint/2010/main" val="1504357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*Martyrdom at Lyons in AD 177</a:t>
            </a:r>
            <a:endParaRPr lang="en-US" sz="3600" b="1" dirty="0"/>
          </a:p>
        </p:txBody>
      </p:sp>
      <p:sp>
        <p:nvSpPr>
          <p:cNvPr id="4" name="Content Placeholder 3"/>
          <p:cNvSpPr>
            <a:spLocks noGrp="1"/>
          </p:cNvSpPr>
          <p:nvPr>
            <p:ph idx="1"/>
          </p:nvPr>
        </p:nvSpPr>
        <p:spPr>
          <a:xfrm>
            <a:off x="457200" y="838200"/>
            <a:ext cx="8229600" cy="5486400"/>
          </a:xfrm>
        </p:spPr>
        <p:txBody>
          <a:bodyPr>
            <a:normAutofit/>
          </a:bodyPr>
          <a:lstStyle/>
          <a:p>
            <a:pPr marL="0" indent="0">
              <a:buNone/>
            </a:pPr>
            <a:r>
              <a:rPr lang="en-US" b="1" dirty="0">
                <a:latin typeface="Calibri" panose="020F0502020204030204" pitchFamily="34" charset="0"/>
                <a:ea typeface="Cambria" panose="02040503050406030204" pitchFamily="18" charset="0"/>
                <a:cs typeface="Calibri" panose="020F0502020204030204" pitchFamily="34" charset="0"/>
              </a:rPr>
              <a:t>Holiday Entertainment</a:t>
            </a:r>
          </a:p>
          <a:p>
            <a:pPr marL="0" indent="0">
              <a:buNone/>
            </a:pPr>
            <a:r>
              <a:rPr lang="en-US" i="1" dirty="0">
                <a:latin typeface="Cambria" panose="02040503050406030204" pitchFamily="18" charset="0"/>
                <a:ea typeface="Cambria" panose="02040503050406030204" pitchFamily="18" charset="0"/>
              </a:rPr>
              <a:t>August </a:t>
            </a:r>
            <a:r>
              <a:rPr lang="en-US" i="1" dirty="0" smtClean="0">
                <a:latin typeface="Cambria" panose="02040503050406030204" pitchFamily="18" charset="0"/>
                <a:ea typeface="Cambria" panose="02040503050406030204" pitchFamily="18" charset="0"/>
              </a:rPr>
              <a:t>1</a:t>
            </a:r>
            <a:r>
              <a:rPr lang="en-US" i="1" baseline="30000" dirty="0" smtClean="0">
                <a:latin typeface="Cambria" panose="02040503050406030204" pitchFamily="18" charset="0"/>
                <a:ea typeface="Cambria" panose="02040503050406030204" pitchFamily="18" charset="0"/>
              </a:rPr>
              <a:t>st</a:t>
            </a:r>
            <a:r>
              <a:rPr lang="en-US" i="1" dirty="0" smtClean="0">
                <a:latin typeface="Cambria" panose="02040503050406030204" pitchFamily="18" charset="0"/>
                <a:ea typeface="Cambria" panose="02040503050406030204" pitchFamily="18" charset="0"/>
              </a:rPr>
              <a:t> was </a:t>
            </a:r>
            <a:r>
              <a:rPr lang="en-US" i="1" dirty="0">
                <a:latin typeface="Cambria" panose="02040503050406030204" pitchFamily="18" charset="0"/>
                <a:ea typeface="Cambria" panose="02040503050406030204" pitchFamily="18" charset="0"/>
              </a:rPr>
              <a:t>a holiday to celebrate the greatness of Rome and the emperor; the governor was expected to show his patriotism by sponsoring entertainment for the whole city. It was expensive to hire gladiators, boxers and wrestlers. It would be a lot cheaper to torture these Christians as part of the holiday entertainment!</a:t>
            </a:r>
            <a:endParaRPr lang="en-US"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solidFill>
                  <a:prstClr val="black"/>
                </a:solidFill>
                <a:hlinkClick r:id="rId4"/>
              </a:rPr>
              <a:t>https://www.christianity.com/church/church-history/timeline/1-300/blandina-a-faithful-witness-11629606.html</a:t>
            </a:r>
            <a:r>
              <a:rPr lang="en-US" sz="1400" dirty="0">
                <a:solidFill>
                  <a:prstClr val="black"/>
                </a:solidFill>
              </a:rPr>
              <a:t> </a:t>
            </a:r>
          </a:p>
        </p:txBody>
      </p:sp>
    </p:spTree>
    <p:extLst>
      <p:ext uri="{BB962C8B-B14F-4D97-AF65-F5344CB8AC3E}">
        <p14:creationId xmlns:p14="http://schemas.microsoft.com/office/powerpoint/2010/main" val="745126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*Martyrdom at Lyons in AD 177</a:t>
            </a:r>
            <a:endParaRPr lang="en-US" sz="3600" b="1" dirty="0"/>
          </a:p>
        </p:txBody>
      </p:sp>
      <p:sp>
        <p:nvSpPr>
          <p:cNvPr id="4" name="Content Placeholder 3"/>
          <p:cNvSpPr>
            <a:spLocks noGrp="1"/>
          </p:cNvSpPr>
          <p:nvPr>
            <p:ph idx="1"/>
          </p:nvPr>
        </p:nvSpPr>
        <p:spPr>
          <a:xfrm>
            <a:off x="457200" y="838200"/>
            <a:ext cx="8229600" cy="5486400"/>
          </a:xfrm>
        </p:spPr>
        <p:txBody>
          <a:bodyPr>
            <a:normAutofit/>
          </a:bodyPr>
          <a:lstStyle/>
          <a:p>
            <a:pPr marL="0" indent="0">
              <a:buNone/>
            </a:pPr>
            <a:r>
              <a:rPr lang="en-US" i="1" dirty="0">
                <a:latin typeface="Cambria" panose="02040503050406030204" pitchFamily="18" charset="0"/>
                <a:ea typeface="Cambria" panose="02040503050406030204" pitchFamily="18" charset="0"/>
              </a:rPr>
              <a:t>The full fury of the mob, the governor, and the soldiers </a:t>
            </a:r>
            <a:r>
              <a:rPr lang="en-US" i="1" dirty="0" smtClean="0">
                <a:latin typeface="Cambria" panose="02040503050406030204" pitchFamily="18" charset="0"/>
                <a:ea typeface="Cambria" panose="02040503050406030204" pitchFamily="18" charset="0"/>
              </a:rPr>
              <a:t>fell </a:t>
            </a:r>
            <a:r>
              <a:rPr lang="en-US" i="1" dirty="0">
                <a:latin typeface="Cambria" panose="02040503050406030204" pitchFamily="18" charset="0"/>
                <a:ea typeface="Cambria" panose="02040503050406030204" pitchFamily="18" charset="0"/>
              </a:rPr>
              <a:t>on Sanctus, the deacon from </a:t>
            </a:r>
            <a:r>
              <a:rPr lang="en-US" i="1" dirty="0" smtClean="0">
                <a:latin typeface="Cambria" panose="02040503050406030204" pitchFamily="18" charset="0"/>
                <a:ea typeface="Cambria" panose="02040503050406030204" pitchFamily="18" charset="0"/>
              </a:rPr>
              <a:t>Vienne… </a:t>
            </a:r>
            <a:r>
              <a:rPr lang="en-US" i="1" dirty="0">
                <a:latin typeface="Cambria" panose="02040503050406030204" pitchFamily="18" charset="0"/>
                <a:ea typeface="Cambria" panose="02040503050406030204" pitchFamily="18" charset="0"/>
              </a:rPr>
              <a:t>on Attalus, who had always been a pillar among the Christians in Pergamum; and on Blandina, through whom Christ proved that what men think lowly God deems worthy of great </a:t>
            </a:r>
            <a:r>
              <a:rPr lang="en-US" i="1" dirty="0" smtClean="0">
                <a:latin typeface="Cambria" panose="02040503050406030204" pitchFamily="18" charset="0"/>
                <a:ea typeface="Cambria" panose="02040503050406030204" pitchFamily="18" charset="0"/>
              </a:rPr>
              <a:t>glory…</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Eusebius in </a:t>
            </a:r>
            <a:r>
              <a:rPr lang="en-US" sz="1600" i="1" dirty="0">
                <a:solidFill>
                  <a:prstClr val="black"/>
                </a:solidFill>
              </a:rPr>
              <a:t>The Church History</a:t>
            </a:r>
            <a:r>
              <a:rPr lang="en-US" sz="1600" dirty="0">
                <a:solidFill>
                  <a:prstClr val="black"/>
                </a:solidFill>
              </a:rPr>
              <a:t>; Translation by Paul Maier; p. </a:t>
            </a:r>
            <a:r>
              <a:rPr lang="en-US" sz="1600" dirty="0" smtClean="0">
                <a:solidFill>
                  <a:prstClr val="black"/>
                </a:solidFill>
              </a:rPr>
              <a:t>154</a:t>
            </a:r>
            <a:endParaRPr lang="en-US" sz="1600" dirty="0">
              <a:solidFill>
                <a:prstClr val="black"/>
              </a:solidFill>
            </a:endParaRPr>
          </a:p>
        </p:txBody>
      </p:sp>
    </p:spTree>
    <p:extLst>
      <p:ext uri="{BB962C8B-B14F-4D97-AF65-F5344CB8AC3E}">
        <p14:creationId xmlns:p14="http://schemas.microsoft.com/office/powerpoint/2010/main" val="3661596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*Martyrdom at Lyons in AD 177</a:t>
            </a:r>
            <a:endParaRPr lang="en-US" sz="3600" b="1" dirty="0"/>
          </a:p>
        </p:txBody>
      </p:sp>
      <p:sp>
        <p:nvSpPr>
          <p:cNvPr id="4" name="Content Placeholder 3"/>
          <p:cNvSpPr>
            <a:spLocks noGrp="1"/>
          </p:cNvSpPr>
          <p:nvPr>
            <p:ph idx="1"/>
          </p:nvPr>
        </p:nvSpPr>
        <p:spPr>
          <a:xfrm>
            <a:off x="457200" y="838200"/>
            <a:ext cx="8229600" cy="5486400"/>
          </a:xfrm>
        </p:spPr>
        <p:txBody>
          <a:bodyPr>
            <a:normAutofit/>
          </a:bodyPr>
          <a:lstStyle/>
          <a:p>
            <a:pPr marL="0" indent="0">
              <a:buNone/>
            </a:pPr>
            <a:r>
              <a:rPr lang="en-US" i="1" dirty="0" smtClean="0">
                <a:latin typeface="Cambria" panose="02040503050406030204" pitchFamily="18" charset="0"/>
                <a:ea typeface="Cambria" panose="02040503050406030204" pitchFamily="18" charset="0"/>
              </a:rPr>
              <a:t>Blandina </a:t>
            </a:r>
            <a:r>
              <a:rPr lang="en-US" i="1" dirty="0">
                <a:latin typeface="Cambria" panose="02040503050406030204" pitchFamily="18" charset="0"/>
                <a:ea typeface="Cambria" panose="02040503050406030204" pitchFamily="18" charset="0"/>
              </a:rPr>
              <a:t>was </a:t>
            </a:r>
            <a:r>
              <a:rPr lang="en-US" i="1" dirty="0" smtClean="0">
                <a:latin typeface="Cambria" panose="02040503050406030204" pitchFamily="18" charset="0"/>
                <a:ea typeface="Cambria" panose="02040503050406030204" pitchFamily="18" charset="0"/>
              </a:rPr>
              <a:t>filled with </a:t>
            </a:r>
            <a:r>
              <a:rPr lang="en-US" i="1" dirty="0">
                <a:latin typeface="Cambria" panose="02040503050406030204" pitchFamily="18" charset="0"/>
                <a:ea typeface="Cambria" panose="02040503050406030204" pitchFamily="18" charset="0"/>
              </a:rPr>
              <a:t>such power that those who tortured her from morning to night grew exhausted and admitted that they were </a:t>
            </a:r>
            <a:r>
              <a:rPr lang="en-US" i="1" dirty="0" smtClean="0">
                <a:latin typeface="Cambria" panose="02040503050406030204" pitchFamily="18" charset="0"/>
                <a:ea typeface="Cambria" panose="02040503050406030204" pitchFamily="18" charset="0"/>
              </a:rPr>
              <a:t>defeated, </a:t>
            </a:r>
            <a:r>
              <a:rPr lang="en-US" i="1" dirty="0">
                <a:latin typeface="Cambria" panose="02040503050406030204" pitchFamily="18" charset="0"/>
                <a:ea typeface="Cambria" panose="02040503050406030204" pitchFamily="18" charset="0"/>
              </a:rPr>
              <a:t>for they had nothing </a:t>
            </a:r>
            <a:r>
              <a:rPr lang="en-US" i="1" dirty="0" smtClean="0">
                <a:latin typeface="Cambria" panose="02040503050406030204" pitchFamily="18" charset="0"/>
                <a:ea typeface="Cambria" panose="02040503050406030204" pitchFamily="18" charset="0"/>
              </a:rPr>
              <a:t>left </a:t>
            </a:r>
            <a:r>
              <a:rPr lang="en-US" i="1" dirty="0">
                <a:latin typeface="Cambria" panose="02040503050406030204" pitchFamily="18" charset="0"/>
                <a:ea typeface="Cambria" panose="02040503050406030204" pitchFamily="18" charset="0"/>
              </a:rPr>
              <a:t>to do to </a:t>
            </a:r>
            <a:r>
              <a:rPr lang="en-US" i="1" dirty="0" smtClean="0">
                <a:latin typeface="Cambria" panose="02040503050406030204" pitchFamily="18" charset="0"/>
                <a:ea typeface="Cambria" panose="02040503050406030204" pitchFamily="18" charset="0"/>
              </a:rPr>
              <a:t>her. </a:t>
            </a:r>
            <a:r>
              <a:rPr lang="en-US" i="1" dirty="0">
                <a:latin typeface="Cambria" panose="02040503050406030204" pitchFamily="18" charset="0"/>
                <a:ea typeface="Cambria" panose="02040503050406030204" pitchFamily="18" charset="0"/>
              </a:rPr>
              <a:t>They were astounded that she was still alive, since her whole body was smashed and </a:t>
            </a:r>
            <a:r>
              <a:rPr lang="en-US" i="1" dirty="0" smtClean="0">
                <a:latin typeface="Cambria" panose="02040503050406030204" pitchFamily="18" charset="0"/>
                <a:ea typeface="Cambria" panose="02040503050406030204" pitchFamily="18" charset="0"/>
              </a:rPr>
              <a:t>lacerated</a:t>
            </a:r>
            <a:r>
              <a:rPr lang="en-US" i="1" dirty="0">
                <a:latin typeface="Cambria" panose="02040503050406030204" pitchFamily="18" charset="0"/>
                <a:ea typeface="Cambria" panose="02040503050406030204" pitchFamily="18" charset="0"/>
              </a:rPr>
              <a:t>, and they claimed that </a:t>
            </a:r>
            <a:r>
              <a:rPr lang="en-US" i="1" dirty="0" smtClean="0">
                <a:latin typeface="Cambria" panose="02040503050406030204" pitchFamily="18" charset="0"/>
                <a:ea typeface="Cambria" panose="02040503050406030204" pitchFamily="18" charset="0"/>
              </a:rPr>
              <a:t>any </a:t>
            </a:r>
            <a:r>
              <a:rPr lang="en-US" i="1" dirty="0">
                <a:latin typeface="Cambria" panose="02040503050406030204" pitchFamily="18" charset="0"/>
                <a:ea typeface="Cambria" panose="02040503050406030204" pitchFamily="18" charset="0"/>
              </a:rPr>
              <a:t>one of the tortures was enough to end </a:t>
            </a:r>
            <a:r>
              <a:rPr lang="en-US" i="1" dirty="0" smtClean="0">
                <a:latin typeface="Cambria" panose="02040503050406030204" pitchFamily="18" charset="0"/>
                <a:ea typeface="Cambria" panose="02040503050406030204" pitchFamily="18" charset="0"/>
              </a:rPr>
              <a:t>her life... </a:t>
            </a:r>
            <a:r>
              <a:rPr lang="en-US" i="1" dirty="0">
                <a:latin typeface="Cambria" panose="02040503050406030204" pitchFamily="18" charset="0"/>
                <a:ea typeface="Cambria" panose="02040503050406030204" pitchFamily="18" charset="0"/>
              </a:rPr>
              <a:t>But the blessed woman, like a noble athlete, gained in strength while </a:t>
            </a:r>
            <a:r>
              <a:rPr lang="en-US" i="1" dirty="0" smtClean="0">
                <a:latin typeface="Cambria" panose="02040503050406030204" pitchFamily="18" charset="0"/>
                <a:ea typeface="Cambria" panose="02040503050406030204" pitchFamily="18" charset="0"/>
              </a:rPr>
              <a:t>confessing </a:t>
            </a:r>
            <a:r>
              <a:rPr lang="en-US" i="1" dirty="0">
                <a:latin typeface="Cambria" panose="02040503050406030204" pitchFamily="18" charset="0"/>
                <a:ea typeface="Cambria" panose="02040503050406030204" pitchFamily="18" charset="0"/>
              </a:rPr>
              <a:t>the faith and found comfort for her sufferings by saying, </a:t>
            </a:r>
            <a:r>
              <a:rPr lang="en-US" i="1" dirty="0" smtClean="0">
                <a:latin typeface="Cambria" panose="02040503050406030204" pitchFamily="18" charset="0"/>
                <a:ea typeface="Cambria" panose="02040503050406030204" pitchFamily="18" charset="0"/>
              </a:rPr>
              <a:t>“I </a:t>
            </a:r>
            <a:r>
              <a:rPr lang="en-US" i="1" dirty="0">
                <a:latin typeface="Cambria" panose="02040503050406030204" pitchFamily="18" charset="0"/>
                <a:ea typeface="Cambria" panose="02040503050406030204" pitchFamily="18" charset="0"/>
              </a:rPr>
              <a:t>am a Christian, and nothing wicked happens </a:t>
            </a:r>
            <a:r>
              <a:rPr lang="en-US" i="1" dirty="0" smtClean="0">
                <a:latin typeface="Cambria" panose="02040503050406030204" pitchFamily="18" charset="0"/>
                <a:ea typeface="Cambria" panose="02040503050406030204" pitchFamily="18" charset="0"/>
              </a:rPr>
              <a:t>among </a:t>
            </a:r>
            <a:r>
              <a:rPr lang="en-US" i="1" dirty="0">
                <a:latin typeface="Cambria" panose="02040503050406030204" pitchFamily="18" charset="0"/>
                <a:ea typeface="Cambria" panose="02040503050406030204" pitchFamily="18" charset="0"/>
              </a:rPr>
              <a:t>us</a:t>
            </a:r>
            <a:r>
              <a:rPr lang="en-US" i="1" dirty="0" smtClean="0">
                <a:latin typeface="Cambria" panose="02040503050406030204" pitchFamily="18" charset="0"/>
                <a:ea typeface="Cambria" panose="02040503050406030204" pitchFamily="18" charset="0"/>
              </a:rPr>
              <a:t>.”</a:t>
            </a:r>
            <a:endParaRPr lang="en-US" i="1" dirty="0">
              <a:latin typeface="Cambria" panose="02040503050406030204" pitchFamily="18" charset="0"/>
              <a:ea typeface="Cambria" panose="02040503050406030204" pitchFamily="18" charset="0"/>
            </a:endParaRPr>
          </a:p>
          <a:p>
            <a:pPr lvl="1"/>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Eusebius in </a:t>
            </a:r>
            <a:r>
              <a:rPr lang="en-US" sz="1600" i="1" dirty="0">
                <a:solidFill>
                  <a:prstClr val="black"/>
                </a:solidFill>
              </a:rPr>
              <a:t>The Church History</a:t>
            </a:r>
            <a:r>
              <a:rPr lang="en-US" sz="1600" dirty="0">
                <a:solidFill>
                  <a:prstClr val="black"/>
                </a:solidFill>
              </a:rPr>
              <a:t>; Translation by Paul Maier; p. </a:t>
            </a:r>
            <a:r>
              <a:rPr lang="en-US" sz="1600" dirty="0" smtClean="0">
                <a:solidFill>
                  <a:prstClr val="black"/>
                </a:solidFill>
              </a:rPr>
              <a:t>154</a:t>
            </a:r>
            <a:endParaRPr lang="en-US" sz="1600" dirty="0">
              <a:solidFill>
                <a:prstClr val="black"/>
              </a:solidFill>
            </a:endParaRPr>
          </a:p>
        </p:txBody>
      </p:sp>
    </p:spTree>
    <p:extLst>
      <p:ext uri="{BB962C8B-B14F-4D97-AF65-F5344CB8AC3E}">
        <p14:creationId xmlns:p14="http://schemas.microsoft.com/office/powerpoint/2010/main" val="23910520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*Martyrdom at Lyons in AD 177</a:t>
            </a:r>
            <a:endParaRPr lang="en-US" sz="3600" b="1" dirty="0"/>
          </a:p>
        </p:txBody>
      </p:sp>
      <p:sp>
        <p:nvSpPr>
          <p:cNvPr id="4" name="Content Placeholder 3"/>
          <p:cNvSpPr>
            <a:spLocks noGrp="1"/>
          </p:cNvSpPr>
          <p:nvPr>
            <p:ph idx="1"/>
          </p:nvPr>
        </p:nvSpPr>
        <p:spPr>
          <a:xfrm>
            <a:off x="457200" y="838200"/>
            <a:ext cx="8229600" cy="5486400"/>
          </a:xfrm>
        </p:spPr>
        <p:txBody>
          <a:bodyPr>
            <a:normAutofit/>
          </a:bodyPr>
          <a:lstStyle/>
          <a:p>
            <a:pPr marL="0" indent="0">
              <a:buNone/>
            </a:pPr>
            <a:r>
              <a:rPr lang="en-US" i="1" dirty="0">
                <a:latin typeface="Cambria" panose="02040503050406030204" pitchFamily="18" charset="0"/>
                <a:ea typeface="Cambria" panose="02040503050406030204" pitchFamily="18" charset="0"/>
              </a:rPr>
              <a:t>The bloodthirsty mob in the amphitheater had never seen such courage. People were astonished at the slave girl's victorious cry even in the midst of her pain and </a:t>
            </a:r>
            <a:r>
              <a:rPr lang="en-US" i="1" dirty="0" smtClean="0">
                <a:latin typeface="Cambria" panose="02040503050406030204" pitchFamily="18" charset="0"/>
                <a:ea typeface="Cambria" panose="02040503050406030204" pitchFamily="18" charset="0"/>
              </a:rPr>
              <a:t>suffering… Even </a:t>
            </a:r>
            <a:r>
              <a:rPr lang="en-US" i="1" dirty="0">
                <a:latin typeface="Cambria" panose="02040503050406030204" pitchFamily="18" charset="0"/>
                <a:ea typeface="Cambria" panose="02040503050406030204" pitchFamily="18" charset="0"/>
              </a:rPr>
              <a:t>though the crowd detested these Christians, they had to admit that never had a woman endured so many and so terrible tortures.</a:t>
            </a:r>
            <a:endParaRPr lang="en-US"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400" dirty="0">
                <a:solidFill>
                  <a:prstClr val="black"/>
                </a:solidFill>
                <a:hlinkClick r:id="rId4"/>
              </a:rPr>
              <a:t>https://</a:t>
            </a:r>
            <a:r>
              <a:rPr lang="en-US" sz="1400" dirty="0" smtClean="0">
                <a:solidFill>
                  <a:prstClr val="black"/>
                </a:solidFill>
                <a:hlinkClick r:id="rId4"/>
              </a:rPr>
              <a:t>www.christianity.com/church/church-history/timeline/1-300/blandina-a-faithful-witness-11629606.html</a:t>
            </a:r>
            <a:r>
              <a:rPr lang="en-US" sz="1400" dirty="0" smtClean="0">
                <a:solidFill>
                  <a:prstClr val="black"/>
                </a:solidFill>
              </a:rPr>
              <a:t> </a:t>
            </a:r>
            <a:endParaRPr lang="en-US" sz="1400" dirty="0">
              <a:solidFill>
                <a:prstClr val="black"/>
              </a:solidFill>
            </a:endParaRPr>
          </a:p>
        </p:txBody>
      </p:sp>
    </p:spTree>
    <p:extLst>
      <p:ext uri="{BB962C8B-B14F-4D97-AF65-F5344CB8AC3E}">
        <p14:creationId xmlns:p14="http://schemas.microsoft.com/office/powerpoint/2010/main" val="1058506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*Martyrdom at Lyons in AD 177</a:t>
            </a:r>
            <a:endParaRPr lang="en-US" sz="3600" b="1" dirty="0"/>
          </a:p>
        </p:txBody>
      </p:sp>
      <p:sp>
        <p:nvSpPr>
          <p:cNvPr id="4" name="Content Placeholder 3"/>
          <p:cNvSpPr>
            <a:spLocks noGrp="1"/>
          </p:cNvSpPr>
          <p:nvPr>
            <p:ph idx="1"/>
          </p:nvPr>
        </p:nvSpPr>
        <p:spPr>
          <a:xfrm>
            <a:off x="457200" y="838200"/>
            <a:ext cx="8229600" cy="5486400"/>
          </a:xfrm>
        </p:spPr>
        <p:txBody>
          <a:bodyPr>
            <a:normAutofit/>
          </a:bodyPr>
          <a:lstStyle/>
          <a:p>
            <a:pPr marL="0" indent="0">
              <a:buNone/>
            </a:pPr>
            <a:r>
              <a:rPr lang="en-US" b="1" dirty="0">
                <a:latin typeface="Calibri" panose="020F0502020204030204" pitchFamily="34" charset="0"/>
                <a:ea typeface="Cambria" panose="02040503050406030204" pitchFamily="18" charset="0"/>
                <a:cs typeface="Calibri" panose="020F0502020204030204" pitchFamily="34" charset="0"/>
              </a:rPr>
              <a:t>Human Barbecue </a:t>
            </a:r>
          </a:p>
          <a:p>
            <a:pPr marL="0" indent="0">
              <a:buNone/>
            </a:pPr>
            <a:r>
              <a:rPr lang="en-US" i="1" dirty="0">
                <a:latin typeface="Cambria" panose="02040503050406030204" pitchFamily="18" charset="0"/>
                <a:ea typeface="Cambria" panose="02040503050406030204" pitchFamily="18" charset="0"/>
              </a:rPr>
              <a:t>The Christians were confined in the darkest and most awful part of the prison; many of them suffocated there. Some were placed in stocks; others were placed in a hot-iron seat where their flesh was burned. This was literally a human barbecue where the victim was chained onto a grate over burning coals. An example of this barbaric torture instrument can still be seen today at the archeological museum at Lyons.</a:t>
            </a:r>
            <a:endParaRPr lang="en-US"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solidFill>
                  <a:prstClr val="black"/>
                </a:solidFill>
                <a:hlinkClick r:id="rId4"/>
              </a:rPr>
              <a:t>https://www.christianity.com/church/church-history/timeline/1-300/blandina-a-faithful-witness-11629606.html</a:t>
            </a:r>
            <a:r>
              <a:rPr lang="en-US" sz="1400" dirty="0">
                <a:solidFill>
                  <a:prstClr val="black"/>
                </a:solidFill>
              </a:rPr>
              <a:t> </a:t>
            </a:r>
          </a:p>
        </p:txBody>
      </p:sp>
    </p:spTree>
    <p:extLst>
      <p:ext uri="{BB962C8B-B14F-4D97-AF65-F5344CB8AC3E}">
        <p14:creationId xmlns:p14="http://schemas.microsoft.com/office/powerpoint/2010/main" val="18136934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marL="0" indent="0"/>
            <a:r>
              <a:rPr lang="en-US" b="1" dirty="0">
                <a:latin typeface="Calibri" panose="020F0502020204030204" pitchFamily="34" charset="0"/>
                <a:ea typeface="Cambria" panose="02040503050406030204" pitchFamily="18" charset="0"/>
                <a:cs typeface="Calibri" panose="020F0502020204030204" pitchFamily="34" charset="0"/>
              </a:rPr>
              <a:t>Human </a:t>
            </a:r>
            <a:r>
              <a:rPr lang="en-US" b="1" dirty="0" smtClean="0">
                <a:latin typeface="Calibri" panose="020F0502020204030204" pitchFamily="34" charset="0"/>
                <a:ea typeface="Cambria" panose="02040503050406030204" pitchFamily="18" charset="0"/>
                <a:cs typeface="Calibri" panose="020F0502020204030204" pitchFamily="34" charset="0"/>
              </a:rPr>
              <a:t>Barbecue</a:t>
            </a:r>
            <a:endParaRPr lang="en-US" b="1" dirty="0">
              <a:latin typeface="Calibri" panose="020F0502020204030204" pitchFamily="34" charset="0"/>
              <a:ea typeface="Cambria" panose="02040503050406030204" pitchFamily="18" charset="0"/>
              <a:cs typeface="Calibri" panose="020F0502020204030204" pitchFamily="34" charset="0"/>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667000" y="805547"/>
            <a:ext cx="3657600" cy="5551949"/>
          </a:xfrm>
        </p:spPr>
      </p:pic>
      <p:sp>
        <p:nvSpPr>
          <p:cNvPr id="5" name="TextBox 4"/>
          <p:cNvSpPr txBox="1"/>
          <p:nvPr/>
        </p:nvSpPr>
        <p:spPr>
          <a:xfrm>
            <a:off x="533400" y="6490156"/>
            <a:ext cx="7561109" cy="307777"/>
          </a:xfrm>
          <a:prstGeom prst="rect">
            <a:avLst/>
          </a:prstGeom>
          <a:noFill/>
        </p:spPr>
        <p:txBody>
          <a:bodyPr wrap="none" rtlCol="0">
            <a:spAutoFit/>
          </a:bodyPr>
          <a:lstStyle/>
          <a:p>
            <a:r>
              <a:rPr lang="en-US" sz="1400" dirty="0">
                <a:solidFill>
                  <a:prstClr val="black"/>
                </a:solidFill>
                <a:hlinkClick r:id="rId5"/>
              </a:rPr>
              <a:t>https://commons.wikimedia.org/wiki/File:Christian_heroes_and_martyrs_(1895)_(14778548661).</a:t>
            </a:r>
            <a:r>
              <a:rPr lang="en-US" sz="1400" dirty="0" smtClean="0">
                <a:solidFill>
                  <a:prstClr val="black"/>
                </a:solidFill>
                <a:hlinkClick r:id="rId5"/>
              </a:rPr>
              <a:t>jpg</a:t>
            </a:r>
            <a:r>
              <a:rPr lang="en-US" sz="1400" dirty="0" smtClean="0">
                <a:solidFill>
                  <a:prstClr val="black"/>
                </a:solidFill>
              </a:rPr>
              <a:t> </a:t>
            </a:r>
            <a:endParaRPr lang="en-US" sz="1400" dirty="0">
              <a:solidFill>
                <a:prstClr val="black"/>
              </a:solidFill>
            </a:endParaRPr>
          </a:p>
        </p:txBody>
      </p:sp>
    </p:spTree>
    <p:extLst>
      <p:ext uri="{BB962C8B-B14F-4D97-AF65-F5344CB8AC3E}">
        <p14:creationId xmlns:p14="http://schemas.microsoft.com/office/powerpoint/2010/main" val="14946432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*Martyrdom at Lyons in AD 177</a:t>
            </a:r>
            <a:endParaRPr lang="en-US" sz="3600" b="1" dirty="0"/>
          </a:p>
        </p:txBody>
      </p:sp>
      <p:sp>
        <p:nvSpPr>
          <p:cNvPr id="4" name="Content Placeholder 3"/>
          <p:cNvSpPr>
            <a:spLocks noGrp="1"/>
          </p:cNvSpPr>
          <p:nvPr>
            <p:ph idx="1"/>
          </p:nvPr>
        </p:nvSpPr>
        <p:spPr>
          <a:xfrm>
            <a:off x="457200" y="838200"/>
            <a:ext cx="8229600" cy="5486400"/>
          </a:xfrm>
        </p:spPr>
        <p:txBody>
          <a:bodyPr>
            <a:normAutofit/>
          </a:bodyPr>
          <a:lstStyle/>
          <a:p>
            <a:pPr marL="0" indent="0">
              <a:buNone/>
            </a:pPr>
            <a:r>
              <a:rPr lang="en-US" i="1" dirty="0" smtClean="0">
                <a:latin typeface="Cambria" panose="02040503050406030204" pitchFamily="18" charset="0"/>
                <a:ea typeface="Cambria" panose="02040503050406030204" pitchFamily="18" charset="0"/>
              </a:rPr>
              <a:t>Sanctus</a:t>
            </a:r>
            <a:r>
              <a:rPr lang="en-US" i="1" dirty="0">
                <a:latin typeface="Cambria" panose="02040503050406030204" pitchFamily="18" charset="0"/>
                <a:ea typeface="Cambria" panose="02040503050406030204" pitchFamily="18" charset="0"/>
              </a:rPr>
              <a:t>, a deacon from Vienne stood firm in his faith, even after red hot plates were fastened to the most tender parts of his body and he was one complete wound and bruise. He was </a:t>
            </a:r>
            <a:r>
              <a:rPr lang="en-US" i="1" dirty="0" smtClean="0">
                <a:latin typeface="Cambria" panose="02040503050406030204" pitchFamily="18" charset="0"/>
                <a:ea typeface="Cambria" panose="02040503050406030204" pitchFamily="18" charset="0"/>
              </a:rPr>
              <a:t>“an </a:t>
            </a:r>
            <a:r>
              <a:rPr lang="en-US" i="1" dirty="0">
                <a:latin typeface="Cambria" panose="02040503050406030204" pitchFamily="18" charset="0"/>
                <a:ea typeface="Cambria" panose="02040503050406030204" pitchFamily="18" charset="0"/>
              </a:rPr>
              <a:t>example for the others, showing that nothing is fearful where the love of the Father is, and nothing is painful where there is the glory of Christ</a:t>
            </a:r>
            <a:r>
              <a:rPr lang="en-US" i="1" dirty="0" smtClean="0">
                <a:latin typeface="Cambria" panose="02040503050406030204" pitchFamily="18" charset="0"/>
                <a:ea typeface="Cambria" panose="02040503050406030204" pitchFamily="18" charset="0"/>
              </a:rPr>
              <a:t>.”</a:t>
            </a:r>
            <a:endParaRPr lang="en-US"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solidFill>
                  <a:prstClr val="black"/>
                </a:solidFill>
                <a:hlinkClick r:id="rId4"/>
              </a:rPr>
              <a:t>https://www.christianity.com/church/church-history/timeline/1-300/blandina-a-faithful-witness-11629606.html</a:t>
            </a:r>
            <a:r>
              <a:rPr lang="en-US" sz="1400" dirty="0">
                <a:solidFill>
                  <a:prstClr val="black"/>
                </a:solidFill>
              </a:rPr>
              <a:t> </a:t>
            </a:r>
          </a:p>
        </p:txBody>
      </p:sp>
    </p:spTree>
    <p:extLst>
      <p:ext uri="{BB962C8B-B14F-4D97-AF65-F5344CB8AC3E}">
        <p14:creationId xmlns:p14="http://schemas.microsoft.com/office/powerpoint/2010/main" val="25956885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*Martyrdom at Lyons in AD 177</a:t>
            </a:r>
            <a:endParaRPr lang="en-US" sz="3600" b="1" dirty="0"/>
          </a:p>
        </p:txBody>
      </p:sp>
      <p:sp>
        <p:nvSpPr>
          <p:cNvPr id="4" name="Content Placeholder 3"/>
          <p:cNvSpPr>
            <a:spLocks noGrp="1"/>
          </p:cNvSpPr>
          <p:nvPr>
            <p:ph idx="1"/>
          </p:nvPr>
        </p:nvSpPr>
        <p:spPr>
          <a:xfrm>
            <a:off x="457200" y="838200"/>
            <a:ext cx="8229600" cy="5486400"/>
          </a:xfrm>
        </p:spPr>
        <p:txBody>
          <a:bodyPr>
            <a:normAutofit fontScale="92500" lnSpcReduction="20000"/>
          </a:bodyPr>
          <a:lstStyle/>
          <a:p>
            <a:pPr marL="0" indent="0">
              <a:buNone/>
            </a:pPr>
            <a:r>
              <a:rPr lang="en-US" b="1" dirty="0">
                <a:latin typeface="Calibri" panose="020F0502020204030204" pitchFamily="34" charset="0"/>
                <a:ea typeface="Cambria" panose="02040503050406030204" pitchFamily="18" charset="0"/>
                <a:cs typeface="Calibri" panose="020F0502020204030204" pitchFamily="34" charset="0"/>
              </a:rPr>
              <a:t>Even a 92-Year-Old Bishop Tortured </a:t>
            </a:r>
          </a:p>
          <a:p>
            <a:pPr marL="0" indent="0">
              <a:buNone/>
            </a:pPr>
            <a:r>
              <a:rPr lang="en-US" i="1" dirty="0">
                <a:latin typeface="Cambria" panose="02040503050406030204" pitchFamily="18" charset="0"/>
                <a:ea typeface="Cambria" panose="02040503050406030204" pitchFamily="18" charset="0"/>
              </a:rPr>
              <a:t>The blessed Pothinus, Bishop of Lyons, was more than ninety years old and physically weak. He could scarcely breathe but was fortified by his fervor for martyrdom. He was dragged before the tribunal by soldiers, accompanied by local authorities, and with the populace howling at him as if he were </a:t>
            </a:r>
            <a:r>
              <a:rPr lang="en-US" i="1" dirty="0" smtClean="0">
                <a:latin typeface="Cambria" panose="02040503050406030204" pitchFamily="18" charset="0"/>
                <a:ea typeface="Cambria" panose="02040503050406030204" pitchFamily="18" charset="0"/>
              </a:rPr>
              <a:t>Christ himself. </a:t>
            </a:r>
          </a:p>
          <a:p>
            <a:pPr marL="0" indent="0">
              <a:buNone/>
            </a:pPr>
            <a:endParaRPr lang="en-US" i="1" dirty="0">
              <a:latin typeface="Cambria" panose="02040503050406030204" pitchFamily="18" charset="0"/>
              <a:ea typeface="Cambria" panose="02040503050406030204" pitchFamily="18" charset="0"/>
            </a:endParaRPr>
          </a:p>
          <a:p>
            <a:pPr marL="0" indent="0">
              <a:buNone/>
            </a:pPr>
            <a:r>
              <a:rPr lang="en-US" i="1" dirty="0" smtClean="0">
                <a:latin typeface="Cambria" panose="02040503050406030204" pitchFamily="18" charset="0"/>
                <a:ea typeface="Cambria" panose="02040503050406030204" pitchFamily="18" charset="0"/>
              </a:rPr>
              <a:t>But </a:t>
            </a:r>
            <a:r>
              <a:rPr lang="en-US" i="1" dirty="0">
                <a:latin typeface="Cambria" panose="02040503050406030204" pitchFamily="18" charset="0"/>
                <a:ea typeface="Cambria" panose="02040503050406030204" pitchFamily="18" charset="0"/>
              </a:rPr>
              <a:t>he gave a noble witness, When the governor asked him, </a:t>
            </a:r>
            <a:r>
              <a:rPr lang="en-US" i="1" dirty="0" smtClean="0">
                <a:latin typeface="Cambria" panose="02040503050406030204" pitchFamily="18" charset="0"/>
                <a:ea typeface="Cambria" panose="02040503050406030204" pitchFamily="18" charset="0"/>
              </a:rPr>
              <a:t>“Who </a:t>
            </a:r>
            <a:r>
              <a:rPr lang="en-US" i="1" dirty="0">
                <a:latin typeface="Cambria" panose="02040503050406030204" pitchFamily="18" charset="0"/>
                <a:ea typeface="Cambria" panose="02040503050406030204" pitchFamily="18" charset="0"/>
              </a:rPr>
              <a:t>is the god of the Christians</a:t>
            </a:r>
            <a:r>
              <a:rPr lang="en-US" i="1" dirty="0" smtClean="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he replied, </a:t>
            </a:r>
            <a:r>
              <a:rPr lang="en-US" i="1" dirty="0" smtClean="0">
                <a:latin typeface="Cambria" panose="02040503050406030204" pitchFamily="18" charset="0"/>
                <a:ea typeface="Cambria" panose="02040503050406030204" pitchFamily="18" charset="0"/>
              </a:rPr>
              <a:t>“If </a:t>
            </a:r>
            <a:r>
              <a:rPr lang="en-US" i="1" dirty="0">
                <a:latin typeface="Cambria" panose="02040503050406030204" pitchFamily="18" charset="0"/>
                <a:ea typeface="Cambria" panose="02040503050406030204" pitchFamily="18" charset="0"/>
              </a:rPr>
              <a:t>you are </a:t>
            </a:r>
            <a:r>
              <a:rPr lang="en-US" i="1" dirty="0" smtClean="0">
                <a:latin typeface="Cambria" panose="02040503050406030204" pitchFamily="18" charset="0"/>
                <a:ea typeface="Cambria" panose="02040503050406030204" pitchFamily="18" charset="0"/>
              </a:rPr>
              <a:t>worthy</a:t>
            </a:r>
            <a:r>
              <a:rPr lang="en-US" i="1" dirty="0">
                <a:latin typeface="Cambria" panose="02040503050406030204" pitchFamily="18" charset="0"/>
                <a:ea typeface="Cambria" panose="02040503050406030204" pitchFamily="18" charset="0"/>
              </a:rPr>
              <a:t>, you will know</a:t>
            </a:r>
            <a:r>
              <a:rPr lang="en-US" i="1" dirty="0" smtClean="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Then he was dragged about mercilessly, pummeled by hands and </a:t>
            </a:r>
            <a:r>
              <a:rPr lang="en-US" i="1" dirty="0" smtClean="0">
                <a:latin typeface="Cambria" panose="02040503050406030204" pitchFamily="18" charset="0"/>
                <a:ea typeface="Cambria" panose="02040503050406030204" pitchFamily="18" charset="0"/>
              </a:rPr>
              <a:t>feet </a:t>
            </a:r>
            <a:r>
              <a:rPr lang="en-US" i="1" dirty="0">
                <a:latin typeface="Cambria" panose="02040503050406030204" pitchFamily="18" charset="0"/>
                <a:ea typeface="Cambria" panose="02040503050406030204" pitchFamily="18" charset="0"/>
              </a:rPr>
              <a:t>that showed no respect for his age, while those </a:t>
            </a:r>
            <a:r>
              <a:rPr lang="en-US" i="1" dirty="0" smtClean="0">
                <a:latin typeface="Cambria" panose="02040503050406030204" pitchFamily="18" charset="0"/>
                <a:ea typeface="Cambria" panose="02040503050406030204" pitchFamily="18" charset="0"/>
              </a:rPr>
              <a:t>at </a:t>
            </a:r>
            <a:r>
              <a:rPr lang="en-US" i="1" dirty="0">
                <a:latin typeface="Cambria" panose="02040503050406030204" pitchFamily="18" charset="0"/>
                <a:ea typeface="Cambria" panose="02040503050406030204" pitchFamily="18" charset="0"/>
              </a:rPr>
              <a:t>a distance hurled whatever was at hand at him, all imagining that they were avenging their gods. He was thrown into prison, barely breathing, and died two days </a:t>
            </a:r>
            <a:r>
              <a:rPr lang="en-US" i="1" dirty="0" smtClean="0">
                <a:latin typeface="Cambria" panose="02040503050406030204" pitchFamily="18" charset="0"/>
                <a:ea typeface="Cambria" panose="02040503050406030204" pitchFamily="18" charset="0"/>
              </a:rPr>
              <a:t>later. </a:t>
            </a:r>
            <a:endParaRPr lang="en-US"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solidFill>
                  <a:prstClr val="black"/>
                </a:solidFill>
                <a:hlinkClick r:id="rId4"/>
              </a:rPr>
              <a:t>https://www.christianity.com/church/church-history/timeline/1-300/blandina-a-faithful-witness-11629606.html</a:t>
            </a:r>
            <a:r>
              <a:rPr lang="en-US" sz="1400" dirty="0">
                <a:solidFill>
                  <a:prstClr val="black"/>
                </a:solidFill>
              </a:rPr>
              <a:t> </a:t>
            </a:r>
          </a:p>
        </p:txBody>
      </p:sp>
    </p:spTree>
    <p:extLst>
      <p:ext uri="{BB962C8B-B14F-4D97-AF65-F5344CB8AC3E}">
        <p14:creationId xmlns:p14="http://schemas.microsoft.com/office/powerpoint/2010/main" val="18693801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*Martyrdom at Lyons in AD 177</a:t>
            </a:r>
            <a:endParaRPr lang="en-US" sz="3600" b="1" dirty="0"/>
          </a:p>
        </p:txBody>
      </p:sp>
      <p:sp>
        <p:nvSpPr>
          <p:cNvPr id="4" name="Content Placeholder 3"/>
          <p:cNvSpPr>
            <a:spLocks noGrp="1"/>
          </p:cNvSpPr>
          <p:nvPr>
            <p:ph idx="1"/>
          </p:nvPr>
        </p:nvSpPr>
        <p:spPr>
          <a:xfrm>
            <a:off x="457200" y="838200"/>
            <a:ext cx="8229600" cy="5486400"/>
          </a:xfrm>
        </p:spPr>
        <p:txBody>
          <a:bodyPr>
            <a:normAutofit fontScale="92500"/>
          </a:bodyPr>
          <a:lstStyle/>
          <a:p>
            <a:pPr marL="0" indent="0">
              <a:buNone/>
            </a:pPr>
            <a:r>
              <a:rPr lang="en-US" sz="3300" b="1" dirty="0">
                <a:latin typeface="Calibri" panose="020F0502020204030204" pitchFamily="34" charset="0"/>
                <a:ea typeface="Cambria" panose="02040503050406030204" pitchFamily="18" charset="0"/>
                <a:cs typeface="Calibri" panose="020F0502020204030204" pitchFamily="34" charset="0"/>
              </a:rPr>
              <a:t>What an Amazing Young Woman! </a:t>
            </a:r>
          </a:p>
          <a:p>
            <a:pPr marL="0" indent="0">
              <a:buNone/>
            </a:pPr>
            <a:r>
              <a:rPr lang="en-US" i="1" dirty="0">
                <a:latin typeface="Cambria" panose="02040503050406030204" pitchFamily="18" charset="0"/>
                <a:ea typeface="Cambria" panose="02040503050406030204" pitchFamily="18" charset="0"/>
              </a:rPr>
              <a:t>In addition to all this, on the </a:t>
            </a:r>
            <a:r>
              <a:rPr lang="en-US" i="1" dirty="0" smtClean="0">
                <a:latin typeface="Cambria" panose="02040503050406030204" pitchFamily="18" charset="0"/>
                <a:ea typeface="Cambria" panose="02040503050406030204" pitchFamily="18" charset="0"/>
              </a:rPr>
              <a:t>last </a:t>
            </a:r>
            <a:r>
              <a:rPr lang="en-US" i="1" dirty="0">
                <a:latin typeface="Cambria" panose="02040503050406030204" pitchFamily="18" charset="0"/>
                <a:ea typeface="Cambria" panose="02040503050406030204" pitchFamily="18" charset="0"/>
              </a:rPr>
              <a:t>day of the games Blandina was again brought in, with Ponticus, a lad of about </a:t>
            </a:r>
            <a:r>
              <a:rPr lang="en-US" i="1" dirty="0" smtClean="0">
                <a:latin typeface="Cambria" panose="02040503050406030204" pitchFamily="18" charset="0"/>
                <a:ea typeface="Cambria" panose="02040503050406030204" pitchFamily="18" charset="0"/>
              </a:rPr>
              <a:t>fifteen. </a:t>
            </a:r>
            <a:r>
              <a:rPr lang="en-US" i="1" dirty="0">
                <a:latin typeface="Cambria" panose="02040503050406030204" pitchFamily="18" charset="0"/>
                <a:ea typeface="Cambria" panose="02040503050406030204" pitchFamily="18" charset="0"/>
              </a:rPr>
              <a:t>Each day they had been led in to watch the torturing and were urged to swear by the idols. Furious at their steadfast refusal, they showed no sympathy for the boy's youth or respect for the woman but subjected them to every </a:t>
            </a:r>
            <a:r>
              <a:rPr lang="en-US" i="1" dirty="0" smtClean="0">
                <a:latin typeface="Cambria" panose="02040503050406030204" pitchFamily="18" charset="0"/>
                <a:ea typeface="Cambria" panose="02040503050406030204" pitchFamily="18" charset="0"/>
              </a:rPr>
              <a:t>torture. </a:t>
            </a:r>
            <a:r>
              <a:rPr lang="en-US" i="1" dirty="0">
                <a:latin typeface="Cambria" panose="02040503050406030204" pitchFamily="18" charset="0"/>
                <a:ea typeface="Cambria" panose="02040503050406030204" pitchFamily="18" charset="0"/>
              </a:rPr>
              <a:t>Ponticus was </a:t>
            </a:r>
            <a:r>
              <a:rPr lang="en-US" i="1" dirty="0" smtClean="0">
                <a:latin typeface="Cambria" panose="02040503050406030204" pitchFamily="18" charset="0"/>
                <a:ea typeface="Cambria" panose="02040503050406030204" pitchFamily="18" charset="0"/>
              </a:rPr>
              <a:t>heartened </a:t>
            </a:r>
            <a:r>
              <a:rPr lang="en-US" i="1" dirty="0">
                <a:latin typeface="Cambria" panose="02040503050406030204" pitchFamily="18" charset="0"/>
                <a:ea typeface="Cambria" panose="02040503050406030204" pitchFamily="18" charset="0"/>
              </a:rPr>
              <a:t>by his sister in Christ and bravely endured each horror </a:t>
            </a:r>
            <a:r>
              <a:rPr lang="en-US" i="1" dirty="0" smtClean="0">
                <a:latin typeface="Cambria" panose="02040503050406030204" pitchFamily="18" charset="0"/>
                <a:ea typeface="Cambria" panose="02040503050406030204" pitchFamily="18" charset="0"/>
              </a:rPr>
              <a:t>until </a:t>
            </a:r>
            <a:r>
              <a:rPr lang="en-US" i="1" dirty="0">
                <a:latin typeface="Cambria" panose="02040503050406030204" pitchFamily="18" charset="0"/>
                <a:ea typeface="Cambria" panose="02040503050406030204" pitchFamily="18" charset="0"/>
              </a:rPr>
              <a:t>he gave </a:t>
            </a:r>
            <a:r>
              <a:rPr lang="en-US" i="1" dirty="0" smtClean="0">
                <a:latin typeface="Cambria" panose="02040503050406030204" pitchFamily="18" charset="0"/>
                <a:ea typeface="Cambria" panose="02040503050406030204" pitchFamily="18" charset="0"/>
              </a:rPr>
              <a:t>up </a:t>
            </a:r>
            <a:r>
              <a:rPr lang="en-US" i="1" dirty="0">
                <a:latin typeface="Cambria" panose="02040503050406030204" pitchFamily="18" charset="0"/>
                <a:ea typeface="Cambria" panose="02040503050406030204" pitchFamily="18" charset="0"/>
              </a:rPr>
              <a:t>his spirit. Last of all, the blessed Blandina like a noble mother who had comforted her children and sent them on triumphantly to the king, rejoiced at her own departure as if </a:t>
            </a:r>
            <a:r>
              <a:rPr lang="en-US" i="1" dirty="0" smtClean="0">
                <a:latin typeface="Cambria" panose="02040503050406030204" pitchFamily="18" charset="0"/>
                <a:ea typeface="Cambria" panose="02040503050406030204" pitchFamily="18" charset="0"/>
              </a:rPr>
              <a:t>invited </a:t>
            </a:r>
            <a:r>
              <a:rPr lang="en-US" i="1" dirty="0">
                <a:latin typeface="Cambria" panose="02040503050406030204" pitchFamily="18" charset="0"/>
                <a:ea typeface="Cambria" panose="02040503050406030204" pitchFamily="18" charset="0"/>
              </a:rPr>
              <a:t>to a wedding feast. </a:t>
            </a:r>
            <a:endParaRPr lang="en-US"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solidFill>
                  <a:prstClr val="black"/>
                </a:solidFill>
                <a:hlinkClick r:id="rId4"/>
              </a:rPr>
              <a:t>https://www.christianity.com/church/church-history/timeline/1-300/blandina-a-faithful-witness-11629606.html</a:t>
            </a:r>
            <a:r>
              <a:rPr lang="en-US" sz="1400" dirty="0">
                <a:solidFill>
                  <a:prstClr val="black"/>
                </a:solidFill>
              </a:rPr>
              <a:t> </a:t>
            </a:r>
          </a:p>
        </p:txBody>
      </p:sp>
    </p:spTree>
    <p:extLst>
      <p:ext uri="{BB962C8B-B14F-4D97-AF65-F5344CB8AC3E}">
        <p14:creationId xmlns:p14="http://schemas.microsoft.com/office/powerpoint/2010/main" val="15137997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*Martyrdom at Lyons in AD 177</a:t>
            </a:r>
            <a:endParaRPr lang="en-US" sz="3600" b="1" dirty="0"/>
          </a:p>
        </p:txBody>
      </p:sp>
      <p:sp>
        <p:nvSpPr>
          <p:cNvPr id="4" name="Content Placeholder 3"/>
          <p:cNvSpPr>
            <a:spLocks noGrp="1"/>
          </p:cNvSpPr>
          <p:nvPr>
            <p:ph idx="1"/>
          </p:nvPr>
        </p:nvSpPr>
        <p:spPr>
          <a:xfrm>
            <a:off x="457200" y="838200"/>
            <a:ext cx="8229600" cy="5486400"/>
          </a:xfrm>
        </p:spPr>
        <p:txBody>
          <a:bodyPr>
            <a:normAutofit/>
          </a:bodyPr>
          <a:lstStyle/>
          <a:p>
            <a:pPr marL="0" indent="0">
              <a:buNone/>
            </a:pPr>
            <a:r>
              <a:rPr lang="en-US" i="1" dirty="0">
                <a:latin typeface="Cambria" panose="02040503050406030204" pitchFamily="18" charset="0"/>
                <a:ea typeface="Cambria" panose="02040503050406030204" pitchFamily="18" charset="0"/>
              </a:rPr>
              <a:t>After the whips, the beasts, and the </a:t>
            </a:r>
            <a:r>
              <a:rPr lang="en-US" i="1" dirty="0" smtClean="0">
                <a:latin typeface="Cambria" panose="02040503050406030204" pitchFamily="18" charset="0"/>
                <a:ea typeface="Cambria" panose="02040503050406030204" pitchFamily="18" charset="0"/>
              </a:rPr>
              <a:t>roasting seat, she </a:t>
            </a:r>
            <a:r>
              <a:rPr lang="en-US" i="1" dirty="0">
                <a:latin typeface="Cambria" panose="02040503050406030204" pitchFamily="18" charset="0"/>
                <a:ea typeface="Cambria" panose="02040503050406030204" pitchFamily="18" charset="0"/>
              </a:rPr>
              <a:t>was finally put into a net and thrown to a </a:t>
            </a:r>
            <a:r>
              <a:rPr lang="en-US" i="1" dirty="0" smtClean="0">
                <a:latin typeface="Cambria" panose="02040503050406030204" pitchFamily="18" charset="0"/>
                <a:ea typeface="Cambria" panose="02040503050406030204" pitchFamily="18" charset="0"/>
              </a:rPr>
              <a:t>bull. Indifferent </a:t>
            </a:r>
            <a:r>
              <a:rPr lang="en-US" i="1" dirty="0">
                <a:latin typeface="Cambria" panose="02040503050406030204" pitchFamily="18" charset="0"/>
                <a:ea typeface="Cambria" panose="02040503050406030204" pitchFamily="18" charset="0"/>
              </a:rPr>
              <a:t>to </a:t>
            </a:r>
            <a:r>
              <a:rPr lang="en-US" i="1" dirty="0" smtClean="0">
                <a:latin typeface="Cambria" panose="02040503050406030204" pitchFamily="18" charset="0"/>
                <a:ea typeface="Cambria" panose="02040503050406030204" pitchFamily="18" charset="0"/>
              </a:rPr>
              <a:t>her circumstances </a:t>
            </a:r>
            <a:r>
              <a:rPr lang="en-US" i="1" dirty="0">
                <a:latin typeface="Cambria" panose="02040503050406030204" pitchFamily="18" charset="0"/>
                <a:ea typeface="Cambria" panose="02040503050406030204" pitchFamily="18" charset="0"/>
              </a:rPr>
              <a:t>through faith in Christ, she was tossed by the animal for some time before being sacrificed. The heathen admitted that never before had a woman suffered so much so long.</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Eusebius in </a:t>
            </a:r>
            <a:r>
              <a:rPr lang="en-US" sz="1600" i="1" dirty="0">
                <a:solidFill>
                  <a:prstClr val="black"/>
                </a:solidFill>
              </a:rPr>
              <a:t>The Church History</a:t>
            </a:r>
            <a:r>
              <a:rPr lang="en-US" sz="1600" dirty="0">
                <a:solidFill>
                  <a:prstClr val="black"/>
                </a:solidFill>
              </a:rPr>
              <a:t>; Translation by Paul Maier; p. </a:t>
            </a:r>
            <a:r>
              <a:rPr lang="en-US" sz="1600" dirty="0" smtClean="0">
                <a:solidFill>
                  <a:prstClr val="black"/>
                </a:solidFill>
              </a:rPr>
              <a:t>158</a:t>
            </a:r>
            <a:endParaRPr lang="en-US" sz="1600" dirty="0">
              <a:solidFill>
                <a:prstClr val="black"/>
              </a:solidFill>
            </a:endParaRPr>
          </a:p>
        </p:txBody>
      </p:sp>
    </p:spTree>
    <p:extLst>
      <p:ext uri="{BB962C8B-B14F-4D97-AF65-F5344CB8AC3E}">
        <p14:creationId xmlns:p14="http://schemas.microsoft.com/office/powerpoint/2010/main" val="34847290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24619"/>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a:t>What did </a:t>
            </a:r>
            <a:r>
              <a:rPr lang="en-US" dirty="0" smtClean="0"/>
              <a:t>the rule of faith used </a:t>
            </a:r>
            <a:r>
              <a:rPr lang="en-US" dirty="0"/>
              <a:t>in the </a:t>
            </a:r>
            <a:r>
              <a:rPr lang="en-US" b="1" i="1" dirty="0"/>
              <a:t>Roman</a:t>
            </a:r>
            <a:r>
              <a:rPr lang="en-US" dirty="0"/>
              <a:t> church </a:t>
            </a:r>
            <a:r>
              <a:rPr lang="en-US" dirty="0" smtClean="0"/>
              <a:t>come to be called?</a:t>
            </a:r>
          </a:p>
          <a:p>
            <a:pPr lvl="1"/>
            <a:r>
              <a:rPr lang="en-US" dirty="0" smtClean="0"/>
              <a:t>The Apostles’ Creed</a:t>
            </a:r>
          </a:p>
          <a:p>
            <a:r>
              <a:rPr lang="en-US" dirty="0" smtClean="0"/>
              <a:t>Explain how the early church emphasis </a:t>
            </a:r>
            <a:r>
              <a:rPr lang="en-US" dirty="0"/>
              <a:t>on apostolic churches </a:t>
            </a:r>
            <a:r>
              <a:rPr lang="en-US" dirty="0" smtClean="0"/>
              <a:t>in response to Gnostic teachings became one of the reasons why </a:t>
            </a:r>
            <a:r>
              <a:rPr lang="en-US" dirty="0"/>
              <a:t>the Roman church and its bishop </a:t>
            </a:r>
            <a:r>
              <a:rPr lang="en-US" dirty="0" smtClean="0"/>
              <a:t>later became </a:t>
            </a:r>
            <a:r>
              <a:rPr lang="en-US" dirty="0"/>
              <a:t>so important in the </a:t>
            </a:r>
            <a:r>
              <a:rPr lang="en-US" b="1" i="1" dirty="0"/>
              <a:t>Western</a:t>
            </a:r>
            <a:r>
              <a:rPr lang="en-US" dirty="0"/>
              <a:t> half of the Empire</a:t>
            </a:r>
            <a:r>
              <a:rPr lang="en-US" dirty="0" smtClean="0"/>
              <a:t>.</a:t>
            </a:r>
          </a:p>
          <a:p>
            <a:pPr lvl="1"/>
            <a:r>
              <a:rPr lang="en-US" dirty="0" smtClean="0"/>
              <a:t>While there </a:t>
            </a:r>
            <a:r>
              <a:rPr lang="en-US" dirty="0"/>
              <a:t>were a good number of apostolic churches in the </a:t>
            </a:r>
            <a:r>
              <a:rPr lang="en-US" b="1" i="1" dirty="0" smtClean="0"/>
              <a:t>East</a:t>
            </a:r>
            <a:r>
              <a:rPr lang="en-US" dirty="0" smtClean="0"/>
              <a:t>, the </a:t>
            </a:r>
            <a:r>
              <a:rPr lang="en-US" dirty="0"/>
              <a:t>church in </a:t>
            </a:r>
            <a:r>
              <a:rPr lang="en-US" b="1" i="1" dirty="0"/>
              <a:t>Rome</a:t>
            </a:r>
            <a:r>
              <a:rPr lang="en-US" dirty="0"/>
              <a:t>, where Paul (and possibly Peter) had </a:t>
            </a:r>
            <a:r>
              <a:rPr lang="en-US" dirty="0" smtClean="0"/>
              <a:t>taught was the </a:t>
            </a:r>
            <a:r>
              <a:rPr lang="en-US" b="1" i="1" dirty="0" smtClean="0"/>
              <a:t>only </a:t>
            </a:r>
            <a:r>
              <a:rPr lang="en-US" dirty="0" smtClean="0"/>
              <a:t>church </a:t>
            </a:r>
            <a:r>
              <a:rPr lang="en-US" dirty="0"/>
              <a:t>in the </a:t>
            </a:r>
            <a:r>
              <a:rPr lang="en-US" b="1" i="1" dirty="0"/>
              <a:t>West</a:t>
            </a:r>
            <a:r>
              <a:rPr lang="en-US" dirty="0"/>
              <a:t> </a:t>
            </a:r>
            <a:r>
              <a:rPr lang="en-US" dirty="0" smtClean="0"/>
              <a:t>that could </a:t>
            </a:r>
            <a:r>
              <a:rPr lang="en-US" dirty="0"/>
              <a:t>claim to have any </a:t>
            </a:r>
            <a:r>
              <a:rPr lang="en-US" dirty="0" smtClean="0"/>
              <a:t>direct connection </a:t>
            </a:r>
            <a:r>
              <a:rPr lang="en-US" dirty="0"/>
              <a:t>with the </a:t>
            </a:r>
            <a:r>
              <a:rPr lang="en-US" dirty="0" smtClean="0"/>
              <a:t>apostles. </a:t>
            </a:r>
            <a:endParaRPr lang="en-US" dirty="0"/>
          </a:p>
          <a:p>
            <a:r>
              <a:rPr lang="en-US" dirty="0" smtClean="0"/>
              <a:t>What were the two extremes that the early church had to deal with that threatened the preservation and/or proper recognition of the true canon of the NT? </a:t>
            </a:r>
          </a:p>
          <a:p>
            <a:pPr lvl="1"/>
            <a:r>
              <a:rPr lang="en-US" dirty="0" smtClean="0"/>
              <a:t>On </a:t>
            </a:r>
            <a:r>
              <a:rPr lang="en-US" dirty="0"/>
              <a:t>one hand, the early Church had to guard against Marcion </a:t>
            </a:r>
            <a:r>
              <a:rPr lang="en-US" b="1" i="1" dirty="0"/>
              <a:t>throwing out </a:t>
            </a:r>
            <a:r>
              <a:rPr lang="en-US" dirty="0"/>
              <a:t>authentic Scriptures, and </a:t>
            </a:r>
            <a:r>
              <a:rPr lang="en-US" dirty="0" smtClean="0"/>
              <a:t>on the other </a:t>
            </a:r>
            <a:r>
              <a:rPr lang="en-US" dirty="0"/>
              <a:t>hand the Gnostics </a:t>
            </a:r>
            <a:r>
              <a:rPr lang="en-US" b="1" i="1" dirty="0"/>
              <a:t>adding</a:t>
            </a:r>
            <a:r>
              <a:rPr lang="en-US" dirty="0"/>
              <a:t> their own false teachings to Scriptures.</a:t>
            </a:r>
            <a:r>
              <a:rPr lang="en-US" dirty="0" smtClean="0"/>
              <a:t> </a:t>
            </a:r>
          </a:p>
          <a:p>
            <a:endParaRPr lang="en-US" dirty="0"/>
          </a:p>
          <a:p>
            <a:endParaRPr lang="en-US" dirty="0"/>
          </a:p>
        </p:txBody>
      </p:sp>
    </p:spTree>
    <p:extLst>
      <p:ext uri="{BB962C8B-B14F-4D97-AF65-F5344CB8AC3E}">
        <p14:creationId xmlns:p14="http://schemas.microsoft.com/office/powerpoint/2010/main" val="2342891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*Martyrdom at Lyons in AD 177</a:t>
            </a:r>
            <a:endParaRPr lang="en-US" sz="3600" b="1" dirty="0"/>
          </a:p>
        </p:txBody>
      </p:sp>
      <p:sp>
        <p:nvSpPr>
          <p:cNvPr id="4" name="Content Placeholder 3"/>
          <p:cNvSpPr>
            <a:spLocks noGrp="1"/>
          </p:cNvSpPr>
          <p:nvPr>
            <p:ph idx="1"/>
          </p:nvPr>
        </p:nvSpPr>
        <p:spPr>
          <a:xfrm>
            <a:off x="457200" y="838200"/>
            <a:ext cx="8229600" cy="5486400"/>
          </a:xfrm>
        </p:spPr>
        <p:txBody>
          <a:bodyPr>
            <a:normAutofit/>
          </a:bodyPr>
          <a:lstStyle/>
          <a:p>
            <a:pPr marL="0" indent="0">
              <a:buNone/>
            </a:pPr>
            <a:r>
              <a:rPr lang="en-US" i="1" dirty="0">
                <a:latin typeface="Cambria" panose="02040503050406030204" pitchFamily="18" charset="0"/>
                <a:ea typeface="Cambria" panose="02040503050406030204" pitchFamily="18" charset="0"/>
              </a:rPr>
              <a:t>After they were exposed and insulted for six days, the martyrs' bodies were burned to ash and swept by the wicked into the Rhone, which flows nearby, so that not even a trace of them would still appear on earth. They did this as if to conquer God and defeat their rebirth so that, as they said, </a:t>
            </a:r>
            <a:r>
              <a:rPr lang="en-US" i="1" dirty="0" smtClean="0">
                <a:latin typeface="Cambria" panose="02040503050406030204" pitchFamily="18" charset="0"/>
                <a:ea typeface="Cambria" panose="02040503050406030204" pitchFamily="18" charset="0"/>
              </a:rPr>
              <a:t>“they </a:t>
            </a:r>
            <a:r>
              <a:rPr lang="en-US" i="1" dirty="0">
                <a:latin typeface="Cambria" panose="02040503050406030204" pitchFamily="18" charset="0"/>
                <a:ea typeface="Cambria" panose="02040503050406030204" pitchFamily="18" charset="0"/>
              </a:rPr>
              <a:t>might not have any hope of resurrection, </a:t>
            </a:r>
            <a:r>
              <a:rPr lang="en-US" i="1" dirty="0" smtClean="0">
                <a:latin typeface="Cambria" panose="02040503050406030204" pitchFamily="18" charset="0"/>
                <a:ea typeface="Cambria" panose="02040503050406030204" pitchFamily="18" charset="0"/>
              </a:rPr>
              <a:t>because they </a:t>
            </a:r>
            <a:r>
              <a:rPr lang="en-US" i="1" dirty="0">
                <a:latin typeface="Cambria" panose="02040503050406030204" pitchFamily="18" charset="0"/>
                <a:ea typeface="Cambria" panose="02040503050406030204" pitchFamily="18" charset="0"/>
              </a:rPr>
              <a:t>have </a:t>
            </a:r>
            <a:r>
              <a:rPr lang="en-US" i="1" dirty="0" smtClean="0">
                <a:latin typeface="Cambria" panose="02040503050406030204" pitchFamily="18" charset="0"/>
                <a:ea typeface="Cambria" panose="02040503050406030204" pitchFamily="18" charset="0"/>
              </a:rPr>
              <a:t>introduced </a:t>
            </a:r>
            <a:r>
              <a:rPr lang="en-US" i="1" dirty="0">
                <a:latin typeface="Cambria" panose="02040503050406030204" pitchFamily="18" charset="0"/>
                <a:ea typeface="Cambria" panose="02040503050406030204" pitchFamily="18" charset="0"/>
              </a:rPr>
              <a:t>a strange new cult, ignored torture, and gone joyfully to death. Now let's see if they will </a:t>
            </a:r>
            <a:r>
              <a:rPr lang="en-US" i="1" dirty="0" smtClean="0">
                <a:latin typeface="Cambria" panose="02040503050406030204" pitchFamily="18" charset="0"/>
                <a:ea typeface="Cambria" panose="02040503050406030204" pitchFamily="18" charset="0"/>
              </a:rPr>
              <a:t>rise </a:t>
            </a:r>
            <a:r>
              <a:rPr lang="en-US" i="1" dirty="0">
                <a:latin typeface="Cambria" panose="02040503050406030204" pitchFamily="18" charset="0"/>
                <a:ea typeface="Cambria" panose="02040503050406030204" pitchFamily="18" charset="0"/>
              </a:rPr>
              <a:t>again and if their god will save them</a:t>
            </a:r>
            <a:r>
              <a:rPr lang="en-US" i="1" dirty="0" smtClean="0">
                <a:latin typeface="Cambria" panose="02040503050406030204" pitchFamily="18" charset="0"/>
                <a:ea typeface="Cambria" panose="02040503050406030204" pitchFamily="18" charset="0"/>
              </a:rPr>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Eusebius in </a:t>
            </a:r>
            <a:r>
              <a:rPr lang="en-US" sz="1600" i="1" dirty="0">
                <a:solidFill>
                  <a:prstClr val="black"/>
                </a:solidFill>
              </a:rPr>
              <a:t>The Church History</a:t>
            </a:r>
            <a:r>
              <a:rPr lang="en-US" sz="1600" dirty="0">
                <a:solidFill>
                  <a:prstClr val="black"/>
                </a:solidFill>
              </a:rPr>
              <a:t>; Translation by Paul Maier; p. </a:t>
            </a:r>
            <a:r>
              <a:rPr lang="en-US" sz="1600" dirty="0" smtClean="0">
                <a:solidFill>
                  <a:prstClr val="black"/>
                </a:solidFill>
              </a:rPr>
              <a:t>158-9</a:t>
            </a:r>
            <a:endParaRPr lang="en-US" sz="1600" dirty="0">
              <a:solidFill>
                <a:prstClr val="black"/>
              </a:solidFill>
            </a:endParaRPr>
          </a:p>
        </p:txBody>
      </p:sp>
    </p:spTree>
    <p:extLst>
      <p:ext uri="{BB962C8B-B14F-4D97-AF65-F5344CB8AC3E}">
        <p14:creationId xmlns:p14="http://schemas.microsoft.com/office/powerpoint/2010/main" val="778070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90600" y="152400"/>
            <a:ext cx="7391400" cy="2590800"/>
          </a:xfrm>
        </p:spPr>
        <p:txBody>
          <a:bodyPr>
            <a:noAutofit/>
          </a:bodyPr>
          <a:lstStyle/>
          <a:p>
            <a:r>
              <a:rPr lang="en-US" sz="6000" b="1" dirty="0">
                <a:solidFill>
                  <a:schemeClr val="bg1"/>
                </a:solidFill>
                <a:effectLst>
                  <a:glow rad="228600">
                    <a:schemeClr val="accent6">
                      <a:satMod val="175000"/>
                      <a:alpha val="40000"/>
                    </a:schemeClr>
                  </a:glow>
                  <a:outerShdw blurRad="114300" dist="38100" dir="13500000" algn="br" rotWithShape="0">
                    <a:prstClr val="black"/>
                  </a:outerShdw>
                </a:effectLst>
              </a:rPr>
              <a:t>Response to </a:t>
            </a:r>
            <a:r>
              <a:rPr lang="en-US" sz="6000" b="1" dirty="0" smtClean="0">
                <a:solidFill>
                  <a:schemeClr val="bg1"/>
                </a:solidFill>
                <a:effectLst>
                  <a:glow rad="228600">
                    <a:schemeClr val="accent6">
                      <a:satMod val="175000"/>
                      <a:alpha val="40000"/>
                    </a:schemeClr>
                  </a:glow>
                  <a:outerShdw blurRad="114300" dist="38100" dir="13500000" algn="br" rotWithShape="0">
                    <a:prstClr val="black"/>
                  </a:outerShdw>
                </a:effectLst>
              </a:rPr>
              <a:t>Persecution</a:t>
            </a:r>
            <a:endParaRPr lang="en-US" sz="6000" b="1" dirty="0">
              <a:ln w="12700">
                <a:solidFill>
                  <a:schemeClr val="tx2">
                    <a:satMod val="155000"/>
                  </a:schemeClr>
                </a:solidFill>
                <a:prstDash val="solid"/>
              </a:ln>
              <a:solidFill>
                <a:schemeClr val="bg1"/>
              </a:solidFill>
              <a:effectLst>
                <a:glow rad="228600">
                  <a:schemeClr val="accent6">
                    <a:satMod val="175000"/>
                    <a:alpha val="40000"/>
                  </a:schemeClr>
                </a:glow>
                <a:outerShdw blurRad="114300" dist="38100" dir="13500000" algn="br" rotWithShape="0">
                  <a:prstClr val="black"/>
                </a:outerShdw>
              </a:effectLst>
            </a:endParaRPr>
          </a:p>
        </p:txBody>
      </p:sp>
      <p:sp>
        <p:nvSpPr>
          <p:cNvPr id="4" name="Rectangle 3"/>
          <p:cNvSpPr/>
          <p:nvPr/>
        </p:nvSpPr>
        <p:spPr>
          <a:xfrm>
            <a:off x="0" y="6480516"/>
            <a:ext cx="9144000" cy="338554"/>
          </a:xfrm>
          <a:prstGeom prst="rect">
            <a:avLst/>
          </a:prstGeom>
        </p:spPr>
        <p:txBody>
          <a:bodyPr wrap="square">
            <a:spAutoFit/>
          </a:bodyPr>
          <a:lstStyle/>
          <a:p>
            <a:r>
              <a:rPr lang="en-US" sz="1600" dirty="0">
                <a:solidFill>
                  <a:prstClr val="black"/>
                </a:solidFill>
                <a:hlinkClick r:id="rId4"/>
              </a:rPr>
              <a:t>https://en.wikipedia.org/wiki/The_Return_of_the_Prodigal_Son_(Rembrandt</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304101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838200"/>
            <a:ext cx="8610600" cy="59436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smtClean="0"/>
              <a:t>What was the key criterion </a:t>
            </a:r>
            <a:r>
              <a:rPr lang="en-US" dirty="0"/>
              <a:t>by which the Church judged and accepted a writing </a:t>
            </a:r>
            <a:r>
              <a:rPr lang="en-US" dirty="0" smtClean="0"/>
              <a:t>to be authoritative NT scripture?</a:t>
            </a:r>
          </a:p>
          <a:p>
            <a:pPr lvl="1"/>
            <a:r>
              <a:rPr lang="en-US" dirty="0" smtClean="0"/>
              <a:t>It </a:t>
            </a:r>
            <a:r>
              <a:rPr lang="en-US" dirty="0"/>
              <a:t>had been written or dictated by an apostle (e.g. Paul, John, Peter, Matthew), or by someone under apostolic </a:t>
            </a:r>
            <a:r>
              <a:rPr lang="en-US" dirty="0" smtClean="0"/>
              <a:t>direction.</a:t>
            </a:r>
          </a:p>
          <a:p>
            <a:r>
              <a:rPr lang="en-US" dirty="0" smtClean="0"/>
              <a:t>What is the earliest extant historical document that contains a </a:t>
            </a:r>
            <a:r>
              <a:rPr lang="en-US" b="1" i="1" dirty="0" smtClean="0"/>
              <a:t>complete</a:t>
            </a:r>
            <a:r>
              <a:rPr lang="en-US" dirty="0" smtClean="0"/>
              <a:t> </a:t>
            </a:r>
            <a:r>
              <a:rPr lang="en-US" dirty="0"/>
              <a:t>authoritative list of New Testament </a:t>
            </a:r>
            <a:r>
              <a:rPr lang="en-US" dirty="0" smtClean="0"/>
              <a:t>books</a:t>
            </a:r>
            <a:r>
              <a:rPr lang="en-US" dirty="0"/>
              <a:t> </a:t>
            </a:r>
            <a:r>
              <a:rPr lang="en-US" dirty="0" smtClean="0"/>
              <a:t>that we have in our New Testaments today and (approximately) when was it written?</a:t>
            </a:r>
          </a:p>
          <a:p>
            <a:pPr lvl="1"/>
            <a:r>
              <a:rPr lang="en-US" dirty="0" smtClean="0"/>
              <a:t>The </a:t>
            </a:r>
            <a:r>
              <a:rPr lang="en-US" dirty="0"/>
              <a:t>39th Festal Letter of Athanasius, bishop of Alexandria, written in AD </a:t>
            </a:r>
            <a:r>
              <a:rPr lang="en-US" dirty="0" smtClean="0"/>
              <a:t>367.</a:t>
            </a:r>
          </a:p>
          <a:p>
            <a:r>
              <a:rPr lang="en-US" dirty="0" smtClean="0"/>
              <a:t>Why did the early orthodox churches refer to themselves as “Catholic”?</a:t>
            </a:r>
          </a:p>
          <a:p>
            <a:pPr lvl="1"/>
            <a:r>
              <a:rPr lang="en-US" dirty="0"/>
              <a:t>The word comes from the Greek </a:t>
            </a:r>
            <a:r>
              <a:rPr lang="en-US" i="1" dirty="0" err="1"/>
              <a:t>katholikos</a:t>
            </a:r>
            <a:r>
              <a:rPr lang="en-US" dirty="0"/>
              <a:t>, which means “universal” or “throughout the world”. </a:t>
            </a:r>
          </a:p>
          <a:p>
            <a:pPr lvl="1"/>
            <a:r>
              <a:rPr lang="en-US" dirty="0"/>
              <a:t>By calling itself </a:t>
            </a:r>
            <a:r>
              <a:rPr lang="en-US" dirty="0" smtClean="0"/>
              <a:t>“Catholic”, </a:t>
            </a:r>
            <a:r>
              <a:rPr lang="en-US" dirty="0"/>
              <a:t>the early Church was setting itself </a:t>
            </a:r>
            <a:r>
              <a:rPr lang="en-US" b="1" i="1" dirty="0"/>
              <a:t>apart</a:t>
            </a:r>
            <a:r>
              <a:rPr lang="en-US" dirty="0"/>
              <a:t> from </a:t>
            </a:r>
            <a:r>
              <a:rPr lang="en-US" dirty="0" smtClean="0"/>
              <a:t>Gnosticism. </a:t>
            </a:r>
            <a:endParaRPr lang="en-US" dirty="0"/>
          </a:p>
          <a:p>
            <a:endParaRPr lang="en-US" dirty="0"/>
          </a:p>
        </p:txBody>
      </p:sp>
    </p:spTree>
    <p:extLst>
      <p:ext uri="{BB962C8B-B14F-4D97-AF65-F5344CB8AC3E}">
        <p14:creationId xmlns:p14="http://schemas.microsoft.com/office/powerpoint/2010/main" val="2484155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76200" y="685800"/>
            <a:ext cx="9067800" cy="61722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smtClean="0"/>
              <a:t>Explain the difference between “Catholic” as the early church used the term and “</a:t>
            </a:r>
            <a:r>
              <a:rPr lang="en-US" b="1" i="1" dirty="0" smtClean="0"/>
              <a:t>Roman</a:t>
            </a:r>
            <a:r>
              <a:rPr lang="en-US" dirty="0" smtClean="0"/>
              <a:t> Catholic” – a term that we use today.</a:t>
            </a:r>
          </a:p>
          <a:p>
            <a:pPr lvl="1"/>
            <a:r>
              <a:rPr lang="en-US" dirty="0" smtClean="0"/>
              <a:t>The early church used the term “Catholic” to refer to the Orthodox churches of that day in their unified stance against Gnosticism. </a:t>
            </a:r>
          </a:p>
          <a:p>
            <a:pPr lvl="1"/>
            <a:r>
              <a:rPr lang="en-US" dirty="0" smtClean="0"/>
              <a:t>We </a:t>
            </a:r>
            <a:r>
              <a:rPr lang="en-US" dirty="0"/>
              <a:t>give the title “Roman Catholic” to that branch of the Western Church which, in the 16th century, rejected the Protestant Reformation</a:t>
            </a:r>
            <a:r>
              <a:rPr lang="en-US" dirty="0" smtClean="0"/>
              <a:t>.</a:t>
            </a:r>
          </a:p>
          <a:p>
            <a:r>
              <a:rPr lang="en-US" dirty="0" smtClean="0"/>
              <a:t>Name the </a:t>
            </a:r>
            <a:r>
              <a:rPr lang="en-US" b="1" i="1" dirty="0" smtClean="0"/>
              <a:t>two</a:t>
            </a:r>
            <a:r>
              <a:rPr lang="en-US" dirty="0" smtClean="0"/>
              <a:t> important things that I said last week that we could learn from the strong disagreement that occurred over the </a:t>
            </a:r>
            <a:r>
              <a:rPr lang="en-US" b="1" dirty="0"/>
              <a:t>Quartodeciman</a:t>
            </a:r>
            <a:r>
              <a:rPr lang="en-US" dirty="0"/>
              <a:t> controversy </a:t>
            </a:r>
            <a:r>
              <a:rPr lang="en-US" dirty="0" smtClean="0"/>
              <a:t>that occurred in the </a:t>
            </a:r>
            <a:r>
              <a:rPr lang="en-US" b="1" i="1" dirty="0" smtClean="0"/>
              <a:t>late</a:t>
            </a:r>
            <a:r>
              <a:rPr lang="en-US" dirty="0" smtClean="0"/>
              <a:t> second century between Victor, the bishop of Rome and the bishops of the Asian churches.</a:t>
            </a:r>
          </a:p>
          <a:p>
            <a:pPr lvl="1"/>
            <a:r>
              <a:rPr lang="en-US" dirty="0"/>
              <a:t>The problem of breaking fellowship with other believers over issues which are not definitional to the </a:t>
            </a:r>
            <a:r>
              <a:rPr lang="en-US" dirty="0" smtClean="0"/>
              <a:t>faith.</a:t>
            </a:r>
          </a:p>
          <a:p>
            <a:pPr lvl="1"/>
            <a:r>
              <a:rPr lang="en-US" dirty="0"/>
              <a:t>By their response to Victor, bishop of Rome, it is clear that the bishops in the late third century did not regard the bishop of Rome as an infallible </a:t>
            </a:r>
            <a:r>
              <a:rPr lang="en-US" dirty="0" smtClean="0"/>
              <a:t>pope.</a:t>
            </a:r>
            <a:endParaRPr lang="en-US" dirty="0"/>
          </a:p>
          <a:p>
            <a:endParaRPr lang="en-US" dirty="0"/>
          </a:p>
        </p:txBody>
      </p:sp>
    </p:spTree>
    <p:extLst>
      <p:ext uri="{BB962C8B-B14F-4D97-AF65-F5344CB8AC3E}">
        <p14:creationId xmlns:p14="http://schemas.microsoft.com/office/powerpoint/2010/main" val="2807669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90600" y="152400"/>
            <a:ext cx="7391400" cy="2590800"/>
          </a:xfrm>
        </p:spPr>
        <p:txBody>
          <a:bodyPr>
            <a:noAutofit/>
          </a:bodyPr>
          <a:lstStyle/>
          <a:p>
            <a:r>
              <a:rPr lang="en-US" sz="6000" b="1" dirty="0" smtClean="0">
                <a:solidFill>
                  <a:schemeClr val="bg1"/>
                </a:solidFill>
                <a:effectLst>
                  <a:glow rad="228600">
                    <a:schemeClr val="accent6">
                      <a:satMod val="175000"/>
                      <a:alpha val="40000"/>
                    </a:schemeClr>
                  </a:glow>
                  <a:outerShdw blurRad="114300" dist="38100" dir="13500000" algn="br" rotWithShape="0">
                    <a:prstClr val="black"/>
                  </a:outerShdw>
                </a:effectLst>
              </a:rPr>
              <a:t>A Further Look at Christian Persecution</a:t>
            </a:r>
            <a:endParaRPr lang="en-US" sz="6000" b="1" dirty="0">
              <a:ln w="12700">
                <a:solidFill>
                  <a:schemeClr val="tx2">
                    <a:satMod val="155000"/>
                  </a:schemeClr>
                </a:solidFill>
                <a:prstDash val="solid"/>
              </a:ln>
              <a:solidFill>
                <a:schemeClr val="bg1"/>
              </a:solidFill>
              <a:effectLst>
                <a:glow rad="228600">
                  <a:schemeClr val="accent6">
                    <a:satMod val="175000"/>
                    <a:alpha val="40000"/>
                  </a:schemeClr>
                </a:glow>
                <a:outerShdw blurRad="114300" dist="38100" dir="13500000" algn="br" rotWithShape="0">
                  <a:prstClr val="black"/>
                </a:outerShdw>
              </a:effectLst>
            </a:endParaRPr>
          </a:p>
        </p:txBody>
      </p:sp>
      <p:sp>
        <p:nvSpPr>
          <p:cNvPr id="4" name="Rectangle 3"/>
          <p:cNvSpPr/>
          <p:nvPr/>
        </p:nvSpPr>
        <p:spPr>
          <a:xfrm>
            <a:off x="0" y="6480516"/>
            <a:ext cx="9144000" cy="338554"/>
          </a:xfrm>
          <a:prstGeom prst="rect">
            <a:avLst/>
          </a:prstGeom>
        </p:spPr>
        <p:txBody>
          <a:bodyPr wrap="square">
            <a:spAutoFit/>
          </a:bodyPr>
          <a:lstStyle/>
          <a:p>
            <a:r>
              <a:rPr lang="en-US" sz="1600" dirty="0">
                <a:solidFill>
                  <a:prstClr val="black"/>
                </a:solidFill>
                <a:hlinkClick r:id="rId4"/>
              </a:rPr>
              <a:t>https://</a:t>
            </a:r>
            <a:r>
              <a:rPr lang="en-US" sz="1600" dirty="0" smtClean="0">
                <a:solidFill>
                  <a:prstClr val="black"/>
                </a:solidFill>
                <a:hlinkClick r:id="rId4"/>
              </a:rPr>
              <a:t>www.sutori.com/story/world-religions-christianity-7ba5</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1943392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*A </a:t>
            </a:r>
            <a:r>
              <a:rPr lang="en-US" sz="3600" b="1" dirty="0"/>
              <a:t>Further Look at Christian Persecution</a:t>
            </a:r>
          </a:p>
        </p:txBody>
      </p:sp>
      <p:sp>
        <p:nvSpPr>
          <p:cNvPr id="4" name="Content Placeholder 3"/>
          <p:cNvSpPr>
            <a:spLocks noGrp="1"/>
          </p:cNvSpPr>
          <p:nvPr>
            <p:ph idx="1"/>
          </p:nvPr>
        </p:nvSpPr>
        <p:spPr>
          <a:xfrm>
            <a:off x="457200" y="838200"/>
            <a:ext cx="8229600" cy="5486400"/>
          </a:xfrm>
        </p:spPr>
        <p:txBody>
          <a:bodyPr>
            <a:normAutofit fontScale="92500" lnSpcReduction="10000"/>
          </a:bodyPr>
          <a:lstStyle/>
          <a:p>
            <a:pPr lvl="0"/>
            <a:r>
              <a:rPr lang="en-US" dirty="0"/>
              <a:t>Persecution is a relevant topic even in the world </a:t>
            </a:r>
            <a:r>
              <a:rPr lang="en-US" dirty="0" smtClean="0"/>
              <a:t>today.</a:t>
            </a:r>
            <a:endParaRPr lang="en-US" dirty="0"/>
          </a:p>
          <a:p>
            <a:pPr lvl="1"/>
            <a:r>
              <a:rPr lang="en-US" dirty="0"/>
              <a:t>We see new kinds of persecution </a:t>
            </a:r>
            <a:r>
              <a:rPr lang="en-US" dirty="0" smtClean="0"/>
              <a:t>today in the West – </a:t>
            </a:r>
            <a:r>
              <a:rPr lang="en-US" dirty="0"/>
              <a:t>legal persecution, criminalization of thought that does not match the worldview of secular society</a:t>
            </a:r>
            <a:r>
              <a:rPr lang="en-US" dirty="0" smtClean="0"/>
              <a:t>.</a:t>
            </a:r>
          </a:p>
          <a:p>
            <a:pPr lvl="1"/>
            <a:r>
              <a:rPr lang="en-US" dirty="0" smtClean="0"/>
              <a:t>We see very intense persecution in many other parts of the world today, much like what took place in the early church: attempts to severely restrict Christian </a:t>
            </a:r>
            <a:r>
              <a:rPr lang="en-US" dirty="0"/>
              <a:t>activities, </a:t>
            </a:r>
            <a:r>
              <a:rPr lang="en-US" dirty="0" smtClean="0"/>
              <a:t>strong financial penalties, imprisonment, and even torture and death.</a:t>
            </a:r>
            <a:endParaRPr lang="en-US" dirty="0"/>
          </a:p>
          <a:p>
            <a:pPr lvl="0"/>
            <a:r>
              <a:rPr lang="en-US" dirty="0" smtClean="0"/>
              <a:t>None of this should come as a surprise to us, as Jesus </a:t>
            </a:r>
            <a:r>
              <a:rPr lang="en-US" b="1" i="1" dirty="0"/>
              <a:t>warned</a:t>
            </a:r>
            <a:r>
              <a:rPr lang="en-US" dirty="0"/>
              <a:t> us that we would be </a:t>
            </a:r>
            <a:r>
              <a:rPr lang="en-US" dirty="0" smtClean="0"/>
              <a:t>persecuted (John 15:20).</a:t>
            </a:r>
          </a:p>
          <a:p>
            <a:r>
              <a:rPr lang="en-US" dirty="0"/>
              <a:t>As </a:t>
            </a:r>
            <a:r>
              <a:rPr lang="en-US" dirty="0" smtClean="0"/>
              <a:t>we look </a:t>
            </a:r>
            <a:r>
              <a:rPr lang="en-US" dirty="0"/>
              <a:t>at the church from AD 30 – AD </a:t>
            </a:r>
            <a:r>
              <a:rPr lang="en-US" dirty="0" smtClean="0"/>
              <a:t>313, we see that persecution is not constant everywhere throughout the empire – rather it comes and goes in spurts and tends to occur in particular local areas, for the most part.</a:t>
            </a:r>
            <a:endParaRPr lang="en-US" dirty="0"/>
          </a:p>
          <a:p>
            <a:pPr lvl="0"/>
            <a:endParaRPr lang="en-US" dirty="0"/>
          </a:p>
          <a:p>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*Based on notes taken from James White’s 2016 Church History Series; </a:t>
            </a:r>
            <a:r>
              <a:rPr lang="en-US" sz="1600">
                <a:solidFill>
                  <a:prstClr val="black"/>
                </a:solidFill>
              </a:rPr>
              <a:t>Lesson </a:t>
            </a:r>
            <a:r>
              <a:rPr lang="en-US" sz="1600" smtClean="0">
                <a:solidFill>
                  <a:prstClr val="black"/>
                </a:solidFill>
              </a:rPr>
              <a:t>14 </a:t>
            </a:r>
            <a:r>
              <a:rPr lang="en-US" sz="1600" dirty="0">
                <a:solidFill>
                  <a:prstClr val="black"/>
                </a:solidFill>
              </a:rPr>
              <a:t>– </a:t>
            </a:r>
            <a:r>
              <a:rPr lang="en-US" sz="1600" dirty="0" smtClean="0">
                <a:solidFill>
                  <a:prstClr val="black"/>
                </a:solidFill>
              </a:rPr>
              <a:t>Persecution</a:t>
            </a:r>
            <a:endParaRPr lang="en-US" sz="1600" dirty="0">
              <a:solidFill>
                <a:prstClr val="black"/>
              </a:solidFill>
            </a:endParaRPr>
          </a:p>
        </p:txBody>
      </p:sp>
    </p:spTree>
    <p:extLst>
      <p:ext uri="{BB962C8B-B14F-4D97-AF65-F5344CB8AC3E}">
        <p14:creationId xmlns:p14="http://schemas.microsoft.com/office/powerpoint/2010/main" val="3440536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sz="3600" b="1" dirty="0"/>
              <a:t>*A </a:t>
            </a:r>
            <a:r>
              <a:rPr lang="en-US" sz="3600" b="1" dirty="0" smtClean="0"/>
              <a:t>Summary of Christian Persecution AD 30 – </a:t>
            </a:r>
            <a:r>
              <a:rPr lang="en-US" sz="3600" b="1" dirty="0" smtClean="0"/>
              <a:t>313 </a:t>
            </a:r>
            <a:endParaRPr lang="en-US" sz="3600" b="1" dirty="0"/>
          </a:p>
        </p:txBody>
      </p:sp>
      <p:sp>
        <p:nvSpPr>
          <p:cNvPr id="4" name="Content Placeholder 3"/>
          <p:cNvSpPr>
            <a:spLocks noGrp="1"/>
          </p:cNvSpPr>
          <p:nvPr>
            <p:ph idx="1"/>
          </p:nvPr>
        </p:nvSpPr>
        <p:spPr>
          <a:xfrm>
            <a:off x="457200" y="838200"/>
            <a:ext cx="8229600" cy="5486400"/>
          </a:xfrm>
        </p:spPr>
        <p:txBody>
          <a:bodyPr>
            <a:normAutofit fontScale="92500" lnSpcReduction="10000"/>
          </a:bodyPr>
          <a:lstStyle/>
          <a:p>
            <a:r>
              <a:rPr lang="en-US" dirty="0" smtClean="0"/>
              <a:t>Initially Christians were persecuted by the </a:t>
            </a:r>
            <a:r>
              <a:rPr lang="en-US" b="1" i="1" dirty="0" smtClean="0"/>
              <a:t>Jews</a:t>
            </a:r>
            <a:r>
              <a:rPr lang="en-US" dirty="0" smtClean="0"/>
              <a:t>:</a:t>
            </a:r>
            <a:endParaRPr lang="en-US" sz="2200" dirty="0"/>
          </a:p>
          <a:p>
            <a:pPr lvl="1"/>
            <a:r>
              <a:rPr lang="en-US" dirty="0"/>
              <a:t>Saul of Tarsus</a:t>
            </a:r>
          </a:p>
          <a:p>
            <a:pPr lvl="1"/>
            <a:r>
              <a:rPr lang="en-US" dirty="0"/>
              <a:t>Stoning of Stephen</a:t>
            </a:r>
          </a:p>
          <a:p>
            <a:r>
              <a:rPr lang="en-US" dirty="0" smtClean="0"/>
              <a:t>The </a:t>
            </a:r>
            <a:r>
              <a:rPr lang="en-US" b="1" i="1" dirty="0" smtClean="0"/>
              <a:t>Romans</a:t>
            </a:r>
            <a:r>
              <a:rPr lang="en-US" dirty="0" smtClean="0"/>
              <a:t> began to persecute Christians, </a:t>
            </a:r>
            <a:r>
              <a:rPr lang="en-US" dirty="0"/>
              <a:t>once they </a:t>
            </a:r>
            <a:r>
              <a:rPr lang="en-US" dirty="0" smtClean="0"/>
              <a:t>began to recognize </a:t>
            </a:r>
            <a:r>
              <a:rPr lang="en-US" dirty="0"/>
              <a:t>the difference between Judaism and Christianity</a:t>
            </a:r>
            <a:r>
              <a:rPr lang="en-US" dirty="0" smtClean="0"/>
              <a:t>.</a:t>
            </a:r>
          </a:p>
          <a:p>
            <a:r>
              <a:rPr lang="en-US" dirty="0" smtClean="0"/>
              <a:t>From </a:t>
            </a:r>
            <a:r>
              <a:rPr lang="en-US" dirty="0"/>
              <a:t>AD 50 </a:t>
            </a:r>
            <a:r>
              <a:rPr lang="en-US" dirty="0" smtClean="0"/>
              <a:t>onward, the Romans considered Christianity to be a </a:t>
            </a:r>
            <a:r>
              <a:rPr lang="en-US" i="1" dirty="0" err="1" smtClean="0"/>
              <a:t>religio</a:t>
            </a:r>
            <a:r>
              <a:rPr lang="en-US" i="1" dirty="0" smtClean="0"/>
              <a:t> </a:t>
            </a:r>
            <a:r>
              <a:rPr lang="en-US" i="1" dirty="0" err="1"/>
              <a:t>illicita</a:t>
            </a:r>
            <a:r>
              <a:rPr lang="en-US" dirty="0" smtClean="0"/>
              <a:t>.</a:t>
            </a:r>
          </a:p>
          <a:p>
            <a:r>
              <a:rPr lang="en-US" dirty="0" smtClean="0"/>
              <a:t>Christians were tortured, fed </a:t>
            </a:r>
            <a:r>
              <a:rPr lang="en-US" dirty="0"/>
              <a:t>to the </a:t>
            </a:r>
            <a:r>
              <a:rPr lang="en-US" dirty="0" smtClean="0"/>
              <a:t>lions, </a:t>
            </a:r>
            <a:r>
              <a:rPr lang="en-US" dirty="0"/>
              <a:t>or burned. </a:t>
            </a:r>
            <a:endParaRPr lang="en-US" dirty="0" smtClean="0"/>
          </a:p>
          <a:p>
            <a:r>
              <a:rPr lang="en-US" dirty="0" smtClean="0"/>
              <a:t>But </a:t>
            </a:r>
            <a:r>
              <a:rPr lang="en-US" dirty="0"/>
              <a:t>there </a:t>
            </a:r>
            <a:r>
              <a:rPr lang="en-US" dirty="0" smtClean="0"/>
              <a:t>were other times </a:t>
            </a:r>
            <a:r>
              <a:rPr lang="en-US" dirty="0"/>
              <a:t>and places when things were quite peaceful for </a:t>
            </a:r>
            <a:r>
              <a:rPr lang="en-US" dirty="0" smtClean="0"/>
              <a:t>Christians in that day. </a:t>
            </a:r>
          </a:p>
          <a:p>
            <a:r>
              <a:rPr lang="en-US" dirty="0" smtClean="0"/>
              <a:t>Nevertheless, Christian persecution was </a:t>
            </a:r>
            <a:r>
              <a:rPr lang="en-US" dirty="0"/>
              <a:t>always like the </a:t>
            </a:r>
            <a:r>
              <a:rPr lang="en-US" dirty="0" smtClean="0"/>
              <a:t>“sword of Damocles” hanging </a:t>
            </a:r>
            <a:r>
              <a:rPr lang="en-US" dirty="0"/>
              <a:t>over </a:t>
            </a:r>
            <a:r>
              <a:rPr lang="en-US" dirty="0" smtClean="0"/>
              <a:t>their heads. </a:t>
            </a:r>
            <a:endParaRPr lang="en-US" dirty="0"/>
          </a:p>
          <a:p>
            <a:endParaRPr lang="en-US" dirty="0"/>
          </a:p>
          <a:p>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*Based on notes taken from James White’s 2016 Church History Series; Lesson </a:t>
            </a:r>
            <a:r>
              <a:rPr lang="en-US" sz="1600" dirty="0" smtClean="0">
                <a:solidFill>
                  <a:prstClr val="black"/>
                </a:solidFill>
              </a:rPr>
              <a:t>19 </a:t>
            </a:r>
            <a:r>
              <a:rPr lang="en-US" sz="1600" dirty="0">
                <a:solidFill>
                  <a:prstClr val="black"/>
                </a:solidFill>
              </a:rPr>
              <a:t>– </a:t>
            </a:r>
            <a:r>
              <a:rPr lang="en-US" sz="1600" dirty="0" smtClean="0">
                <a:solidFill>
                  <a:prstClr val="black"/>
                </a:solidFill>
              </a:rPr>
              <a:t>Irenaeus (Part 2)</a:t>
            </a:r>
            <a:endParaRPr lang="en-US" sz="1600" dirty="0">
              <a:solidFill>
                <a:prstClr val="black"/>
              </a:solidFill>
            </a:endParaRPr>
          </a:p>
        </p:txBody>
      </p:sp>
    </p:spTree>
    <p:extLst>
      <p:ext uri="{BB962C8B-B14F-4D97-AF65-F5344CB8AC3E}">
        <p14:creationId xmlns:p14="http://schemas.microsoft.com/office/powerpoint/2010/main" val="28643288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Sword of Damocles</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48922" y="1600200"/>
            <a:ext cx="8046156" cy="4525963"/>
          </a:xfrm>
        </p:spPr>
      </p:pic>
      <p:sp>
        <p:nvSpPr>
          <p:cNvPr id="5" name="TextBox 4"/>
          <p:cNvSpPr txBox="1"/>
          <p:nvPr/>
        </p:nvSpPr>
        <p:spPr>
          <a:xfrm>
            <a:off x="533400" y="6336268"/>
            <a:ext cx="6058390" cy="307777"/>
          </a:xfrm>
          <a:prstGeom prst="rect">
            <a:avLst/>
          </a:prstGeom>
          <a:noFill/>
        </p:spPr>
        <p:txBody>
          <a:bodyPr wrap="none" rtlCol="0">
            <a:spAutoFit/>
          </a:bodyPr>
          <a:lstStyle/>
          <a:p>
            <a:r>
              <a:rPr lang="en-US" sz="1400" dirty="0">
                <a:hlinkClick r:id="rId5"/>
              </a:rPr>
              <a:t>https://diannesbucketlist.wordpress.com/2014/03/04/still-absorbing-the-news</a:t>
            </a:r>
            <a:r>
              <a:rPr lang="en-US" sz="1400" dirty="0" smtClean="0">
                <a:hlinkClick r:id="rId5"/>
              </a:rPr>
              <a:t>/</a:t>
            </a:r>
            <a:r>
              <a:rPr lang="en-US" sz="1400" dirty="0" smtClean="0"/>
              <a:t> </a:t>
            </a:r>
            <a:endParaRPr lang="en-US" sz="1400" dirty="0"/>
          </a:p>
        </p:txBody>
      </p:sp>
    </p:spTree>
    <p:extLst>
      <p:ext uri="{BB962C8B-B14F-4D97-AF65-F5344CB8AC3E}">
        <p14:creationId xmlns:p14="http://schemas.microsoft.com/office/powerpoint/2010/main" val="26094778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133764</TotalTime>
  <Words>3246</Words>
  <Application>Microsoft Office PowerPoint</Application>
  <PresentationFormat>On-screen Show (4:3)</PresentationFormat>
  <Paragraphs>159</Paragraphs>
  <Slides>31</Slides>
  <Notes>0</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Office Theme</vt:lpstr>
      <vt:lpstr>80_Office Theme</vt:lpstr>
      <vt:lpstr>81_Office Theme</vt:lpstr>
      <vt:lpstr>82_Office Theme</vt:lpstr>
      <vt:lpstr>PowerPoint Presentation</vt:lpstr>
      <vt:lpstr>Review</vt:lpstr>
      <vt:lpstr>Review</vt:lpstr>
      <vt:lpstr>Review</vt:lpstr>
      <vt:lpstr>Review</vt:lpstr>
      <vt:lpstr>A Further Look at Christian Persecution</vt:lpstr>
      <vt:lpstr>*A Further Look at Christian Persecution</vt:lpstr>
      <vt:lpstr>*A Summary of Christian Persecution AD 30 – 313 </vt:lpstr>
      <vt:lpstr>The Sword of Damocles</vt:lpstr>
      <vt:lpstr>*A Summary of Christian Persecution AD 30 – 313  </vt:lpstr>
      <vt:lpstr>*A Summary of Christian Persecution AD 30 – 313 </vt:lpstr>
      <vt:lpstr>*A Summary of Christian Persecution AD 30 – 313 </vt:lpstr>
      <vt:lpstr>*A Summary of Christian Persecution AD 30 – 313 </vt:lpstr>
      <vt:lpstr>*A Summary of Christian Persecution AD 30 – 313 </vt:lpstr>
      <vt:lpstr>*A Summary of Christian Persecution AD 30 – 313 </vt:lpstr>
      <vt:lpstr>*A Summary of Christian Persecution AD 30 – 313 </vt:lpstr>
      <vt:lpstr>*Martyrdom at Lyons in AD 177</vt:lpstr>
      <vt:lpstr>The Region of Gaul</vt:lpstr>
      <vt:lpstr>*Martyrdom at Lyons in AD 177</vt:lpstr>
      <vt:lpstr>*Martyrdom at Lyons in AD 177</vt:lpstr>
      <vt:lpstr>*Martyrdom at Lyons in AD 177</vt:lpstr>
      <vt:lpstr>*Martyrdom at Lyons in AD 177</vt:lpstr>
      <vt:lpstr>*Martyrdom at Lyons in AD 177</vt:lpstr>
      <vt:lpstr>*Martyrdom at Lyons in AD 177</vt:lpstr>
      <vt:lpstr>Human Barbecue</vt:lpstr>
      <vt:lpstr>*Martyrdom at Lyons in AD 177</vt:lpstr>
      <vt:lpstr>*Martyrdom at Lyons in AD 177</vt:lpstr>
      <vt:lpstr>*Martyrdom at Lyons in AD 177</vt:lpstr>
      <vt:lpstr>*Martyrdom at Lyons in AD 177</vt:lpstr>
      <vt:lpstr>*Martyrdom at Lyons in AD 177</vt:lpstr>
      <vt:lpstr>Response to Persecution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2021</cp:revision>
  <dcterms:created xsi:type="dcterms:W3CDTF">2018-06-08T00:19:32Z</dcterms:created>
  <dcterms:modified xsi:type="dcterms:W3CDTF">2019-02-10T19:44:38Z</dcterms:modified>
</cp:coreProperties>
</file>