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932" r:id="rId2"/>
    <p:sldMasterId id="2147484944" r:id="rId3"/>
    <p:sldMasterId id="2147484956" r:id="rId4"/>
    <p:sldMasterId id="2147484968" r:id="rId5"/>
    <p:sldMasterId id="2147484992" r:id="rId6"/>
  </p:sldMasterIdLst>
  <p:notesMasterIdLst>
    <p:notesMasterId r:id="rId32"/>
  </p:notesMasterIdLst>
  <p:handoutMasterIdLst>
    <p:handoutMasterId r:id="rId33"/>
  </p:handoutMasterIdLst>
  <p:sldIdLst>
    <p:sldId id="1319" r:id="rId7"/>
    <p:sldId id="1320" r:id="rId8"/>
    <p:sldId id="1321" r:id="rId9"/>
    <p:sldId id="1311" r:id="rId10"/>
    <p:sldId id="1313" r:id="rId11"/>
    <p:sldId id="1314" r:id="rId12"/>
    <p:sldId id="1315" r:id="rId13"/>
    <p:sldId id="1316" r:id="rId14"/>
    <p:sldId id="1317" r:id="rId15"/>
    <p:sldId id="1318" r:id="rId16"/>
    <p:sldId id="1322" r:id="rId17"/>
    <p:sldId id="1323" r:id="rId18"/>
    <p:sldId id="1324" r:id="rId19"/>
    <p:sldId id="1325" r:id="rId20"/>
    <p:sldId id="1326" r:id="rId21"/>
    <p:sldId id="1327" r:id="rId22"/>
    <p:sldId id="1328" r:id="rId23"/>
    <p:sldId id="1329" r:id="rId24"/>
    <p:sldId id="1330" r:id="rId25"/>
    <p:sldId id="1331" r:id="rId26"/>
    <p:sldId id="1332" r:id="rId27"/>
    <p:sldId id="1337" r:id="rId28"/>
    <p:sldId id="1312" r:id="rId29"/>
    <p:sldId id="1309" r:id="rId30"/>
    <p:sldId id="1310" r:id="rId31"/>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3/18/2019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3/18/2019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6925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2826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7316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2038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2555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392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7030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49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9545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009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0537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2835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5399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5623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3195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9473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0224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134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3789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49912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9610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0303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1777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060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0509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2696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5525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899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6419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64875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8357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91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7690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38851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9610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56928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5467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044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3/18/2019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19226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29633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90987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5870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42005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23613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7374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01222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79867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1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3/18/2019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75260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5420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01786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11597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29958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09891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852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3/18/2019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3/18/2019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43118"/>
      </p:ext>
    </p:extLst>
  </p:cSld>
  <p:clrMap bg1="lt1" tx1="dk1" bg2="lt2" tx2="dk2" accent1="accent1" accent2="accent2" accent3="accent3" accent4="accent4" accent5="accent5" accent6="accent6" hlink="hlink" folHlink="folHlink"/>
  <p:sldLayoutIdLst>
    <p:sldLayoutId id="2147484933" r:id="rId1"/>
    <p:sldLayoutId id="2147484934" r:id="rId2"/>
    <p:sldLayoutId id="2147484935" r:id="rId3"/>
    <p:sldLayoutId id="2147484936" r:id="rId4"/>
    <p:sldLayoutId id="2147484937" r:id="rId5"/>
    <p:sldLayoutId id="2147484938" r:id="rId6"/>
    <p:sldLayoutId id="2147484939" r:id="rId7"/>
    <p:sldLayoutId id="2147484940" r:id="rId8"/>
    <p:sldLayoutId id="2147484941" r:id="rId9"/>
    <p:sldLayoutId id="2147484942" r:id="rId10"/>
    <p:sldLayoutId id="2147484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9394547"/>
      </p:ext>
    </p:extLst>
  </p:cSld>
  <p:clrMap bg1="lt1" tx1="dk1" bg2="lt2" tx2="dk2" accent1="accent1" accent2="accent2" accent3="accent3" accent4="accent4" accent5="accent5" accent6="accent6" hlink="hlink" folHlink="folHlink"/>
  <p:sldLayoutIdLst>
    <p:sldLayoutId id="2147484945" r:id="rId1"/>
    <p:sldLayoutId id="2147484946" r:id="rId2"/>
    <p:sldLayoutId id="2147484947" r:id="rId3"/>
    <p:sldLayoutId id="2147484948" r:id="rId4"/>
    <p:sldLayoutId id="2147484949" r:id="rId5"/>
    <p:sldLayoutId id="2147484950" r:id="rId6"/>
    <p:sldLayoutId id="2147484951" r:id="rId7"/>
    <p:sldLayoutId id="2147484952" r:id="rId8"/>
    <p:sldLayoutId id="2147484953" r:id="rId9"/>
    <p:sldLayoutId id="2147484954" r:id="rId10"/>
    <p:sldLayoutId id="2147484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4151739"/>
      </p:ext>
    </p:extLst>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4" r:id="rId8"/>
    <p:sldLayoutId id="2147484965" r:id="rId9"/>
    <p:sldLayoutId id="2147484966" r:id="rId10"/>
    <p:sldLayoutId id="2147484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0581325"/>
      </p:ext>
    </p:extLst>
  </p:cSld>
  <p:clrMap bg1="lt1" tx1="dk1" bg2="lt2" tx2="dk2" accent1="accent1" accent2="accent2" accent3="accent3" accent4="accent4" accent5="accent5" accent6="accent6" hlink="hlink" folHlink="folHlink"/>
  <p:sldLayoutIdLst>
    <p:sldLayoutId id="2147484969" r:id="rId1"/>
    <p:sldLayoutId id="2147484970"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3/18/2019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3785523"/>
      </p:ext>
    </p:extLst>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96" r:id="rId4"/>
    <p:sldLayoutId id="2147484997" r:id="rId5"/>
    <p:sldLayoutId id="2147484998" r:id="rId6"/>
    <p:sldLayoutId id="2147484999" r:id="rId7"/>
    <p:sldLayoutId id="2147485000" r:id="rId8"/>
    <p:sldLayoutId id="2147485001" r:id="rId9"/>
    <p:sldLayoutId id="2147485002" r:id="rId10"/>
    <p:sldLayoutId id="2147485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6.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themeOverride" Target="../theme/themeOverride8.xml"/><Relationship Id="rId4" Type="http://schemas.openxmlformats.org/officeDocument/2006/relationships/hyperlink" Target="https://www.stcyprianoca.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61.xml"/><Relationship Id="rId1" Type="http://schemas.openxmlformats.org/officeDocument/2006/relationships/themeOverride" Target="../theme/themeOverride19.xml"/><Relationship Id="rId4" Type="http://schemas.openxmlformats.org/officeDocument/2006/relationships/hyperlink" Target="https://www.crisismagazine.com/2017/monasticism-testifies-gods-realit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7.xml"/><Relationship Id="rId1" Type="http://schemas.openxmlformats.org/officeDocument/2006/relationships/themeOverride" Target="../theme/themeOverride20.xml"/><Relationship Id="rId4" Type="http://schemas.openxmlformats.org/officeDocument/2006/relationships/hyperlink" Target="https://www.hopehelps.org/volunteer-appreciation-week-201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7.xml"/><Relationship Id="rId1" Type="http://schemas.openxmlformats.org/officeDocument/2006/relationships/themeOverride" Target="../theme/themeOverride21.xml"/><Relationship Id="rId4" Type="http://schemas.openxmlformats.org/officeDocument/2006/relationships/hyperlink" Target="https://www.weareteachers.com/moving-beyond-classroom-discussio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4.xml"/><Relationship Id="rId1" Type="http://schemas.openxmlformats.org/officeDocument/2006/relationships/themeOverride" Target="../theme/themeOverride2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9.xml"/><Relationship Id="rId1" Type="http://schemas.openxmlformats.org/officeDocument/2006/relationships/themeOverride" Target="../theme/themeOverride1.xml"/><Relationship Id="rId4" Type="http://schemas.openxmlformats.org/officeDocument/2006/relationships/hyperlink" Target="https://en.wikipedia.org/wiki/Hippolytus_of_Rome#/media/File:Hippolytus_martyrdom.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6.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6.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6.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6.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6.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3469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*Hippolytus of Rome</a:t>
            </a:r>
          </a:p>
        </p:txBody>
      </p:sp>
      <p:sp>
        <p:nvSpPr>
          <p:cNvPr id="4" name="Content Placeholder 3"/>
          <p:cNvSpPr>
            <a:spLocks noGrp="1"/>
          </p:cNvSpPr>
          <p:nvPr>
            <p:ph idx="1"/>
          </p:nvPr>
        </p:nvSpPr>
        <p:spPr>
          <a:xfrm>
            <a:off x="457200" y="838200"/>
            <a:ext cx="8458200" cy="5638800"/>
          </a:xfrm>
        </p:spPr>
        <p:txBody>
          <a:bodyPr>
            <a:normAutofit fontScale="85000" lnSpcReduction="20000"/>
          </a:bodyPr>
          <a:lstStyle/>
          <a:p>
            <a:r>
              <a:rPr lang="en-US" dirty="0"/>
              <a:t>Hippolytus</a:t>
            </a:r>
            <a:r>
              <a:rPr lang="en-US" dirty="0" smtClean="0"/>
              <a:t> </a:t>
            </a:r>
            <a:r>
              <a:rPr lang="en-US" dirty="0"/>
              <a:t>continued </a:t>
            </a:r>
            <a:r>
              <a:rPr lang="en-US" dirty="0" smtClean="0"/>
              <a:t>his </a:t>
            </a:r>
            <a:r>
              <a:rPr lang="en-US" dirty="0"/>
              <a:t>opposition </a:t>
            </a:r>
            <a:r>
              <a:rPr lang="en-US" dirty="0" smtClean="0"/>
              <a:t>to the Roman bishops throughout </a:t>
            </a:r>
            <a:r>
              <a:rPr lang="en-US" dirty="0"/>
              <a:t>the </a:t>
            </a:r>
            <a:r>
              <a:rPr lang="en-US" dirty="0" smtClean="0"/>
              <a:t>ministries </a:t>
            </a:r>
            <a:r>
              <a:rPr lang="en-US" dirty="0"/>
              <a:t>of the two immediate successors of </a:t>
            </a:r>
            <a:r>
              <a:rPr lang="en-US" dirty="0" smtClean="0"/>
              <a:t>Callistus:</a:t>
            </a:r>
          </a:p>
          <a:p>
            <a:pPr lvl="1"/>
            <a:r>
              <a:rPr lang="en-US" dirty="0" smtClean="0"/>
              <a:t>Bishop Urban </a:t>
            </a:r>
            <a:r>
              <a:rPr lang="en-US" dirty="0"/>
              <a:t>(</a:t>
            </a:r>
            <a:r>
              <a:rPr lang="en-US" dirty="0" smtClean="0"/>
              <a:t>222-230</a:t>
            </a:r>
            <a:r>
              <a:rPr lang="en-US" dirty="0"/>
              <a:t>) </a:t>
            </a:r>
            <a:endParaRPr lang="en-US" dirty="0" smtClean="0"/>
          </a:p>
          <a:p>
            <a:pPr lvl="1"/>
            <a:r>
              <a:rPr lang="en-US" dirty="0" smtClean="0"/>
              <a:t>Bishop Pontian </a:t>
            </a:r>
            <a:r>
              <a:rPr lang="en-US" dirty="0"/>
              <a:t>(230-35</a:t>
            </a:r>
            <a:r>
              <a:rPr lang="en-US" dirty="0" smtClean="0"/>
              <a:t>)</a:t>
            </a:r>
          </a:p>
          <a:p>
            <a:r>
              <a:rPr lang="en-US" dirty="0" smtClean="0"/>
              <a:t>In 235 both </a:t>
            </a:r>
            <a:r>
              <a:rPr lang="en-US" dirty="0"/>
              <a:t>Hippolytus </a:t>
            </a:r>
            <a:r>
              <a:rPr lang="en-US" dirty="0" smtClean="0"/>
              <a:t>and </a:t>
            </a:r>
            <a:r>
              <a:rPr lang="en-US" dirty="0"/>
              <a:t>Bishop Pontian </a:t>
            </a:r>
            <a:r>
              <a:rPr lang="en-US" dirty="0" smtClean="0"/>
              <a:t>ended up being exiled </a:t>
            </a:r>
            <a:r>
              <a:rPr lang="en-US" dirty="0"/>
              <a:t>to the mines of Sardinia </a:t>
            </a:r>
            <a:r>
              <a:rPr lang="en-US" dirty="0" smtClean="0"/>
              <a:t>during </a:t>
            </a:r>
            <a:r>
              <a:rPr lang="en-US" dirty="0"/>
              <a:t>the persecution of Christians by the Roman emperor Maximinus. </a:t>
            </a:r>
            <a:endParaRPr lang="en-US" dirty="0" smtClean="0"/>
          </a:p>
          <a:p>
            <a:r>
              <a:rPr lang="en-US" dirty="0" smtClean="0"/>
              <a:t>There </a:t>
            </a:r>
            <a:r>
              <a:rPr lang="en-US" dirty="0"/>
              <a:t>Hippolytus</a:t>
            </a:r>
            <a:r>
              <a:rPr lang="en-US" dirty="0" smtClean="0"/>
              <a:t> </a:t>
            </a:r>
            <a:r>
              <a:rPr lang="en-US" dirty="0"/>
              <a:t>became reconciled with Pontian and exhorted his supporters to unite with Rome. </a:t>
            </a:r>
            <a:endParaRPr lang="en-US" dirty="0" smtClean="0"/>
          </a:p>
          <a:p>
            <a:r>
              <a:rPr lang="en-US" dirty="0" smtClean="0"/>
              <a:t>Before </a:t>
            </a:r>
            <a:r>
              <a:rPr lang="en-US" dirty="0"/>
              <a:t>dying as martyrs, both Hippolytus and </a:t>
            </a:r>
            <a:r>
              <a:rPr lang="en-US" dirty="0" smtClean="0"/>
              <a:t>Pontian resigned as bishops in order to </a:t>
            </a:r>
            <a:r>
              <a:rPr lang="en-US" dirty="0"/>
              <a:t>allow for a </a:t>
            </a:r>
            <a:r>
              <a:rPr lang="en-US" dirty="0" smtClean="0"/>
              <a:t>successor named Anterus to become bishop of Rome </a:t>
            </a:r>
            <a:r>
              <a:rPr lang="en-US" dirty="0"/>
              <a:t>(235–236), thus ending the schism. </a:t>
            </a:r>
            <a:endParaRPr lang="en-US" dirty="0" smtClean="0"/>
          </a:p>
          <a:p>
            <a:r>
              <a:rPr lang="en-US" dirty="0" smtClean="0"/>
              <a:t>Fabian, the subsequent Bishop of Rome (</a:t>
            </a:r>
            <a:r>
              <a:rPr lang="en-US" dirty="0"/>
              <a:t>236–250</a:t>
            </a:r>
            <a:r>
              <a:rPr lang="en-US" dirty="0" smtClean="0"/>
              <a:t>), </a:t>
            </a:r>
            <a:r>
              <a:rPr lang="en-US" dirty="0"/>
              <a:t>had </a:t>
            </a:r>
            <a:r>
              <a:rPr lang="en-US" dirty="0" smtClean="0"/>
              <a:t>Hippolytus’ corpse </a:t>
            </a:r>
            <a:r>
              <a:rPr lang="en-US" dirty="0"/>
              <a:t>brought to Rome for solemn </a:t>
            </a:r>
            <a:r>
              <a:rPr lang="en-US" dirty="0" smtClean="0"/>
              <a:t>burial in 236, an indication that, before his death, </a:t>
            </a:r>
            <a:r>
              <a:rPr lang="en-US" dirty="0"/>
              <a:t>Hippolytus </a:t>
            </a:r>
            <a:r>
              <a:rPr lang="en-US" dirty="0" smtClean="0"/>
              <a:t>had been reconciled to the church at Rome.</a:t>
            </a:r>
            <a:endParaRPr lang="en-US" dirty="0"/>
          </a:p>
        </p:txBody>
      </p:sp>
      <p:sp>
        <p:nvSpPr>
          <p:cNvPr id="6" name="TextBox 5"/>
          <p:cNvSpPr txBox="1"/>
          <p:nvPr/>
        </p:nvSpPr>
        <p:spPr>
          <a:xfrm>
            <a:off x="0" y="6519446"/>
            <a:ext cx="9144000" cy="830997"/>
          </a:xfrm>
          <a:prstGeom prst="rect">
            <a:avLst/>
          </a:prstGeom>
          <a:noFill/>
        </p:spPr>
        <p:txBody>
          <a:bodyPr wrap="square" rtlCol="0">
            <a:spAutoFit/>
          </a:bodyPr>
          <a:lstStyle/>
          <a:p>
            <a:r>
              <a:rPr lang="en-US" sz="1600" dirty="0" smtClean="0">
                <a:solidFill>
                  <a:prstClr val="black"/>
                </a:solidFill>
              </a:rPr>
              <a:t>*</a:t>
            </a:r>
            <a:r>
              <a:rPr lang="en-US" sz="1600" dirty="0"/>
              <a:t> </a:t>
            </a:r>
            <a:r>
              <a:rPr lang="en-US" sz="1600" i="1" dirty="0"/>
              <a:t>The Complete Works of St. Hippolytus </a:t>
            </a:r>
            <a:r>
              <a:rPr lang="en-US" sz="1600" dirty="0"/>
              <a:t>(9 Books</a:t>
            </a:r>
            <a:r>
              <a:rPr lang="en-US" sz="1600" dirty="0" smtClean="0"/>
              <a:t>). Kindle </a:t>
            </a:r>
            <a:r>
              <a:rPr lang="en-US" sz="1600" dirty="0"/>
              <a:t>Edition</a:t>
            </a:r>
            <a:r>
              <a:rPr lang="en-US" sz="1600" dirty="0" smtClean="0"/>
              <a:t>. </a:t>
            </a:r>
            <a:r>
              <a:rPr lang="en-US" sz="1600" dirty="0"/>
              <a:t>Introduction by </a:t>
            </a:r>
            <a:r>
              <a:rPr lang="en-US" sz="1600" dirty="0" smtClean="0"/>
              <a:t>J.P</a:t>
            </a:r>
            <a:r>
              <a:rPr lang="en-US" sz="1600" dirty="0"/>
              <a:t>. Kirsch</a:t>
            </a:r>
          </a:p>
          <a:p>
            <a:r>
              <a:rPr lang="en-US" sz="1600" dirty="0" smtClean="0"/>
              <a:t>.</a:t>
            </a:r>
            <a:endParaRPr lang="en-US" sz="1600" dirty="0"/>
          </a:p>
          <a:p>
            <a:endParaRPr lang="en-US" sz="1600" dirty="0">
              <a:solidFill>
                <a:prstClr val="black"/>
              </a:solidFill>
            </a:endParaRPr>
          </a:p>
        </p:txBody>
      </p:sp>
    </p:spTree>
    <p:extLst>
      <p:ext uri="{BB962C8B-B14F-4D97-AF65-F5344CB8AC3E}">
        <p14:creationId xmlns:p14="http://schemas.microsoft.com/office/powerpoint/2010/main" val="4693252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https://www.stcyprianoca.org</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3886200" cy="32507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Cyprian</a:t>
            </a:r>
            <a:br>
              <a:rPr lang="en-US" sz="6600" b="1" dirty="0" smtClean="0">
                <a:solidFill>
                  <a:schemeClr val="bg1"/>
                </a:solidFill>
                <a:effectLst>
                  <a:glow rad="139700">
                    <a:srgbClr val="C00000">
                      <a:alpha val="40000"/>
                    </a:srgbClr>
                  </a:glow>
                  <a:outerShdw blurRad="114300" dist="38100" dir="13500000" algn="br" rotWithShape="0">
                    <a:prstClr val="black"/>
                  </a:outerShdw>
                </a:effectLst>
              </a:rPr>
            </a:br>
            <a:r>
              <a:rPr lang="en-US" sz="6600" b="1" dirty="0" smtClean="0">
                <a:solidFill>
                  <a:schemeClr val="bg1"/>
                </a:solidFill>
                <a:effectLst>
                  <a:glow rad="139700">
                    <a:srgbClr val="C00000">
                      <a:alpha val="40000"/>
                    </a:srgbClr>
                  </a:glow>
                  <a:outerShdw blurRad="114300" dist="38100" dir="13500000" algn="br" rotWithShape="0">
                    <a:prstClr val="black"/>
                  </a:outerShdw>
                </a:effectLst>
              </a:rPr>
              <a:t>of</a:t>
            </a:r>
            <a:br>
              <a:rPr lang="en-US" sz="6600" b="1" dirty="0" smtClean="0">
                <a:solidFill>
                  <a:schemeClr val="bg1"/>
                </a:solidFill>
                <a:effectLst>
                  <a:glow rad="139700">
                    <a:srgbClr val="C00000">
                      <a:alpha val="40000"/>
                    </a:srgbClr>
                  </a:glow>
                  <a:outerShdw blurRad="114300" dist="38100" dir="13500000" algn="br" rotWithShape="0">
                    <a:prstClr val="black"/>
                  </a:outerShdw>
                </a:effectLst>
              </a:rPr>
            </a:br>
            <a:r>
              <a:rPr lang="en-US" sz="6600" b="1" dirty="0" smtClean="0">
                <a:solidFill>
                  <a:schemeClr val="bg1"/>
                </a:solidFill>
                <a:effectLst>
                  <a:glow rad="139700">
                    <a:srgbClr val="C00000">
                      <a:alpha val="40000"/>
                    </a:srgbClr>
                  </a:glow>
                  <a:outerShdw blurRad="114300" dist="38100" dir="13500000" algn="br" rotWithShape="0">
                    <a:prstClr val="black"/>
                  </a:outerShdw>
                </a:effectLst>
              </a:rPr>
              <a:t>Carthage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5994510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*Cyprian of Carthage</a:t>
            </a:r>
            <a:endParaRPr lang="en-US" sz="3600" b="1" dirty="0"/>
          </a:p>
        </p:txBody>
      </p:sp>
      <p:sp>
        <p:nvSpPr>
          <p:cNvPr id="4" name="Content Placeholder 3"/>
          <p:cNvSpPr>
            <a:spLocks noGrp="1"/>
          </p:cNvSpPr>
          <p:nvPr>
            <p:ph idx="1"/>
          </p:nvPr>
        </p:nvSpPr>
        <p:spPr>
          <a:xfrm>
            <a:off x="457200" y="838200"/>
            <a:ext cx="8229600" cy="5486400"/>
          </a:xfrm>
        </p:spPr>
        <p:txBody>
          <a:bodyPr>
            <a:normAutofit fontScale="92500"/>
          </a:bodyPr>
          <a:lstStyle/>
          <a:p>
            <a:r>
              <a:rPr lang="en-US" dirty="0" smtClean="0"/>
              <a:t>Cyprian </a:t>
            </a:r>
            <a:r>
              <a:rPr lang="en-US" dirty="0"/>
              <a:t>was born in about 200, probably in Carthage. Upper class and rich, he was a famous lawyer and a professor of rhetoric (the art of public speaking) prior to his conversion. </a:t>
            </a:r>
            <a:endParaRPr lang="en-US" dirty="0" smtClean="0"/>
          </a:p>
          <a:p>
            <a:r>
              <a:rPr lang="en-US" dirty="0" smtClean="0"/>
              <a:t>Disgusted</a:t>
            </a:r>
            <a:r>
              <a:rPr lang="en-US" dirty="0"/>
              <a:t>, however, with the corruption and immorality of Pagan society, Cyprian searched for something purer and nobler, and found the answer in Christ. </a:t>
            </a:r>
            <a:endParaRPr lang="en-US" dirty="0" smtClean="0"/>
          </a:p>
          <a:p>
            <a:r>
              <a:rPr lang="en-US" dirty="0" smtClean="0"/>
              <a:t>Converted </a:t>
            </a:r>
            <a:r>
              <a:rPr lang="en-US" dirty="0"/>
              <a:t>in 246, he gave his entire fortune away to the poor. </a:t>
            </a:r>
            <a:endParaRPr lang="en-US" dirty="0" smtClean="0"/>
          </a:p>
          <a:p>
            <a:r>
              <a:rPr lang="en-US" dirty="0" smtClean="0"/>
              <a:t>Within </a:t>
            </a:r>
            <a:r>
              <a:rPr lang="en-US" dirty="0"/>
              <a:t>two or three years of becoming a Christian, his outstanding qualities of character, his gentleness, love and peaceable spirit, led to his election as bishop of Carthage</a:t>
            </a:r>
            <a:r>
              <a:rPr lang="en-US" dirty="0" smtClean="0"/>
              <a:t>.</a:t>
            </a:r>
            <a:endParaRPr lang="en-US" dirty="0"/>
          </a:p>
        </p:txBody>
      </p:sp>
      <p:sp>
        <p:nvSpPr>
          <p:cNvPr id="6" name="TextBox 5"/>
          <p:cNvSpPr txBox="1"/>
          <p:nvPr/>
        </p:nvSpPr>
        <p:spPr>
          <a:xfrm>
            <a:off x="0" y="6519446"/>
            <a:ext cx="9144000" cy="584775"/>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1: The Age of the Early Church </a:t>
            </a:r>
            <a:r>
              <a:rPr lang="en-US" sz="1600" dirty="0" smtClean="0"/>
              <a:t>Fathers</a:t>
            </a:r>
            <a:r>
              <a:rPr lang="en-US" sz="1600" dirty="0"/>
              <a:t> . Kindle Edition.</a:t>
            </a:r>
            <a:r>
              <a:rPr lang="en-US" sz="1600" dirty="0" smtClean="0"/>
              <a:t> </a:t>
            </a:r>
            <a:endParaRPr lang="en-US" sz="1600" dirty="0">
              <a:solidFill>
                <a:prstClr val="black"/>
              </a:solidFill>
            </a:endParaRPr>
          </a:p>
          <a:p>
            <a:endParaRPr lang="en-US" sz="1600" dirty="0">
              <a:solidFill>
                <a:prstClr val="black"/>
              </a:solidFill>
            </a:endParaRPr>
          </a:p>
        </p:txBody>
      </p:sp>
    </p:spTree>
    <p:extLst>
      <p:ext uri="{BB962C8B-B14F-4D97-AF65-F5344CB8AC3E}">
        <p14:creationId xmlns:p14="http://schemas.microsoft.com/office/powerpoint/2010/main" val="14861210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*Cyprian of Carthage</a:t>
            </a:r>
            <a:endParaRPr lang="en-US" sz="3600" b="1" dirty="0"/>
          </a:p>
        </p:txBody>
      </p:sp>
      <p:sp>
        <p:nvSpPr>
          <p:cNvPr id="4" name="Content Placeholder 3"/>
          <p:cNvSpPr>
            <a:spLocks noGrp="1"/>
          </p:cNvSpPr>
          <p:nvPr>
            <p:ph idx="1"/>
          </p:nvPr>
        </p:nvSpPr>
        <p:spPr>
          <a:xfrm>
            <a:off x="457200" y="838200"/>
            <a:ext cx="8229600" cy="5486400"/>
          </a:xfrm>
        </p:spPr>
        <p:txBody>
          <a:bodyPr>
            <a:normAutofit fontScale="92500"/>
          </a:bodyPr>
          <a:lstStyle/>
          <a:p>
            <a:r>
              <a:rPr lang="en-US" dirty="0"/>
              <a:t>The greatest influence on Cyprian was Tertullian; Cyprian called him “the master” and used to read his writings every day (the Catholic Church had not yet consigned Tertullian </a:t>
            </a:r>
            <a:r>
              <a:rPr lang="en-US" dirty="0" smtClean="0"/>
              <a:t>to </a:t>
            </a:r>
            <a:r>
              <a:rPr lang="en-US" dirty="0"/>
              <a:t>the category of despised heretic). </a:t>
            </a:r>
            <a:endParaRPr lang="en-US" dirty="0" smtClean="0"/>
          </a:p>
          <a:p>
            <a:r>
              <a:rPr lang="en-US" dirty="0" smtClean="0"/>
              <a:t>Cyprian </a:t>
            </a:r>
            <a:r>
              <a:rPr lang="en-US" dirty="0"/>
              <a:t>himself had a fairly simple, literal understanding of the Bible, in stark contrast to Origen</a:t>
            </a:r>
            <a:r>
              <a:rPr lang="en-US" dirty="0" smtClean="0"/>
              <a:t>.</a:t>
            </a:r>
          </a:p>
          <a:p>
            <a:r>
              <a:rPr lang="en-US" dirty="0" smtClean="0"/>
              <a:t>But he </a:t>
            </a:r>
            <a:r>
              <a:rPr lang="en-US" dirty="0"/>
              <a:t>interpreted the New Testament in a rather Old Testament way, thinking of presbyters and bishops as </a:t>
            </a:r>
            <a:r>
              <a:rPr lang="en-US" dirty="0" smtClean="0"/>
              <a:t>priests </a:t>
            </a:r>
            <a:r>
              <a:rPr lang="en-US" dirty="0"/>
              <a:t>and the Lord’s supper as a sacrifice. </a:t>
            </a:r>
            <a:endParaRPr lang="en-US" dirty="0" smtClean="0"/>
          </a:p>
          <a:p>
            <a:r>
              <a:rPr lang="en-US" dirty="0" smtClean="0"/>
              <a:t>Cyprian </a:t>
            </a:r>
            <a:r>
              <a:rPr lang="en-US" dirty="0"/>
              <a:t>was the first of the early Church fathers to set forth a theological doctrine of holy communion in sacrificial terms, a view which </a:t>
            </a:r>
            <a:r>
              <a:rPr lang="en-US" dirty="0" smtClean="0"/>
              <a:t>unfortunately became </a:t>
            </a:r>
            <a:r>
              <a:rPr lang="en-US" dirty="0"/>
              <a:t>increasingly </a:t>
            </a:r>
            <a:r>
              <a:rPr lang="en-US" dirty="0" smtClean="0"/>
              <a:t>widespread</a:t>
            </a:r>
            <a:r>
              <a:rPr lang="en-US" dirty="0"/>
              <a:t> </a:t>
            </a:r>
            <a:r>
              <a:rPr lang="en-US" dirty="0" smtClean="0"/>
              <a:t>in later years.</a:t>
            </a:r>
            <a:endParaRPr lang="en-US" dirty="0"/>
          </a:p>
        </p:txBody>
      </p:sp>
      <p:sp>
        <p:nvSpPr>
          <p:cNvPr id="6" name="TextBox 5"/>
          <p:cNvSpPr txBox="1"/>
          <p:nvPr/>
        </p:nvSpPr>
        <p:spPr>
          <a:xfrm>
            <a:off x="0" y="6519446"/>
            <a:ext cx="9144000" cy="584775"/>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1: The Age of the Early Church </a:t>
            </a:r>
            <a:r>
              <a:rPr lang="en-US" sz="1600" dirty="0" smtClean="0"/>
              <a:t>Fathers</a:t>
            </a:r>
            <a:r>
              <a:rPr lang="en-US" sz="1600" dirty="0"/>
              <a:t> . Kindle Edition.</a:t>
            </a:r>
            <a:r>
              <a:rPr lang="en-US" sz="1600" dirty="0" smtClean="0"/>
              <a:t> </a:t>
            </a:r>
            <a:endParaRPr lang="en-US" sz="1600" dirty="0">
              <a:solidFill>
                <a:prstClr val="black"/>
              </a:solidFill>
            </a:endParaRPr>
          </a:p>
          <a:p>
            <a:endParaRPr lang="en-US" sz="1600" dirty="0">
              <a:solidFill>
                <a:prstClr val="black"/>
              </a:solidFill>
            </a:endParaRPr>
          </a:p>
        </p:txBody>
      </p:sp>
    </p:spTree>
    <p:extLst>
      <p:ext uri="{BB962C8B-B14F-4D97-AF65-F5344CB8AC3E}">
        <p14:creationId xmlns:p14="http://schemas.microsoft.com/office/powerpoint/2010/main" val="25113754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*Cyprian of Carthage</a:t>
            </a:r>
            <a:endParaRPr lang="en-US" sz="3600" b="1" dirty="0"/>
          </a:p>
        </p:txBody>
      </p:sp>
      <p:sp>
        <p:nvSpPr>
          <p:cNvPr id="4" name="Content Placeholder 3"/>
          <p:cNvSpPr>
            <a:spLocks noGrp="1"/>
          </p:cNvSpPr>
          <p:nvPr>
            <p:ph idx="1"/>
          </p:nvPr>
        </p:nvSpPr>
        <p:spPr>
          <a:xfrm>
            <a:off x="457200" y="838200"/>
            <a:ext cx="8229600" cy="5486400"/>
          </a:xfrm>
        </p:spPr>
        <p:txBody>
          <a:bodyPr>
            <a:normAutofit/>
          </a:bodyPr>
          <a:lstStyle/>
          <a:p>
            <a:r>
              <a:rPr lang="en-US" dirty="0"/>
              <a:t>However, Cyprian’s main concern was not the doctrine of communion, but Christian unity, best expressed in his book </a:t>
            </a:r>
            <a:r>
              <a:rPr lang="en-US" i="1" dirty="0"/>
              <a:t>The Unity of the Catholic Church</a:t>
            </a:r>
            <a:r>
              <a:rPr lang="en-US" dirty="0"/>
              <a:t>. </a:t>
            </a:r>
            <a:endParaRPr lang="en-US" dirty="0" smtClean="0"/>
          </a:p>
          <a:p>
            <a:r>
              <a:rPr lang="en-US" dirty="0" smtClean="0"/>
              <a:t>Cyprian </a:t>
            </a:r>
            <a:r>
              <a:rPr lang="en-US" dirty="0"/>
              <a:t>held that this unity was found in the person and office of the bishop. “Where the bishop is,” he </a:t>
            </a:r>
            <a:r>
              <a:rPr lang="en-US" dirty="0" smtClean="0"/>
              <a:t>said, “there </a:t>
            </a:r>
            <a:r>
              <a:rPr lang="en-US" dirty="0"/>
              <a:t>is the Church.”</a:t>
            </a:r>
          </a:p>
          <a:p>
            <a:r>
              <a:rPr lang="en-US" dirty="0" smtClean="0"/>
              <a:t>To </a:t>
            </a:r>
            <a:r>
              <a:rPr lang="en-US" dirty="0"/>
              <a:t>belong to the Catholic Church, therefore, a person had to be in fellowship with the local </a:t>
            </a:r>
            <a:r>
              <a:rPr lang="en-US" dirty="0" smtClean="0"/>
              <a:t>“apostolic” </a:t>
            </a:r>
            <a:r>
              <a:rPr lang="en-US" dirty="0"/>
              <a:t>bishop. </a:t>
            </a:r>
            <a:endParaRPr lang="en-US" dirty="0" smtClean="0"/>
          </a:p>
          <a:p>
            <a:r>
              <a:rPr lang="en-US" dirty="0" smtClean="0"/>
              <a:t>Each </a:t>
            </a:r>
            <a:r>
              <a:rPr lang="en-US" dirty="0"/>
              <a:t>bishop was supreme in his own church, Cyprian argued, but all bishops were equal with one another</a:t>
            </a:r>
            <a:r>
              <a:rPr lang="en-US" dirty="0" smtClean="0"/>
              <a:t>.</a:t>
            </a:r>
            <a:endParaRPr lang="en-US" dirty="0"/>
          </a:p>
        </p:txBody>
      </p:sp>
      <p:sp>
        <p:nvSpPr>
          <p:cNvPr id="6" name="TextBox 5"/>
          <p:cNvSpPr txBox="1"/>
          <p:nvPr/>
        </p:nvSpPr>
        <p:spPr>
          <a:xfrm>
            <a:off x="0" y="6519446"/>
            <a:ext cx="9144000" cy="584775"/>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1: The Age of the Early Church </a:t>
            </a:r>
            <a:r>
              <a:rPr lang="en-US" sz="1600" dirty="0" smtClean="0"/>
              <a:t>Fathers</a:t>
            </a:r>
            <a:r>
              <a:rPr lang="en-US" sz="1600" dirty="0"/>
              <a:t> . Kindle Edition.</a:t>
            </a:r>
            <a:r>
              <a:rPr lang="en-US" sz="1600" dirty="0" smtClean="0"/>
              <a:t> </a:t>
            </a:r>
            <a:endParaRPr lang="en-US" sz="1600" dirty="0">
              <a:solidFill>
                <a:prstClr val="black"/>
              </a:solidFill>
            </a:endParaRPr>
          </a:p>
          <a:p>
            <a:endParaRPr lang="en-US" sz="1600" dirty="0">
              <a:solidFill>
                <a:prstClr val="black"/>
              </a:solidFill>
            </a:endParaRPr>
          </a:p>
        </p:txBody>
      </p:sp>
    </p:spTree>
    <p:extLst>
      <p:ext uri="{BB962C8B-B14F-4D97-AF65-F5344CB8AC3E}">
        <p14:creationId xmlns:p14="http://schemas.microsoft.com/office/powerpoint/2010/main" val="642599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*Cyprian of Carthage</a:t>
            </a:r>
            <a:endParaRPr lang="en-US" sz="3600" b="1" dirty="0"/>
          </a:p>
        </p:txBody>
      </p:sp>
      <p:sp>
        <p:nvSpPr>
          <p:cNvPr id="4" name="Content Placeholder 3"/>
          <p:cNvSpPr>
            <a:spLocks noGrp="1"/>
          </p:cNvSpPr>
          <p:nvPr>
            <p:ph idx="1"/>
          </p:nvPr>
        </p:nvSpPr>
        <p:spPr>
          <a:xfrm>
            <a:off x="457200" y="838200"/>
            <a:ext cx="8229600" cy="5486400"/>
          </a:xfrm>
        </p:spPr>
        <p:txBody>
          <a:bodyPr>
            <a:normAutofit lnSpcReduction="10000"/>
          </a:bodyPr>
          <a:lstStyle/>
          <a:p>
            <a:r>
              <a:rPr lang="en-US" dirty="0"/>
              <a:t>From Cyprian’s doctrine of the Church, it followed that the sin of schism – leaving the Catholic Church and its </a:t>
            </a:r>
            <a:r>
              <a:rPr lang="en-US" dirty="0" smtClean="0"/>
              <a:t>“apostolic” </a:t>
            </a:r>
            <a:r>
              <a:rPr lang="en-US" dirty="0"/>
              <a:t>bishops – was infinitely serious. </a:t>
            </a:r>
            <a:endParaRPr lang="en-US" dirty="0" smtClean="0"/>
          </a:p>
          <a:p>
            <a:r>
              <a:rPr lang="en-US" dirty="0" smtClean="0"/>
              <a:t>Therefore</a:t>
            </a:r>
            <a:r>
              <a:rPr lang="en-US" dirty="0"/>
              <a:t>, in one of Cyprian’s most famous sayings, </a:t>
            </a:r>
            <a:r>
              <a:rPr lang="en-US" dirty="0" smtClean="0"/>
              <a:t>he </a:t>
            </a:r>
            <a:r>
              <a:rPr lang="en-US" dirty="0"/>
              <a:t>stated: </a:t>
            </a:r>
            <a:endParaRPr lang="en-US" dirty="0" smtClean="0"/>
          </a:p>
          <a:p>
            <a:pPr lvl="1"/>
            <a:r>
              <a:rPr lang="en-US" i="1" dirty="0" smtClean="0">
                <a:latin typeface="Cambria" panose="02040503050406030204" pitchFamily="18" charset="0"/>
                <a:ea typeface="Cambria" panose="02040503050406030204" pitchFamily="18" charset="0"/>
              </a:rPr>
              <a:t>Whoever </a:t>
            </a:r>
            <a:r>
              <a:rPr lang="en-US" i="1" dirty="0">
                <a:latin typeface="Cambria" panose="02040503050406030204" pitchFamily="18" charset="0"/>
                <a:ea typeface="Cambria" panose="02040503050406030204" pitchFamily="18" charset="0"/>
              </a:rPr>
              <a:t>stands apart from the Church and is joined to an adulteress [a non-Catholic church] is cut off from the promises given to Christ’s Church; and he who leaves the Church of Christ does not attain to the rewards of Christ, but is an alien and an enemy. </a:t>
            </a:r>
            <a:r>
              <a:rPr lang="en-US" b="1" i="1" dirty="0">
                <a:latin typeface="Cambria" panose="02040503050406030204" pitchFamily="18" charset="0"/>
                <a:ea typeface="Cambria" panose="02040503050406030204" pitchFamily="18" charset="0"/>
              </a:rPr>
              <a:t>You cannot have God as your Father unless you have the Church as your mother</a:t>
            </a:r>
            <a:r>
              <a:rPr lang="en-US" i="1" dirty="0">
                <a:latin typeface="Cambria" panose="02040503050406030204" pitchFamily="18" charset="0"/>
                <a:ea typeface="Cambria" panose="02040503050406030204" pitchFamily="18" charset="0"/>
              </a:rPr>
              <a:t>. If anyone was able to escape the flood outside of Noah’s ark, then you can escape judgment if you are outside the doors of the Church</a:t>
            </a:r>
            <a:r>
              <a:rPr lang="en-US" i="1" dirty="0" smtClean="0">
                <a:latin typeface="Cambria" panose="02040503050406030204" pitchFamily="18" charset="0"/>
                <a:ea typeface="Cambria" panose="02040503050406030204" pitchFamily="18" charset="0"/>
              </a:rPr>
              <a:t>.</a:t>
            </a:r>
            <a:endParaRPr lang="en-US" i="1" dirty="0">
              <a:latin typeface="Cambria" panose="02040503050406030204" pitchFamily="18" charset="0"/>
              <a:ea typeface="Cambria" panose="02040503050406030204" pitchFamily="18" charset="0"/>
            </a:endParaRPr>
          </a:p>
        </p:txBody>
      </p:sp>
      <p:sp>
        <p:nvSpPr>
          <p:cNvPr id="6" name="TextBox 5"/>
          <p:cNvSpPr txBox="1"/>
          <p:nvPr/>
        </p:nvSpPr>
        <p:spPr>
          <a:xfrm>
            <a:off x="0" y="6519446"/>
            <a:ext cx="9144000" cy="584775"/>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1: The Age of the Early Church </a:t>
            </a:r>
            <a:r>
              <a:rPr lang="en-US" sz="1600" dirty="0" smtClean="0"/>
              <a:t>Fathers</a:t>
            </a:r>
            <a:r>
              <a:rPr lang="en-US" sz="1600" dirty="0"/>
              <a:t> . Kindle Edition.</a:t>
            </a:r>
            <a:r>
              <a:rPr lang="en-US" sz="1600" dirty="0" smtClean="0"/>
              <a:t> </a:t>
            </a:r>
            <a:endParaRPr lang="en-US" sz="1600" dirty="0">
              <a:solidFill>
                <a:prstClr val="black"/>
              </a:solidFill>
            </a:endParaRPr>
          </a:p>
          <a:p>
            <a:endParaRPr lang="en-US" sz="1600" dirty="0">
              <a:solidFill>
                <a:prstClr val="black"/>
              </a:solidFill>
            </a:endParaRPr>
          </a:p>
        </p:txBody>
      </p:sp>
    </p:spTree>
    <p:extLst>
      <p:ext uri="{BB962C8B-B14F-4D97-AF65-F5344CB8AC3E}">
        <p14:creationId xmlns:p14="http://schemas.microsoft.com/office/powerpoint/2010/main" val="33284682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*Cyprian of Carthage</a:t>
            </a:r>
            <a:endParaRPr lang="en-US" sz="3600" b="1" dirty="0"/>
          </a:p>
        </p:txBody>
      </p:sp>
      <p:sp>
        <p:nvSpPr>
          <p:cNvPr id="4" name="Content Placeholder 3"/>
          <p:cNvSpPr>
            <a:spLocks noGrp="1"/>
          </p:cNvSpPr>
          <p:nvPr>
            <p:ph idx="1"/>
          </p:nvPr>
        </p:nvSpPr>
        <p:spPr>
          <a:xfrm>
            <a:off x="457200" y="838200"/>
            <a:ext cx="8229600" cy="5486400"/>
          </a:xfrm>
        </p:spPr>
        <p:txBody>
          <a:bodyPr>
            <a:normAutofit/>
          </a:bodyPr>
          <a:lstStyle/>
          <a:p>
            <a:r>
              <a:rPr lang="en-US" dirty="0"/>
              <a:t>The persecution under the emperor Decius raised some serious problems for Cyprian’s understanding of the Church</a:t>
            </a:r>
            <a:r>
              <a:rPr lang="en-US" dirty="0" smtClean="0"/>
              <a:t>.</a:t>
            </a:r>
          </a:p>
          <a:p>
            <a:r>
              <a:rPr lang="en-US" dirty="0"/>
              <a:t>Decius had ordered all citizens to offer sacrifice to the gods and to obtain an official certificate stating that they had done this. </a:t>
            </a:r>
            <a:endParaRPr lang="en-US" dirty="0" smtClean="0"/>
          </a:p>
          <a:p>
            <a:r>
              <a:rPr lang="en-US" dirty="0" smtClean="0"/>
              <a:t>Large </a:t>
            </a:r>
            <a:r>
              <a:rPr lang="en-US" dirty="0"/>
              <a:t>numbers of Church members had either offered sacrifice, or bribed magistrates to give them a fake certificate. </a:t>
            </a:r>
            <a:endParaRPr lang="en-US" dirty="0" smtClean="0"/>
          </a:p>
          <a:p>
            <a:r>
              <a:rPr lang="en-US" dirty="0" smtClean="0"/>
              <a:t>After </a:t>
            </a:r>
            <a:r>
              <a:rPr lang="en-US" dirty="0"/>
              <a:t>the persecution was over, these people wanted to be admitted back into the Church. What should be done with these “lapsed” Christians</a:t>
            </a:r>
            <a:r>
              <a:rPr lang="en-US" dirty="0" smtClean="0"/>
              <a:t>?</a:t>
            </a:r>
            <a:endParaRPr lang="en-US" dirty="0"/>
          </a:p>
        </p:txBody>
      </p:sp>
      <p:sp>
        <p:nvSpPr>
          <p:cNvPr id="6" name="TextBox 5"/>
          <p:cNvSpPr txBox="1"/>
          <p:nvPr/>
        </p:nvSpPr>
        <p:spPr>
          <a:xfrm>
            <a:off x="0" y="6519446"/>
            <a:ext cx="9144000" cy="584775"/>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1: The Age of the Early Church </a:t>
            </a:r>
            <a:r>
              <a:rPr lang="en-US" sz="1600" dirty="0" smtClean="0"/>
              <a:t>Fathers</a:t>
            </a:r>
            <a:r>
              <a:rPr lang="en-US" sz="1600" dirty="0"/>
              <a:t> . Kindle Edition.</a:t>
            </a:r>
            <a:r>
              <a:rPr lang="en-US" sz="1600" dirty="0" smtClean="0"/>
              <a:t> </a:t>
            </a:r>
            <a:endParaRPr lang="en-US" sz="1600" dirty="0">
              <a:solidFill>
                <a:prstClr val="black"/>
              </a:solidFill>
            </a:endParaRPr>
          </a:p>
          <a:p>
            <a:endParaRPr lang="en-US" sz="1600" dirty="0">
              <a:solidFill>
                <a:prstClr val="black"/>
              </a:solidFill>
            </a:endParaRPr>
          </a:p>
        </p:txBody>
      </p:sp>
    </p:spTree>
    <p:extLst>
      <p:ext uri="{BB962C8B-B14F-4D97-AF65-F5344CB8AC3E}">
        <p14:creationId xmlns:p14="http://schemas.microsoft.com/office/powerpoint/2010/main" val="1988797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*Cyprian of Carthage</a:t>
            </a:r>
            <a:endParaRPr lang="en-US" sz="3600" b="1" dirty="0"/>
          </a:p>
        </p:txBody>
      </p:sp>
      <p:sp>
        <p:nvSpPr>
          <p:cNvPr id="4" name="Content Placeholder 3"/>
          <p:cNvSpPr>
            <a:spLocks noGrp="1"/>
          </p:cNvSpPr>
          <p:nvPr>
            <p:ph idx="1"/>
          </p:nvPr>
        </p:nvSpPr>
        <p:spPr>
          <a:xfrm>
            <a:off x="457200" y="838200"/>
            <a:ext cx="8229600" cy="5486400"/>
          </a:xfrm>
        </p:spPr>
        <p:txBody>
          <a:bodyPr>
            <a:normAutofit/>
          </a:bodyPr>
          <a:lstStyle/>
          <a:p>
            <a:r>
              <a:rPr lang="en-US" dirty="0"/>
              <a:t>Cyprian presided over a local Church council at Carthage in 251 and played a leading part in its decision that the lapsed could be received back into the Church, but only after a period of time during which they would be proving their sincerity by doing “penance” </a:t>
            </a:r>
            <a:r>
              <a:rPr lang="en-US" dirty="0" smtClean="0"/>
              <a:t>for </a:t>
            </a:r>
            <a:r>
              <a:rPr lang="en-US" dirty="0"/>
              <a:t>their sin. </a:t>
            </a:r>
            <a:endParaRPr lang="en-US" dirty="0" smtClean="0"/>
          </a:p>
          <a:p>
            <a:r>
              <a:rPr lang="en-US" dirty="0" smtClean="0"/>
              <a:t>The </a:t>
            </a:r>
            <a:r>
              <a:rPr lang="en-US" dirty="0"/>
              <a:t>time period of penance was to vary according to the seriousness involved in each individual case of apostasy</a:t>
            </a:r>
            <a:r>
              <a:rPr lang="en-US" dirty="0" smtClean="0"/>
              <a:t>.</a:t>
            </a:r>
          </a:p>
        </p:txBody>
      </p:sp>
      <p:sp>
        <p:nvSpPr>
          <p:cNvPr id="6" name="TextBox 5"/>
          <p:cNvSpPr txBox="1"/>
          <p:nvPr/>
        </p:nvSpPr>
        <p:spPr>
          <a:xfrm>
            <a:off x="0" y="6519446"/>
            <a:ext cx="9144000" cy="584775"/>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1: The Age of the Early Church </a:t>
            </a:r>
            <a:r>
              <a:rPr lang="en-US" sz="1600" dirty="0" smtClean="0"/>
              <a:t>Fathers</a:t>
            </a:r>
            <a:r>
              <a:rPr lang="en-US" sz="1600" dirty="0"/>
              <a:t> . Kindle Edition.</a:t>
            </a:r>
            <a:r>
              <a:rPr lang="en-US" sz="1600" dirty="0" smtClean="0"/>
              <a:t> </a:t>
            </a:r>
            <a:endParaRPr lang="en-US" sz="1600" dirty="0">
              <a:solidFill>
                <a:prstClr val="black"/>
              </a:solidFill>
            </a:endParaRPr>
          </a:p>
          <a:p>
            <a:endParaRPr lang="en-US" sz="1600" dirty="0">
              <a:solidFill>
                <a:prstClr val="black"/>
              </a:solidFill>
            </a:endParaRPr>
          </a:p>
        </p:txBody>
      </p:sp>
    </p:spTree>
    <p:extLst>
      <p:ext uri="{BB962C8B-B14F-4D97-AF65-F5344CB8AC3E}">
        <p14:creationId xmlns:p14="http://schemas.microsoft.com/office/powerpoint/2010/main" val="25446484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*Cyprian of Carthage</a:t>
            </a:r>
            <a:endParaRPr lang="en-US" sz="3600" b="1" dirty="0"/>
          </a:p>
        </p:txBody>
      </p:sp>
      <p:sp>
        <p:nvSpPr>
          <p:cNvPr id="4" name="Content Placeholder 3"/>
          <p:cNvSpPr>
            <a:spLocks noGrp="1"/>
          </p:cNvSpPr>
          <p:nvPr>
            <p:ph idx="1"/>
          </p:nvPr>
        </p:nvSpPr>
        <p:spPr>
          <a:xfrm>
            <a:off x="457200" y="838200"/>
            <a:ext cx="8229600" cy="5486400"/>
          </a:xfrm>
        </p:spPr>
        <p:txBody>
          <a:bodyPr>
            <a:normAutofit lnSpcReduction="10000"/>
          </a:bodyPr>
          <a:lstStyle/>
          <a:p>
            <a:r>
              <a:rPr lang="en-US" dirty="0" smtClean="0"/>
              <a:t>These </a:t>
            </a:r>
            <a:r>
              <a:rPr lang="en-US" dirty="0"/>
              <a:t>decisions led to schisms in the Church. </a:t>
            </a:r>
            <a:endParaRPr lang="en-US" dirty="0" smtClean="0"/>
          </a:p>
          <a:p>
            <a:r>
              <a:rPr lang="en-US" dirty="0" smtClean="0"/>
              <a:t>Some </a:t>
            </a:r>
            <a:r>
              <a:rPr lang="en-US" dirty="0"/>
              <a:t>Christians in Carthage thought that Cyprian was </a:t>
            </a:r>
            <a:r>
              <a:rPr lang="en-US" b="1" i="1" dirty="0"/>
              <a:t>too strict</a:t>
            </a:r>
            <a:r>
              <a:rPr lang="en-US" dirty="0"/>
              <a:t>; led by the presbyter Novatus, they broke away to form a rival church with a softer, more lenient discipline. </a:t>
            </a:r>
            <a:endParaRPr lang="en-US" dirty="0" smtClean="0"/>
          </a:p>
          <a:p>
            <a:r>
              <a:rPr lang="en-US" dirty="0" smtClean="0"/>
              <a:t>The </a:t>
            </a:r>
            <a:r>
              <a:rPr lang="en-US" b="1" i="1" dirty="0"/>
              <a:t>opposite </a:t>
            </a:r>
            <a:r>
              <a:rPr lang="en-US" dirty="0"/>
              <a:t>happened in Rome, where the church took the same line as Carthage towards the problem of the lapsed. </a:t>
            </a:r>
            <a:endParaRPr lang="en-US" dirty="0" smtClean="0"/>
          </a:p>
          <a:p>
            <a:r>
              <a:rPr lang="en-US" dirty="0" smtClean="0"/>
              <a:t>Some </a:t>
            </a:r>
            <a:r>
              <a:rPr lang="en-US" dirty="0"/>
              <a:t>Roman Christians led by a presbyter </a:t>
            </a:r>
            <a:r>
              <a:rPr lang="en-US" dirty="0" smtClean="0"/>
              <a:t>named </a:t>
            </a:r>
            <a:r>
              <a:rPr lang="en-US" dirty="0"/>
              <a:t>Novatian broke away from the Roman church, forming a new congregation with a far stricter discipline: they would never readmit </a:t>
            </a:r>
            <a:r>
              <a:rPr lang="en-US" b="1" i="1" dirty="0"/>
              <a:t>any</a:t>
            </a:r>
            <a:r>
              <a:rPr lang="en-US" dirty="0"/>
              <a:t> lapsed believer</a:t>
            </a:r>
            <a:r>
              <a:rPr lang="en-US" dirty="0" smtClean="0"/>
              <a:t>.</a:t>
            </a:r>
            <a:endParaRPr lang="en-US" dirty="0"/>
          </a:p>
        </p:txBody>
      </p:sp>
      <p:sp>
        <p:nvSpPr>
          <p:cNvPr id="6" name="TextBox 5"/>
          <p:cNvSpPr txBox="1"/>
          <p:nvPr/>
        </p:nvSpPr>
        <p:spPr>
          <a:xfrm>
            <a:off x="0" y="6519446"/>
            <a:ext cx="9144000" cy="584775"/>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1: The Age of the Early Church </a:t>
            </a:r>
            <a:r>
              <a:rPr lang="en-US" sz="1600" dirty="0" smtClean="0"/>
              <a:t>Fathers</a:t>
            </a:r>
            <a:r>
              <a:rPr lang="en-US" sz="1600" dirty="0"/>
              <a:t> . Kindle Edition.</a:t>
            </a:r>
            <a:r>
              <a:rPr lang="en-US" sz="1600" dirty="0" smtClean="0"/>
              <a:t> </a:t>
            </a:r>
            <a:endParaRPr lang="en-US" sz="1600" dirty="0">
              <a:solidFill>
                <a:prstClr val="black"/>
              </a:solidFill>
            </a:endParaRPr>
          </a:p>
          <a:p>
            <a:endParaRPr lang="en-US" sz="1600" dirty="0">
              <a:solidFill>
                <a:prstClr val="black"/>
              </a:solidFill>
            </a:endParaRPr>
          </a:p>
        </p:txBody>
      </p:sp>
    </p:spTree>
    <p:extLst>
      <p:ext uri="{BB962C8B-B14F-4D97-AF65-F5344CB8AC3E}">
        <p14:creationId xmlns:p14="http://schemas.microsoft.com/office/powerpoint/2010/main" val="15103838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*Cyprian of Carthage</a:t>
            </a:r>
            <a:endParaRPr lang="en-US" sz="3600" b="1" dirty="0"/>
          </a:p>
        </p:txBody>
      </p:sp>
      <p:sp>
        <p:nvSpPr>
          <p:cNvPr id="4" name="Content Placeholder 3"/>
          <p:cNvSpPr>
            <a:spLocks noGrp="1"/>
          </p:cNvSpPr>
          <p:nvPr>
            <p:ph idx="1"/>
          </p:nvPr>
        </p:nvSpPr>
        <p:spPr>
          <a:xfrm>
            <a:off x="457200" y="838200"/>
            <a:ext cx="8229600" cy="5486400"/>
          </a:xfrm>
        </p:spPr>
        <p:txBody>
          <a:bodyPr>
            <a:normAutofit lnSpcReduction="10000"/>
          </a:bodyPr>
          <a:lstStyle/>
          <a:p>
            <a:r>
              <a:rPr lang="en-US" dirty="0"/>
              <a:t>The splits in the Church produced by Decius’s persecution led to even more problems. </a:t>
            </a:r>
            <a:endParaRPr lang="en-US" dirty="0" smtClean="0"/>
          </a:p>
          <a:p>
            <a:r>
              <a:rPr lang="en-US" dirty="0" smtClean="0"/>
              <a:t>What </a:t>
            </a:r>
            <a:r>
              <a:rPr lang="en-US" dirty="0"/>
              <a:t>if someone became a Christian in the Novatianist Church, was </a:t>
            </a:r>
            <a:r>
              <a:rPr lang="en-US" dirty="0" smtClean="0"/>
              <a:t>baptized </a:t>
            </a:r>
            <a:r>
              <a:rPr lang="en-US" dirty="0"/>
              <a:t>by Novatianists, and then decided to join the Catholic Church? Should he be </a:t>
            </a:r>
            <a:r>
              <a:rPr lang="en-US" dirty="0" smtClean="0"/>
              <a:t>re-baptized</a:t>
            </a:r>
            <a:r>
              <a:rPr lang="en-US" dirty="0"/>
              <a:t>? </a:t>
            </a:r>
            <a:endParaRPr lang="en-US" dirty="0" smtClean="0"/>
          </a:p>
          <a:p>
            <a:r>
              <a:rPr lang="en-US" dirty="0" smtClean="0"/>
              <a:t>Cyprian </a:t>
            </a:r>
            <a:r>
              <a:rPr lang="en-US" dirty="0"/>
              <a:t>said </a:t>
            </a:r>
            <a:r>
              <a:rPr lang="en-US" b="1" i="1" dirty="0"/>
              <a:t>yes</a:t>
            </a:r>
            <a:r>
              <a:rPr lang="en-US" dirty="0"/>
              <a:t>. Outside the Catholic Church, no baptism was spiritually effective. </a:t>
            </a:r>
            <a:endParaRPr lang="en-US" dirty="0" smtClean="0"/>
          </a:p>
          <a:p>
            <a:r>
              <a:rPr lang="en-US" dirty="0" smtClean="0"/>
              <a:t>But Stephen, </a:t>
            </a:r>
            <a:r>
              <a:rPr lang="en-US" dirty="0"/>
              <a:t>the bishop of </a:t>
            </a:r>
            <a:r>
              <a:rPr lang="en-US" dirty="0" smtClean="0"/>
              <a:t>Rome, </a:t>
            </a:r>
            <a:r>
              <a:rPr lang="en-US" dirty="0"/>
              <a:t>said </a:t>
            </a:r>
            <a:r>
              <a:rPr lang="en-US" b="1" i="1" dirty="0"/>
              <a:t>no</a:t>
            </a:r>
            <a:r>
              <a:rPr lang="en-US" dirty="0"/>
              <a:t>. As long as a person had been </a:t>
            </a:r>
            <a:r>
              <a:rPr lang="en-US" dirty="0" smtClean="0"/>
              <a:t>baptized </a:t>
            </a:r>
            <a:r>
              <a:rPr lang="en-US" dirty="0"/>
              <a:t>by water in the name of the Trinity, his baptism was valid. It did not matter that the baptism had been done in a schismatic church</a:t>
            </a:r>
            <a:r>
              <a:rPr lang="en-US" dirty="0" smtClean="0"/>
              <a:t>.</a:t>
            </a:r>
            <a:endParaRPr lang="en-US" dirty="0"/>
          </a:p>
        </p:txBody>
      </p:sp>
      <p:sp>
        <p:nvSpPr>
          <p:cNvPr id="6" name="TextBox 5"/>
          <p:cNvSpPr txBox="1"/>
          <p:nvPr/>
        </p:nvSpPr>
        <p:spPr>
          <a:xfrm>
            <a:off x="0" y="6519446"/>
            <a:ext cx="9144000" cy="584775"/>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1: The Age of the Early Church </a:t>
            </a:r>
            <a:r>
              <a:rPr lang="en-US" sz="1600" dirty="0" smtClean="0"/>
              <a:t>Fathers</a:t>
            </a:r>
            <a:r>
              <a:rPr lang="en-US" sz="1600" dirty="0"/>
              <a:t> . Kindle Edition.</a:t>
            </a:r>
            <a:r>
              <a:rPr lang="en-US" sz="1600" dirty="0" smtClean="0"/>
              <a:t> </a:t>
            </a:r>
            <a:endParaRPr lang="en-US" sz="1600" dirty="0">
              <a:solidFill>
                <a:prstClr val="black"/>
              </a:solidFill>
            </a:endParaRPr>
          </a:p>
          <a:p>
            <a:endParaRPr lang="en-US" sz="1600" dirty="0">
              <a:solidFill>
                <a:prstClr val="black"/>
              </a:solidFill>
            </a:endParaRPr>
          </a:p>
        </p:txBody>
      </p:sp>
    </p:spTree>
    <p:extLst>
      <p:ext uri="{BB962C8B-B14F-4D97-AF65-F5344CB8AC3E}">
        <p14:creationId xmlns:p14="http://schemas.microsoft.com/office/powerpoint/2010/main" val="16789819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smtClean="0"/>
              <a:t>What are some of the most impressive things that you remember about Origen?</a:t>
            </a:r>
          </a:p>
          <a:p>
            <a:pPr lvl="1"/>
            <a:r>
              <a:rPr lang="en-US" dirty="0" smtClean="0"/>
              <a:t>He was willing to be martyred as a Christian along with his Father at the age  of 17</a:t>
            </a:r>
          </a:p>
          <a:p>
            <a:pPr lvl="1"/>
            <a:r>
              <a:rPr lang="en-US" dirty="0"/>
              <a:t>At 18 years of age he was chosen to take Clement’s place in leading the Alexandrian School. </a:t>
            </a:r>
          </a:p>
          <a:p>
            <a:pPr lvl="1"/>
            <a:r>
              <a:rPr lang="en-US" dirty="0"/>
              <a:t>He had a scribe with him day and night who wrote down everything he </a:t>
            </a:r>
            <a:r>
              <a:rPr lang="en-US" dirty="0" smtClean="0"/>
              <a:t>said; consequently, today his extant works </a:t>
            </a:r>
            <a:r>
              <a:rPr lang="en-US" dirty="0"/>
              <a:t>fill 600 volumes. </a:t>
            </a:r>
          </a:p>
          <a:p>
            <a:pPr lvl="1"/>
            <a:r>
              <a:rPr lang="en-US" dirty="0" smtClean="0"/>
              <a:t>He </a:t>
            </a:r>
            <a:r>
              <a:rPr lang="en-US" dirty="0"/>
              <a:t>owned one coat, no shoes. Never drank wine, ate sparingly, slept on the floor, and spent much of the night in prayer.</a:t>
            </a:r>
          </a:p>
          <a:p>
            <a:pPr lvl="1"/>
            <a:r>
              <a:rPr lang="en-US" dirty="0" smtClean="0"/>
              <a:t>When the </a:t>
            </a:r>
            <a:r>
              <a:rPr lang="en-US" dirty="0"/>
              <a:t>bishop of </a:t>
            </a:r>
            <a:r>
              <a:rPr lang="en-US" dirty="0" smtClean="0"/>
              <a:t>Alexandria had </a:t>
            </a:r>
            <a:r>
              <a:rPr lang="en-US" dirty="0"/>
              <a:t>Origen </a:t>
            </a:r>
            <a:r>
              <a:rPr lang="en-US" dirty="0" smtClean="0"/>
              <a:t>condemned </a:t>
            </a:r>
            <a:r>
              <a:rPr lang="en-US" dirty="0"/>
              <a:t>and </a:t>
            </a:r>
            <a:r>
              <a:rPr lang="en-US" dirty="0" smtClean="0"/>
              <a:t>excommunicated, Origen </a:t>
            </a:r>
            <a:r>
              <a:rPr lang="en-US" dirty="0"/>
              <a:t>went to Caesarea and founded another school which soon rivaled the school in Alexandria! </a:t>
            </a:r>
            <a:endParaRPr lang="en-US" dirty="0" smtClean="0"/>
          </a:p>
          <a:p>
            <a:pPr lvl="1"/>
            <a:r>
              <a:rPr lang="en-US" dirty="0"/>
              <a:t>Today, in places like Westminster Theological Seminary, there are entire courses offered solely on Origen</a:t>
            </a:r>
            <a:r>
              <a:rPr lang="en-US" dirty="0" smtClean="0"/>
              <a:t>.</a:t>
            </a:r>
          </a:p>
          <a:p>
            <a:pPr lvl="1"/>
            <a:r>
              <a:rPr lang="en-US" dirty="0" smtClean="0"/>
              <a:t>He was one of only </a:t>
            </a:r>
            <a:r>
              <a:rPr lang="en-US" dirty="0"/>
              <a:t>two well-known early church fathers who knew both biblical languages </a:t>
            </a:r>
            <a:r>
              <a:rPr lang="en-US" dirty="0" smtClean="0"/>
              <a:t>well.</a:t>
            </a:r>
            <a:endParaRPr lang="en-US" dirty="0"/>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16703506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*Cyprian of Carthage</a:t>
            </a:r>
            <a:endParaRPr lang="en-US" sz="3600" b="1" dirty="0"/>
          </a:p>
        </p:txBody>
      </p:sp>
      <p:sp>
        <p:nvSpPr>
          <p:cNvPr id="4" name="Content Placeholder 3"/>
          <p:cNvSpPr>
            <a:spLocks noGrp="1"/>
          </p:cNvSpPr>
          <p:nvPr>
            <p:ph idx="1"/>
          </p:nvPr>
        </p:nvSpPr>
        <p:spPr>
          <a:xfrm>
            <a:off x="457200" y="838200"/>
            <a:ext cx="8229600" cy="5486400"/>
          </a:xfrm>
        </p:spPr>
        <p:txBody>
          <a:bodyPr>
            <a:normAutofit fontScale="92500"/>
          </a:bodyPr>
          <a:lstStyle/>
          <a:p>
            <a:r>
              <a:rPr lang="en-US" dirty="0"/>
              <a:t>Stephen tried to force his view on the churches of North-West </a:t>
            </a:r>
            <a:r>
              <a:rPr lang="en-US" dirty="0" smtClean="0"/>
              <a:t>Africa, </a:t>
            </a:r>
            <a:r>
              <a:rPr lang="en-US" dirty="0"/>
              <a:t>threatening to excommunicate them </a:t>
            </a:r>
            <a:r>
              <a:rPr lang="en-US" dirty="0" smtClean="0"/>
              <a:t>all</a:t>
            </a:r>
            <a:r>
              <a:rPr lang="en-US" dirty="0"/>
              <a:t>.</a:t>
            </a:r>
            <a:endParaRPr lang="en-US" dirty="0" smtClean="0"/>
          </a:p>
          <a:p>
            <a:r>
              <a:rPr lang="en-US" dirty="0" smtClean="0"/>
              <a:t>The response of Cyprian and the African bishops was </a:t>
            </a:r>
            <a:r>
              <a:rPr lang="en-US" dirty="0"/>
              <a:t>robust: </a:t>
            </a:r>
            <a:endParaRPr lang="en-US" dirty="0" smtClean="0"/>
          </a:p>
          <a:p>
            <a:pPr lvl="1"/>
            <a:r>
              <a:rPr lang="en-US" i="1" dirty="0" smtClean="0">
                <a:latin typeface="Cambria" panose="02040503050406030204" pitchFamily="18" charset="0"/>
                <a:ea typeface="Cambria" panose="02040503050406030204" pitchFamily="18" charset="0"/>
              </a:rPr>
              <a:t>Let </a:t>
            </a:r>
            <a:r>
              <a:rPr lang="en-US" i="1" dirty="0">
                <a:latin typeface="Cambria" panose="02040503050406030204" pitchFamily="18" charset="0"/>
                <a:ea typeface="Cambria" panose="02040503050406030204" pitchFamily="18" charset="0"/>
              </a:rPr>
              <a:t>each bishop give his opinion in this matter without judging another, and without separating from the fellowship of those who are not of his opinion. </a:t>
            </a:r>
            <a:r>
              <a:rPr lang="en-US" b="1" i="1" dirty="0">
                <a:latin typeface="Cambria" panose="02040503050406030204" pitchFamily="18" charset="0"/>
                <a:ea typeface="Cambria" panose="02040503050406030204" pitchFamily="18" charset="0"/>
              </a:rPr>
              <a:t>None of us must set himself up as a bishop of bishops</a:t>
            </a:r>
            <a:r>
              <a:rPr lang="en-US" i="1" dirty="0">
                <a:latin typeface="Cambria" panose="02040503050406030204" pitchFamily="18" charset="0"/>
                <a:ea typeface="Cambria" panose="02040503050406030204" pitchFamily="18" charset="0"/>
              </a:rPr>
              <a:t>, nor force his brother-bishops to obey him by tyrannical terror. Every bishop has full liberty and complete power in his own church. No other bishop can judge him, and he cannot judge any other bishop. Let us all await the judgment of our Lord Jesus Christ, who alone has the power to appoint us as governors in His Church, and who alone can judge our conduct</a:t>
            </a:r>
            <a:r>
              <a:rPr lang="en-US" i="1" dirty="0" smtClean="0">
                <a:latin typeface="Cambria" panose="02040503050406030204" pitchFamily="18" charset="0"/>
                <a:ea typeface="Cambria" panose="02040503050406030204" pitchFamily="18" charset="0"/>
              </a:rPr>
              <a:t>.</a:t>
            </a:r>
            <a:endParaRPr lang="en-US" i="1" dirty="0">
              <a:latin typeface="Cambria" panose="02040503050406030204" pitchFamily="18" charset="0"/>
              <a:ea typeface="Cambria" panose="02040503050406030204" pitchFamily="18" charset="0"/>
            </a:endParaRPr>
          </a:p>
        </p:txBody>
      </p:sp>
      <p:sp>
        <p:nvSpPr>
          <p:cNvPr id="6" name="TextBox 5"/>
          <p:cNvSpPr txBox="1"/>
          <p:nvPr/>
        </p:nvSpPr>
        <p:spPr>
          <a:xfrm>
            <a:off x="0" y="6519446"/>
            <a:ext cx="9144000" cy="584775"/>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1: The Age of the Early Church </a:t>
            </a:r>
            <a:r>
              <a:rPr lang="en-US" sz="1600" dirty="0" smtClean="0"/>
              <a:t>Fathers</a:t>
            </a:r>
            <a:r>
              <a:rPr lang="en-US" sz="1600" dirty="0"/>
              <a:t> . Kindle Edition.</a:t>
            </a:r>
            <a:r>
              <a:rPr lang="en-US" sz="1600" dirty="0" smtClean="0"/>
              <a:t> </a:t>
            </a:r>
            <a:endParaRPr lang="en-US" sz="1600" dirty="0">
              <a:solidFill>
                <a:prstClr val="black"/>
              </a:solidFill>
            </a:endParaRPr>
          </a:p>
          <a:p>
            <a:endParaRPr lang="en-US" sz="1600" dirty="0">
              <a:solidFill>
                <a:prstClr val="black"/>
              </a:solidFill>
            </a:endParaRPr>
          </a:p>
        </p:txBody>
      </p:sp>
    </p:spTree>
    <p:extLst>
      <p:ext uri="{BB962C8B-B14F-4D97-AF65-F5344CB8AC3E}">
        <p14:creationId xmlns:p14="http://schemas.microsoft.com/office/powerpoint/2010/main" val="13269647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Cyprian of Carthage</a:t>
            </a:r>
            <a:endParaRPr lang="en-US" sz="3600" b="1" dirty="0"/>
          </a:p>
        </p:txBody>
      </p:sp>
      <p:sp>
        <p:nvSpPr>
          <p:cNvPr id="4" name="Content Placeholder 3"/>
          <p:cNvSpPr>
            <a:spLocks noGrp="1"/>
          </p:cNvSpPr>
          <p:nvPr>
            <p:ph idx="1"/>
          </p:nvPr>
        </p:nvSpPr>
        <p:spPr>
          <a:xfrm>
            <a:off x="457200" y="838200"/>
            <a:ext cx="8229600" cy="5486400"/>
          </a:xfrm>
        </p:spPr>
        <p:txBody>
          <a:bodyPr>
            <a:normAutofit/>
          </a:bodyPr>
          <a:lstStyle/>
          <a:p>
            <a:r>
              <a:rPr lang="en-US" dirty="0" smtClean="0"/>
              <a:t>Unfortunately, over time, Cyprian’s </a:t>
            </a:r>
            <a:r>
              <a:rPr lang="en-US" dirty="0"/>
              <a:t>insistence on the equality of all bishops gave way, in the West, to a belief in the supremacy of the bishop of </a:t>
            </a:r>
            <a:r>
              <a:rPr lang="en-US" dirty="0" smtClean="0"/>
              <a:t>Rome.</a:t>
            </a:r>
            <a:r>
              <a:rPr lang="en-US" baseline="30000" dirty="0" smtClean="0"/>
              <a:t>1</a:t>
            </a:r>
            <a:endParaRPr lang="en-US" baseline="30000" dirty="0"/>
          </a:p>
          <a:p>
            <a:r>
              <a:rPr lang="en-US" dirty="0" smtClean="0"/>
              <a:t>The </a:t>
            </a:r>
            <a:r>
              <a:rPr lang="en-US" dirty="0"/>
              <a:t>question of what should be done about those baptized Christians who sinned </a:t>
            </a:r>
            <a:r>
              <a:rPr lang="en-US" b="1" i="1" dirty="0" smtClean="0"/>
              <a:t>continued</a:t>
            </a:r>
            <a:r>
              <a:rPr lang="en-US" dirty="0" smtClean="0"/>
              <a:t> to divide </a:t>
            </a:r>
            <a:r>
              <a:rPr lang="en-US" dirty="0"/>
              <a:t>the Western </a:t>
            </a:r>
            <a:r>
              <a:rPr lang="en-US" dirty="0" smtClean="0"/>
              <a:t>church.</a:t>
            </a:r>
            <a:r>
              <a:rPr lang="en-US" baseline="30000" dirty="0" smtClean="0"/>
              <a:t>2</a:t>
            </a:r>
            <a:endParaRPr lang="en-US" dirty="0" smtClean="0"/>
          </a:p>
          <a:p>
            <a:r>
              <a:rPr lang="en-US" dirty="0" smtClean="0"/>
              <a:t>It </a:t>
            </a:r>
            <a:r>
              <a:rPr lang="en-US" dirty="0"/>
              <a:t>was out of that concern that the entire penitential system </a:t>
            </a:r>
            <a:r>
              <a:rPr lang="en-US" dirty="0" smtClean="0"/>
              <a:t>eventually developed over time.</a:t>
            </a:r>
            <a:r>
              <a:rPr lang="en-US" baseline="30000" dirty="0" smtClean="0"/>
              <a:t>2</a:t>
            </a:r>
            <a:endParaRPr lang="en-US" dirty="0" smtClean="0"/>
          </a:p>
          <a:p>
            <a:r>
              <a:rPr lang="en-US" dirty="0" smtClean="0"/>
              <a:t>Much </a:t>
            </a:r>
            <a:r>
              <a:rPr lang="en-US" dirty="0"/>
              <a:t>later, the Protestant Reformation was in large measure a protest against </a:t>
            </a:r>
            <a:r>
              <a:rPr lang="en-US" b="1" i="1" dirty="0"/>
              <a:t>that </a:t>
            </a:r>
            <a:r>
              <a:rPr lang="en-US" dirty="0" smtClean="0"/>
              <a:t>system.</a:t>
            </a:r>
            <a:r>
              <a:rPr lang="en-US" baseline="30000" dirty="0" smtClean="0"/>
              <a:t>2</a:t>
            </a:r>
            <a:endParaRPr lang="en-US" dirty="0"/>
          </a:p>
        </p:txBody>
      </p:sp>
      <p:sp>
        <p:nvSpPr>
          <p:cNvPr id="6" name="TextBox 5"/>
          <p:cNvSpPr txBox="1"/>
          <p:nvPr/>
        </p:nvSpPr>
        <p:spPr>
          <a:xfrm>
            <a:off x="0" y="6334780"/>
            <a:ext cx="9144000" cy="523220"/>
          </a:xfrm>
          <a:prstGeom prst="rect">
            <a:avLst/>
          </a:prstGeom>
          <a:noFill/>
        </p:spPr>
        <p:txBody>
          <a:bodyPr wrap="square" rtlCol="0">
            <a:spAutoFit/>
          </a:bodyPr>
          <a:lstStyle/>
          <a:p>
            <a:r>
              <a:rPr lang="en-US" sz="1400" baseline="30000" dirty="0" smtClean="0"/>
              <a:t>1</a:t>
            </a:r>
            <a:r>
              <a:rPr lang="en-US" sz="1400" dirty="0" smtClean="0"/>
              <a:t>Needham</a:t>
            </a:r>
            <a:r>
              <a:rPr lang="en-US" sz="1400" dirty="0"/>
              <a:t>, Nick. 2,000 Years of Christ's Power Vol. 1: The Age of the Early Church Fathers . Kindle Edition. </a:t>
            </a:r>
            <a:r>
              <a:rPr lang="en-US" sz="1400" dirty="0" smtClean="0"/>
              <a:t> </a:t>
            </a:r>
          </a:p>
          <a:p>
            <a:r>
              <a:rPr lang="en-US" sz="1400" baseline="30000" dirty="0" smtClean="0"/>
              <a:t>2</a:t>
            </a:r>
            <a:r>
              <a:rPr lang="en-US" sz="1400" dirty="0" smtClean="0"/>
              <a:t>Gonzalez</a:t>
            </a:r>
            <a:r>
              <a:rPr lang="en-US" sz="1400" dirty="0"/>
              <a:t>, Justo L.. The Story of Christianity: Volume 1: The Early Church to the Dawn of the Reformation (p. 104)</a:t>
            </a:r>
            <a:endParaRPr lang="en-US" sz="1400" dirty="0">
              <a:solidFill>
                <a:prstClr val="black"/>
              </a:solidFill>
            </a:endParaRPr>
          </a:p>
        </p:txBody>
      </p:sp>
    </p:spTree>
    <p:extLst>
      <p:ext uri="{BB962C8B-B14F-4D97-AF65-F5344CB8AC3E}">
        <p14:creationId xmlns:p14="http://schemas.microsoft.com/office/powerpoint/2010/main" val="30797432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1000" r="-21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a:t>
            </a:r>
            <a:r>
              <a:rPr lang="en-US" sz="1600" dirty="0" smtClean="0">
                <a:solidFill>
                  <a:prstClr val="black"/>
                </a:solidFill>
                <a:hlinkClick r:id="rId4"/>
              </a:rPr>
              <a:t>www.crisismagazine.com/2017/monasticism-testifies-gods-reality</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8791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The Development of Monasticism</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889021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21567518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6755464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457200" y="838200"/>
            <a:ext cx="8229600" cy="5867400"/>
          </a:xfrm>
        </p:spPr>
        <p:txBody>
          <a:bodyPr>
            <a:normAutofit fontScale="92500" lnSpcReduction="20000"/>
          </a:bodyPr>
          <a:lstStyle/>
          <a:p>
            <a:r>
              <a:rPr lang="en-US" dirty="0" smtClean="0"/>
              <a:t>The church conflicts brought about </a:t>
            </a:r>
            <a:r>
              <a:rPr lang="en-US" dirty="0"/>
              <a:t>by Hippolytus </a:t>
            </a:r>
            <a:r>
              <a:rPr lang="en-US" dirty="0" smtClean="0"/>
              <a:t>raise a lot of questions about the importance of purity within the local church:</a:t>
            </a:r>
          </a:p>
          <a:p>
            <a:pPr lvl="1"/>
            <a:r>
              <a:rPr lang="en-US" dirty="0" smtClean="0"/>
              <a:t>Is it essential that leaders and members of a church hold to a right view of God in his triune nature?</a:t>
            </a:r>
          </a:p>
          <a:p>
            <a:pPr lvl="1"/>
            <a:r>
              <a:rPr lang="en-US" dirty="0" smtClean="0"/>
              <a:t>Is it important that the members of a local church be held to a high standard of personal purity?</a:t>
            </a:r>
          </a:p>
          <a:p>
            <a:pPr lvl="1"/>
            <a:r>
              <a:rPr lang="en-US" dirty="0" smtClean="0"/>
              <a:t>How is sin to be dealt with within a local church?</a:t>
            </a:r>
          </a:p>
          <a:p>
            <a:r>
              <a:rPr lang="en-US" dirty="0" smtClean="0"/>
              <a:t>Did Cyprian have too high of a view of the role of a bishop within the church when he said that to </a:t>
            </a:r>
            <a:r>
              <a:rPr lang="en-US" dirty="0"/>
              <a:t>belong to the Catholic Church, </a:t>
            </a:r>
            <a:r>
              <a:rPr lang="en-US" dirty="0" smtClean="0"/>
              <a:t>a </a:t>
            </a:r>
            <a:r>
              <a:rPr lang="en-US" dirty="0"/>
              <a:t>person had to </a:t>
            </a:r>
            <a:r>
              <a:rPr lang="en-US" dirty="0" smtClean="0"/>
              <a:t>“be </a:t>
            </a:r>
            <a:r>
              <a:rPr lang="en-US" dirty="0"/>
              <a:t>in fellowship with the local apostolic </a:t>
            </a:r>
            <a:r>
              <a:rPr lang="en-US" dirty="0" smtClean="0"/>
              <a:t>bishop”?</a:t>
            </a:r>
          </a:p>
          <a:p>
            <a:r>
              <a:rPr lang="en-US" dirty="0" smtClean="0"/>
              <a:t>Did Cyprian have too high a view of the church when he taught that a person cannot escape judgment if they do not belong to a sound local church body?</a:t>
            </a:r>
          </a:p>
          <a:p>
            <a:r>
              <a:rPr lang="en-US" dirty="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28549471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a:t>But </a:t>
            </a:r>
            <a:r>
              <a:rPr lang="en-US" dirty="0" smtClean="0"/>
              <a:t>unfortunately, Origen’s </a:t>
            </a:r>
            <a:r>
              <a:rPr lang="en-US" b="1" i="1" dirty="0"/>
              <a:t>largest</a:t>
            </a:r>
            <a:r>
              <a:rPr lang="en-US" dirty="0"/>
              <a:t> area of influence </a:t>
            </a:r>
            <a:r>
              <a:rPr lang="en-US" dirty="0" smtClean="0"/>
              <a:t>on subsequent generations is </a:t>
            </a:r>
            <a:r>
              <a:rPr lang="en-US" dirty="0"/>
              <a:t>in the area of exegesis (or the </a:t>
            </a:r>
            <a:r>
              <a:rPr lang="en-US" b="1" i="1" dirty="0"/>
              <a:t>lack</a:t>
            </a:r>
            <a:r>
              <a:rPr lang="en-US" dirty="0"/>
              <a:t> thereof). Origen introduced the </a:t>
            </a:r>
            <a:r>
              <a:rPr lang="en-US" b="1" i="1" dirty="0"/>
              <a:t>allegorical </a:t>
            </a:r>
            <a:r>
              <a:rPr lang="en-US" dirty="0"/>
              <a:t>method of interpretation</a:t>
            </a:r>
            <a:r>
              <a:rPr lang="en-US" dirty="0" smtClean="0"/>
              <a:t>.</a:t>
            </a:r>
          </a:p>
          <a:p>
            <a:r>
              <a:rPr lang="en-US" dirty="0" smtClean="0"/>
              <a:t>According to the </a:t>
            </a:r>
            <a:r>
              <a:rPr lang="en-US" dirty="0"/>
              <a:t>allegorical </a:t>
            </a:r>
            <a:r>
              <a:rPr lang="en-US" dirty="0" smtClean="0"/>
              <a:t>method of interpretation what </a:t>
            </a:r>
            <a:r>
              <a:rPr lang="en-US" dirty="0"/>
              <a:t>are </a:t>
            </a:r>
            <a:r>
              <a:rPr lang="en-US" dirty="0" smtClean="0"/>
              <a:t>the three </a:t>
            </a:r>
            <a:r>
              <a:rPr lang="en-US" dirty="0"/>
              <a:t>“senses” to </a:t>
            </a:r>
            <a:r>
              <a:rPr lang="en-US" dirty="0" smtClean="0"/>
              <a:t>be found in every </a:t>
            </a:r>
            <a:r>
              <a:rPr lang="en-US" dirty="0"/>
              <a:t>biblical </a:t>
            </a:r>
            <a:r>
              <a:rPr lang="en-US" dirty="0" smtClean="0"/>
              <a:t>text?</a:t>
            </a:r>
            <a:endParaRPr lang="en-US" dirty="0"/>
          </a:p>
          <a:p>
            <a:pPr lvl="1"/>
            <a:r>
              <a:rPr lang="en-US" b="1" dirty="0"/>
              <a:t>The Literal Sense </a:t>
            </a:r>
            <a:r>
              <a:rPr lang="en-US" dirty="0"/>
              <a:t>– Origen considered this the least important – though we believe the opposite. </a:t>
            </a:r>
            <a:endParaRPr lang="en-US" dirty="0" smtClean="0"/>
          </a:p>
          <a:p>
            <a:pPr lvl="1"/>
            <a:r>
              <a:rPr lang="en-US" b="1" dirty="0" smtClean="0"/>
              <a:t>The </a:t>
            </a:r>
            <a:r>
              <a:rPr lang="en-US" b="1" dirty="0"/>
              <a:t>Moral Sense </a:t>
            </a:r>
            <a:r>
              <a:rPr lang="en-US" dirty="0"/>
              <a:t>– He considered this a little more important.</a:t>
            </a:r>
          </a:p>
          <a:p>
            <a:pPr lvl="1"/>
            <a:r>
              <a:rPr lang="en-US" b="1" dirty="0"/>
              <a:t>The Spiritual or Allegorical Sense </a:t>
            </a:r>
            <a:r>
              <a:rPr lang="en-US" dirty="0"/>
              <a:t>– He considered this most important. </a:t>
            </a:r>
            <a:endParaRPr lang="en-US" dirty="0" smtClean="0"/>
          </a:p>
          <a:p>
            <a:r>
              <a:rPr lang="en-US" dirty="0" smtClean="0"/>
              <a:t>What is the problem with the allegorical method of interpretation?</a:t>
            </a:r>
          </a:p>
          <a:p>
            <a:pPr lvl="1"/>
            <a:r>
              <a:rPr lang="en-US" dirty="0" smtClean="0"/>
              <a:t>It’s not tied to anything objective in the biblical text, and so someone using this method can say anything they want and claim they got it from the text, when, in reality, they just made it up!</a:t>
            </a:r>
            <a:endParaRPr lang="en-US" dirty="0"/>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1775139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https://en.wikipedia.org/wiki/Hippolytus_of_Rome#/</a:t>
            </a:r>
            <a:r>
              <a:rPr lang="en-US" sz="1600" dirty="0" smtClean="0">
                <a:solidFill>
                  <a:prstClr val="black"/>
                </a:solidFill>
                <a:hlinkClick r:id="rId4"/>
              </a:rPr>
              <a:t>media/File:Hippolytus_martyrdom.jpg</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Hippolytus of Rome </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7219449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*Hippolytus of Rome</a:t>
            </a:r>
          </a:p>
        </p:txBody>
      </p:sp>
      <p:sp>
        <p:nvSpPr>
          <p:cNvPr id="4" name="Content Placeholder 3"/>
          <p:cNvSpPr>
            <a:spLocks noGrp="1"/>
          </p:cNvSpPr>
          <p:nvPr>
            <p:ph idx="1"/>
          </p:nvPr>
        </p:nvSpPr>
        <p:spPr>
          <a:xfrm>
            <a:off x="457200" y="838200"/>
            <a:ext cx="8229600" cy="5486400"/>
          </a:xfrm>
        </p:spPr>
        <p:txBody>
          <a:bodyPr>
            <a:normAutofit/>
          </a:bodyPr>
          <a:lstStyle/>
          <a:p>
            <a:r>
              <a:rPr lang="en-US" dirty="0"/>
              <a:t>This famous person has lived three </a:t>
            </a:r>
            <a:r>
              <a:rPr lang="en-US" dirty="0" smtClean="0"/>
              <a:t>lives:</a:t>
            </a:r>
          </a:p>
          <a:p>
            <a:pPr lvl="1"/>
            <a:r>
              <a:rPr lang="en-US" dirty="0" smtClean="0"/>
              <a:t>A </a:t>
            </a:r>
            <a:r>
              <a:rPr lang="en-US" dirty="0"/>
              <a:t>real one in the third century as an opponent of the </a:t>
            </a:r>
            <a:r>
              <a:rPr lang="en-US" dirty="0" smtClean="0"/>
              <a:t>Roman bishops </a:t>
            </a:r>
            <a:r>
              <a:rPr lang="en-US" dirty="0"/>
              <a:t>of his </a:t>
            </a:r>
            <a:r>
              <a:rPr lang="en-US" dirty="0" smtClean="0"/>
              <a:t>day</a:t>
            </a:r>
          </a:p>
          <a:p>
            <a:pPr lvl="1"/>
            <a:r>
              <a:rPr lang="en-US" dirty="0" smtClean="0"/>
              <a:t>A </a:t>
            </a:r>
            <a:r>
              <a:rPr lang="en-US" dirty="0"/>
              <a:t>fictitious one in the middle ages as a canonized </a:t>
            </a:r>
            <a:r>
              <a:rPr lang="en-US" dirty="0" smtClean="0"/>
              <a:t>Roman Catholic “saint”</a:t>
            </a:r>
          </a:p>
          <a:p>
            <a:pPr lvl="1"/>
            <a:r>
              <a:rPr lang="en-US" dirty="0" smtClean="0"/>
              <a:t>A </a:t>
            </a:r>
            <a:r>
              <a:rPr lang="en-US" dirty="0"/>
              <a:t>literary one in the nineteenth century after the discovery of his long lost works against heresies. </a:t>
            </a:r>
            <a:endParaRPr lang="en-US" dirty="0" smtClean="0"/>
          </a:p>
          <a:p>
            <a:r>
              <a:rPr lang="en-US" dirty="0"/>
              <a:t>Hippolytus was undoubtedly one of the most learned and eminent scholars and theologians of his time. </a:t>
            </a:r>
            <a:endParaRPr lang="en-US" dirty="0" smtClean="0"/>
          </a:p>
          <a:p>
            <a:r>
              <a:rPr lang="en-US" dirty="0" smtClean="0"/>
              <a:t>During the middle ages, the </a:t>
            </a:r>
            <a:r>
              <a:rPr lang="en-US" dirty="0"/>
              <a:t>Roman </a:t>
            </a:r>
            <a:r>
              <a:rPr lang="en-US" dirty="0" smtClean="0"/>
              <a:t>Catholic church considered him a “saint” </a:t>
            </a:r>
            <a:r>
              <a:rPr lang="en-US" dirty="0"/>
              <a:t>and </a:t>
            </a:r>
            <a:r>
              <a:rPr lang="en-US" dirty="0" smtClean="0"/>
              <a:t>a martyr.</a:t>
            </a:r>
          </a:p>
        </p:txBody>
      </p:sp>
      <p:sp>
        <p:nvSpPr>
          <p:cNvPr id="6" name="TextBox 5"/>
          <p:cNvSpPr txBox="1"/>
          <p:nvPr/>
        </p:nvSpPr>
        <p:spPr>
          <a:xfrm>
            <a:off x="0" y="6519446"/>
            <a:ext cx="9144000" cy="584775"/>
          </a:xfrm>
          <a:prstGeom prst="rect">
            <a:avLst/>
          </a:prstGeom>
          <a:noFill/>
        </p:spPr>
        <p:txBody>
          <a:bodyPr wrap="square" rtlCol="0">
            <a:spAutoFit/>
          </a:bodyPr>
          <a:lstStyle/>
          <a:p>
            <a:r>
              <a:rPr lang="en-US" sz="1600" dirty="0" smtClean="0">
                <a:solidFill>
                  <a:prstClr val="black"/>
                </a:solidFill>
              </a:rPr>
              <a:t>*</a:t>
            </a:r>
            <a:r>
              <a:rPr lang="en-US" sz="1600" dirty="0"/>
              <a:t> Schaff, Philip. History Of The Christian Church (The Complete Eight Volumes In One</a:t>
            </a:r>
            <a:r>
              <a:rPr lang="en-US" sz="1600" dirty="0" smtClean="0"/>
              <a:t>). </a:t>
            </a:r>
            <a:r>
              <a:rPr lang="en-US" sz="1600" dirty="0"/>
              <a:t>Kindle Edition.</a:t>
            </a:r>
          </a:p>
          <a:p>
            <a:endParaRPr lang="en-US" sz="1600" dirty="0">
              <a:solidFill>
                <a:prstClr val="black"/>
              </a:solidFill>
            </a:endParaRPr>
          </a:p>
        </p:txBody>
      </p:sp>
    </p:spTree>
    <p:extLst>
      <p:ext uri="{BB962C8B-B14F-4D97-AF65-F5344CB8AC3E}">
        <p14:creationId xmlns:p14="http://schemas.microsoft.com/office/powerpoint/2010/main" val="2341597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*Hippolytus of Rome</a:t>
            </a:r>
          </a:p>
        </p:txBody>
      </p:sp>
      <p:sp>
        <p:nvSpPr>
          <p:cNvPr id="4" name="Content Placeholder 3"/>
          <p:cNvSpPr>
            <a:spLocks noGrp="1"/>
          </p:cNvSpPr>
          <p:nvPr>
            <p:ph idx="1"/>
          </p:nvPr>
        </p:nvSpPr>
        <p:spPr>
          <a:xfrm>
            <a:off x="457200" y="838200"/>
            <a:ext cx="8229600" cy="5486400"/>
          </a:xfrm>
        </p:spPr>
        <p:txBody>
          <a:bodyPr>
            <a:normAutofit fontScale="92500" lnSpcReduction="10000"/>
          </a:bodyPr>
          <a:lstStyle/>
          <a:p>
            <a:r>
              <a:rPr lang="en-US" dirty="0"/>
              <a:t>But when Books 4-10 of one of </a:t>
            </a:r>
            <a:r>
              <a:rPr lang="en-US" dirty="0" smtClean="0"/>
              <a:t>Hippolytus’ </a:t>
            </a:r>
            <a:r>
              <a:rPr lang="en-US" dirty="0"/>
              <a:t>most famous works, “</a:t>
            </a:r>
            <a:r>
              <a:rPr lang="en-US" i="1" dirty="0"/>
              <a:t>Refutation of all Heresies</a:t>
            </a:r>
            <a:r>
              <a:rPr lang="en-US" dirty="0"/>
              <a:t>”, was discovered and published in 1851, it became clear that, in his day, Hippolytus had </a:t>
            </a:r>
            <a:r>
              <a:rPr lang="en-US" dirty="0" smtClean="0"/>
              <a:t>vigorously </a:t>
            </a:r>
            <a:r>
              <a:rPr lang="en-US" b="1" i="1" dirty="0" smtClean="0"/>
              <a:t>opposed</a:t>
            </a:r>
            <a:r>
              <a:rPr lang="en-US" dirty="0" smtClean="0"/>
              <a:t> a </a:t>
            </a:r>
            <a:r>
              <a:rPr lang="en-US" dirty="0"/>
              <a:t>number of the Roman bishops whom the Roman Catholics now claim were early “popes”! </a:t>
            </a:r>
          </a:p>
          <a:p>
            <a:r>
              <a:rPr lang="en-US" dirty="0" smtClean="0"/>
              <a:t>Until this publication was made available in 1851, </a:t>
            </a:r>
            <a:r>
              <a:rPr lang="en-US" dirty="0"/>
              <a:t>it was </a:t>
            </a:r>
            <a:r>
              <a:rPr lang="en-US" dirty="0" smtClean="0"/>
              <a:t>difficult to </a:t>
            </a:r>
            <a:r>
              <a:rPr lang="en-US" dirty="0"/>
              <a:t>obtain </a:t>
            </a:r>
            <a:r>
              <a:rPr lang="en-US" b="1" i="1" dirty="0"/>
              <a:t>any</a:t>
            </a:r>
            <a:r>
              <a:rPr lang="en-US" dirty="0"/>
              <a:t> definite </a:t>
            </a:r>
            <a:r>
              <a:rPr lang="en-US" dirty="0" smtClean="0"/>
              <a:t>facts </a:t>
            </a:r>
            <a:r>
              <a:rPr lang="en-US" dirty="0"/>
              <a:t>concerning Hippolytus of Rome and his life </a:t>
            </a:r>
            <a:r>
              <a:rPr lang="en-US" dirty="0" smtClean="0"/>
              <a:t>because there were so many </a:t>
            </a:r>
            <a:r>
              <a:rPr lang="en-US" dirty="0"/>
              <a:t>conflicting statements </a:t>
            </a:r>
            <a:r>
              <a:rPr lang="en-US" dirty="0" smtClean="0"/>
              <a:t>made about him by early historical writers.</a:t>
            </a:r>
          </a:p>
          <a:p>
            <a:r>
              <a:rPr lang="en-US" dirty="0" smtClean="0"/>
              <a:t>But with this relatively recent discovery, it is </a:t>
            </a:r>
            <a:r>
              <a:rPr lang="en-US" dirty="0"/>
              <a:t>now </a:t>
            </a:r>
            <a:r>
              <a:rPr lang="en-US" dirty="0" smtClean="0"/>
              <a:t>possible </a:t>
            </a:r>
            <a:r>
              <a:rPr lang="en-US" dirty="0"/>
              <a:t>to clear up </a:t>
            </a:r>
            <a:r>
              <a:rPr lang="en-US" dirty="0" smtClean="0"/>
              <a:t>many of the ambiguities that once existed concerning </a:t>
            </a:r>
            <a:r>
              <a:rPr lang="en-US" dirty="0"/>
              <a:t>the life of </a:t>
            </a:r>
            <a:r>
              <a:rPr lang="en-US" dirty="0" smtClean="0"/>
              <a:t>Hippolytus.</a:t>
            </a:r>
            <a:endParaRPr lang="en-US" dirty="0"/>
          </a:p>
        </p:txBody>
      </p:sp>
      <p:sp>
        <p:nvSpPr>
          <p:cNvPr id="6" name="TextBox 5"/>
          <p:cNvSpPr txBox="1"/>
          <p:nvPr/>
        </p:nvSpPr>
        <p:spPr>
          <a:xfrm>
            <a:off x="0" y="6519446"/>
            <a:ext cx="9144000" cy="830997"/>
          </a:xfrm>
          <a:prstGeom prst="rect">
            <a:avLst/>
          </a:prstGeom>
          <a:noFill/>
        </p:spPr>
        <p:txBody>
          <a:bodyPr wrap="square" rtlCol="0">
            <a:spAutoFit/>
          </a:bodyPr>
          <a:lstStyle/>
          <a:p>
            <a:r>
              <a:rPr lang="en-US" sz="1600" dirty="0" smtClean="0">
                <a:solidFill>
                  <a:prstClr val="black"/>
                </a:solidFill>
              </a:rPr>
              <a:t>*</a:t>
            </a:r>
            <a:r>
              <a:rPr lang="en-US" sz="1600" dirty="0"/>
              <a:t> </a:t>
            </a:r>
            <a:r>
              <a:rPr lang="en-US" sz="1600" i="1" dirty="0"/>
              <a:t>The Complete Works of St. Hippolytus </a:t>
            </a:r>
            <a:r>
              <a:rPr lang="en-US" sz="1600" dirty="0"/>
              <a:t>(9 Books</a:t>
            </a:r>
            <a:r>
              <a:rPr lang="en-US" sz="1600" dirty="0" smtClean="0"/>
              <a:t>). Kindle </a:t>
            </a:r>
            <a:r>
              <a:rPr lang="en-US" sz="1600" dirty="0"/>
              <a:t>Edition</a:t>
            </a:r>
            <a:r>
              <a:rPr lang="en-US" sz="1600" dirty="0" smtClean="0"/>
              <a:t>. </a:t>
            </a:r>
            <a:r>
              <a:rPr lang="en-US" sz="1600" dirty="0"/>
              <a:t>Introduction by </a:t>
            </a:r>
            <a:r>
              <a:rPr lang="en-US" sz="1600" dirty="0" smtClean="0"/>
              <a:t>J.P</a:t>
            </a:r>
            <a:r>
              <a:rPr lang="en-US" sz="1600" dirty="0"/>
              <a:t>. Kirsch</a:t>
            </a:r>
          </a:p>
          <a:p>
            <a:r>
              <a:rPr lang="en-US" sz="1600" dirty="0" smtClean="0"/>
              <a:t>.</a:t>
            </a:r>
            <a:endParaRPr lang="en-US" sz="1600" dirty="0"/>
          </a:p>
          <a:p>
            <a:endParaRPr lang="en-US" sz="1600" dirty="0">
              <a:solidFill>
                <a:prstClr val="black"/>
              </a:solidFill>
            </a:endParaRPr>
          </a:p>
        </p:txBody>
      </p:sp>
    </p:spTree>
    <p:extLst>
      <p:ext uri="{BB962C8B-B14F-4D97-AF65-F5344CB8AC3E}">
        <p14:creationId xmlns:p14="http://schemas.microsoft.com/office/powerpoint/2010/main" val="1367676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*Hippolytus of Rome</a:t>
            </a:r>
          </a:p>
        </p:txBody>
      </p:sp>
      <p:sp>
        <p:nvSpPr>
          <p:cNvPr id="4" name="Content Placeholder 3"/>
          <p:cNvSpPr>
            <a:spLocks noGrp="1"/>
          </p:cNvSpPr>
          <p:nvPr>
            <p:ph idx="1"/>
          </p:nvPr>
        </p:nvSpPr>
        <p:spPr>
          <a:xfrm>
            <a:off x="457200" y="838200"/>
            <a:ext cx="8229600" cy="5486400"/>
          </a:xfrm>
        </p:spPr>
        <p:txBody>
          <a:bodyPr>
            <a:normAutofit fontScale="85000" lnSpcReduction="20000"/>
          </a:bodyPr>
          <a:lstStyle/>
          <a:p>
            <a:r>
              <a:rPr lang="en-US" b="1" dirty="0"/>
              <a:t>Hippolytus</a:t>
            </a:r>
            <a:r>
              <a:rPr lang="en-US" dirty="0"/>
              <a:t> (c. 170–235 AD) </a:t>
            </a:r>
            <a:r>
              <a:rPr lang="en-US" dirty="0" smtClean="0"/>
              <a:t>served as </a:t>
            </a:r>
            <a:r>
              <a:rPr lang="en-US" dirty="0"/>
              <a:t>presbyter in the Church of Rome under </a:t>
            </a:r>
            <a:r>
              <a:rPr lang="en-US" dirty="0" smtClean="0"/>
              <a:t>Bishop </a:t>
            </a:r>
            <a:r>
              <a:rPr lang="en-US" dirty="0"/>
              <a:t>Zephyrinus (199–217 AD</a:t>
            </a:r>
            <a:r>
              <a:rPr lang="en-US" dirty="0" smtClean="0"/>
              <a:t>) and was probably one </a:t>
            </a:r>
            <a:r>
              <a:rPr lang="en-US" dirty="0"/>
              <a:t>of the most important </a:t>
            </a:r>
            <a:r>
              <a:rPr lang="en-US" dirty="0" smtClean="0"/>
              <a:t>Christian theologians in the third century.</a:t>
            </a:r>
          </a:p>
          <a:p>
            <a:r>
              <a:rPr lang="en-US" dirty="0" smtClean="0"/>
              <a:t>There is some evidence </a:t>
            </a:r>
            <a:r>
              <a:rPr lang="en-US" dirty="0"/>
              <a:t>that Hippolytus </a:t>
            </a:r>
            <a:r>
              <a:rPr lang="en-US" dirty="0" smtClean="0"/>
              <a:t>might have </a:t>
            </a:r>
            <a:r>
              <a:rPr lang="en-US" dirty="0"/>
              <a:t>been a disciple of </a:t>
            </a:r>
            <a:r>
              <a:rPr lang="en-US" dirty="0" smtClean="0"/>
              <a:t>Irenaeus. </a:t>
            </a:r>
          </a:p>
          <a:p>
            <a:r>
              <a:rPr lang="en-US" dirty="0" smtClean="0"/>
              <a:t>It </a:t>
            </a:r>
            <a:r>
              <a:rPr lang="en-US" dirty="0"/>
              <a:t>is </a:t>
            </a:r>
            <a:r>
              <a:rPr lang="en-US" dirty="0" smtClean="0"/>
              <a:t>also thought that </a:t>
            </a:r>
            <a:r>
              <a:rPr lang="en-US" dirty="0"/>
              <a:t>Origen </a:t>
            </a:r>
            <a:r>
              <a:rPr lang="en-US" dirty="0" smtClean="0"/>
              <a:t>once heard </a:t>
            </a:r>
            <a:r>
              <a:rPr lang="en-US" dirty="0"/>
              <a:t>a </a:t>
            </a:r>
            <a:r>
              <a:rPr lang="en-US" dirty="0" smtClean="0"/>
              <a:t>sermon </a:t>
            </a:r>
            <a:r>
              <a:rPr lang="en-US" dirty="0"/>
              <a:t>by Hippolytus when he went to Rome about the year 212</a:t>
            </a:r>
            <a:r>
              <a:rPr lang="en-US" dirty="0" smtClean="0"/>
              <a:t>.</a:t>
            </a:r>
          </a:p>
          <a:p>
            <a:r>
              <a:rPr lang="en-US" dirty="0" smtClean="0"/>
              <a:t>Hippolytus came into conflict with Bishop Zephyrinus</a:t>
            </a:r>
            <a:r>
              <a:rPr lang="en-US" dirty="0"/>
              <a:t>, </a:t>
            </a:r>
            <a:r>
              <a:rPr lang="en-US" dirty="0" smtClean="0"/>
              <a:t>along with many others in the church of Rome at the time, for their “modalistic” views of the Father and the Son. </a:t>
            </a:r>
          </a:p>
          <a:p>
            <a:pPr lvl="0"/>
            <a:r>
              <a:rPr lang="en-US" b="1" i="1" dirty="0" smtClean="0"/>
              <a:t>Modalism</a:t>
            </a:r>
            <a:r>
              <a:rPr lang="en-US" dirty="0" smtClean="0"/>
              <a:t> (also known as “Sabellianism”) is </a:t>
            </a:r>
            <a:r>
              <a:rPr lang="en-US" dirty="0"/>
              <a:t>a heresy that </a:t>
            </a:r>
            <a:r>
              <a:rPr lang="en-US" dirty="0" smtClean="0"/>
              <a:t>is still </a:t>
            </a:r>
            <a:r>
              <a:rPr lang="en-US" dirty="0"/>
              <a:t>taught by some in our day, </a:t>
            </a:r>
            <a:r>
              <a:rPr lang="en-US" dirty="0" smtClean="0"/>
              <a:t>which denies </a:t>
            </a:r>
            <a:r>
              <a:rPr lang="en-US" dirty="0"/>
              <a:t>that there is any real personal distinction between Father, Son and Holy Spirit – that they are all the </a:t>
            </a:r>
            <a:r>
              <a:rPr lang="en-US" b="1" i="1" dirty="0"/>
              <a:t>same person </a:t>
            </a:r>
            <a:r>
              <a:rPr lang="en-US" dirty="0" smtClean="0"/>
              <a:t>who </a:t>
            </a:r>
            <a:r>
              <a:rPr lang="en-US" dirty="0"/>
              <a:t>simply acted out three different </a:t>
            </a:r>
            <a:r>
              <a:rPr lang="en-US" dirty="0" smtClean="0"/>
              <a:t>roles or “manifestations”.</a:t>
            </a:r>
            <a:endParaRPr lang="en-US" dirty="0"/>
          </a:p>
          <a:p>
            <a:endParaRPr lang="en-US" dirty="0"/>
          </a:p>
        </p:txBody>
      </p:sp>
      <p:sp>
        <p:nvSpPr>
          <p:cNvPr id="6" name="TextBox 5"/>
          <p:cNvSpPr txBox="1"/>
          <p:nvPr/>
        </p:nvSpPr>
        <p:spPr>
          <a:xfrm>
            <a:off x="0" y="6519446"/>
            <a:ext cx="9144000" cy="830997"/>
          </a:xfrm>
          <a:prstGeom prst="rect">
            <a:avLst/>
          </a:prstGeom>
          <a:noFill/>
        </p:spPr>
        <p:txBody>
          <a:bodyPr wrap="square" rtlCol="0">
            <a:spAutoFit/>
          </a:bodyPr>
          <a:lstStyle/>
          <a:p>
            <a:r>
              <a:rPr lang="en-US" sz="1600" dirty="0" smtClean="0">
                <a:solidFill>
                  <a:prstClr val="black"/>
                </a:solidFill>
              </a:rPr>
              <a:t>*</a:t>
            </a:r>
            <a:r>
              <a:rPr lang="en-US" sz="1600" dirty="0"/>
              <a:t> </a:t>
            </a:r>
            <a:r>
              <a:rPr lang="en-US" sz="1600" i="1" dirty="0"/>
              <a:t>The Complete Works of St. Hippolytus </a:t>
            </a:r>
            <a:r>
              <a:rPr lang="en-US" sz="1600" dirty="0"/>
              <a:t>(9 Books</a:t>
            </a:r>
            <a:r>
              <a:rPr lang="en-US" sz="1600" dirty="0" smtClean="0"/>
              <a:t>). Kindle </a:t>
            </a:r>
            <a:r>
              <a:rPr lang="en-US" sz="1600" dirty="0"/>
              <a:t>Edition</a:t>
            </a:r>
            <a:r>
              <a:rPr lang="en-US" sz="1600" dirty="0" smtClean="0"/>
              <a:t>. </a:t>
            </a:r>
            <a:r>
              <a:rPr lang="en-US" sz="1600" dirty="0"/>
              <a:t>Introduction by </a:t>
            </a:r>
            <a:r>
              <a:rPr lang="en-US" sz="1600" dirty="0" smtClean="0"/>
              <a:t>J.P</a:t>
            </a:r>
            <a:r>
              <a:rPr lang="en-US" sz="1600" dirty="0"/>
              <a:t>. Kirsch</a:t>
            </a:r>
          </a:p>
          <a:p>
            <a:r>
              <a:rPr lang="en-US" sz="1600" dirty="0" smtClean="0"/>
              <a:t>.</a:t>
            </a:r>
            <a:endParaRPr lang="en-US" sz="1600" dirty="0"/>
          </a:p>
          <a:p>
            <a:endParaRPr lang="en-US" sz="1600" dirty="0">
              <a:solidFill>
                <a:prstClr val="black"/>
              </a:solidFill>
            </a:endParaRPr>
          </a:p>
        </p:txBody>
      </p:sp>
    </p:spTree>
    <p:extLst>
      <p:ext uri="{BB962C8B-B14F-4D97-AF65-F5344CB8AC3E}">
        <p14:creationId xmlns:p14="http://schemas.microsoft.com/office/powerpoint/2010/main" val="25305446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*Hippolytus of Rome</a:t>
            </a:r>
          </a:p>
        </p:txBody>
      </p:sp>
      <p:sp>
        <p:nvSpPr>
          <p:cNvPr id="4" name="Content Placeholder 3"/>
          <p:cNvSpPr>
            <a:spLocks noGrp="1"/>
          </p:cNvSpPr>
          <p:nvPr>
            <p:ph idx="1"/>
          </p:nvPr>
        </p:nvSpPr>
        <p:spPr>
          <a:xfrm>
            <a:off x="457200" y="838200"/>
            <a:ext cx="8229600" cy="5486400"/>
          </a:xfrm>
        </p:spPr>
        <p:txBody>
          <a:bodyPr>
            <a:normAutofit lnSpcReduction="10000"/>
          </a:bodyPr>
          <a:lstStyle/>
          <a:p>
            <a:r>
              <a:rPr lang="en-US" dirty="0" smtClean="0"/>
              <a:t>Because </a:t>
            </a:r>
            <a:r>
              <a:rPr lang="en-US" dirty="0"/>
              <a:t>Bishop </a:t>
            </a:r>
            <a:r>
              <a:rPr lang="en-US" dirty="0" smtClean="0"/>
              <a:t>Zephyrinus failed to understand the gravity of the Modalists’ heretical views, he declined </a:t>
            </a:r>
            <a:r>
              <a:rPr lang="en-US" dirty="0"/>
              <a:t>to </a:t>
            </a:r>
            <a:r>
              <a:rPr lang="en-US" dirty="0" smtClean="0"/>
              <a:t>make </a:t>
            </a:r>
            <a:r>
              <a:rPr lang="en-US" dirty="0"/>
              <a:t>a </a:t>
            </a:r>
            <a:r>
              <a:rPr lang="en-US" dirty="0" smtClean="0"/>
              <a:t>decision on the issue. </a:t>
            </a:r>
          </a:p>
          <a:p>
            <a:r>
              <a:rPr lang="en-US" dirty="0" smtClean="0"/>
              <a:t>For </a:t>
            </a:r>
            <a:r>
              <a:rPr lang="en-US" dirty="0"/>
              <a:t>this Hippolytus </a:t>
            </a:r>
            <a:r>
              <a:rPr lang="en-US" dirty="0" smtClean="0"/>
              <a:t>strongly criticized him</a:t>
            </a:r>
            <a:r>
              <a:rPr lang="en-US" dirty="0"/>
              <a:t>, </a:t>
            </a:r>
            <a:r>
              <a:rPr lang="en-US" dirty="0" smtClean="0"/>
              <a:t>saying he was an </a:t>
            </a:r>
            <a:r>
              <a:rPr lang="en-US" dirty="0"/>
              <a:t>incompetent man, unworthy to rule the Church of Rome and </a:t>
            </a:r>
            <a:r>
              <a:rPr lang="en-US" dirty="0" smtClean="0"/>
              <a:t>was merely a puppet in </a:t>
            </a:r>
            <a:r>
              <a:rPr lang="en-US" dirty="0"/>
              <a:t>the hands of </a:t>
            </a:r>
            <a:r>
              <a:rPr lang="en-US" dirty="0" smtClean="0"/>
              <a:t>an ambitious </a:t>
            </a:r>
            <a:r>
              <a:rPr lang="en-US" dirty="0"/>
              <a:t>and intriguing deacon </a:t>
            </a:r>
            <a:r>
              <a:rPr lang="en-US" dirty="0" smtClean="0"/>
              <a:t>in the church named Callistus.</a:t>
            </a:r>
            <a:endParaRPr lang="en-US" dirty="0"/>
          </a:p>
          <a:p>
            <a:r>
              <a:rPr lang="en-US" dirty="0" smtClean="0"/>
              <a:t>Consequently, </a:t>
            </a:r>
            <a:r>
              <a:rPr lang="en-US" dirty="0"/>
              <a:t>when Zephyrinus </a:t>
            </a:r>
            <a:r>
              <a:rPr lang="en-US" dirty="0" smtClean="0"/>
              <a:t>died and Callistus </a:t>
            </a:r>
            <a:r>
              <a:rPr lang="en-US" dirty="0"/>
              <a:t>was elected </a:t>
            </a:r>
            <a:r>
              <a:rPr lang="en-US" dirty="0" smtClean="0"/>
              <a:t>bishop </a:t>
            </a:r>
            <a:r>
              <a:rPr lang="en-US" dirty="0"/>
              <a:t>(217-218</a:t>
            </a:r>
            <a:r>
              <a:rPr lang="en-US" dirty="0" smtClean="0"/>
              <a:t>), </a:t>
            </a:r>
            <a:r>
              <a:rPr lang="en-US" dirty="0"/>
              <a:t>Hippolytus immediately left the communion of the Roman Church and had himself elected </a:t>
            </a:r>
            <a:r>
              <a:rPr lang="en-US" dirty="0" smtClean="0"/>
              <a:t>bishop </a:t>
            </a:r>
            <a:r>
              <a:rPr lang="en-US" dirty="0"/>
              <a:t>by </a:t>
            </a:r>
            <a:r>
              <a:rPr lang="en-US" dirty="0" smtClean="0"/>
              <a:t>those who followed him.</a:t>
            </a:r>
            <a:endParaRPr lang="en-US" dirty="0"/>
          </a:p>
        </p:txBody>
      </p:sp>
      <p:sp>
        <p:nvSpPr>
          <p:cNvPr id="6" name="TextBox 5"/>
          <p:cNvSpPr txBox="1"/>
          <p:nvPr/>
        </p:nvSpPr>
        <p:spPr>
          <a:xfrm>
            <a:off x="0" y="6519446"/>
            <a:ext cx="9144000" cy="830997"/>
          </a:xfrm>
          <a:prstGeom prst="rect">
            <a:avLst/>
          </a:prstGeom>
          <a:noFill/>
        </p:spPr>
        <p:txBody>
          <a:bodyPr wrap="square" rtlCol="0">
            <a:spAutoFit/>
          </a:bodyPr>
          <a:lstStyle/>
          <a:p>
            <a:r>
              <a:rPr lang="en-US" sz="1600" dirty="0" smtClean="0">
                <a:solidFill>
                  <a:prstClr val="black"/>
                </a:solidFill>
              </a:rPr>
              <a:t>*</a:t>
            </a:r>
            <a:r>
              <a:rPr lang="en-US" sz="1600" dirty="0"/>
              <a:t> </a:t>
            </a:r>
            <a:r>
              <a:rPr lang="en-US" sz="1600" i="1" dirty="0"/>
              <a:t>The Complete Works of St. Hippolytus </a:t>
            </a:r>
            <a:r>
              <a:rPr lang="en-US" sz="1600" dirty="0"/>
              <a:t>(9 Books</a:t>
            </a:r>
            <a:r>
              <a:rPr lang="en-US" sz="1600" dirty="0" smtClean="0"/>
              <a:t>). Kindle </a:t>
            </a:r>
            <a:r>
              <a:rPr lang="en-US" sz="1600" dirty="0"/>
              <a:t>Edition</a:t>
            </a:r>
            <a:r>
              <a:rPr lang="en-US" sz="1600" dirty="0" smtClean="0"/>
              <a:t>. </a:t>
            </a:r>
            <a:r>
              <a:rPr lang="en-US" sz="1600" dirty="0"/>
              <a:t>Introduction by </a:t>
            </a:r>
            <a:r>
              <a:rPr lang="en-US" sz="1600" dirty="0" smtClean="0"/>
              <a:t>J.P</a:t>
            </a:r>
            <a:r>
              <a:rPr lang="en-US" sz="1600" dirty="0"/>
              <a:t>. Kirsch</a:t>
            </a:r>
          </a:p>
          <a:p>
            <a:r>
              <a:rPr lang="en-US" sz="1600" dirty="0" smtClean="0"/>
              <a:t>.</a:t>
            </a:r>
            <a:endParaRPr lang="en-US" sz="1600" dirty="0"/>
          </a:p>
          <a:p>
            <a:endParaRPr lang="en-US" sz="1600" dirty="0">
              <a:solidFill>
                <a:prstClr val="black"/>
              </a:solidFill>
            </a:endParaRPr>
          </a:p>
        </p:txBody>
      </p:sp>
    </p:spTree>
    <p:extLst>
      <p:ext uri="{BB962C8B-B14F-4D97-AF65-F5344CB8AC3E}">
        <p14:creationId xmlns:p14="http://schemas.microsoft.com/office/powerpoint/2010/main" val="37580175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*Hippolytus of Rome</a:t>
            </a:r>
          </a:p>
        </p:txBody>
      </p:sp>
      <p:sp>
        <p:nvSpPr>
          <p:cNvPr id="4" name="Content Placeholder 3"/>
          <p:cNvSpPr>
            <a:spLocks noGrp="1"/>
          </p:cNvSpPr>
          <p:nvPr>
            <p:ph idx="1"/>
          </p:nvPr>
        </p:nvSpPr>
        <p:spPr>
          <a:xfrm>
            <a:off x="457200" y="838200"/>
            <a:ext cx="8229600" cy="5486400"/>
          </a:xfrm>
        </p:spPr>
        <p:txBody>
          <a:bodyPr>
            <a:normAutofit lnSpcReduction="10000"/>
          </a:bodyPr>
          <a:lstStyle/>
          <a:p>
            <a:r>
              <a:rPr lang="en-US" dirty="0"/>
              <a:t>Hippolytus </a:t>
            </a:r>
            <a:r>
              <a:rPr lang="en-US" dirty="0" smtClean="0"/>
              <a:t>began referring to himself and those who left the church with him as the </a:t>
            </a:r>
            <a:r>
              <a:rPr lang="en-US" b="1" i="1" dirty="0" smtClean="0"/>
              <a:t>true</a:t>
            </a:r>
            <a:r>
              <a:rPr lang="en-US" dirty="0" smtClean="0"/>
              <a:t> Catholic </a:t>
            </a:r>
            <a:r>
              <a:rPr lang="en-US" dirty="0"/>
              <a:t>Church </a:t>
            </a:r>
            <a:r>
              <a:rPr lang="en-US" dirty="0" smtClean="0"/>
              <a:t>and followers of the </a:t>
            </a:r>
            <a:r>
              <a:rPr lang="en-US" dirty="0"/>
              <a:t>Apostles, </a:t>
            </a:r>
            <a:r>
              <a:rPr lang="en-US" dirty="0" smtClean="0"/>
              <a:t>while referring to Bishop Callistus and </a:t>
            </a:r>
            <a:r>
              <a:rPr lang="en-US" dirty="0"/>
              <a:t>the </a:t>
            </a:r>
            <a:r>
              <a:rPr lang="en-US" dirty="0" smtClean="0"/>
              <a:t>Romans who </a:t>
            </a:r>
            <a:r>
              <a:rPr lang="en-US" b="1" i="1" dirty="0" smtClean="0"/>
              <a:t>stayed</a:t>
            </a:r>
            <a:r>
              <a:rPr lang="en-US" dirty="0" smtClean="0"/>
              <a:t> in his church as members of  “the </a:t>
            </a:r>
            <a:r>
              <a:rPr lang="en-US" dirty="0"/>
              <a:t>School of </a:t>
            </a:r>
            <a:r>
              <a:rPr lang="en-US" dirty="0" smtClean="0"/>
              <a:t>Callistus”. </a:t>
            </a:r>
          </a:p>
          <a:p>
            <a:r>
              <a:rPr lang="en-US" dirty="0" smtClean="0"/>
              <a:t>Hippolytus accused </a:t>
            </a:r>
            <a:r>
              <a:rPr lang="en-US" dirty="0"/>
              <a:t>Callistus </a:t>
            </a:r>
            <a:r>
              <a:rPr lang="en-US" dirty="0" smtClean="0"/>
              <a:t>not only of falling into </a:t>
            </a:r>
            <a:r>
              <a:rPr lang="en-US" dirty="0"/>
              <a:t>the heresy </a:t>
            </a:r>
            <a:r>
              <a:rPr lang="en-US" dirty="0" smtClean="0"/>
              <a:t>of </a:t>
            </a:r>
            <a:r>
              <a:rPr lang="en-US" dirty="0"/>
              <a:t>Sabellius; </a:t>
            </a:r>
            <a:r>
              <a:rPr lang="en-US" dirty="0" smtClean="0"/>
              <a:t>but also </a:t>
            </a:r>
            <a:r>
              <a:rPr lang="en-US" dirty="0"/>
              <a:t>of </a:t>
            </a:r>
            <a:r>
              <a:rPr lang="en-US" dirty="0" smtClean="0"/>
              <a:t>being too lax on sin, because Callistus had granted absolution to members of the Roman church who had committed grave sins, such as adultery.</a:t>
            </a:r>
          </a:p>
          <a:p>
            <a:r>
              <a:rPr lang="en-US" dirty="0" smtClean="0"/>
              <a:t>Callistus and his Roman congregation, on the other hand, considered Hippolytus to </a:t>
            </a:r>
            <a:r>
              <a:rPr lang="en-US" dirty="0"/>
              <a:t>be guilty of “excessive </a:t>
            </a:r>
            <a:r>
              <a:rPr lang="en-US" dirty="0" smtClean="0"/>
              <a:t>rigorism”.</a:t>
            </a:r>
            <a:endParaRPr lang="en-US" dirty="0"/>
          </a:p>
        </p:txBody>
      </p:sp>
      <p:sp>
        <p:nvSpPr>
          <p:cNvPr id="6" name="TextBox 5"/>
          <p:cNvSpPr txBox="1"/>
          <p:nvPr/>
        </p:nvSpPr>
        <p:spPr>
          <a:xfrm>
            <a:off x="0" y="6519446"/>
            <a:ext cx="9144000" cy="830997"/>
          </a:xfrm>
          <a:prstGeom prst="rect">
            <a:avLst/>
          </a:prstGeom>
          <a:noFill/>
        </p:spPr>
        <p:txBody>
          <a:bodyPr wrap="square" rtlCol="0">
            <a:spAutoFit/>
          </a:bodyPr>
          <a:lstStyle/>
          <a:p>
            <a:r>
              <a:rPr lang="en-US" sz="1600" dirty="0" smtClean="0">
                <a:solidFill>
                  <a:prstClr val="black"/>
                </a:solidFill>
              </a:rPr>
              <a:t>*</a:t>
            </a:r>
            <a:r>
              <a:rPr lang="en-US" sz="1600" dirty="0"/>
              <a:t> </a:t>
            </a:r>
            <a:r>
              <a:rPr lang="en-US" sz="1600" i="1" dirty="0"/>
              <a:t>The Complete Works of St. Hippolytus </a:t>
            </a:r>
            <a:r>
              <a:rPr lang="en-US" sz="1600" dirty="0"/>
              <a:t>(9 Books</a:t>
            </a:r>
            <a:r>
              <a:rPr lang="en-US" sz="1600" dirty="0" smtClean="0"/>
              <a:t>). Kindle </a:t>
            </a:r>
            <a:r>
              <a:rPr lang="en-US" sz="1600" dirty="0"/>
              <a:t>Edition</a:t>
            </a:r>
            <a:r>
              <a:rPr lang="en-US" sz="1600" dirty="0" smtClean="0"/>
              <a:t>. </a:t>
            </a:r>
            <a:r>
              <a:rPr lang="en-US" sz="1600" dirty="0"/>
              <a:t>Introduction by </a:t>
            </a:r>
            <a:r>
              <a:rPr lang="en-US" sz="1600" dirty="0" smtClean="0"/>
              <a:t>J.P</a:t>
            </a:r>
            <a:r>
              <a:rPr lang="en-US" sz="1600" dirty="0"/>
              <a:t>. Kirsch</a:t>
            </a:r>
          </a:p>
          <a:p>
            <a:r>
              <a:rPr lang="en-US" sz="1600" dirty="0" smtClean="0"/>
              <a:t>.</a:t>
            </a:r>
            <a:endParaRPr lang="en-US" sz="1600" dirty="0"/>
          </a:p>
          <a:p>
            <a:endParaRPr lang="en-US" sz="1600" dirty="0">
              <a:solidFill>
                <a:prstClr val="black"/>
              </a:solidFill>
            </a:endParaRPr>
          </a:p>
        </p:txBody>
      </p:sp>
    </p:spTree>
    <p:extLst>
      <p:ext uri="{BB962C8B-B14F-4D97-AF65-F5344CB8AC3E}">
        <p14:creationId xmlns:p14="http://schemas.microsoft.com/office/powerpoint/2010/main" val="20528308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141396</TotalTime>
  <Words>2623</Words>
  <Application>Microsoft Office PowerPoint</Application>
  <PresentationFormat>On-screen Show (4:3)</PresentationFormat>
  <Paragraphs>139</Paragraphs>
  <Slides>25</Slides>
  <Notes>0</Notes>
  <HiddenSlides>0</HiddenSlides>
  <MMClips>0</MMClips>
  <ScaleCrop>false</ScaleCrop>
  <HeadingPairs>
    <vt:vector size="4" baseType="variant">
      <vt:variant>
        <vt:lpstr>Theme</vt:lpstr>
      </vt:variant>
      <vt:variant>
        <vt:i4>6</vt:i4>
      </vt:variant>
      <vt:variant>
        <vt:lpstr>Slide Titles</vt:lpstr>
      </vt:variant>
      <vt:variant>
        <vt:i4>25</vt:i4>
      </vt:variant>
    </vt:vector>
  </HeadingPairs>
  <TitlesOfParts>
    <vt:vector size="31" baseType="lpstr">
      <vt:lpstr>Office Theme</vt:lpstr>
      <vt:lpstr>89_Office Theme</vt:lpstr>
      <vt:lpstr>90_Office Theme</vt:lpstr>
      <vt:lpstr>91_Office Theme</vt:lpstr>
      <vt:lpstr>92_Office Theme</vt:lpstr>
      <vt:lpstr>94_Office Theme</vt:lpstr>
      <vt:lpstr>PowerPoint Presentation</vt:lpstr>
      <vt:lpstr>Review</vt:lpstr>
      <vt:lpstr>Review</vt:lpstr>
      <vt:lpstr>Hippolytus of Rome </vt:lpstr>
      <vt:lpstr>*Hippolytus of Rome</vt:lpstr>
      <vt:lpstr>*Hippolytus of Rome</vt:lpstr>
      <vt:lpstr>*Hippolytus of Rome</vt:lpstr>
      <vt:lpstr>*Hippolytus of Rome</vt:lpstr>
      <vt:lpstr>*Hippolytus of Rome</vt:lpstr>
      <vt:lpstr>*Hippolytus of Rome</vt:lpstr>
      <vt:lpstr>Cyprian of Carthage</vt:lpstr>
      <vt:lpstr>*Cyprian of Carthage</vt:lpstr>
      <vt:lpstr>*Cyprian of Carthage</vt:lpstr>
      <vt:lpstr>*Cyprian of Carthage</vt:lpstr>
      <vt:lpstr>*Cyprian of Carthage</vt:lpstr>
      <vt:lpstr>*Cyprian of Carthage</vt:lpstr>
      <vt:lpstr>*Cyprian of Carthage</vt:lpstr>
      <vt:lpstr>*Cyprian of Carthage</vt:lpstr>
      <vt:lpstr>*Cyprian of Carthage</vt:lpstr>
      <vt:lpstr>*Cyprian of Carthage</vt:lpstr>
      <vt:lpstr>Cyprian of Carthage</vt:lpstr>
      <vt:lpstr>The Development of Monasticism</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2333</cp:revision>
  <cp:lastPrinted>2019-03-10T13:38:52Z</cp:lastPrinted>
  <dcterms:created xsi:type="dcterms:W3CDTF">2018-06-08T00:19:32Z</dcterms:created>
  <dcterms:modified xsi:type="dcterms:W3CDTF">2019-03-18T17:15:55Z</dcterms:modified>
</cp:coreProperties>
</file>