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004" r:id="rId2"/>
    <p:sldMasterId id="2147485016" r:id="rId3"/>
    <p:sldMasterId id="2147485028" r:id="rId4"/>
    <p:sldMasterId id="2147485040" r:id="rId5"/>
  </p:sldMasterIdLst>
  <p:notesMasterIdLst>
    <p:notesMasterId r:id="rId30"/>
  </p:notesMasterIdLst>
  <p:handoutMasterIdLst>
    <p:handoutMasterId r:id="rId31"/>
  </p:handoutMasterIdLst>
  <p:sldIdLst>
    <p:sldId id="1338" r:id="rId6"/>
    <p:sldId id="1339" r:id="rId7"/>
    <p:sldId id="1344" r:id="rId8"/>
    <p:sldId id="1340" r:id="rId9"/>
    <p:sldId id="1346" r:id="rId10"/>
    <p:sldId id="1347" r:id="rId11"/>
    <p:sldId id="1348" r:id="rId12"/>
    <p:sldId id="1349" r:id="rId13"/>
    <p:sldId id="1350" r:id="rId14"/>
    <p:sldId id="1351" r:id="rId15"/>
    <p:sldId id="1352" r:id="rId16"/>
    <p:sldId id="1353" r:id="rId17"/>
    <p:sldId id="1354" r:id="rId18"/>
    <p:sldId id="1355" r:id="rId19"/>
    <p:sldId id="1356" r:id="rId20"/>
    <p:sldId id="1357" r:id="rId21"/>
    <p:sldId id="1358" r:id="rId22"/>
    <p:sldId id="1359" r:id="rId23"/>
    <p:sldId id="1360" r:id="rId24"/>
    <p:sldId id="1361" r:id="rId25"/>
    <p:sldId id="1362" r:id="rId26"/>
    <p:sldId id="1341" r:id="rId27"/>
    <p:sldId id="1342" r:id="rId28"/>
    <p:sldId id="1343" r:id="rId2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BF6"/>
    <a:srgbClr val="5731F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20E6D-5301-4921-965A-4165F13FB2F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7797D-08FD-4963-A2E4-D0D9FD4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9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EC55D-DF11-4B6E-B8E2-8ED8B7CB6743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3987-A83F-4245-81BE-0B37BAA48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8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8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12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4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1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7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7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18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1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94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58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6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77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21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6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55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31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63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3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51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60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48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4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82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35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88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79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59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9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16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67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2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80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98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44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3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72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33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5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6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2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06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85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04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4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9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7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8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4" r:id="rId8"/>
    <p:sldLayoutId id="2147485025" r:id="rId9"/>
    <p:sldLayoutId id="2147485026" r:id="rId10"/>
    <p:sldLayoutId id="21474850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1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  <p:sldLayoutId id="2147485037" r:id="rId9"/>
    <p:sldLayoutId id="2147485038" r:id="rId10"/>
    <p:sldLayoutId id="21474850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0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8.xml"/><Relationship Id="rId4" Type="http://schemas.openxmlformats.org/officeDocument/2006/relationships/hyperlink" Target="http://www.ancientpages.com/2017/07/12/triumphal-arch-of-roman-emperor-constantine-and-its-great-vis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9.xml"/><Relationship Id="rId4" Type="http://schemas.openxmlformats.org/officeDocument/2006/relationships/hyperlink" Target="https://www.hopehelps.org/volunteer-appreciation-week-2018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4" Type="http://schemas.openxmlformats.org/officeDocument/2006/relationships/hyperlink" Target="https://www.weareteachers.com/moving-beyond-classroom-discussion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crisismagazine.com/2017/monasticism-testifies-gods-real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*Asceticism and Celibacy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monks, whether </a:t>
            </a:r>
            <a:r>
              <a:rPr lang="en-US" dirty="0" smtClean="0"/>
              <a:t>they lived in a community or alone as hermits, </a:t>
            </a:r>
            <a:r>
              <a:rPr lang="en-US" dirty="0"/>
              <a:t>would renounce all worldly property and pleasures, be celibate, and consecrate themselves to prayer, fasting and Bible study.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simple, disciplined style of life </a:t>
            </a:r>
            <a:r>
              <a:rPr lang="en-US" dirty="0" smtClean="0"/>
              <a:t>practiced </a:t>
            </a:r>
            <a:r>
              <a:rPr lang="en-US" dirty="0"/>
              <a:t>by monks and nuns was part of the general spirit of asceticism, which had become increasingly popular </a:t>
            </a:r>
            <a:r>
              <a:rPr lang="en-US" dirty="0" smtClean="0"/>
              <a:t>even in non-Christian </a:t>
            </a:r>
            <a:r>
              <a:rPr lang="en-US" dirty="0"/>
              <a:t>Roman society </a:t>
            </a:r>
            <a:r>
              <a:rPr lang="en-US" dirty="0" smtClean="0"/>
              <a:t>from </a:t>
            </a:r>
            <a:r>
              <a:rPr lang="en-US" dirty="0"/>
              <a:t>the 3rd </a:t>
            </a:r>
            <a:r>
              <a:rPr lang="en-US" dirty="0" smtClean="0"/>
              <a:t>century on, </a:t>
            </a:r>
            <a:r>
              <a:rPr lang="en-US" dirty="0"/>
              <a:t>partly through the impact of </a:t>
            </a:r>
            <a:r>
              <a:rPr lang="en-US" dirty="0" smtClean="0"/>
              <a:t>Stoicism and Neoplatonism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Christians who did </a:t>
            </a:r>
            <a:r>
              <a:rPr lang="en-US" b="1" i="1" dirty="0"/>
              <a:t>not</a:t>
            </a:r>
            <a:r>
              <a:rPr lang="en-US" dirty="0"/>
              <a:t> become monks often </a:t>
            </a:r>
            <a:r>
              <a:rPr lang="en-US" dirty="0" smtClean="0"/>
              <a:t>practiced </a:t>
            </a:r>
            <a:r>
              <a:rPr lang="en-US" dirty="0"/>
              <a:t>an ascetic </a:t>
            </a:r>
            <a:r>
              <a:rPr lang="en-US" dirty="0" smtClean="0"/>
              <a:t>lifestyle and by the fifth century, almost </a:t>
            </a:r>
            <a:r>
              <a:rPr lang="en-US" dirty="0"/>
              <a:t>all the leading Churchmen </a:t>
            </a:r>
            <a:r>
              <a:rPr lang="en-US" dirty="0" smtClean="0"/>
              <a:t>were </a:t>
            </a:r>
            <a:r>
              <a:rPr lang="en-US" dirty="0"/>
              <a:t>ascetics.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Needham, Nick. 2,000 Years of Christ's Power Vol. 1: The Age of the Early Church </a:t>
            </a:r>
            <a:r>
              <a:rPr lang="en-US" sz="1600" dirty="0" smtClean="0">
                <a:solidFill>
                  <a:prstClr val="black"/>
                </a:solidFill>
              </a:rPr>
              <a:t>Fathers</a:t>
            </a:r>
            <a:r>
              <a:rPr lang="en-US" sz="1600" dirty="0">
                <a:solidFill>
                  <a:prstClr val="black"/>
                </a:solidFill>
              </a:rPr>
              <a:t> . Kindle Edition.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*Asceticism and Celibacy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popular </a:t>
            </a:r>
            <a:r>
              <a:rPr lang="en-US" dirty="0"/>
              <a:t>aspect of Christian asceticism </a:t>
            </a:r>
            <a:r>
              <a:rPr lang="en-US" dirty="0" smtClean="0"/>
              <a:t>in that day was </a:t>
            </a:r>
            <a:r>
              <a:rPr lang="en-US" dirty="0"/>
              <a:t>a belief in the high spiritual worth of celibacy – i.e. leading a single (unmarried) life.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the end of the 4th century, most Christians had come to </a:t>
            </a:r>
            <a:r>
              <a:rPr lang="en-US" dirty="0" smtClean="0"/>
              <a:t>believe that </a:t>
            </a:r>
            <a:r>
              <a:rPr lang="en-US" dirty="0"/>
              <a:t>celibacy was better than </a:t>
            </a:r>
            <a:r>
              <a:rPr lang="en-US" dirty="0" smtClean="0"/>
              <a:t>marriage! </a:t>
            </a:r>
          </a:p>
          <a:p>
            <a:r>
              <a:rPr lang="en-US" dirty="0" smtClean="0"/>
              <a:t>Congregations </a:t>
            </a:r>
            <a:r>
              <a:rPr lang="en-US" dirty="0"/>
              <a:t>began to insist that their bishops must be celibate men.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as Christians more and more saw the monasteries as the best training-grounds for spiritual life, churches increasingly drew their bishops from among monks who were already committed to celibacy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Needham, Nick. 2,000 Years of Christ's Power Vol. 1: The Age of the Early Church </a:t>
            </a:r>
            <a:r>
              <a:rPr lang="en-US" sz="1600" dirty="0" smtClean="0">
                <a:solidFill>
                  <a:prstClr val="black"/>
                </a:solidFill>
              </a:rPr>
              <a:t>Fathers</a:t>
            </a:r>
            <a:r>
              <a:rPr lang="en-US" sz="1600" dirty="0">
                <a:solidFill>
                  <a:prstClr val="black"/>
                </a:solidFill>
              </a:rPr>
              <a:t> . Kindle Edition.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39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*The Influence of Monasticism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From the outset, Western monasticism enjoyed the enthusiastic support of leading Churchmen – Ambrose of Milan, Jerome, Augustine of Hippo.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gave it respectability and authority.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Western monasticism, the ideal of withdrawing from the world to cultivate the ascetic life came to include cultivating the mind through the study of literature.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was an old Roman aristocratic ideal, and was one of the reasons why Western monasticism tended to attract converts from the ranks of the Roman aristocracy.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Needham, Nick. 2,000 Years of Christ's Power Vol. 1: The Age of the Early Church </a:t>
            </a:r>
            <a:r>
              <a:rPr lang="en-US" sz="1600" dirty="0" smtClean="0">
                <a:solidFill>
                  <a:prstClr val="black"/>
                </a:solidFill>
              </a:rPr>
              <a:t>Fathers</a:t>
            </a:r>
            <a:r>
              <a:rPr lang="en-US" sz="1600" dirty="0">
                <a:solidFill>
                  <a:prstClr val="black"/>
                </a:solidFill>
              </a:rPr>
              <a:t> . Kindle Edition.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05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*The Influence of Monasticism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After </a:t>
            </a:r>
            <a:r>
              <a:rPr lang="en-US" dirty="0"/>
              <a:t>the collapse of the Roman Empire in the West, the Western monasteries acted as the guardians of Western European culture and </a:t>
            </a:r>
            <a:r>
              <a:rPr lang="en-US" dirty="0" smtClean="0"/>
              <a:t>civilization, </a:t>
            </a:r>
            <a:r>
              <a:rPr lang="en-US" dirty="0"/>
              <a:t>and became the vital </a:t>
            </a:r>
            <a:r>
              <a:rPr lang="en-US" dirty="0" smtClean="0"/>
              <a:t>centers </a:t>
            </a:r>
            <a:r>
              <a:rPr lang="en-US" dirty="0"/>
              <a:t>of education in the Western Catholic world.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monks were also the great missionary force of the later patristic age and Middle Ages: free from all ties of marriage and family, disciplined to live in poverty, they carried the faith into Pagan lands, planting and watering it there. </a:t>
            </a:r>
            <a:endParaRPr lang="en-US" dirty="0" smtClean="0"/>
          </a:p>
          <a:p>
            <a:r>
              <a:rPr lang="en-US" dirty="0" smtClean="0"/>
              <a:t>England </a:t>
            </a:r>
            <a:r>
              <a:rPr lang="en-US" dirty="0"/>
              <a:t>and Germany, to give two outstanding examples, were </a:t>
            </a:r>
            <a:r>
              <a:rPr lang="en-US" dirty="0" smtClean="0"/>
              <a:t>Christianized </a:t>
            </a:r>
            <a:r>
              <a:rPr lang="en-US" dirty="0"/>
              <a:t>by missionary monks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Needham, Nick. 2,000 Years of Christ's Power Vol. 1: The Age of the Early Church </a:t>
            </a:r>
            <a:r>
              <a:rPr lang="en-US" sz="1600" dirty="0" smtClean="0">
                <a:solidFill>
                  <a:prstClr val="black"/>
                </a:solidFill>
              </a:rPr>
              <a:t>Fathers</a:t>
            </a:r>
            <a:r>
              <a:rPr lang="en-US" sz="1600" dirty="0">
                <a:solidFill>
                  <a:prstClr val="black"/>
                </a:solidFill>
              </a:rPr>
              <a:t> . Kindle Edition.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2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*Later Thoughts About Monasticism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Modern men are not sure what to make of the </a:t>
            </a:r>
            <a:r>
              <a:rPr lang="en-US" dirty="0" smtClean="0"/>
              <a:t>of the whole idea of monasticism. </a:t>
            </a:r>
          </a:p>
          <a:p>
            <a:r>
              <a:rPr lang="en-US" dirty="0" smtClean="0"/>
              <a:t>Most </a:t>
            </a:r>
            <a:r>
              <a:rPr lang="en-US" dirty="0"/>
              <a:t>feel about like </a:t>
            </a:r>
            <a:r>
              <a:rPr lang="en-US" dirty="0" smtClean="0"/>
              <a:t>the well known eighteenth century British historian, Edward Gibbon, </a:t>
            </a:r>
            <a:r>
              <a:rPr lang="en-US" dirty="0"/>
              <a:t>who scoffed </a:t>
            </a:r>
            <a:r>
              <a:rPr lang="en-US" dirty="0" smtClean="0"/>
              <a:t>those who, in earlier times, had lived in monasteries as “unhappy </a:t>
            </a:r>
            <a:r>
              <a:rPr lang="en-US" dirty="0"/>
              <a:t>exiles from social life, impelled by the dark and implacable genius of superstition.” 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would anyone want to renounce sex?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if there is any axiom of modern times it is this: the good life is found in a spacious home, well stocked with all the latest labor-saving conveniences.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/>
              <a:t>Shelley, Dr. Bruce L.. Church History in Plain Language: Fourth Edition (pp. 125-126).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9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*Later Thoughts About Monasticism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Reformation of the sixteenth century struck a heavy blow against monasticism. </a:t>
            </a:r>
            <a:endParaRPr lang="en-US" dirty="0" smtClean="0"/>
          </a:p>
          <a:p>
            <a:r>
              <a:rPr lang="en-US" dirty="0" smtClean="0"/>
              <a:t>Martin </a:t>
            </a:r>
            <a:r>
              <a:rPr lang="en-US" dirty="0"/>
              <a:t>Luther, who had </a:t>
            </a:r>
            <a:r>
              <a:rPr lang="en-US" dirty="0" smtClean="0"/>
              <a:t>been </a:t>
            </a:r>
            <a:r>
              <a:rPr lang="en-US" dirty="0"/>
              <a:t>a </a:t>
            </a:r>
            <a:r>
              <a:rPr lang="en-US" dirty="0" smtClean="0"/>
              <a:t>monk himself, </a:t>
            </a:r>
            <a:r>
              <a:rPr lang="en-US" dirty="0"/>
              <a:t>declared war on the </a:t>
            </a:r>
            <a:r>
              <a:rPr lang="en-US" dirty="0" smtClean="0"/>
              <a:t>monasticism. </a:t>
            </a:r>
          </a:p>
          <a:p>
            <a:r>
              <a:rPr lang="en-US" dirty="0" smtClean="0"/>
              <a:t>Monasticism</a:t>
            </a:r>
            <a:r>
              <a:rPr lang="en-US" dirty="0"/>
              <a:t>, said Luther and the other Reformers, encourages the idea of </a:t>
            </a:r>
            <a:r>
              <a:rPr lang="en-US" b="1" i="1" dirty="0"/>
              <a:t>two</a:t>
            </a:r>
            <a:r>
              <a:rPr lang="en-US" dirty="0"/>
              <a:t> roads to God, a higher </a:t>
            </a:r>
            <a:r>
              <a:rPr lang="en-US" dirty="0" smtClean="0"/>
              <a:t>road and </a:t>
            </a:r>
            <a:r>
              <a:rPr lang="en-US" dirty="0"/>
              <a:t>a </a:t>
            </a:r>
            <a:r>
              <a:rPr lang="en-US" dirty="0" smtClean="0"/>
              <a:t>lower road. </a:t>
            </a:r>
          </a:p>
          <a:p>
            <a:r>
              <a:rPr lang="en-US" dirty="0" smtClean="0"/>
              <a:t>But </a:t>
            </a:r>
            <a:r>
              <a:rPr lang="en-US" dirty="0"/>
              <a:t>the gospel knows only </a:t>
            </a:r>
            <a:r>
              <a:rPr lang="en-US" b="1" i="1" dirty="0"/>
              <a:t>one</a:t>
            </a:r>
            <a:r>
              <a:rPr lang="en-US" dirty="0"/>
              <a:t> way to salvation. It is by faith alone in the Lord Jesus Christ. This faith is no dead faith, however; it is active in love for God and one’s neighbor.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/>
              <a:t>Shelley, Dr. Bruce L.. Church History in Plain Language: Fourth Edition (pp. 125-126).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41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*Later Thoughts About Monasticism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 fundamentally unbiblical impulse in separating oneself from the world and living in a tree somewhere, or in a monastery.</a:t>
            </a:r>
            <a:endParaRPr lang="en-US" sz="2200" dirty="0"/>
          </a:p>
          <a:p>
            <a:r>
              <a:rPr lang="en-US" dirty="0" smtClean="0"/>
              <a:t>It’s true that many of those involved in monasticism were </a:t>
            </a:r>
            <a:r>
              <a:rPr lang="en-US" dirty="0"/>
              <a:t>very </a:t>
            </a:r>
            <a:r>
              <a:rPr lang="en-US" dirty="0" smtClean="0"/>
              <a:t>dedicated individuals: they got </a:t>
            </a:r>
            <a:r>
              <a:rPr lang="en-US" dirty="0"/>
              <a:t>up at 2 and 4am to pray and </a:t>
            </a:r>
            <a:r>
              <a:rPr lang="en-US" dirty="0" smtClean="0"/>
              <a:t>fasted on a regular basis, </a:t>
            </a:r>
            <a:r>
              <a:rPr lang="en-US" dirty="0"/>
              <a:t>etc. </a:t>
            </a:r>
            <a:r>
              <a:rPr lang="en-US" b="1" i="1" dirty="0"/>
              <a:t>But</a:t>
            </a:r>
            <a:r>
              <a:rPr lang="en-US" dirty="0"/>
              <a:t> it is not a balanced biblical impulse to see the church as </a:t>
            </a:r>
            <a:r>
              <a:rPr lang="en-US" b="1" i="1" dirty="0"/>
              <a:t>separated</a:t>
            </a:r>
            <a:r>
              <a:rPr lang="en-US" dirty="0"/>
              <a:t> from the world.</a:t>
            </a:r>
            <a:endParaRPr lang="en-US" sz="2200" dirty="0"/>
          </a:p>
          <a:p>
            <a:r>
              <a:rPr lang="en-US" dirty="0"/>
              <a:t>Where did this idea come from? Certainly not the apostles or Jesus.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/>
              <a:t>Based on notes taken from James White’s 2016 Church History Series; Lesson </a:t>
            </a:r>
            <a:r>
              <a:rPr lang="en-US" sz="1600" dirty="0" smtClean="0"/>
              <a:t>24 </a:t>
            </a:r>
            <a:r>
              <a:rPr lang="en-US" sz="1600" dirty="0"/>
              <a:t>– </a:t>
            </a:r>
            <a:r>
              <a:rPr lang="en-US" sz="1600" dirty="0" smtClean="0"/>
              <a:t>Monasticism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8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*Later Thoughts About Monasticism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dirty="0"/>
              <a:t>A lot of </a:t>
            </a:r>
            <a:r>
              <a:rPr lang="en-US" dirty="0" smtClean="0"/>
              <a:t>later monasticism </a:t>
            </a:r>
            <a:r>
              <a:rPr lang="en-US" dirty="0"/>
              <a:t>came </a:t>
            </a:r>
            <a:r>
              <a:rPr lang="en-US" dirty="0" smtClean="0"/>
              <a:t>in response to the effect of the union of Church and State on the Church:</a:t>
            </a:r>
          </a:p>
          <a:p>
            <a:pPr lvl="1"/>
            <a:r>
              <a:rPr lang="en-US" dirty="0"/>
              <a:t>Once </a:t>
            </a:r>
            <a:r>
              <a:rPr lang="en-US" dirty="0" smtClean="0"/>
              <a:t>Constantine established Christianity as the </a:t>
            </a:r>
            <a:r>
              <a:rPr lang="en-US" dirty="0"/>
              <a:t>state church, Rome </a:t>
            </a:r>
            <a:r>
              <a:rPr lang="en-US" dirty="0" smtClean="0"/>
              <a:t>became </a:t>
            </a:r>
            <a:r>
              <a:rPr lang="en-US" dirty="0"/>
              <a:t>a “Christian” </a:t>
            </a:r>
            <a:r>
              <a:rPr lang="en-US" dirty="0" smtClean="0"/>
              <a:t>empire until the time of the Reformation and beyond!</a:t>
            </a:r>
            <a:endParaRPr lang="en-US" dirty="0"/>
          </a:p>
          <a:p>
            <a:pPr lvl="1"/>
            <a:r>
              <a:rPr lang="en-US" dirty="0"/>
              <a:t>For </a:t>
            </a:r>
            <a:r>
              <a:rPr lang="en-US" dirty="0" smtClean="0"/>
              <a:t>over a </a:t>
            </a:r>
            <a:r>
              <a:rPr lang="en-US" b="1" i="1" dirty="0"/>
              <a:t>thousand years </a:t>
            </a:r>
            <a:r>
              <a:rPr lang="en-US" dirty="0"/>
              <a:t>a member of the state was a member of the church and vice versa. </a:t>
            </a:r>
            <a:endParaRPr lang="en-US" dirty="0" smtClean="0"/>
          </a:p>
          <a:p>
            <a:pPr lvl="1"/>
            <a:r>
              <a:rPr lang="en-US" dirty="0" smtClean="0"/>
              <a:t>Once the entire Roman Empire </a:t>
            </a:r>
            <a:r>
              <a:rPr lang="en-US" dirty="0"/>
              <a:t>became “Christian”, </a:t>
            </a:r>
            <a:r>
              <a:rPr lang="en-US" dirty="0" smtClean="0"/>
              <a:t>there was a massive </a:t>
            </a:r>
            <a:r>
              <a:rPr lang="en-US" dirty="0"/>
              <a:t>influx of non-believers into the church. </a:t>
            </a:r>
            <a:endParaRPr lang="en-US" dirty="0" smtClean="0"/>
          </a:p>
          <a:p>
            <a:pPr lvl="1"/>
            <a:r>
              <a:rPr lang="en-US" dirty="0" smtClean="0"/>
              <a:t>This lead </a:t>
            </a:r>
            <a:r>
              <a:rPr lang="en-US" dirty="0"/>
              <a:t>to massive </a:t>
            </a:r>
            <a:r>
              <a:rPr lang="en-US" b="1" i="1" dirty="0"/>
              <a:t>nominalism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Which, in turn, lead </a:t>
            </a:r>
            <a:r>
              <a:rPr lang="en-US" dirty="0"/>
              <a:t>to a major </a:t>
            </a:r>
            <a:r>
              <a:rPr lang="en-US" b="1" i="1" dirty="0"/>
              <a:t>deadness</a:t>
            </a:r>
            <a:r>
              <a:rPr lang="en-US" dirty="0"/>
              <a:t> within the church. </a:t>
            </a:r>
          </a:p>
          <a:p>
            <a:pPr lvl="1"/>
            <a:r>
              <a:rPr lang="en-US" dirty="0" smtClean="0"/>
              <a:t>Because of this, people wanted </a:t>
            </a:r>
            <a:r>
              <a:rPr lang="en-US" dirty="0"/>
              <a:t>to break away from </a:t>
            </a:r>
            <a:r>
              <a:rPr lang="en-US" dirty="0" smtClean="0"/>
              <a:t>their dead churches, join a monastery and </a:t>
            </a:r>
            <a:r>
              <a:rPr lang="en-US" dirty="0"/>
              <a:t>become fervent in </a:t>
            </a:r>
            <a:r>
              <a:rPr lang="en-US" dirty="0" smtClean="0"/>
              <a:t>prayer, live </a:t>
            </a:r>
            <a:r>
              <a:rPr lang="en-US" dirty="0"/>
              <a:t>holy lives, etc.</a:t>
            </a:r>
          </a:p>
          <a:p>
            <a:pPr lvl="1"/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* </a:t>
            </a:r>
            <a:r>
              <a:rPr lang="en-US" sz="1600" dirty="0"/>
              <a:t>Based on notes taken from James White’s 2016 Church History Series; Lesson 24 – Monasticism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59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*Later Thoughts About Monasticism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should also note that historically, the practice of celibacy</a:t>
            </a:r>
            <a:r>
              <a:rPr lang="en-US" dirty="0"/>
              <a:t>, </a:t>
            </a:r>
            <a:r>
              <a:rPr lang="en-US" dirty="0" smtClean="0"/>
              <a:t>often lead to sexual immorality: </a:t>
            </a:r>
            <a:r>
              <a:rPr lang="en-US" dirty="0"/>
              <a:t>those who </a:t>
            </a:r>
            <a:r>
              <a:rPr lang="en-US" b="1" i="1" dirty="0" smtClean="0"/>
              <a:t>claimed</a:t>
            </a:r>
            <a:r>
              <a:rPr lang="en-US" dirty="0" smtClean="0"/>
              <a:t> </a:t>
            </a:r>
            <a:r>
              <a:rPr lang="en-US" dirty="0"/>
              <a:t>to be celibate, but </a:t>
            </a:r>
            <a:r>
              <a:rPr lang="en-US" dirty="0" smtClean="0"/>
              <a:t>were not. It was not at all uncommon for priests to </a:t>
            </a:r>
            <a:r>
              <a:rPr lang="en-US" dirty="0"/>
              <a:t>have a concubine and kids on the </a:t>
            </a:r>
            <a:r>
              <a:rPr lang="en-US" dirty="0" smtClean="0"/>
              <a:t>side.</a:t>
            </a:r>
            <a:endParaRPr lang="en-US" sz="2200" dirty="0"/>
          </a:p>
          <a:p>
            <a:r>
              <a:rPr lang="en-US" dirty="0"/>
              <a:t>Desiderius Erasmus (1469 – 1536</a:t>
            </a:r>
            <a:r>
              <a:rPr lang="en-US" dirty="0" smtClean="0"/>
              <a:t>), for example, </a:t>
            </a:r>
            <a:r>
              <a:rPr lang="en-US" dirty="0"/>
              <a:t>was the illegitimate son of a priest and had to receive a special dispensation from the church to become a priest himself.</a:t>
            </a:r>
            <a:endParaRPr lang="en-US" sz="2200" dirty="0"/>
          </a:p>
          <a:p>
            <a:r>
              <a:rPr lang="en-US" dirty="0"/>
              <a:t>During a period in the tenth </a:t>
            </a:r>
            <a:r>
              <a:rPr lang="en-US" dirty="0" smtClean="0"/>
              <a:t>century that came to be known as the </a:t>
            </a:r>
            <a:r>
              <a:rPr lang="en-US" dirty="0"/>
              <a:t>“Pornocracy” </a:t>
            </a:r>
            <a:r>
              <a:rPr lang="en-US" dirty="0" smtClean="0"/>
              <a:t>– </a:t>
            </a:r>
            <a:r>
              <a:rPr lang="en-US" dirty="0"/>
              <a:t>everybody knew that the pope had multiple women and that the Vatican was a debauched place</a:t>
            </a:r>
            <a:r>
              <a:rPr lang="en-US" dirty="0" smtClean="0"/>
              <a:t>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* </a:t>
            </a:r>
            <a:r>
              <a:rPr lang="en-US" sz="1600" dirty="0"/>
              <a:t>Based on notes taken from James White’s 2016 Church History Series; Lesson 24 – Monasticism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07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*Later Thoughts About Monasticism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 </a:t>
            </a:r>
            <a:r>
              <a:rPr lang="en-US" dirty="0"/>
              <a:t>of the push for celibacy had to do with the declining view of women, due to </a:t>
            </a:r>
            <a:r>
              <a:rPr lang="en-US" dirty="0" smtClean="0"/>
              <a:t>a departure </a:t>
            </a:r>
            <a:r>
              <a:rPr lang="en-US" dirty="0"/>
              <a:t>from biblical </a:t>
            </a:r>
            <a:r>
              <a:rPr lang="en-US" dirty="0" smtClean="0"/>
              <a:t>standards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NT </a:t>
            </a:r>
            <a:r>
              <a:rPr lang="en-US" dirty="0" smtClean="0"/>
              <a:t>women are highly valued and played a prominent role in the church. </a:t>
            </a:r>
          </a:p>
          <a:p>
            <a:r>
              <a:rPr lang="en-US" dirty="0" smtClean="0"/>
              <a:t>We also find </a:t>
            </a:r>
            <a:r>
              <a:rPr lang="en-US" dirty="0"/>
              <a:t>a high view of marriage in the NT – even to the point of likening it to Christ’s relationship to the </a:t>
            </a:r>
            <a:r>
              <a:rPr lang="en-US" dirty="0" smtClean="0"/>
              <a:t>church (Eph. 5:22-33). </a:t>
            </a:r>
          </a:p>
          <a:p>
            <a:r>
              <a:rPr lang="en-US" dirty="0" smtClean="0"/>
              <a:t>These </a:t>
            </a:r>
            <a:r>
              <a:rPr lang="en-US" dirty="0"/>
              <a:t>views were eventually allegorized away. And what </a:t>
            </a:r>
            <a:r>
              <a:rPr lang="en-US" dirty="0" smtClean="0"/>
              <a:t>allowed them to </a:t>
            </a:r>
            <a:r>
              <a:rPr lang="en-US" dirty="0"/>
              <a:t>do that? Origen and the allegorical </a:t>
            </a:r>
            <a:r>
              <a:rPr lang="en-US" dirty="0" smtClean="0"/>
              <a:t>method of interpretation.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This shows what can happen when you move </a:t>
            </a:r>
            <a:r>
              <a:rPr lang="en-US" sz="2800" dirty="0"/>
              <a:t>away </a:t>
            </a:r>
            <a:r>
              <a:rPr lang="en-US" sz="2800" dirty="0" smtClean="0"/>
              <a:t>from looking to the Bible </a:t>
            </a:r>
            <a:r>
              <a:rPr lang="en-US" sz="2800" b="1" i="1" dirty="0" smtClean="0"/>
              <a:t>alone</a:t>
            </a:r>
            <a:r>
              <a:rPr lang="en-US" sz="2800" dirty="0" smtClean="0"/>
              <a:t> as your standard of faith and practice, </a:t>
            </a:r>
            <a:r>
              <a:rPr lang="en-US" sz="2800" dirty="0"/>
              <a:t>and philosophy ends up determining how you read the scriptures.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* </a:t>
            </a:r>
            <a:r>
              <a:rPr lang="en-US" sz="1600" dirty="0"/>
              <a:t>Based on notes taken from James White’s 2016 Church History Series; Lesson 24 – Monasticism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57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808608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57687"/>
            <a:ext cx="8610600" cy="6096000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r>
              <a:rPr lang="en-US" b="1" dirty="0"/>
              <a:t>Hippolytus</a:t>
            </a:r>
            <a:r>
              <a:rPr lang="en-US" dirty="0"/>
              <a:t> (c. 170–235 AD) served as presbyter in the Church of Rome </a:t>
            </a:r>
            <a:r>
              <a:rPr lang="en-US" dirty="0" smtClean="0"/>
              <a:t>and </a:t>
            </a:r>
            <a:r>
              <a:rPr lang="en-US" dirty="0"/>
              <a:t>was probably one of the most important Christian theologians in the third century.</a:t>
            </a:r>
          </a:p>
          <a:p>
            <a:r>
              <a:rPr lang="en-US" dirty="0"/>
              <a:t>Hippolytus came into conflict </a:t>
            </a:r>
            <a:r>
              <a:rPr lang="en-US" dirty="0" smtClean="0"/>
              <a:t>the Bishop of Rome over what issue?</a:t>
            </a:r>
          </a:p>
          <a:p>
            <a:pPr lvl="1"/>
            <a:r>
              <a:rPr lang="en-US" dirty="0" smtClean="0"/>
              <a:t>Over his “modalistic</a:t>
            </a:r>
            <a:r>
              <a:rPr lang="en-US" dirty="0"/>
              <a:t>” views of the Father and the </a:t>
            </a:r>
            <a:r>
              <a:rPr lang="en-US" dirty="0" smtClean="0"/>
              <a:t>Son</a:t>
            </a:r>
          </a:p>
          <a:p>
            <a:pPr lvl="0"/>
            <a:r>
              <a:rPr lang="en-US" dirty="0" smtClean="0"/>
              <a:t>What is </a:t>
            </a:r>
            <a:r>
              <a:rPr lang="en-US" b="1" i="1" dirty="0"/>
              <a:t>Modalism</a:t>
            </a:r>
            <a:r>
              <a:rPr lang="en-US" dirty="0"/>
              <a:t> (also known as “Sabellianism</a:t>
            </a:r>
            <a:r>
              <a:rPr lang="en-US" dirty="0" smtClean="0"/>
              <a:t>”)?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heresy that is still taught by some in our day, which denies that there is any real personal distinction between Father, Son and Holy Spirit – that they are all the </a:t>
            </a:r>
            <a:r>
              <a:rPr lang="en-US" b="1" i="1" dirty="0"/>
              <a:t>same person </a:t>
            </a:r>
            <a:r>
              <a:rPr lang="en-US" dirty="0"/>
              <a:t>who simply acted out three different roles or “manifestations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What Hippolytus eventually do as a result of his conflict with the Roman church?</a:t>
            </a:r>
          </a:p>
          <a:p>
            <a:pPr lvl="1"/>
            <a:r>
              <a:rPr lang="en-US" dirty="0"/>
              <a:t>Hippolytus </a:t>
            </a:r>
            <a:r>
              <a:rPr lang="en-US" dirty="0" smtClean="0"/>
              <a:t>left </a:t>
            </a:r>
            <a:r>
              <a:rPr lang="en-US" dirty="0"/>
              <a:t>the communion of the Roman Church and had himself elected bishop by those who followed him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*Later Thoughts About Monasticism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We talk a lot about the “women’s movement” today.</a:t>
            </a:r>
          </a:p>
          <a:p>
            <a:r>
              <a:rPr lang="en-US" dirty="0" smtClean="0"/>
              <a:t>We should keep in mind that he </a:t>
            </a:r>
            <a:r>
              <a:rPr lang="en-US" dirty="0"/>
              <a:t>beginning of the </a:t>
            </a:r>
            <a:r>
              <a:rPr lang="en-US" b="1" i="1" dirty="0"/>
              <a:t>positive</a:t>
            </a:r>
            <a:r>
              <a:rPr lang="en-US" dirty="0"/>
              <a:t> aspects of the woman’s movement </a:t>
            </a:r>
            <a:r>
              <a:rPr lang="en-US" dirty="0" smtClean="0"/>
              <a:t>took place during </a:t>
            </a:r>
            <a:r>
              <a:rPr lang="en-US" dirty="0"/>
              <a:t>the Reformation:</a:t>
            </a:r>
            <a:endParaRPr lang="en-US" sz="2200" dirty="0"/>
          </a:p>
          <a:p>
            <a:pPr lvl="1"/>
            <a:r>
              <a:rPr lang="en-US" dirty="0" smtClean="0"/>
              <a:t>The Reformers recovered </a:t>
            </a:r>
            <a:r>
              <a:rPr lang="en-US" dirty="0"/>
              <a:t>a biblical view of marriage as a picture of the relationship between Christ and the church. </a:t>
            </a:r>
          </a:p>
          <a:p>
            <a:pPr lvl="1"/>
            <a:r>
              <a:rPr lang="en-US" dirty="0"/>
              <a:t>Luther married Catherine, a former nun who had escaped from the monastery in a pickle barrel. Very </a:t>
            </a:r>
            <a:r>
              <a:rPr lang="en-US" dirty="0" smtClean="0"/>
              <a:t>early on, </a:t>
            </a:r>
            <a:r>
              <a:rPr lang="en-US" dirty="0"/>
              <a:t>Luther began preaching against these unbiblical </a:t>
            </a:r>
            <a:r>
              <a:rPr lang="en-US" dirty="0" smtClean="0"/>
              <a:t>“vows”.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* </a:t>
            </a:r>
            <a:r>
              <a:rPr lang="en-US" sz="1600" dirty="0"/>
              <a:t>Based on notes taken from James White’s 2016 Church History Series; Lesson 24 – Monasticism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55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http://www.ancientpages.com/2017/07/12/triumphal-arch-of-roman-emperor-constantine-and-its-great-vision/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4800600" cy="1524000"/>
          </a:xfrm>
          <a:effectLst/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The Emperor</a:t>
            </a:r>
            <a:br>
              <a:rPr lang="en-US" sz="66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</a:br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Constantine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73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https://www.hopehelps.org/volunteer-appreciation-week-2018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1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https://www.weareteachers.com/moving-beyond-classroom-discussions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5879"/>
            <a:ext cx="9144000" cy="1269521"/>
          </a:xfrm>
          <a:effectLst/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Class Discussion Time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372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*Class Discussion Time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have tried to make a NT case for monastic living by pointing out that:</a:t>
            </a:r>
          </a:p>
          <a:p>
            <a:pPr lvl="1"/>
            <a:r>
              <a:rPr lang="en-US" dirty="0"/>
              <a:t>John the Baptist (Mark 1:4-6) lived an ascetic life off by himself in the desert.</a:t>
            </a:r>
          </a:p>
          <a:p>
            <a:pPr lvl="1"/>
            <a:r>
              <a:rPr lang="en-US" dirty="0"/>
              <a:t>Monks who lived a monastic life were imitating a pattern set for us in Acts 2:44-45 where they “had all things in common” </a:t>
            </a:r>
          </a:p>
          <a:p>
            <a:r>
              <a:rPr lang="en-US" dirty="0" smtClean="0"/>
              <a:t>What do </a:t>
            </a:r>
            <a:r>
              <a:rPr lang="en-US" b="1" i="1" dirty="0" smtClean="0"/>
              <a:t>you</a:t>
            </a:r>
            <a:r>
              <a:rPr lang="en-US" dirty="0" smtClean="0"/>
              <a:t> think about the idea of monasticism?</a:t>
            </a:r>
          </a:p>
          <a:p>
            <a:r>
              <a:rPr lang="en-US" dirty="0" smtClean="0"/>
              <a:t>Are there aspects of monasticism that appeal to you?</a:t>
            </a:r>
          </a:p>
          <a:p>
            <a:r>
              <a:rPr lang="en-US" dirty="0" smtClean="0"/>
              <a:t>What do you think about the idea of celibacy?</a:t>
            </a:r>
          </a:p>
          <a:p>
            <a:r>
              <a:rPr lang="en-US" dirty="0" smtClean="0"/>
              <a:t>Some have argued that Paul seems to be advocate celibacy in 1 Cor. 7:25-38. Do you agree?</a:t>
            </a:r>
          </a:p>
          <a:p>
            <a:r>
              <a:rPr lang="en-US" dirty="0"/>
              <a:t>Do </a:t>
            </a:r>
            <a:r>
              <a:rPr lang="en-US" b="1" i="1" dirty="0"/>
              <a:t>you</a:t>
            </a:r>
            <a:r>
              <a:rPr lang="en-US" dirty="0"/>
              <a:t> have a topic or question that </a:t>
            </a:r>
            <a:r>
              <a:rPr lang="en-US" b="1" i="1" dirty="0"/>
              <a:t>you</a:t>
            </a:r>
            <a:r>
              <a:rPr lang="en-US" dirty="0"/>
              <a:t> would like to see us to discuss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78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808608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57687"/>
            <a:ext cx="8610600" cy="6096000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r>
              <a:rPr lang="en-US" dirty="0"/>
              <a:t>Cyprian was </a:t>
            </a:r>
            <a:r>
              <a:rPr lang="en-US" dirty="0" smtClean="0"/>
              <a:t>Bishop of Carthage from 249-258.</a:t>
            </a:r>
            <a:endParaRPr lang="en-US" dirty="0"/>
          </a:p>
          <a:p>
            <a:r>
              <a:rPr lang="en-US" dirty="0" smtClean="0"/>
              <a:t> He had a strong view of the local bishop – that each </a:t>
            </a:r>
            <a:r>
              <a:rPr lang="en-US" dirty="0"/>
              <a:t>bishop was supreme in his own church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believed that membership in a Catholic Church was </a:t>
            </a:r>
            <a:r>
              <a:rPr lang="en-US" b="1" i="1" dirty="0" smtClean="0"/>
              <a:t>essential</a:t>
            </a:r>
            <a:r>
              <a:rPr lang="en-US" dirty="0" smtClean="0"/>
              <a:t>. Finish this statement by Cyprian: “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You cannot have God as your Father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unless…</a:t>
            </a:r>
          </a:p>
          <a:p>
            <a:pPr lvl="1"/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you have the Church as your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Mother.</a:t>
            </a:r>
          </a:p>
          <a:p>
            <a:r>
              <a:rPr lang="en-US" dirty="0"/>
              <a:t>Cyprian</a:t>
            </a:r>
            <a:r>
              <a:rPr lang="en-US" dirty="0" smtClean="0"/>
              <a:t> came into conflict with Stephen, the Bishop of Rome over what issue?</a:t>
            </a:r>
          </a:p>
          <a:p>
            <a:pPr lvl="1"/>
            <a:r>
              <a:rPr lang="en-US" dirty="0" smtClean="0"/>
              <a:t>Whether someone who had been baptized in a schismatic church had to be rebaptised if they later joined a Catholic church. Cyprian said yes; Stephen said no.</a:t>
            </a:r>
          </a:p>
          <a:p>
            <a:r>
              <a:rPr lang="en-US" dirty="0" smtClean="0"/>
              <a:t>When Stephen threatened to excommunicate Cyprian and the other bishops who disagreed with him, Cyprian and his fellow bishops pushed back, insisting: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None of us must set himself up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as… </a:t>
            </a:r>
            <a:r>
              <a:rPr lang="en-US" dirty="0"/>
              <a:t>(finish the statement)</a:t>
            </a:r>
          </a:p>
          <a:p>
            <a:pPr lvl="1"/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bishop of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bishops.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www.crisismagazine.com/2017/monasticism-testifies-gods-reality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5879"/>
            <a:ext cx="9144000" cy="1879121"/>
          </a:xfrm>
          <a:effectLst/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The Development of Monasticism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700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*The </a:t>
            </a:r>
            <a:r>
              <a:rPr lang="en-US" sz="3600" b="1" dirty="0"/>
              <a:t>Development of Monasticism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of the </a:t>
            </a:r>
            <a:r>
              <a:rPr lang="en-US" dirty="0"/>
              <a:t>most significant </a:t>
            </a:r>
            <a:r>
              <a:rPr lang="en-US" dirty="0" smtClean="0"/>
              <a:t>developments </a:t>
            </a:r>
            <a:r>
              <a:rPr lang="en-US" dirty="0"/>
              <a:t>in the spiritual life of the </a:t>
            </a:r>
            <a:r>
              <a:rPr lang="en-US" dirty="0" smtClean="0"/>
              <a:t>early church was </a:t>
            </a:r>
            <a:r>
              <a:rPr lang="en-US" dirty="0"/>
              <a:t>monasticism. </a:t>
            </a:r>
            <a:endParaRPr lang="en-US" dirty="0" smtClean="0"/>
          </a:p>
          <a:p>
            <a:r>
              <a:rPr lang="en-US" dirty="0" smtClean="0"/>
              <a:t>Starting in the late third century, many </a:t>
            </a:r>
            <a:r>
              <a:rPr lang="en-US" dirty="0"/>
              <a:t>ordinary </a:t>
            </a:r>
            <a:r>
              <a:rPr lang="en-US" dirty="0" smtClean="0"/>
              <a:t>Christians  became </a:t>
            </a:r>
            <a:r>
              <a:rPr lang="en-US" dirty="0"/>
              <a:t>so disgusted with the sinful state of the Empire that they decided to “drop out” of society completely.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would go off into remote unpopulated regions, such as deserts, and live simple ascetic lives there, away from the corrupting influences of the world. </a:t>
            </a:r>
            <a:endParaRPr lang="en-US" dirty="0" smtClean="0"/>
          </a:p>
          <a:p>
            <a:r>
              <a:rPr lang="en-US" dirty="0" smtClean="0"/>
              <a:t>Men </a:t>
            </a:r>
            <a:r>
              <a:rPr lang="en-US" dirty="0"/>
              <a:t>who did this were called monks (from the Greek </a:t>
            </a:r>
            <a:r>
              <a:rPr lang="en-US" i="1" dirty="0" err="1"/>
              <a:t>monachos</a:t>
            </a:r>
            <a:r>
              <a:rPr lang="en-US" dirty="0"/>
              <a:t>, a person who lives alone). </a:t>
            </a:r>
            <a:endParaRPr lang="en-US" dirty="0" smtClean="0"/>
          </a:p>
          <a:p>
            <a:r>
              <a:rPr lang="en-US" dirty="0" smtClean="0"/>
              <a:t>Monasticism originally began in </a:t>
            </a:r>
            <a:r>
              <a:rPr lang="en-US" dirty="0"/>
              <a:t>the less </a:t>
            </a:r>
            <a:r>
              <a:rPr lang="en-US" dirty="0" smtClean="0"/>
              <a:t>civilized </a:t>
            </a:r>
            <a:r>
              <a:rPr lang="en-US" dirty="0"/>
              <a:t>areas of Syria and Egypt, where Hellenistic culture had not made much impact.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Needham, Nick. 2,000 Years of Christ's Power Vol. 1: The Age of the Early Church </a:t>
            </a:r>
            <a:r>
              <a:rPr lang="en-US" sz="1600" dirty="0" smtClean="0">
                <a:solidFill>
                  <a:prstClr val="black"/>
                </a:solidFill>
              </a:rPr>
              <a:t>Fathers</a:t>
            </a:r>
            <a:r>
              <a:rPr lang="en-US" sz="1600" dirty="0">
                <a:solidFill>
                  <a:prstClr val="black"/>
                </a:solidFill>
              </a:rPr>
              <a:t> . Kindle Edition.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6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*The </a:t>
            </a:r>
            <a:r>
              <a:rPr lang="en-US" sz="3600" b="1" dirty="0"/>
              <a:t>Development of Monasticism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The early monks of Egypt had a great influence on later generations of monks, ascetics and theologians, and are often referred to as the “desert fathers”. </a:t>
            </a:r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/>
              <a:t>understanding and practice of the Christian life, </a:t>
            </a:r>
            <a:r>
              <a:rPr lang="en-US" dirty="0" smtClean="0"/>
              <a:t>were based on the </a:t>
            </a:r>
            <a:r>
              <a:rPr lang="en-US" dirty="0"/>
              <a:t>teachings of Origen, </a:t>
            </a:r>
            <a:r>
              <a:rPr lang="en-US" dirty="0" smtClean="0"/>
              <a:t>who was himself an ascetic.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their name suggests, the early monks lived solitary lives, but soon </a:t>
            </a:r>
            <a:r>
              <a:rPr lang="en-US" dirty="0" smtClean="0"/>
              <a:t>two different </a:t>
            </a:r>
            <a:r>
              <a:rPr lang="en-US" dirty="0"/>
              <a:t>types of </a:t>
            </a:r>
            <a:r>
              <a:rPr lang="en-US" dirty="0" smtClean="0"/>
              <a:t>monks </a:t>
            </a:r>
            <a:r>
              <a:rPr lang="en-US" dirty="0"/>
              <a:t>came into </a:t>
            </a:r>
            <a:r>
              <a:rPr lang="en-US" dirty="0" smtClean="0"/>
              <a:t>existence. Those who lived:</a:t>
            </a:r>
          </a:p>
          <a:p>
            <a:pPr lvl="1"/>
            <a:r>
              <a:rPr lang="en-US" b="1" i="1" dirty="0" smtClean="0"/>
              <a:t>Alone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b="1" i="1" dirty="0" smtClean="0"/>
              <a:t>Hermits</a:t>
            </a:r>
          </a:p>
          <a:p>
            <a:pPr lvl="1"/>
            <a:r>
              <a:rPr lang="en-US" dirty="0" smtClean="0"/>
              <a:t>In a </a:t>
            </a:r>
            <a:r>
              <a:rPr lang="en-US" b="1" i="1" dirty="0" smtClean="0"/>
              <a:t>Community of Monks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Needham, Nick. 2,000 Years of Christ's Power Vol. 1: The Age of the Early Church </a:t>
            </a:r>
            <a:r>
              <a:rPr lang="en-US" sz="1600" dirty="0" smtClean="0">
                <a:solidFill>
                  <a:prstClr val="black"/>
                </a:solidFill>
              </a:rPr>
              <a:t>Fathers</a:t>
            </a:r>
            <a:r>
              <a:rPr lang="en-US" sz="1600" dirty="0">
                <a:solidFill>
                  <a:prstClr val="black"/>
                </a:solidFill>
              </a:rPr>
              <a:t> . Kindle Edition.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*Monks Who Lived </a:t>
            </a:r>
            <a:r>
              <a:rPr lang="en-US" sz="3600" b="1" i="1" dirty="0" smtClean="0"/>
              <a:t>Alone</a:t>
            </a:r>
            <a:r>
              <a:rPr lang="en-US" sz="3600" b="1" dirty="0" smtClean="0"/>
              <a:t> as Hermits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8124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supreme example of the hermit was an Egyptian desert monk </a:t>
            </a:r>
            <a:r>
              <a:rPr lang="en-US" dirty="0" smtClean="0"/>
              <a:t>named </a:t>
            </a:r>
            <a:r>
              <a:rPr lang="en-US" b="1" i="1" dirty="0" smtClean="0"/>
              <a:t>Antony</a:t>
            </a:r>
            <a:r>
              <a:rPr lang="en-US" dirty="0" smtClean="0"/>
              <a:t> </a:t>
            </a:r>
            <a:r>
              <a:rPr lang="en-US" dirty="0"/>
              <a:t>(251- 356), </a:t>
            </a:r>
            <a:r>
              <a:rPr lang="en-US" dirty="0" smtClean="0"/>
              <a:t> </a:t>
            </a:r>
            <a:r>
              <a:rPr lang="en-US" dirty="0"/>
              <a:t>a close friend of Athanasius, the great bishop of Alexandria. </a:t>
            </a:r>
            <a:endParaRPr lang="en-US" dirty="0" smtClean="0"/>
          </a:p>
          <a:p>
            <a:r>
              <a:rPr lang="en-US" dirty="0" smtClean="0"/>
              <a:t>Athanasius </a:t>
            </a:r>
            <a:r>
              <a:rPr lang="en-US" dirty="0"/>
              <a:t>wrote a popular biography of Antony which helped to spread monastic ideals in both East and West. </a:t>
            </a:r>
            <a:endParaRPr lang="en-US" dirty="0" smtClean="0"/>
          </a:p>
          <a:p>
            <a:r>
              <a:rPr lang="en-US" dirty="0" smtClean="0"/>
              <a:t>Born </a:t>
            </a:r>
            <a:r>
              <a:rPr lang="en-US" dirty="0"/>
              <a:t>into a rich Christian family, Antony withdrew from society as a young man, giving away all his money and property to the poor.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then spent some twenty years alone in the Egyptian desert, in a ruined fort near the Red Sea, where he fasted, prayed, studied the Scriptures, and </a:t>
            </a:r>
            <a:r>
              <a:rPr lang="en-US" dirty="0" smtClean="0"/>
              <a:t>claimed to have engaged </a:t>
            </a:r>
            <a:r>
              <a:rPr lang="en-US" dirty="0"/>
              <a:t>in dramatic struggles with demons. </a:t>
            </a:r>
            <a:endParaRPr lang="en-US" dirty="0" smtClean="0"/>
          </a:p>
          <a:p>
            <a:r>
              <a:rPr lang="en-US" dirty="0" smtClean="0"/>
              <a:t>Emerging </a:t>
            </a:r>
            <a:r>
              <a:rPr lang="en-US" dirty="0"/>
              <a:t>from his solitude in the early 4th century, he gathered a group of disciples and taught them the spiritual wisdom he had learned in his lonely years. </a:t>
            </a: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looked on Antony as an </a:t>
            </a:r>
            <a:r>
              <a:rPr lang="en-US" dirty="0" smtClean="0"/>
              <a:t>exemplary figure</a:t>
            </a:r>
            <a:r>
              <a:rPr lang="en-US" dirty="0"/>
              <a:t>, someone who seemed on a higher spiritual plane than ordinary Christians. </a:t>
            </a:r>
            <a:endParaRPr lang="en-US" dirty="0" smtClean="0"/>
          </a:p>
          <a:p>
            <a:r>
              <a:rPr lang="en-US" dirty="0" smtClean="0"/>
              <a:t>Probably </a:t>
            </a:r>
            <a:r>
              <a:rPr lang="en-US" dirty="0"/>
              <a:t>no-one had </a:t>
            </a:r>
            <a:r>
              <a:rPr lang="en-US" dirty="0" smtClean="0"/>
              <a:t>a greater effect than </a:t>
            </a:r>
            <a:r>
              <a:rPr lang="en-US" dirty="0"/>
              <a:t>Antony in attracting others to live the monastic life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Needham, Nick. 2,000 Years of Christ's Power Vol. 1: The Age of the Early Church </a:t>
            </a:r>
            <a:r>
              <a:rPr lang="en-US" sz="1600" dirty="0" smtClean="0">
                <a:solidFill>
                  <a:prstClr val="black"/>
                </a:solidFill>
              </a:rPr>
              <a:t>Fathers</a:t>
            </a:r>
            <a:r>
              <a:rPr lang="en-US" sz="1600" dirty="0">
                <a:solidFill>
                  <a:prstClr val="black"/>
                </a:solidFill>
              </a:rPr>
              <a:t> . Kindle Edition.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0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*Monks Who Lived in a </a:t>
            </a:r>
            <a:r>
              <a:rPr lang="en-US" sz="3600" b="1" i="1" dirty="0" smtClean="0"/>
              <a:t>Community</a:t>
            </a:r>
            <a:r>
              <a:rPr lang="en-US" sz="3600" b="1" dirty="0" smtClean="0"/>
              <a:t> of Monks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place where the monks lived </a:t>
            </a:r>
            <a:r>
              <a:rPr lang="en-US" dirty="0" smtClean="0"/>
              <a:t>as a community was </a:t>
            </a:r>
            <a:r>
              <a:rPr lang="en-US" dirty="0"/>
              <a:t>called a </a:t>
            </a:r>
            <a:r>
              <a:rPr lang="en-US" b="1" i="1" dirty="0"/>
              <a:t>monastery</a:t>
            </a:r>
            <a:r>
              <a:rPr lang="en-US" dirty="0"/>
              <a:t> – the word originally meant a hermit’s cave. </a:t>
            </a:r>
            <a:endParaRPr lang="en-US" dirty="0" smtClean="0"/>
          </a:p>
          <a:p>
            <a:r>
              <a:rPr lang="en-US" dirty="0" smtClean="0"/>
              <a:t>Early on, the person most known for giving instructions </a:t>
            </a:r>
            <a:r>
              <a:rPr lang="en-US" dirty="0"/>
              <a:t>on how </a:t>
            </a:r>
            <a:r>
              <a:rPr lang="en-US" dirty="0" smtClean="0"/>
              <a:t>monks should go about living in a community of monks </a:t>
            </a:r>
            <a:r>
              <a:rPr lang="en-US" dirty="0"/>
              <a:t>was </a:t>
            </a:r>
            <a:r>
              <a:rPr lang="en-US" b="1" i="1" dirty="0" smtClean="0"/>
              <a:t>Pachomius</a:t>
            </a:r>
            <a:r>
              <a:rPr lang="en-US" dirty="0" smtClean="0"/>
              <a:t> (AD 290-346</a:t>
            </a:r>
            <a:r>
              <a:rPr lang="en-US" dirty="0"/>
              <a:t>), </a:t>
            </a:r>
            <a:r>
              <a:rPr lang="en-US" dirty="0" smtClean="0"/>
              <a:t>an ex-soldier from southern Egypt. </a:t>
            </a:r>
          </a:p>
          <a:p>
            <a:r>
              <a:rPr lang="en-US" dirty="0" smtClean="0"/>
              <a:t>Pachomius </a:t>
            </a:r>
            <a:r>
              <a:rPr lang="en-US" dirty="0"/>
              <a:t>at first </a:t>
            </a:r>
            <a:r>
              <a:rPr lang="en-US" dirty="0" smtClean="0"/>
              <a:t>practiced </a:t>
            </a:r>
            <a:r>
              <a:rPr lang="en-US" dirty="0"/>
              <a:t>the solitary life of a hermit, but in about </a:t>
            </a:r>
            <a:r>
              <a:rPr lang="en-US" dirty="0" smtClean="0"/>
              <a:t>AD 320 </a:t>
            </a:r>
            <a:r>
              <a:rPr lang="en-US" dirty="0"/>
              <a:t>he founded a community of monks in </a:t>
            </a:r>
            <a:r>
              <a:rPr lang="en-US" dirty="0" smtClean="0"/>
              <a:t>a village in Egypt. </a:t>
            </a:r>
          </a:p>
          <a:p>
            <a:r>
              <a:rPr lang="en-US" dirty="0" smtClean="0"/>
              <a:t>His </a:t>
            </a:r>
            <a:r>
              <a:rPr lang="en-US" dirty="0"/>
              <a:t>monks lived a common life, working and praying and eating together, and sharing all </a:t>
            </a:r>
            <a:r>
              <a:rPr lang="en-US" dirty="0" smtClean="0"/>
              <a:t>property in common. </a:t>
            </a:r>
          </a:p>
          <a:p>
            <a:r>
              <a:rPr lang="en-US" dirty="0" smtClean="0"/>
              <a:t>They </a:t>
            </a:r>
            <a:r>
              <a:rPr lang="en-US" dirty="0"/>
              <a:t>were economically </a:t>
            </a:r>
            <a:r>
              <a:rPr lang="en-US" dirty="0" smtClean="0"/>
              <a:t>self-sufficient </a:t>
            </a:r>
            <a:r>
              <a:rPr lang="en-US" dirty="0"/>
              <a:t>through their manual work – e.g. weaving and farming. </a:t>
            </a:r>
            <a:endParaRPr lang="en-US" dirty="0" smtClean="0"/>
          </a:p>
          <a:p>
            <a:r>
              <a:rPr lang="en-US" dirty="0" smtClean="0"/>
              <a:t>Pachomius </a:t>
            </a:r>
            <a:r>
              <a:rPr lang="en-US" dirty="0"/>
              <a:t>wrote a </a:t>
            </a:r>
            <a:r>
              <a:rPr lang="en-US" dirty="0" smtClean="0"/>
              <a:t>list of rules to </a:t>
            </a:r>
            <a:r>
              <a:rPr lang="en-US" dirty="0"/>
              <a:t>govern the community life of his monks, and other monastic communities adopted </a:t>
            </a:r>
            <a:r>
              <a:rPr lang="en-US" dirty="0" smtClean="0"/>
              <a:t>these rules. </a:t>
            </a:r>
          </a:p>
          <a:p>
            <a:r>
              <a:rPr lang="en-US" dirty="0" smtClean="0"/>
              <a:t>These rules </a:t>
            </a:r>
            <a:r>
              <a:rPr lang="en-US" dirty="0"/>
              <a:t>laid down a sort of schedule or timetable for the daily activities of the community – when the monks were to work, pray, study, etc.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Needham, Nick. 2,000 Years of Christ's Power Vol. 1: The Age of the Early Church </a:t>
            </a:r>
            <a:r>
              <a:rPr lang="en-US" sz="1600" dirty="0" smtClean="0">
                <a:solidFill>
                  <a:prstClr val="black"/>
                </a:solidFill>
              </a:rPr>
              <a:t>Fathers</a:t>
            </a:r>
            <a:r>
              <a:rPr lang="en-US" sz="1600" dirty="0">
                <a:solidFill>
                  <a:prstClr val="black"/>
                </a:solidFill>
              </a:rPr>
              <a:t> . Kindle Edition.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8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*Monks Who Lived in a </a:t>
            </a:r>
            <a:r>
              <a:rPr lang="en-US" sz="3600" b="1" i="1" dirty="0" smtClean="0"/>
              <a:t>Community</a:t>
            </a:r>
            <a:r>
              <a:rPr lang="en-US" sz="3600" b="1" dirty="0" smtClean="0"/>
              <a:t> of Monks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Another </a:t>
            </a:r>
            <a:r>
              <a:rPr lang="en-US" dirty="0"/>
              <a:t>important aspect of the monastic community was its practice of strict obedience to its leader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Monks normally </a:t>
            </a:r>
            <a:r>
              <a:rPr lang="en-US" dirty="0"/>
              <a:t>called the head of a monastery an abbot (from the Aramaic </a:t>
            </a:r>
            <a:r>
              <a:rPr lang="en-US" i="1" dirty="0" err="1"/>
              <a:t>abba</a:t>
            </a:r>
            <a:r>
              <a:rPr lang="en-US" dirty="0"/>
              <a:t>, father).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“abbot” came the word abbey as a description for a monastery.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monastic movement was not restricted to men. </a:t>
            </a:r>
            <a:endParaRPr lang="en-US" dirty="0" smtClean="0"/>
          </a:p>
          <a:p>
            <a:r>
              <a:rPr lang="en-US" dirty="0" smtClean="0"/>
              <a:t>Christian </a:t>
            </a:r>
            <a:r>
              <a:rPr lang="en-US" dirty="0"/>
              <a:t>women also established </a:t>
            </a:r>
            <a:r>
              <a:rPr lang="en-US" dirty="0" smtClean="0"/>
              <a:t>communities </a:t>
            </a:r>
            <a:r>
              <a:rPr lang="en-US" dirty="0"/>
              <a:t>devoted to cultivating the spiritual life; these women were called nuns and their communities nunneries.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comes from the Latin word </a:t>
            </a:r>
            <a:r>
              <a:rPr lang="en-US" i="1" dirty="0" err="1"/>
              <a:t>nonna</a:t>
            </a:r>
            <a:r>
              <a:rPr lang="en-US" dirty="0"/>
              <a:t>, which is the feminine form of the Latin word for a monk, </a:t>
            </a:r>
            <a:r>
              <a:rPr lang="en-US" i="1" dirty="0" err="1"/>
              <a:t>nonnus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head of a nunnery was known as an abbess (the feminine form of abbot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n-US" sz="1600" dirty="0">
                <a:solidFill>
                  <a:prstClr val="black"/>
                </a:solidFill>
              </a:rPr>
              <a:t> Needham, Nick. 2,000 Years of Christ's Power Vol. 1: The Age of the Early Church </a:t>
            </a:r>
            <a:r>
              <a:rPr lang="en-US" sz="1600" dirty="0" smtClean="0">
                <a:solidFill>
                  <a:prstClr val="black"/>
                </a:solidFill>
              </a:rPr>
              <a:t>Fathers</a:t>
            </a:r>
            <a:r>
              <a:rPr lang="en-US" sz="1600" dirty="0">
                <a:solidFill>
                  <a:prstClr val="black"/>
                </a:solidFill>
              </a:rPr>
              <a:t> . Kindle Edition.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38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147987</TotalTime>
  <Words>2579</Words>
  <Application>Microsoft Office PowerPoint</Application>
  <PresentationFormat>On-screen Show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95_Office Theme</vt:lpstr>
      <vt:lpstr>96_Office Theme</vt:lpstr>
      <vt:lpstr>97_Office Theme</vt:lpstr>
      <vt:lpstr>98_Office Theme</vt:lpstr>
      <vt:lpstr>PowerPoint Presentation</vt:lpstr>
      <vt:lpstr>Review</vt:lpstr>
      <vt:lpstr>Review</vt:lpstr>
      <vt:lpstr>The Development of Monasticism</vt:lpstr>
      <vt:lpstr>*The Development of Monasticism</vt:lpstr>
      <vt:lpstr>*The Development of Monasticism</vt:lpstr>
      <vt:lpstr>*Monks Who Lived Alone as Hermits</vt:lpstr>
      <vt:lpstr>*Monks Who Lived in a Community of Monks</vt:lpstr>
      <vt:lpstr>*Monks Who Lived in a Community of Monks</vt:lpstr>
      <vt:lpstr>*Asceticism and Celibacy</vt:lpstr>
      <vt:lpstr>*Asceticism and Celibacy</vt:lpstr>
      <vt:lpstr>*The Influence of Monasticism</vt:lpstr>
      <vt:lpstr>*The Influence of Monasticism</vt:lpstr>
      <vt:lpstr>*Later Thoughts About Monasticism</vt:lpstr>
      <vt:lpstr>*Later Thoughts About Monasticism</vt:lpstr>
      <vt:lpstr>*Later Thoughts About Monasticism</vt:lpstr>
      <vt:lpstr>*Later Thoughts About Monasticism</vt:lpstr>
      <vt:lpstr>*Later Thoughts About Monasticism</vt:lpstr>
      <vt:lpstr>*Later Thoughts About Monasticism</vt:lpstr>
      <vt:lpstr>*Later Thoughts About Monasticism</vt:lpstr>
      <vt:lpstr>The Emperor Constantine</vt:lpstr>
      <vt:lpstr>PowerPoint Presentation</vt:lpstr>
      <vt:lpstr>Class Discussion Time</vt:lpstr>
      <vt:lpstr>*Class Discussion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Connolly</dc:creator>
  <cp:lastModifiedBy>Robert Connolly</cp:lastModifiedBy>
  <cp:revision>2396</cp:revision>
  <cp:lastPrinted>2019-03-31T13:42:32Z</cp:lastPrinted>
  <dcterms:created xsi:type="dcterms:W3CDTF">2018-06-08T00:19:32Z</dcterms:created>
  <dcterms:modified xsi:type="dcterms:W3CDTF">2019-04-01T21:21:26Z</dcterms:modified>
</cp:coreProperties>
</file>