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5052" r:id="rId3"/>
    <p:sldMasterId id="2147485064" r:id="rId4"/>
  </p:sldMasterIdLst>
  <p:notesMasterIdLst>
    <p:notesMasterId r:id="rId33"/>
  </p:notesMasterIdLst>
  <p:handoutMasterIdLst>
    <p:handoutMasterId r:id="rId34"/>
  </p:handoutMasterIdLst>
  <p:sldIdLst>
    <p:sldId id="1363" r:id="rId5"/>
    <p:sldId id="1364" r:id="rId6"/>
    <p:sldId id="1369" r:id="rId7"/>
    <p:sldId id="1365" r:id="rId8"/>
    <p:sldId id="1370" r:id="rId9"/>
    <p:sldId id="1371" r:id="rId10"/>
    <p:sldId id="1373" r:id="rId11"/>
    <p:sldId id="1374" r:id="rId12"/>
    <p:sldId id="1372" r:id="rId13"/>
    <p:sldId id="1391" r:id="rId14"/>
    <p:sldId id="1376" r:id="rId15"/>
    <p:sldId id="1377" r:id="rId16"/>
    <p:sldId id="1378" r:id="rId17"/>
    <p:sldId id="1379" r:id="rId18"/>
    <p:sldId id="1380" r:id="rId19"/>
    <p:sldId id="1384" r:id="rId20"/>
    <p:sldId id="1382" r:id="rId21"/>
    <p:sldId id="1385" r:id="rId22"/>
    <p:sldId id="1386" r:id="rId23"/>
    <p:sldId id="1383" r:id="rId24"/>
    <p:sldId id="1389" r:id="rId25"/>
    <p:sldId id="1390" r:id="rId26"/>
    <p:sldId id="1387" r:id="rId27"/>
    <p:sldId id="1388" r:id="rId28"/>
    <p:sldId id="1392" r:id="rId29"/>
    <p:sldId id="1366" r:id="rId30"/>
    <p:sldId id="1367" r:id="rId31"/>
    <p:sldId id="1368" r:id="rId3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4/7/2019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4/7/2019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701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726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5854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437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3480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8957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2329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228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5109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2997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7053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4814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9200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365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688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323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998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110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7170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0110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1330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9194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4745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017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0876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086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585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745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5869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691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6199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6488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132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4/7/2019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583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5367294"/>
      </p:ext>
    </p:extLst>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4/7/2019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343214"/>
      </p:ext>
    </p:extLst>
  </p:cSld>
  <p:clrMap bg1="lt1" tx1="dk1" bg2="lt2" tx2="dk2" accent1="accent1" accent2="accent2" accent3="accent3" accent4="accent4" accent5="accent5" accent6="accent6" hlink="hlink" folHlink="folHlink"/>
  <p:sldLayoutIdLst>
    <p:sldLayoutId id="2147485065"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hyperlink" Target="http://www.catholicliturgicals.com/index.php?URL=product.htm&amp;pro_id=555"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5.png"/><Relationship Id="rId4" Type="http://schemas.openxmlformats.org/officeDocument/2006/relationships/hyperlink" Target="https://www.khanacademy.org/humanities/ancient-art-civilizations/roman/late-empire/a/arch-of-constant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 Id="rId5" Type="http://schemas.openxmlformats.org/officeDocument/2006/relationships/image" Target="../media/image8.gif"/><Relationship Id="rId4" Type="http://schemas.openxmlformats.org/officeDocument/2006/relationships/hyperlink" Target="http://www.drshirley.org/geog/geog23.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9.xml"/><Relationship Id="rId1" Type="http://schemas.openxmlformats.org/officeDocument/2006/relationships/themeOverride" Target="../theme/themeOverride22.xml"/><Relationship Id="rId4" Type="http://schemas.openxmlformats.org/officeDocument/2006/relationships/hyperlink" Target="https://en.wikipedia.org/wiki/First_Council_of_Nicaea#/media/File:Nicea.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hemeOverride" Target="../theme/themeOverride23.xml"/><Relationship Id="rId4" Type="http://schemas.openxmlformats.org/officeDocument/2006/relationships/hyperlink" Target="https://www.hopehelps.org/volunteer-appreciation-week-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8.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4.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www.ancientpages.com/2017/07/12/triumphal-arch-of-roman-emperor-constantine-and-its-great-vis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8.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hyperlink" Target="https://www.khanacademy.org/humanities/ancient-art-civilizations/roman/late-empire/a/arch-of-constant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23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t>
            </a:r>
            <a:r>
              <a:rPr lang="en-US" b="1" dirty="0" smtClean="0"/>
              <a:t>Emperor Constantine</a:t>
            </a:r>
            <a:endParaRPr lang="en-US" b="1" dirty="0"/>
          </a:p>
        </p:txBody>
      </p:sp>
      <p:sp>
        <p:nvSpPr>
          <p:cNvPr id="4" name="Content Placeholder 3"/>
          <p:cNvSpPr>
            <a:spLocks noGrp="1"/>
          </p:cNvSpPr>
          <p:nvPr>
            <p:ph idx="1"/>
          </p:nvPr>
        </p:nvSpPr>
        <p:spPr>
          <a:xfrm>
            <a:off x="457200" y="838200"/>
            <a:ext cx="8229600" cy="5681246"/>
          </a:xfrm>
        </p:spPr>
        <p:txBody>
          <a:bodyPr>
            <a:noAutofit/>
          </a:bodyPr>
          <a:lstStyle/>
          <a:p>
            <a:r>
              <a:rPr lang="en-US" sz="2400" dirty="0" smtClean="0"/>
              <a:t>The </a:t>
            </a:r>
            <a:r>
              <a:rPr lang="en-US" sz="2400" dirty="0"/>
              <a:t>following day Constantine had the Chi-Rho sign painted on the shields of his troops</a:t>
            </a:r>
            <a:r>
              <a:rPr lang="en-US" sz="2400" dirty="0" smtClean="0"/>
              <a:t>.</a:t>
            </a:r>
          </a:p>
          <a:p>
            <a:r>
              <a:rPr lang="en-US" sz="2400" dirty="0" smtClean="0"/>
              <a:t>Interesting side note: to this day, the Roman Catholic Church often uses the </a:t>
            </a:r>
            <a:r>
              <a:rPr lang="en-US" sz="2400" dirty="0"/>
              <a:t>Chi-Rho sign </a:t>
            </a:r>
            <a:r>
              <a:rPr lang="en-US" sz="2400" dirty="0" smtClean="0"/>
              <a:t>as </a:t>
            </a:r>
            <a:r>
              <a:rPr lang="en-US" sz="2400" dirty="0"/>
              <a:t>a Christian symbol</a:t>
            </a:r>
            <a:r>
              <a:rPr lang="en-US" sz="2400" dirty="0" smtClean="0"/>
              <a:t>.</a:t>
            </a:r>
            <a:endParaRPr lang="en-US" sz="2400"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438400"/>
            <a:ext cx="37719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47800" y="6211669"/>
            <a:ext cx="5850384" cy="307777"/>
          </a:xfrm>
          <a:prstGeom prst="rect">
            <a:avLst/>
          </a:prstGeom>
          <a:noFill/>
        </p:spPr>
        <p:txBody>
          <a:bodyPr wrap="none" rtlCol="0">
            <a:spAutoFit/>
          </a:bodyPr>
          <a:lstStyle/>
          <a:p>
            <a:r>
              <a:rPr lang="en-US" sz="1400" dirty="0">
                <a:hlinkClick r:id="rId5"/>
              </a:rPr>
              <a:t>http://www.catholicliturgicals.com/index.php?URL=product.htm&amp;pro_id=555</a:t>
            </a:r>
            <a:endParaRPr lang="en-US" sz="1400" dirty="0"/>
          </a:p>
        </p:txBody>
      </p:sp>
    </p:spTree>
    <p:extLst>
      <p:ext uri="{BB962C8B-B14F-4D97-AF65-F5344CB8AC3E}">
        <p14:creationId xmlns:p14="http://schemas.microsoft.com/office/powerpoint/2010/main" val="3980625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t>
            </a:r>
            <a:r>
              <a:rPr lang="en-US" b="1" dirty="0" smtClean="0"/>
              <a:t>Emperor Constantine</a:t>
            </a:r>
            <a:endParaRPr lang="en-US" b="1" dirty="0"/>
          </a:p>
        </p:txBody>
      </p:sp>
      <p:sp>
        <p:nvSpPr>
          <p:cNvPr id="4" name="Content Placeholder 3"/>
          <p:cNvSpPr>
            <a:spLocks noGrp="1"/>
          </p:cNvSpPr>
          <p:nvPr>
            <p:ph idx="1"/>
          </p:nvPr>
        </p:nvSpPr>
        <p:spPr>
          <a:xfrm>
            <a:off x="457200" y="838200"/>
            <a:ext cx="8229600" cy="5486400"/>
          </a:xfrm>
        </p:spPr>
        <p:txBody>
          <a:bodyPr>
            <a:normAutofit fontScale="92500" lnSpcReduction="20000"/>
          </a:bodyPr>
          <a:lstStyle/>
          <a:p>
            <a:r>
              <a:rPr lang="en-US" dirty="0" smtClean="0"/>
              <a:t>Constantine  is then said to have prayed </a:t>
            </a:r>
            <a:r>
              <a:rPr lang="en-US" dirty="0"/>
              <a:t>to the God of the Christians for victory, and won an amazing and crushing triumph over Maxentius who was killed in </a:t>
            </a:r>
            <a:r>
              <a:rPr lang="en-US" dirty="0" smtClean="0"/>
              <a:t>battle at the </a:t>
            </a:r>
            <a:r>
              <a:rPr lang="en-US" dirty="0"/>
              <a:t>Milvian </a:t>
            </a:r>
            <a:r>
              <a:rPr lang="en-US" dirty="0" smtClean="0"/>
              <a:t>Bridge. </a:t>
            </a:r>
          </a:p>
          <a:p>
            <a:r>
              <a:rPr lang="en-US" dirty="0" smtClean="0"/>
              <a:t>So, at </a:t>
            </a:r>
            <a:r>
              <a:rPr lang="en-US" dirty="0"/>
              <a:t>the age of thirty-two, Constantine was </a:t>
            </a:r>
            <a:r>
              <a:rPr lang="en-US" dirty="0" smtClean="0"/>
              <a:t>now emperor </a:t>
            </a:r>
            <a:r>
              <a:rPr lang="en-US" dirty="0"/>
              <a:t>of the </a:t>
            </a:r>
            <a:r>
              <a:rPr lang="en-US" dirty="0" smtClean="0"/>
              <a:t>West. </a:t>
            </a:r>
          </a:p>
          <a:p>
            <a:r>
              <a:rPr lang="en-US" dirty="0" smtClean="0"/>
              <a:t>He </a:t>
            </a:r>
            <a:r>
              <a:rPr lang="en-US" dirty="0"/>
              <a:t>believed that the Christian God had granted him victory, and from </a:t>
            </a:r>
            <a:r>
              <a:rPr lang="en-US" dirty="0" smtClean="0"/>
              <a:t>then on </a:t>
            </a:r>
            <a:r>
              <a:rPr lang="en-US" dirty="0"/>
              <a:t>Constantine acted as the great champion and protector of Christians</a:t>
            </a:r>
            <a:r>
              <a:rPr lang="en-US" dirty="0" smtClean="0"/>
              <a:t>.</a:t>
            </a:r>
          </a:p>
          <a:p>
            <a:r>
              <a:rPr lang="en-US" dirty="0"/>
              <a:t>Constantine was a tall, strong, handsome man, whose physical presence always had a very positive and imposing impact on others. </a:t>
            </a:r>
            <a:endParaRPr lang="en-US" dirty="0" smtClean="0"/>
          </a:p>
          <a:p>
            <a:r>
              <a:rPr lang="en-US" dirty="0" smtClean="0"/>
              <a:t>He </a:t>
            </a:r>
            <a:r>
              <a:rPr lang="en-US" dirty="0"/>
              <a:t>had a sharp insight into people’s characters and motives, an ability to strike swiftly and precisely in war and politics, and an overflowing energy which he devoted unselfishly to the affairs of the Empire.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3693469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t>
            </a:r>
            <a:r>
              <a:rPr lang="en-US" b="1" dirty="0" smtClean="0"/>
              <a:t>Emperor Constantine</a:t>
            </a:r>
            <a:endParaRPr lang="en-US" b="1" dirty="0"/>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dirty="0" smtClean="0"/>
              <a:t>The </a:t>
            </a:r>
            <a:r>
              <a:rPr lang="en-US" dirty="0"/>
              <a:t>brightest </a:t>
            </a:r>
            <a:r>
              <a:rPr lang="en-US" dirty="0" smtClean="0"/>
              <a:t>features of Constantine’s moral </a:t>
            </a:r>
            <a:r>
              <a:rPr lang="en-US" dirty="0"/>
              <a:t>character were </a:t>
            </a:r>
            <a:r>
              <a:rPr lang="en-US" dirty="0" smtClean="0"/>
              <a:t>his: </a:t>
            </a:r>
          </a:p>
          <a:p>
            <a:pPr lvl="1"/>
            <a:r>
              <a:rPr lang="en-US" dirty="0" smtClean="0"/>
              <a:t>Generosity </a:t>
            </a:r>
            <a:r>
              <a:rPr lang="en-US" dirty="0"/>
              <a:t>with </a:t>
            </a:r>
            <a:r>
              <a:rPr lang="en-US" dirty="0" smtClean="0"/>
              <a:t>money</a:t>
            </a:r>
          </a:p>
          <a:p>
            <a:pPr lvl="1"/>
            <a:r>
              <a:rPr lang="en-US" dirty="0" smtClean="0"/>
              <a:t>Sense </a:t>
            </a:r>
            <a:r>
              <a:rPr lang="en-US" dirty="0"/>
              <a:t>of justice as a </a:t>
            </a:r>
            <a:r>
              <a:rPr lang="en-US" dirty="0" smtClean="0"/>
              <a:t>ruler</a:t>
            </a:r>
          </a:p>
          <a:p>
            <a:pPr lvl="1"/>
            <a:r>
              <a:rPr lang="en-US" dirty="0" smtClean="0"/>
              <a:t>Purity </a:t>
            </a:r>
            <a:r>
              <a:rPr lang="en-US" dirty="0"/>
              <a:t>in matters of sex – </a:t>
            </a:r>
            <a:r>
              <a:rPr lang="en-US" dirty="0" smtClean="0"/>
              <a:t>a virtue that all </a:t>
            </a:r>
            <a:r>
              <a:rPr lang="en-US" dirty="0"/>
              <a:t>his Christian biographers gloried </a:t>
            </a:r>
            <a:r>
              <a:rPr lang="en-US" dirty="0" smtClean="0"/>
              <a:t>in, given how </a:t>
            </a:r>
            <a:r>
              <a:rPr lang="en-US" dirty="0"/>
              <a:t>rare </a:t>
            </a:r>
            <a:r>
              <a:rPr lang="en-US" dirty="0" smtClean="0"/>
              <a:t>this was in </a:t>
            </a:r>
            <a:r>
              <a:rPr lang="en-US" dirty="0"/>
              <a:t>politicians at that time</a:t>
            </a:r>
            <a:r>
              <a:rPr lang="en-US" dirty="0" smtClean="0"/>
              <a:t>.</a:t>
            </a:r>
          </a:p>
          <a:p>
            <a:r>
              <a:rPr lang="en-US" dirty="0"/>
              <a:t>However, Constantine was </a:t>
            </a:r>
            <a:r>
              <a:rPr lang="en-US" dirty="0" smtClean="0"/>
              <a:t>also:</a:t>
            </a:r>
          </a:p>
          <a:p>
            <a:pPr lvl="1"/>
            <a:r>
              <a:rPr lang="en-US" dirty="0" smtClean="0"/>
              <a:t>Vain </a:t>
            </a:r>
            <a:r>
              <a:rPr lang="en-US" dirty="0"/>
              <a:t>and flashy about his personal </a:t>
            </a:r>
            <a:r>
              <a:rPr lang="en-US" dirty="0" smtClean="0"/>
              <a:t>appearance</a:t>
            </a:r>
          </a:p>
          <a:p>
            <a:pPr lvl="1"/>
            <a:r>
              <a:rPr lang="en-US" dirty="0"/>
              <a:t>A</a:t>
            </a:r>
            <a:r>
              <a:rPr lang="en-US" dirty="0" smtClean="0"/>
              <a:t>n </a:t>
            </a:r>
            <a:r>
              <a:rPr lang="en-US" dirty="0"/>
              <a:t>easy prey to flattery, and increasingly tyrannical as his power increased. </a:t>
            </a:r>
            <a:endParaRPr lang="en-US" dirty="0" smtClean="0"/>
          </a:p>
          <a:p>
            <a:r>
              <a:rPr lang="en-US" dirty="0" smtClean="0"/>
              <a:t>He </a:t>
            </a:r>
            <a:r>
              <a:rPr lang="en-US" dirty="0"/>
              <a:t>could </a:t>
            </a:r>
            <a:r>
              <a:rPr lang="en-US" dirty="0" smtClean="0"/>
              <a:t>be </a:t>
            </a:r>
            <a:r>
              <a:rPr lang="en-US" dirty="0"/>
              <a:t>extremely suspicious about the loyalty of relatives, friends and servants, </a:t>
            </a:r>
            <a:r>
              <a:rPr lang="en-US" dirty="0" smtClean="0"/>
              <a:t>often with </a:t>
            </a:r>
            <a:r>
              <a:rPr lang="en-US" dirty="0"/>
              <a:t>tragic </a:t>
            </a:r>
            <a:r>
              <a:rPr lang="en-US" dirty="0" smtClean="0"/>
              <a:t>results, as in </a:t>
            </a:r>
            <a:r>
              <a:rPr lang="en-US" dirty="0"/>
              <a:t>the case of his son Crispus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3312954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*Was Constantine a Genuine Christian?</a:t>
            </a:r>
            <a:endParaRPr lang="en-US" b="1" dirty="0"/>
          </a:p>
        </p:txBody>
      </p:sp>
      <p:sp>
        <p:nvSpPr>
          <p:cNvPr id="4" name="Content Placeholder 3"/>
          <p:cNvSpPr>
            <a:spLocks noGrp="1"/>
          </p:cNvSpPr>
          <p:nvPr>
            <p:ph idx="1"/>
          </p:nvPr>
        </p:nvSpPr>
        <p:spPr>
          <a:xfrm>
            <a:off x="304800" y="838200"/>
            <a:ext cx="8534400" cy="5562600"/>
          </a:xfrm>
        </p:spPr>
        <p:txBody>
          <a:bodyPr>
            <a:normAutofit fontScale="85000" lnSpcReduction="20000"/>
          </a:bodyPr>
          <a:lstStyle/>
          <a:p>
            <a:r>
              <a:rPr lang="en-US" dirty="0"/>
              <a:t>Christians and historians have often debated </a:t>
            </a:r>
            <a:r>
              <a:rPr lang="en-US" dirty="0" smtClean="0"/>
              <a:t>this question.</a:t>
            </a:r>
          </a:p>
          <a:p>
            <a:r>
              <a:rPr lang="en-US" dirty="0" smtClean="0"/>
              <a:t>Some </a:t>
            </a:r>
            <a:r>
              <a:rPr lang="en-US" dirty="0"/>
              <a:t>have </a:t>
            </a:r>
            <a:r>
              <a:rPr lang="en-US" dirty="0" smtClean="0"/>
              <a:t>argued </a:t>
            </a:r>
            <a:r>
              <a:rPr lang="en-US" dirty="0"/>
              <a:t>that Constantine did not sincerely embrace Christianity at all; they point to some distinctly unchristian acts in Constantine’s later life, e.g. </a:t>
            </a:r>
            <a:r>
              <a:rPr lang="en-US" dirty="0" smtClean="0"/>
              <a:t>he ordered the </a:t>
            </a:r>
            <a:r>
              <a:rPr lang="en-US" dirty="0"/>
              <a:t>killing of a number of people for purely political reasons, or in a fit of rage. </a:t>
            </a:r>
            <a:endParaRPr lang="en-US" dirty="0" smtClean="0"/>
          </a:p>
          <a:p>
            <a:r>
              <a:rPr lang="en-US" dirty="0" smtClean="0"/>
              <a:t>The </a:t>
            </a:r>
            <a:r>
              <a:rPr lang="en-US" dirty="0"/>
              <a:t>darkest of these episodes was when Constantine had his own son Crispus put to death in </a:t>
            </a:r>
            <a:r>
              <a:rPr lang="en-US" dirty="0" smtClean="0"/>
              <a:t>AD 326: </a:t>
            </a:r>
          </a:p>
          <a:p>
            <a:pPr lvl="1"/>
            <a:r>
              <a:rPr lang="en-US" sz="2600" dirty="0" smtClean="0"/>
              <a:t>Constantine’s </a:t>
            </a:r>
            <a:r>
              <a:rPr lang="en-US" sz="2600" dirty="0"/>
              <a:t>wife Fausta falsely accused Crispus (her step-son) of trying to rape </a:t>
            </a:r>
            <a:r>
              <a:rPr lang="en-US" sz="2600" dirty="0" smtClean="0"/>
              <a:t>her</a:t>
            </a:r>
            <a:r>
              <a:rPr lang="en-US" sz="2600" dirty="0"/>
              <a:t>.</a:t>
            </a:r>
            <a:endParaRPr lang="en-US" sz="2600" dirty="0" smtClean="0"/>
          </a:p>
          <a:p>
            <a:pPr lvl="1"/>
            <a:r>
              <a:rPr lang="en-US" sz="2600" dirty="0" smtClean="0"/>
              <a:t>Constantine</a:t>
            </a:r>
            <a:r>
              <a:rPr lang="en-US" sz="2600" dirty="0"/>
              <a:t>, seething with fury, ordered Crispus’s execution without giving him a chance to answer the charge. </a:t>
            </a:r>
            <a:endParaRPr lang="en-US" sz="2600" dirty="0" smtClean="0"/>
          </a:p>
          <a:p>
            <a:r>
              <a:rPr lang="en-US" dirty="0" smtClean="0"/>
              <a:t>Does this prove that Constantine was not a Christian? </a:t>
            </a:r>
          </a:p>
          <a:p>
            <a:r>
              <a:rPr lang="en-US" dirty="0" smtClean="0"/>
              <a:t>Unless we want to argue </a:t>
            </a:r>
            <a:r>
              <a:rPr lang="en-US" dirty="0"/>
              <a:t>that Christian rulers are sinlessly </a:t>
            </a:r>
            <a:r>
              <a:rPr lang="en-US" dirty="0" smtClean="0"/>
              <a:t>perfect (like King David?), </a:t>
            </a:r>
            <a:r>
              <a:rPr lang="en-US" dirty="0"/>
              <a:t>or that Constantine never repented </a:t>
            </a:r>
            <a:r>
              <a:rPr lang="en-US" dirty="0" smtClean="0"/>
              <a:t>(some </a:t>
            </a:r>
            <a:r>
              <a:rPr lang="en-US" dirty="0"/>
              <a:t>historians from the early Church period say he did repent of Crispus’s judicial murder</a:t>
            </a:r>
            <a:r>
              <a:rPr lang="en-US" dirty="0" smtClean="0"/>
              <a:t>), we simply cannot know for sure. </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1877806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*Was Constantine a Genuine Christian?</a:t>
            </a:r>
            <a:endParaRPr lang="en-US" b="1" dirty="0"/>
          </a:p>
        </p:txBody>
      </p:sp>
      <p:sp>
        <p:nvSpPr>
          <p:cNvPr id="4" name="Content Placeholder 3"/>
          <p:cNvSpPr>
            <a:spLocks noGrp="1"/>
          </p:cNvSpPr>
          <p:nvPr>
            <p:ph idx="1"/>
          </p:nvPr>
        </p:nvSpPr>
        <p:spPr>
          <a:xfrm>
            <a:off x="457200" y="838200"/>
            <a:ext cx="8229600" cy="5486400"/>
          </a:xfrm>
        </p:spPr>
        <p:txBody>
          <a:bodyPr>
            <a:normAutofit fontScale="85000" lnSpcReduction="10000"/>
          </a:bodyPr>
          <a:lstStyle/>
          <a:p>
            <a:r>
              <a:rPr lang="en-US" dirty="0" smtClean="0"/>
              <a:t>As Christians, we can’t help but be disturbed </a:t>
            </a:r>
            <a:r>
              <a:rPr lang="en-US" dirty="0"/>
              <a:t>by the way that in his last years, Constantine began </a:t>
            </a:r>
            <a:r>
              <a:rPr lang="en-US" dirty="0" smtClean="0"/>
              <a:t>favoring </a:t>
            </a:r>
            <a:r>
              <a:rPr lang="en-US" dirty="0"/>
              <a:t>the Arian heresy which denied that Christ was God in the </a:t>
            </a:r>
            <a:r>
              <a:rPr lang="en-US" dirty="0" smtClean="0"/>
              <a:t>flesh. </a:t>
            </a:r>
          </a:p>
          <a:p>
            <a:r>
              <a:rPr lang="en-US" dirty="0" smtClean="0"/>
              <a:t>It certainly calls into </a:t>
            </a:r>
            <a:r>
              <a:rPr lang="en-US" dirty="0"/>
              <a:t>question his theological judgment, </a:t>
            </a:r>
            <a:r>
              <a:rPr lang="en-US" dirty="0" smtClean="0"/>
              <a:t>but to be fair, this happened at a confusing time when many “orthodox” </a:t>
            </a:r>
            <a:r>
              <a:rPr lang="en-US" dirty="0"/>
              <a:t>bishops opposed those who upheld the deity of Christ</a:t>
            </a:r>
            <a:r>
              <a:rPr lang="en-US" dirty="0" smtClean="0"/>
              <a:t>.</a:t>
            </a:r>
          </a:p>
          <a:p>
            <a:r>
              <a:rPr lang="en-US" dirty="0" smtClean="0"/>
              <a:t>There does seem to be evidence </a:t>
            </a:r>
            <a:r>
              <a:rPr lang="en-US" dirty="0"/>
              <a:t>of a Christian conscience at work in many of Constantine’s laws and </a:t>
            </a:r>
            <a:r>
              <a:rPr lang="en-US" dirty="0" smtClean="0"/>
              <a:t>policies. </a:t>
            </a:r>
          </a:p>
          <a:p>
            <a:r>
              <a:rPr lang="en-US" dirty="0" smtClean="0"/>
              <a:t>We </a:t>
            </a:r>
            <a:r>
              <a:rPr lang="en-US" dirty="0"/>
              <a:t>must also </a:t>
            </a:r>
            <a:r>
              <a:rPr lang="en-US" dirty="0" smtClean="0"/>
              <a:t>recognize </a:t>
            </a:r>
            <a:r>
              <a:rPr lang="en-US" dirty="0"/>
              <a:t>that Constantine had nothing to gain, either in the political or military sphere, by professing the Christian faith; the Roman ruling classes were almost entirely Pagan in their religious loyalties, and by far the most popular religion in the army was the Eastern mystery cult of Mithraism.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4040410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*Was Constantine a Genuine Christian?</a:t>
            </a:r>
            <a:endParaRPr lang="en-US" b="1" dirty="0"/>
          </a:p>
        </p:txBody>
      </p:sp>
      <p:sp>
        <p:nvSpPr>
          <p:cNvPr id="4" name="Content Placeholder 3"/>
          <p:cNvSpPr>
            <a:spLocks noGrp="1"/>
          </p:cNvSpPr>
          <p:nvPr>
            <p:ph idx="1"/>
          </p:nvPr>
        </p:nvSpPr>
        <p:spPr>
          <a:xfrm>
            <a:off x="457200" y="838200"/>
            <a:ext cx="8229600" cy="5486400"/>
          </a:xfrm>
        </p:spPr>
        <p:txBody>
          <a:bodyPr>
            <a:normAutofit fontScale="92500"/>
          </a:bodyPr>
          <a:lstStyle/>
          <a:p>
            <a:r>
              <a:rPr lang="en-US" dirty="0" smtClean="0"/>
              <a:t>So </a:t>
            </a:r>
            <a:r>
              <a:rPr lang="en-US" dirty="0"/>
              <a:t>whatever Constantine’s motives were, his conversion </a:t>
            </a:r>
            <a:r>
              <a:rPr lang="en-US" dirty="0" smtClean="0"/>
              <a:t>is not likely to </a:t>
            </a:r>
            <a:r>
              <a:rPr lang="en-US" dirty="0"/>
              <a:t>have been the product of a desire to win political or military </a:t>
            </a:r>
            <a:r>
              <a:rPr lang="en-US" dirty="0" smtClean="0"/>
              <a:t>favor. </a:t>
            </a:r>
          </a:p>
          <a:p>
            <a:r>
              <a:rPr lang="en-US" dirty="0" smtClean="0"/>
              <a:t>After </a:t>
            </a:r>
            <a:r>
              <a:rPr lang="en-US" dirty="0"/>
              <a:t>his victory </a:t>
            </a:r>
            <a:r>
              <a:rPr lang="en-US" dirty="0" smtClean="0"/>
              <a:t>over </a:t>
            </a:r>
            <a:r>
              <a:rPr lang="en-US" dirty="0"/>
              <a:t>Maxentius</a:t>
            </a:r>
            <a:r>
              <a:rPr lang="en-US" dirty="0" smtClean="0"/>
              <a:t>, </a:t>
            </a:r>
            <a:r>
              <a:rPr lang="en-US" dirty="0"/>
              <a:t>he certainly conformed </a:t>
            </a:r>
            <a:r>
              <a:rPr lang="en-US" b="1" i="1" dirty="0"/>
              <a:t>outwardly</a:t>
            </a:r>
            <a:r>
              <a:rPr lang="en-US" dirty="0"/>
              <a:t> to </a:t>
            </a:r>
            <a:r>
              <a:rPr lang="en-US" dirty="0" smtClean="0"/>
              <a:t>Christianity. Constantine: </a:t>
            </a:r>
          </a:p>
          <a:p>
            <a:pPr lvl="1"/>
            <a:r>
              <a:rPr lang="en-US" dirty="0" smtClean="0"/>
              <a:t>Regularly </a:t>
            </a:r>
            <a:r>
              <a:rPr lang="en-US" dirty="0"/>
              <a:t>attended Christian </a:t>
            </a:r>
            <a:r>
              <a:rPr lang="en-US" dirty="0" smtClean="0"/>
              <a:t>worship</a:t>
            </a:r>
          </a:p>
          <a:p>
            <a:pPr lvl="1"/>
            <a:r>
              <a:rPr lang="en-US" dirty="0"/>
              <a:t>L</a:t>
            </a:r>
            <a:r>
              <a:rPr lang="en-US" dirty="0" smtClean="0"/>
              <a:t>istened </a:t>
            </a:r>
            <a:r>
              <a:rPr lang="en-US" dirty="0"/>
              <a:t>to the longest sermons without </a:t>
            </a:r>
            <a:r>
              <a:rPr lang="en-US" dirty="0" smtClean="0"/>
              <a:t>murmuring</a:t>
            </a:r>
          </a:p>
          <a:p>
            <a:pPr lvl="1"/>
            <a:r>
              <a:rPr lang="en-US" dirty="0" smtClean="0"/>
              <a:t>Observed </a:t>
            </a:r>
            <a:r>
              <a:rPr lang="en-US" dirty="0"/>
              <a:t>Easter with great </a:t>
            </a:r>
            <a:r>
              <a:rPr lang="en-US" dirty="0" smtClean="0"/>
              <a:t>solemnity </a:t>
            </a:r>
          </a:p>
          <a:p>
            <a:r>
              <a:rPr lang="en-US" dirty="0" smtClean="0"/>
              <a:t>Indeed</a:t>
            </a:r>
            <a:r>
              <a:rPr lang="en-US" dirty="0"/>
              <a:t>, Constantine often made speeches to his court in which he condemned Pagan idolatry and sang the praises of Christianity as the one true faith; and when his courtiers clapped and cheered him, he would always redirect their applause by pointing upwards to heaven.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129823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fontScale="90000"/>
          </a:bodyPr>
          <a:lstStyle/>
          <a:p>
            <a:r>
              <a:rPr lang="en-US" b="1" dirty="0" smtClean="0"/>
              <a:t>*Was Constantine a Genuine Christian?</a:t>
            </a:r>
            <a:endParaRPr lang="en-US" b="1" dirty="0"/>
          </a:p>
        </p:txBody>
      </p:sp>
      <p:sp>
        <p:nvSpPr>
          <p:cNvPr id="4" name="Content Placeholder 3"/>
          <p:cNvSpPr>
            <a:spLocks noGrp="1"/>
          </p:cNvSpPr>
          <p:nvPr>
            <p:ph idx="1"/>
          </p:nvPr>
        </p:nvSpPr>
        <p:spPr>
          <a:xfrm>
            <a:off x="457200" y="838200"/>
            <a:ext cx="8229600" cy="5486400"/>
          </a:xfrm>
        </p:spPr>
        <p:txBody>
          <a:bodyPr>
            <a:normAutofit/>
          </a:bodyPr>
          <a:lstStyle/>
          <a:p>
            <a:r>
              <a:rPr lang="en-US" dirty="0" smtClean="0"/>
              <a:t>No </a:t>
            </a:r>
            <a:r>
              <a:rPr lang="en-US" dirty="0"/>
              <a:t>doubt the arguments over Constantine’s conversion will continue to rumble on. </a:t>
            </a:r>
            <a:endParaRPr lang="en-US" dirty="0" smtClean="0"/>
          </a:p>
          <a:p>
            <a:r>
              <a:rPr lang="en-US" dirty="0" smtClean="0"/>
              <a:t>But </a:t>
            </a:r>
            <a:r>
              <a:rPr lang="en-US" dirty="0"/>
              <a:t>the simple fact is that at a distance of 1,700 years, it is impossible for us to be sure what was really going on in Constantine’s heart and mind when he professed the Christian faith. </a:t>
            </a:r>
            <a:endParaRPr lang="en-US" dirty="0" smtClean="0"/>
          </a:p>
          <a:p>
            <a:r>
              <a:rPr lang="en-US" dirty="0" smtClean="0"/>
              <a:t>All </a:t>
            </a:r>
            <a:r>
              <a:rPr lang="en-US" dirty="0"/>
              <a:t>we can do is look at the effects which this crucial event had on the history of the Church</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2110751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*Constantine Conquers the East</a:t>
            </a:r>
            <a:endParaRPr lang="en-US" b="1" dirty="0"/>
          </a:p>
        </p:txBody>
      </p:sp>
      <p:sp>
        <p:nvSpPr>
          <p:cNvPr id="4" name="Content Placeholder 3"/>
          <p:cNvSpPr>
            <a:spLocks noGrp="1"/>
          </p:cNvSpPr>
          <p:nvPr>
            <p:ph idx="1"/>
          </p:nvPr>
        </p:nvSpPr>
        <p:spPr>
          <a:xfrm>
            <a:off x="457200" y="838200"/>
            <a:ext cx="8229600" cy="5486400"/>
          </a:xfrm>
        </p:spPr>
        <p:txBody>
          <a:bodyPr>
            <a:normAutofit/>
          </a:bodyPr>
          <a:lstStyle/>
          <a:p>
            <a:r>
              <a:rPr lang="en-US" sz="3200" dirty="0"/>
              <a:t>While Constantine was triumphing over Maxentius in the West, war broke out in the East between Licinius and Maximinus. </a:t>
            </a:r>
            <a:endParaRPr lang="en-US" sz="3200" dirty="0" smtClean="0"/>
          </a:p>
          <a:p>
            <a:r>
              <a:rPr lang="en-US" sz="3200" dirty="0" smtClean="0"/>
              <a:t>Licinius </a:t>
            </a:r>
            <a:r>
              <a:rPr lang="en-US" sz="3200" dirty="0"/>
              <a:t>won. </a:t>
            </a:r>
          </a:p>
          <a:p>
            <a:r>
              <a:rPr lang="en-US" sz="3200" dirty="0" smtClean="0"/>
              <a:t>As a result, </a:t>
            </a:r>
            <a:r>
              <a:rPr lang="en-US" sz="3200" dirty="0"/>
              <a:t>Licinius</a:t>
            </a:r>
            <a:r>
              <a:rPr lang="en-US" sz="3200" dirty="0" smtClean="0"/>
              <a:t> now controlled the entire Eastern half of the Empire.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3409446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0163"/>
            <a:ext cx="9144000" cy="808037"/>
          </a:xfrm>
        </p:spPr>
        <p:txBody>
          <a:bodyPr>
            <a:normAutofit/>
          </a:bodyPr>
          <a:lstStyle/>
          <a:p>
            <a:r>
              <a:rPr lang="en-US" b="1" dirty="0"/>
              <a:t>*The </a:t>
            </a:r>
            <a:r>
              <a:rPr lang="en-US" b="1" dirty="0" smtClean="0"/>
              <a:t>Emperor Constantine</a:t>
            </a:r>
            <a:endParaRPr lang="en-US" b="1"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hlinkClick r:id="rId4"/>
              </a:rPr>
              <a:t>https://www.khanacademy.org/humanities/ancient-art-civilizations/roman/late-empire/a/arch-of-constantine</a:t>
            </a:r>
            <a:endParaRPr lang="en-US" sz="1400" dirty="0">
              <a:solidFill>
                <a:prstClr val="black"/>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0600" y="858617"/>
            <a:ext cx="7467600" cy="535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644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*Constantine Conquers the East</a:t>
            </a:r>
            <a:endParaRPr lang="en-US" b="1" dirty="0"/>
          </a:p>
        </p:txBody>
      </p:sp>
      <p:sp>
        <p:nvSpPr>
          <p:cNvPr id="4" name="Content Placeholder 3"/>
          <p:cNvSpPr>
            <a:spLocks noGrp="1"/>
          </p:cNvSpPr>
          <p:nvPr>
            <p:ph idx="1"/>
          </p:nvPr>
        </p:nvSpPr>
        <p:spPr>
          <a:xfrm>
            <a:off x="457200" y="838200"/>
            <a:ext cx="8229600" cy="5486400"/>
          </a:xfrm>
        </p:spPr>
        <p:txBody>
          <a:bodyPr>
            <a:normAutofit lnSpcReduction="10000"/>
          </a:bodyPr>
          <a:lstStyle/>
          <a:p>
            <a:r>
              <a:rPr lang="en-US" dirty="0" smtClean="0"/>
              <a:t>In AD 313, Constantine and Licinius met in Milan, northern Italy, and agreed on a policy of freedom for all religions, Pagan and Christian. </a:t>
            </a:r>
          </a:p>
          <a:p>
            <a:r>
              <a:rPr lang="en-US" dirty="0" smtClean="0"/>
              <a:t>For the first time, the Empire gave Christianity full legal status as an officially tolerated faith. </a:t>
            </a:r>
          </a:p>
          <a:p>
            <a:r>
              <a:rPr lang="en-US" dirty="0" smtClean="0"/>
              <a:t>However, Licinius was still a Pagan, and grew increasingly anti-Christian over the next decade. </a:t>
            </a:r>
          </a:p>
          <a:p>
            <a:r>
              <a:rPr lang="en-US" dirty="0" smtClean="0"/>
              <a:t>He dismissed all Christians from the army and prohibited all meetings of bishops.</a:t>
            </a:r>
          </a:p>
          <a:p>
            <a:r>
              <a:rPr lang="en-US" dirty="0"/>
              <a:t>In AD 320 Licinius started persecuting Christians violently: his soldiers destroyed church buildings and put bishops and presbyters to death. </a:t>
            </a:r>
          </a:p>
          <a:p>
            <a:pPr marL="0" indent="0">
              <a:buNone/>
            </a:pP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2612579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One of the most significant developments in the spiritual life of the early church was </a:t>
            </a:r>
            <a:r>
              <a:rPr lang="en-US" b="1" i="1" dirty="0"/>
              <a:t>monasticism</a:t>
            </a:r>
            <a:r>
              <a:rPr lang="en-US" dirty="0"/>
              <a:t>. </a:t>
            </a:r>
          </a:p>
          <a:p>
            <a:r>
              <a:rPr lang="en-US" dirty="0"/>
              <a:t>Starting in the late third century, many ordinary Christians  </a:t>
            </a:r>
            <a:r>
              <a:rPr lang="en-US" dirty="0" smtClean="0"/>
              <a:t>(and non-Christians!) became </a:t>
            </a:r>
            <a:r>
              <a:rPr lang="en-US" dirty="0"/>
              <a:t>so disgusted with the sinful state of the Empire that they decided to </a:t>
            </a:r>
            <a:r>
              <a:rPr lang="en-US" dirty="0" smtClean="0"/>
              <a:t>go </a:t>
            </a:r>
            <a:r>
              <a:rPr lang="en-US" dirty="0"/>
              <a:t>off into remote unpopulated regions, </a:t>
            </a:r>
            <a:r>
              <a:rPr lang="en-US" dirty="0" smtClean="0"/>
              <a:t>and </a:t>
            </a:r>
            <a:r>
              <a:rPr lang="en-US" dirty="0"/>
              <a:t>live simple ascetic lives there, away from the corrupting influences of the </a:t>
            </a:r>
            <a:r>
              <a:rPr lang="en-US" dirty="0" smtClean="0"/>
              <a:t>world as monks. </a:t>
            </a:r>
            <a:endParaRPr lang="en-US" dirty="0"/>
          </a:p>
          <a:p>
            <a:r>
              <a:rPr lang="en-US" dirty="0" smtClean="0"/>
              <a:t>What were the two major types of living arrangements practiced by monks? </a:t>
            </a:r>
            <a:r>
              <a:rPr lang="en-US" dirty="0"/>
              <a:t>Those who lived:</a:t>
            </a:r>
          </a:p>
          <a:p>
            <a:pPr lvl="1"/>
            <a:r>
              <a:rPr lang="en-US" b="1" i="1" dirty="0"/>
              <a:t>Alone</a:t>
            </a:r>
            <a:r>
              <a:rPr lang="en-US" dirty="0"/>
              <a:t> as </a:t>
            </a:r>
            <a:r>
              <a:rPr lang="en-US" b="1" i="1" dirty="0"/>
              <a:t>Hermits</a:t>
            </a:r>
          </a:p>
          <a:p>
            <a:pPr lvl="1"/>
            <a:r>
              <a:rPr lang="en-US" dirty="0"/>
              <a:t>In a </a:t>
            </a:r>
            <a:r>
              <a:rPr lang="en-US" b="1" i="1" dirty="0"/>
              <a:t>Community of Monks</a:t>
            </a:r>
          </a:p>
          <a:p>
            <a:r>
              <a:rPr lang="en-US" dirty="0"/>
              <a:t>The monastic movement was not restricted to men. </a:t>
            </a:r>
            <a:endParaRPr lang="en-US" dirty="0" smtClean="0"/>
          </a:p>
          <a:p>
            <a:r>
              <a:rPr lang="en-US" dirty="0" smtClean="0"/>
              <a:t>What were the women called who withdrew into isolated communities?</a:t>
            </a:r>
          </a:p>
          <a:p>
            <a:pPr lvl="1"/>
            <a:r>
              <a:rPr lang="en-US" dirty="0" smtClean="0"/>
              <a:t>Nuns</a:t>
            </a:r>
            <a:endParaRPr lang="en-US" dirty="0"/>
          </a:p>
          <a:p>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518734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*Constantine Conquers the East</a:t>
            </a:r>
            <a:endParaRPr lang="en-US" b="1" dirty="0"/>
          </a:p>
        </p:txBody>
      </p:sp>
      <p:sp>
        <p:nvSpPr>
          <p:cNvPr id="4" name="Content Placeholder 3"/>
          <p:cNvSpPr>
            <a:spLocks noGrp="1"/>
          </p:cNvSpPr>
          <p:nvPr>
            <p:ph idx="1"/>
          </p:nvPr>
        </p:nvSpPr>
        <p:spPr>
          <a:xfrm>
            <a:off x="457200" y="838200"/>
            <a:ext cx="8229600" cy="5486400"/>
          </a:xfrm>
        </p:spPr>
        <p:txBody>
          <a:bodyPr>
            <a:normAutofit fontScale="92500" lnSpcReduction="10000"/>
          </a:bodyPr>
          <a:lstStyle/>
          <a:p>
            <a:r>
              <a:rPr lang="en-US" dirty="0" smtClean="0"/>
              <a:t>Licinius’s </a:t>
            </a:r>
            <a:r>
              <a:rPr lang="en-US" dirty="0"/>
              <a:t>motive was probably suspicion; he had become convinced that his Christian subjects were secretly loyal to Constantine, their fellow believer. </a:t>
            </a:r>
            <a:endParaRPr lang="en-US" dirty="0" smtClean="0"/>
          </a:p>
          <a:p>
            <a:r>
              <a:rPr lang="en-US" dirty="0" smtClean="0"/>
              <a:t>The </a:t>
            </a:r>
            <a:r>
              <a:rPr lang="en-US" dirty="0"/>
              <a:t>tensions between Licinius and Constantine finally broke out into open war in </a:t>
            </a:r>
            <a:r>
              <a:rPr lang="en-US" dirty="0" smtClean="0"/>
              <a:t>AD 324</a:t>
            </a:r>
            <a:r>
              <a:rPr lang="en-US" dirty="0"/>
              <a:t>. </a:t>
            </a:r>
            <a:endParaRPr lang="en-US" dirty="0" smtClean="0"/>
          </a:p>
          <a:p>
            <a:r>
              <a:rPr lang="en-US" dirty="0" smtClean="0"/>
              <a:t>Constantine </a:t>
            </a:r>
            <a:r>
              <a:rPr lang="en-US" dirty="0"/>
              <a:t>invaded the East; he regarded himself as fighting a holy war against Licinius, to rescue the Eastern Church from persecution by an anti-Christian tyrant. </a:t>
            </a:r>
            <a:endParaRPr lang="en-US" dirty="0" smtClean="0"/>
          </a:p>
          <a:p>
            <a:r>
              <a:rPr lang="en-US" dirty="0" smtClean="0"/>
              <a:t>Constantine </a:t>
            </a:r>
            <a:r>
              <a:rPr lang="en-US" dirty="0"/>
              <a:t>defeated Licinius at the battle of Chrysopolis (in Bithynia, Asia Minor), took him prisoner and executed him. </a:t>
            </a:r>
            <a:endParaRPr lang="en-US" dirty="0" smtClean="0"/>
          </a:p>
          <a:p>
            <a:r>
              <a:rPr lang="en-US" dirty="0" smtClean="0"/>
              <a:t>At that point, Constantine became the </a:t>
            </a:r>
            <a:r>
              <a:rPr lang="en-US" dirty="0"/>
              <a:t>single undisputed </a:t>
            </a:r>
            <a:r>
              <a:rPr lang="en-US" dirty="0" smtClean="0"/>
              <a:t>emperor of </a:t>
            </a:r>
            <a:r>
              <a:rPr lang="en-US" dirty="0"/>
              <a:t>the entire Roman Empire</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440045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*Constantine Conquers the East</a:t>
            </a:r>
            <a:endParaRPr lang="en-US" b="1" dirty="0"/>
          </a:p>
        </p:txBody>
      </p:sp>
      <p:sp>
        <p:nvSpPr>
          <p:cNvPr id="4" name="Content Placeholder 3"/>
          <p:cNvSpPr>
            <a:spLocks noGrp="1"/>
          </p:cNvSpPr>
          <p:nvPr>
            <p:ph idx="1"/>
          </p:nvPr>
        </p:nvSpPr>
        <p:spPr>
          <a:xfrm>
            <a:off x="457200" y="838200"/>
            <a:ext cx="8229600" cy="3276600"/>
          </a:xfrm>
        </p:spPr>
        <p:txBody>
          <a:bodyPr>
            <a:normAutofit/>
          </a:bodyPr>
          <a:lstStyle/>
          <a:p>
            <a:r>
              <a:rPr lang="en-US" dirty="0" smtClean="0"/>
              <a:t>One </a:t>
            </a:r>
            <a:r>
              <a:rPr lang="en-US" dirty="0"/>
              <a:t>of Constantine’s most historic decisions was to build a new capital city for the Eastern Empire at Byzantium in Thrace, just across the sea from Asia Minor. It was finished in AD 330. </a:t>
            </a:r>
            <a:endParaRPr lang="en-US" dirty="0" smtClean="0"/>
          </a:p>
          <a:p>
            <a:r>
              <a:rPr lang="en-US" dirty="0" smtClean="0"/>
              <a:t>Constantine </a:t>
            </a:r>
            <a:r>
              <a:rPr lang="en-US" dirty="0"/>
              <a:t>called it “New Rome”, but it became known as “Constantinople” (Greek for “city of Constantine</a:t>
            </a:r>
            <a:r>
              <a:rPr lang="en-US" dirty="0" smtClean="0"/>
              <a:t>”</a:t>
            </a:r>
            <a:r>
              <a:rPr lang="en-US" dirty="0"/>
              <a:t> )</a:t>
            </a:r>
            <a:r>
              <a:rPr lang="en-US" dirty="0" smtClean="0"/>
              <a:t> </a:t>
            </a:r>
            <a:r>
              <a:rPr lang="en-US" dirty="0"/>
              <a:t>– modern Istanbul in </a:t>
            </a:r>
            <a:r>
              <a:rPr lang="en-US" dirty="0" smtClean="0"/>
              <a:t>Turkey.</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3055361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626" y="0"/>
            <a:ext cx="9144000" cy="563562"/>
          </a:xfrm>
        </p:spPr>
        <p:txBody>
          <a:bodyPr>
            <a:normAutofit fontScale="90000"/>
          </a:bodyPr>
          <a:lstStyle/>
          <a:p>
            <a:r>
              <a:rPr lang="en-US" b="1" dirty="0" smtClean="0"/>
              <a:t>*Constantine Conquers the East</a:t>
            </a:r>
            <a:endParaRPr lang="en-US"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4"/>
              </a:rPr>
              <a:t>http://www.drshirley.org/geog/geog23.html</a:t>
            </a:r>
            <a:endParaRPr lang="en-US" sz="1600" dirty="0"/>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447800" y="914400"/>
            <a:ext cx="6477000" cy="5299363"/>
          </a:xfrm>
        </p:spPr>
      </p:pic>
    </p:spTree>
    <p:extLst>
      <p:ext uri="{BB962C8B-B14F-4D97-AF65-F5344CB8AC3E}">
        <p14:creationId xmlns:p14="http://schemas.microsoft.com/office/powerpoint/2010/main" val="2103203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*Constantine and Sacralism</a:t>
            </a:r>
            <a:endParaRPr lang="en-US" b="1" dirty="0"/>
          </a:p>
        </p:txBody>
      </p:sp>
      <p:sp>
        <p:nvSpPr>
          <p:cNvPr id="4" name="Content Placeholder 3"/>
          <p:cNvSpPr>
            <a:spLocks noGrp="1"/>
          </p:cNvSpPr>
          <p:nvPr>
            <p:ph idx="1"/>
          </p:nvPr>
        </p:nvSpPr>
        <p:spPr>
          <a:xfrm>
            <a:off x="457200" y="838200"/>
            <a:ext cx="8229600" cy="5486400"/>
          </a:xfrm>
        </p:spPr>
        <p:txBody>
          <a:bodyPr>
            <a:normAutofit fontScale="92500" lnSpcReduction="20000"/>
          </a:bodyPr>
          <a:lstStyle/>
          <a:p>
            <a:r>
              <a:rPr lang="en-US" dirty="0" smtClean="0"/>
              <a:t>It’s </a:t>
            </a:r>
            <a:r>
              <a:rPr lang="en-US" dirty="0"/>
              <a:t>common for people to think that Rome converted to Christianity in AD </a:t>
            </a:r>
            <a:r>
              <a:rPr lang="en-US" dirty="0" smtClean="0"/>
              <a:t>313 </a:t>
            </a:r>
            <a:r>
              <a:rPr lang="en-US" dirty="0"/>
              <a:t>or </a:t>
            </a:r>
            <a:r>
              <a:rPr lang="en-US" dirty="0" smtClean="0"/>
              <a:t>325 under Constantine. </a:t>
            </a:r>
            <a:r>
              <a:rPr lang="en-US" dirty="0"/>
              <a:t>But that’s simply not true. </a:t>
            </a:r>
            <a:endParaRPr lang="en-US" dirty="0" smtClean="0"/>
          </a:p>
          <a:p>
            <a:r>
              <a:rPr lang="en-US" dirty="0" smtClean="0"/>
              <a:t>In </a:t>
            </a:r>
            <a:r>
              <a:rPr lang="en-US" dirty="0"/>
              <a:t>AD </a:t>
            </a:r>
            <a:r>
              <a:rPr lang="en-US" dirty="0" smtClean="0"/>
              <a:t>380, </a:t>
            </a:r>
            <a:r>
              <a:rPr lang="en-US" b="1" i="1" dirty="0" smtClean="0"/>
              <a:t>Theodosius</a:t>
            </a:r>
            <a:r>
              <a:rPr lang="en-US" dirty="0" smtClean="0"/>
              <a:t> is </a:t>
            </a:r>
            <a:r>
              <a:rPr lang="en-US" dirty="0"/>
              <a:t>the first emperor to decree </a:t>
            </a:r>
            <a:r>
              <a:rPr lang="en-US" dirty="0" smtClean="0"/>
              <a:t>Christianity as the official religion of </a:t>
            </a:r>
            <a:r>
              <a:rPr lang="en-US" dirty="0"/>
              <a:t>the </a:t>
            </a:r>
            <a:r>
              <a:rPr lang="en-US" dirty="0" smtClean="0"/>
              <a:t>Roman Empire. </a:t>
            </a:r>
          </a:p>
          <a:p>
            <a:r>
              <a:rPr lang="en-US" dirty="0" smtClean="0"/>
              <a:t>However, once Constantine became a Christian, Christian </a:t>
            </a:r>
            <a:r>
              <a:rPr lang="en-US" dirty="0"/>
              <a:t>persecution </a:t>
            </a:r>
            <a:r>
              <a:rPr lang="en-US" dirty="0" smtClean="0"/>
              <a:t>ended. </a:t>
            </a:r>
          </a:p>
          <a:p>
            <a:r>
              <a:rPr lang="en-US" dirty="0" smtClean="0"/>
              <a:t>After that we start seeing people become </a:t>
            </a:r>
            <a:r>
              <a:rPr lang="en-US" dirty="0"/>
              <a:t>“Christians” in order to curry favor with the emperor.</a:t>
            </a:r>
          </a:p>
          <a:p>
            <a:r>
              <a:rPr lang="en-US" dirty="0" smtClean="0"/>
              <a:t>Christians </a:t>
            </a:r>
            <a:r>
              <a:rPr lang="en-US" dirty="0"/>
              <a:t>at first were very excited about the emperor’s conversion. </a:t>
            </a:r>
            <a:endParaRPr lang="en-US" dirty="0" smtClean="0"/>
          </a:p>
          <a:p>
            <a:r>
              <a:rPr lang="en-US" dirty="0" smtClean="0"/>
              <a:t>But pretty soon Christians began to realize </a:t>
            </a:r>
            <a:r>
              <a:rPr lang="en-US" dirty="0"/>
              <a:t>that this is actually a problem. </a:t>
            </a:r>
            <a:endParaRPr lang="en-US" dirty="0" smtClean="0"/>
          </a:p>
          <a:p>
            <a:r>
              <a:rPr lang="en-US" dirty="0" smtClean="0"/>
              <a:t>This </a:t>
            </a:r>
            <a:r>
              <a:rPr lang="en-US" dirty="0"/>
              <a:t>becomes the beginning of </a:t>
            </a:r>
            <a:r>
              <a:rPr lang="en-US" dirty="0" smtClean="0"/>
              <a:t>Sacralism – the union of church and state. </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Based on notes taken from James White’s 2016 Church History Series; Lesson </a:t>
            </a:r>
            <a:r>
              <a:rPr lang="en-US" sz="1600" dirty="0" smtClean="0"/>
              <a:t>29 </a:t>
            </a:r>
            <a:r>
              <a:rPr lang="en-US" sz="1600" dirty="0"/>
              <a:t>– </a:t>
            </a:r>
            <a:r>
              <a:rPr lang="en-US" sz="1600" dirty="0" smtClean="0"/>
              <a:t>Constantine</a:t>
            </a:r>
            <a:endParaRPr lang="en-US" sz="1600" dirty="0">
              <a:solidFill>
                <a:prstClr val="black"/>
              </a:solidFill>
            </a:endParaRPr>
          </a:p>
        </p:txBody>
      </p:sp>
    </p:spTree>
    <p:extLst>
      <p:ext uri="{BB962C8B-B14F-4D97-AF65-F5344CB8AC3E}">
        <p14:creationId xmlns:p14="http://schemas.microsoft.com/office/powerpoint/2010/main" val="3681757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*Constantine and Sacralism</a:t>
            </a:r>
            <a:endParaRPr lang="en-US" b="1" dirty="0"/>
          </a:p>
        </p:txBody>
      </p:sp>
      <p:sp>
        <p:nvSpPr>
          <p:cNvPr id="4" name="Content Placeholder 3"/>
          <p:cNvSpPr>
            <a:spLocks noGrp="1"/>
          </p:cNvSpPr>
          <p:nvPr>
            <p:ph idx="1"/>
          </p:nvPr>
        </p:nvSpPr>
        <p:spPr>
          <a:xfrm>
            <a:off x="457200" y="838200"/>
            <a:ext cx="8229600" cy="5486400"/>
          </a:xfrm>
        </p:spPr>
        <p:txBody>
          <a:bodyPr>
            <a:normAutofit/>
          </a:bodyPr>
          <a:lstStyle/>
          <a:p>
            <a:r>
              <a:rPr lang="en-US" dirty="0" smtClean="0"/>
              <a:t>No </a:t>
            </a:r>
            <a:r>
              <a:rPr lang="en-US" dirty="0"/>
              <a:t>one at that time could foresee that </a:t>
            </a:r>
            <a:r>
              <a:rPr lang="en-US" dirty="0" smtClean="0"/>
              <a:t>700-800 </a:t>
            </a:r>
            <a:r>
              <a:rPr lang="en-US" dirty="0"/>
              <a:t>years later the Holy Roman Emperor would be left outside </a:t>
            </a:r>
            <a:r>
              <a:rPr lang="en-US" dirty="0" smtClean="0"/>
              <a:t>shoveling </a:t>
            </a:r>
            <a:r>
              <a:rPr lang="en-US" dirty="0"/>
              <a:t>the snow </a:t>
            </a:r>
            <a:r>
              <a:rPr lang="en-US" dirty="0" smtClean="0"/>
              <a:t>at the </a:t>
            </a:r>
            <a:r>
              <a:rPr lang="en-US" dirty="0"/>
              <a:t>gates of the papal palace, seeking the pope’s approval and forgiveness!</a:t>
            </a:r>
          </a:p>
          <a:p>
            <a:r>
              <a:rPr lang="en-US" dirty="0" smtClean="0"/>
              <a:t>In </a:t>
            </a:r>
            <a:r>
              <a:rPr lang="en-US" dirty="0"/>
              <a:t>hindsight we can see how important this was. </a:t>
            </a:r>
            <a:endParaRPr lang="en-US" dirty="0" smtClean="0"/>
          </a:p>
          <a:p>
            <a:r>
              <a:rPr lang="en-US" dirty="0" smtClean="0"/>
              <a:t>All </a:t>
            </a:r>
            <a:r>
              <a:rPr lang="en-US" dirty="0"/>
              <a:t>the Reformers were Sacralists. They couldn’t imagine what it would be to have a free church separate from the government.</a:t>
            </a:r>
          </a:p>
          <a:p>
            <a:r>
              <a:rPr lang="en-US" dirty="0" smtClean="0"/>
              <a:t>Many </a:t>
            </a:r>
            <a:r>
              <a:rPr lang="en-US" dirty="0"/>
              <a:t>people would say that </a:t>
            </a:r>
            <a:r>
              <a:rPr lang="en-US" dirty="0" smtClean="0"/>
              <a:t>the Reformers “laid </a:t>
            </a:r>
            <a:r>
              <a:rPr lang="en-US" dirty="0"/>
              <a:t>the </a:t>
            </a:r>
            <a:r>
              <a:rPr lang="en-US" dirty="0" smtClean="0"/>
              <a:t>egg” </a:t>
            </a:r>
            <a:r>
              <a:rPr lang="en-US" dirty="0"/>
              <a:t>that turned into secularism that has now turned to eat Christianity up!</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spTree>
    <p:extLst>
      <p:ext uri="{BB962C8B-B14F-4D97-AF65-F5344CB8AC3E}">
        <p14:creationId xmlns:p14="http://schemas.microsoft.com/office/powerpoint/2010/main" val="988839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https://en.wikipedia.org/wiki/First_Council_of_Nicaea#/media/File:Nicea.jpg</a:t>
            </a:r>
            <a:endParaRPr lang="en-US" sz="1400" dirty="0">
              <a:solidFill>
                <a:prstClr val="black"/>
              </a:solidFill>
            </a:endParaRPr>
          </a:p>
        </p:txBody>
      </p:sp>
      <p:sp>
        <p:nvSpPr>
          <p:cNvPr id="7" name="Title 2"/>
          <p:cNvSpPr>
            <a:spLocks noGrp="1"/>
          </p:cNvSpPr>
          <p:nvPr>
            <p:ph type="title"/>
          </p:nvPr>
        </p:nvSpPr>
        <p:spPr>
          <a:xfrm>
            <a:off x="381000" y="381000"/>
            <a:ext cx="8610600" cy="1524000"/>
          </a:xfrm>
          <a:effectLst/>
        </p:spPr>
        <p:txBody>
          <a:bodyPr>
            <a:noAutofit/>
          </a:bodyPr>
          <a:lstStyle/>
          <a:p>
            <a:pPr algn="l"/>
            <a:r>
              <a:rPr lang="en-US" sz="6600" b="1" dirty="0" smtClean="0">
                <a:solidFill>
                  <a:schemeClr val="bg1"/>
                </a:solidFill>
                <a:effectLst>
                  <a:glow rad="139700">
                    <a:srgbClr val="C00000">
                      <a:alpha val="40000"/>
                    </a:srgbClr>
                  </a:glow>
                  <a:outerShdw blurRad="114300" dist="38100" dir="13500000" algn="br" rotWithShape="0">
                    <a:prstClr val="black"/>
                  </a:outerShdw>
                </a:effectLst>
              </a:rPr>
              <a:t>The Council of Nicaea</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791839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189999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9806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457200" y="838200"/>
            <a:ext cx="8229600" cy="5867400"/>
          </a:xfrm>
        </p:spPr>
        <p:txBody>
          <a:bodyPr>
            <a:normAutofit lnSpcReduction="10000"/>
          </a:bodyPr>
          <a:lstStyle/>
          <a:p>
            <a:r>
              <a:rPr lang="en-US" dirty="0" smtClean="0"/>
              <a:t>The story of Constantine raises many questions about the relationship between church and state.</a:t>
            </a:r>
          </a:p>
          <a:p>
            <a:r>
              <a:rPr lang="en-US" dirty="0" smtClean="0"/>
              <a:t>In our day, there is a great difference of opinion over what role, if any, that Christians should play in the affairs of politics and government:</a:t>
            </a:r>
          </a:p>
          <a:p>
            <a:pPr lvl="1"/>
            <a:r>
              <a:rPr lang="en-US" dirty="0" smtClean="0"/>
              <a:t>How much influence </a:t>
            </a:r>
            <a:r>
              <a:rPr lang="en-US" dirty="0"/>
              <a:t>should </a:t>
            </a:r>
            <a:r>
              <a:rPr lang="en-US" dirty="0" smtClean="0"/>
              <a:t>Christians try to exert over the making of laws?</a:t>
            </a:r>
          </a:p>
          <a:p>
            <a:pPr lvl="1"/>
            <a:r>
              <a:rPr lang="en-US" dirty="0" smtClean="0"/>
              <a:t>Should Christians actively support or oppose political candidates who run for office?</a:t>
            </a:r>
          </a:p>
          <a:p>
            <a:pPr lvl="1"/>
            <a:r>
              <a:rPr lang="en-US" dirty="0" smtClean="0"/>
              <a:t>Are there political issues that pastors should address from the pulpit?</a:t>
            </a:r>
          </a:p>
          <a:p>
            <a:r>
              <a:rPr lang="en-US" dirty="0" smtClean="0"/>
              <a:t>What are your thoughts on these questions?</a:t>
            </a:r>
          </a:p>
          <a:p>
            <a:r>
              <a:rPr lang="en-US" dirty="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4038254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10000"/>
          </a:bodyPr>
          <a:lstStyle/>
          <a:p>
            <a:r>
              <a:rPr lang="en-US" dirty="0" smtClean="0"/>
              <a:t>What were some of the ascetic practices of those who withdrew from society?</a:t>
            </a:r>
          </a:p>
          <a:p>
            <a:pPr lvl="1"/>
            <a:r>
              <a:rPr lang="en-US" dirty="0" smtClean="0"/>
              <a:t>Renouncing </a:t>
            </a:r>
            <a:r>
              <a:rPr lang="en-US" dirty="0"/>
              <a:t>all worldly property and </a:t>
            </a:r>
            <a:r>
              <a:rPr lang="en-US" dirty="0" smtClean="0"/>
              <a:t>pleasures</a:t>
            </a:r>
          </a:p>
          <a:p>
            <a:pPr lvl="1"/>
            <a:r>
              <a:rPr lang="en-US" dirty="0" smtClean="0"/>
              <a:t>Consecrating </a:t>
            </a:r>
            <a:r>
              <a:rPr lang="en-US" dirty="0"/>
              <a:t>themselves to prayer, fasting and Bible study</a:t>
            </a:r>
          </a:p>
          <a:p>
            <a:pPr lvl="1"/>
            <a:r>
              <a:rPr lang="en-US" dirty="0" smtClean="0"/>
              <a:t>Abstaining from marriage</a:t>
            </a:r>
          </a:p>
          <a:p>
            <a:r>
              <a:rPr lang="en-US" dirty="0" smtClean="0"/>
              <a:t>By </a:t>
            </a:r>
            <a:r>
              <a:rPr lang="en-US" dirty="0"/>
              <a:t>the end of the 4th century, most Christians had come to believe that celibacy was better than marriage! </a:t>
            </a:r>
          </a:p>
          <a:p>
            <a:r>
              <a:rPr lang="en-US" dirty="0" smtClean="0"/>
              <a:t>Who were some of the leading church leaders in the early centuries who advocated monastic living – thus lending </a:t>
            </a:r>
            <a:r>
              <a:rPr lang="en-US" dirty="0"/>
              <a:t>respectability and </a:t>
            </a:r>
            <a:r>
              <a:rPr lang="en-US" dirty="0" smtClean="0"/>
              <a:t>authority to the movement?</a:t>
            </a:r>
          </a:p>
          <a:p>
            <a:pPr lvl="1"/>
            <a:r>
              <a:rPr lang="en-US" dirty="0" smtClean="0"/>
              <a:t>Athanasius</a:t>
            </a:r>
          </a:p>
          <a:p>
            <a:pPr lvl="1"/>
            <a:r>
              <a:rPr lang="en-US" dirty="0"/>
              <a:t>Ambrose of </a:t>
            </a:r>
            <a:r>
              <a:rPr lang="en-US" dirty="0" smtClean="0"/>
              <a:t>Milan</a:t>
            </a:r>
          </a:p>
          <a:p>
            <a:pPr lvl="1"/>
            <a:r>
              <a:rPr lang="en-US" dirty="0" smtClean="0"/>
              <a:t>Jerome</a:t>
            </a:r>
          </a:p>
          <a:p>
            <a:pPr lvl="1"/>
            <a:r>
              <a:rPr lang="en-US" dirty="0" smtClean="0"/>
              <a:t>Augustine </a:t>
            </a:r>
            <a:r>
              <a:rPr lang="en-US" dirty="0"/>
              <a:t>of </a:t>
            </a:r>
            <a:r>
              <a:rPr lang="en-US" dirty="0" smtClean="0"/>
              <a:t>Hippo</a:t>
            </a:r>
          </a:p>
          <a:p>
            <a:r>
              <a:rPr lang="en-US" dirty="0" smtClean="0"/>
              <a:t>During what major period of church history did major church leaders begin to criticize and discourage monasticism?</a:t>
            </a:r>
          </a:p>
          <a:p>
            <a:pPr lvl="1"/>
            <a:r>
              <a:rPr lang="en-US" dirty="0" smtClean="0"/>
              <a:t>The Reformation</a:t>
            </a:r>
          </a:p>
          <a:p>
            <a:pPr lvl="1"/>
            <a:endParaRPr lang="en-US" dirty="0"/>
          </a:p>
          <a:p>
            <a:endParaRPr lang="en-US" dirty="0" smtClean="0"/>
          </a:p>
          <a:p>
            <a:endParaRPr lang="en-US" dirty="0"/>
          </a:p>
        </p:txBody>
      </p:sp>
    </p:spTree>
    <p:extLst>
      <p:ext uri="{BB962C8B-B14F-4D97-AF65-F5344CB8AC3E}">
        <p14:creationId xmlns:p14="http://schemas.microsoft.com/office/powerpoint/2010/main" val="2640389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 calcmode="lin" valueType="num">
                                      <p:cBhvr>
                                        <p:cTn id="70"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4">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1" end="11"/>
                                            </p:txEl>
                                          </p:spTgt>
                                        </p:tgtEl>
                                        <p:attrNameLst>
                                          <p:attrName>style.visibility</p:attrName>
                                        </p:attrNameLst>
                                      </p:cBhvr>
                                      <p:to>
                                        <p:strVal val="visible"/>
                                      </p:to>
                                    </p:set>
                                    <p:anim calcmode="lin" valueType="num">
                                      <p:cBhvr>
                                        <p:cTn id="77"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http://www.ancientpages.com/2017/07/12/triumphal-arch-of-roman-emperor-constantine-and-its-great-vision/</a:t>
            </a:r>
            <a:r>
              <a:rPr lang="en-US" sz="1400" dirty="0" smtClean="0">
                <a:solidFill>
                  <a:prstClr val="black"/>
                </a:solidFill>
              </a:rPr>
              <a:t> </a:t>
            </a:r>
            <a:endParaRPr lang="en-US" sz="1400" dirty="0">
              <a:solidFill>
                <a:prstClr val="black"/>
              </a:solidFill>
            </a:endParaRPr>
          </a:p>
        </p:txBody>
      </p:sp>
      <p:sp>
        <p:nvSpPr>
          <p:cNvPr id="7" name="Title 2"/>
          <p:cNvSpPr>
            <a:spLocks noGrp="1"/>
          </p:cNvSpPr>
          <p:nvPr>
            <p:ph type="title"/>
          </p:nvPr>
        </p:nvSpPr>
        <p:spPr>
          <a:xfrm>
            <a:off x="381000" y="228600"/>
            <a:ext cx="4800600" cy="1524000"/>
          </a:xfrm>
          <a:effectLst/>
        </p:spPr>
        <p:txBody>
          <a:bodyPr>
            <a:noAutofit/>
          </a:bodyPr>
          <a:lstStyle/>
          <a:p>
            <a:pPr algn="l"/>
            <a:r>
              <a:rPr lang="en-US" sz="6600" b="1" dirty="0" smtClean="0">
                <a:solidFill>
                  <a:schemeClr val="bg1"/>
                </a:solidFill>
                <a:effectLst>
                  <a:glow rad="139700">
                    <a:srgbClr val="C00000">
                      <a:alpha val="40000"/>
                    </a:srgbClr>
                  </a:glow>
                  <a:outerShdw blurRad="114300" dist="38100" dir="13500000" algn="br" rotWithShape="0">
                    <a:prstClr val="black"/>
                  </a:outerShdw>
                </a:effectLst>
              </a:rPr>
              <a:t>The Emperor</a:t>
            </a:r>
            <a:br>
              <a:rPr lang="en-US" sz="6600" b="1" dirty="0" smtClean="0">
                <a:solidFill>
                  <a:schemeClr val="bg1"/>
                </a:solidFill>
                <a:effectLst>
                  <a:glow rad="139700">
                    <a:srgbClr val="C00000">
                      <a:alpha val="40000"/>
                    </a:srgbClr>
                  </a:glow>
                  <a:outerShdw blurRad="114300" dist="38100" dir="13500000" algn="br" rotWithShape="0">
                    <a:prstClr val="black"/>
                  </a:outerShdw>
                </a:effectLst>
              </a:rPr>
            </a:br>
            <a:r>
              <a:rPr lang="en-US" sz="6600" b="1" dirty="0" smtClean="0">
                <a:solidFill>
                  <a:schemeClr val="bg1"/>
                </a:solidFill>
                <a:effectLst>
                  <a:glow rad="139700">
                    <a:srgbClr val="C00000">
                      <a:alpha val="40000"/>
                    </a:srgbClr>
                  </a:glow>
                  <a:outerShdw blurRad="114300" dist="38100" dir="13500000" algn="br" rotWithShape="0">
                    <a:prstClr val="black"/>
                  </a:outerShdw>
                </a:effectLst>
              </a:rPr>
              <a:t>Constantine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0053992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0163"/>
            <a:ext cx="9144000" cy="808037"/>
          </a:xfrm>
        </p:spPr>
        <p:txBody>
          <a:bodyPr>
            <a:normAutofit/>
          </a:bodyPr>
          <a:lstStyle/>
          <a:p>
            <a:r>
              <a:rPr lang="en-US" b="1" dirty="0"/>
              <a:t>*The </a:t>
            </a:r>
            <a:r>
              <a:rPr lang="en-US" b="1" dirty="0" smtClean="0"/>
              <a:t>Emperor Constantine</a:t>
            </a:r>
            <a:endParaRPr lang="en-US"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Galli, Mark. 131 Christians Everyone Should Know (p. 307). B&amp;H Publishing Group. Kindle Edition</a:t>
            </a:r>
            <a:r>
              <a:rPr lang="en-US" sz="1600" dirty="0" smtClean="0"/>
              <a:t>.</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1199883"/>
            <a:ext cx="8686800" cy="445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964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t>
            </a:r>
            <a:r>
              <a:rPr lang="en-US" b="1" dirty="0" smtClean="0"/>
              <a:t>Emperor Constantine</a:t>
            </a:r>
            <a:endParaRPr lang="en-US" b="1" dirty="0"/>
          </a:p>
        </p:txBody>
      </p:sp>
      <p:sp>
        <p:nvSpPr>
          <p:cNvPr id="4" name="Content Placeholder 3"/>
          <p:cNvSpPr>
            <a:spLocks noGrp="1"/>
          </p:cNvSpPr>
          <p:nvPr>
            <p:ph idx="1"/>
          </p:nvPr>
        </p:nvSpPr>
        <p:spPr>
          <a:xfrm>
            <a:off x="457200" y="838200"/>
            <a:ext cx="8229600" cy="5486400"/>
          </a:xfrm>
        </p:spPr>
        <p:txBody>
          <a:bodyPr>
            <a:normAutofit/>
          </a:bodyPr>
          <a:lstStyle/>
          <a:p>
            <a:r>
              <a:rPr lang="en-US" sz="3200" dirty="0" smtClean="0"/>
              <a:t>Constantine was </a:t>
            </a:r>
            <a:r>
              <a:rPr lang="en-US" sz="3200" dirty="0"/>
              <a:t>born in </a:t>
            </a:r>
            <a:r>
              <a:rPr lang="en-US" sz="3200" dirty="0" smtClean="0"/>
              <a:t>AD 280; at which time his </a:t>
            </a:r>
            <a:r>
              <a:rPr lang="en-US" sz="3200" dirty="0"/>
              <a:t>father, </a:t>
            </a:r>
            <a:r>
              <a:rPr lang="en-US" sz="3200" dirty="0" smtClean="0"/>
              <a:t>Constantius, </a:t>
            </a:r>
            <a:r>
              <a:rPr lang="en-US" sz="3200" dirty="0"/>
              <a:t>was </a:t>
            </a:r>
            <a:r>
              <a:rPr lang="en-US" sz="3200" dirty="0" smtClean="0"/>
              <a:t>a </a:t>
            </a:r>
            <a:r>
              <a:rPr lang="en-US" sz="3200" dirty="0"/>
              <a:t>Roman </a:t>
            </a:r>
            <a:r>
              <a:rPr lang="en-US" sz="3200" dirty="0" smtClean="0"/>
              <a:t>official on the rise. </a:t>
            </a:r>
          </a:p>
          <a:p>
            <a:r>
              <a:rPr lang="en-US" sz="3200" dirty="0" smtClean="0"/>
              <a:t>By </a:t>
            </a:r>
            <a:r>
              <a:rPr lang="en-US" sz="3200" dirty="0"/>
              <a:t>the time Constantine was 31, he </a:t>
            </a:r>
            <a:r>
              <a:rPr lang="en-US" sz="3200" dirty="0" smtClean="0"/>
              <a:t>himself had become </a:t>
            </a:r>
            <a:r>
              <a:rPr lang="en-US" sz="3200" dirty="0"/>
              <a:t>emperor of the western </a:t>
            </a:r>
            <a:r>
              <a:rPr lang="en-US" sz="3200" dirty="0" smtClean="0"/>
              <a:t>portion of the empire.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Galli, Mark. 131 Christians Everyone Should Know (p. 307). B&amp;H Publishing Group. Kindle Edition. </a:t>
            </a:r>
          </a:p>
        </p:txBody>
      </p:sp>
    </p:spTree>
    <p:extLst>
      <p:ext uri="{BB962C8B-B14F-4D97-AF65-F5344CB8AC3E}">
        <p14:creationId xmlns:p14="http://schemas.microsoft.com/office/powerpoint/2010/main" val="91778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0163"/>
            <a:ext cx="9144000" cy="808037"/>
          </a:xfrm>
        </p:spPr>
        <p:txBody>
          <a:bodyPr>
            <a:normAutofit/>
          </a:bodyPr>
          <a:lstStyle/>
          <a:p>
            <a:r>
              <a:rPr lang="en-US" b="1" dirty="0"/>
              <a:t>*The </a:t>
            </a:r>
            <a:r>
              <a:rPr lang="en-US" b="1" dirty="0" smtClean="0"/>
              <a:t>Emperor Constantine</a:t>
            </a:r>
            <a:endParaRPr lang="en-US" b="1"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hlinkClick r:id="rId4"/>
              </a:rPr>
              <a:t>https://www.khanacademy.org/humanities/ancient-art-civilizations/roman/late-empire/a/arch-of-constantine</a:t>
            </a:r>
            <a:endParaRPr lang="en-US" sz="1400" dirty="0">
              <a:solidFill>
                <a:prstClr val="black"/>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0600" y="858617"/>
            <a:ext cx="7467600" cy="535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090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t>
            </a:r>
            <a:r>
              <a:rPr lang="en-US" b="1" dirty="0" smtClean="0"/>
              <a:t>Emperor Constantine</a:t>
            </a:r>
            <a:endParaRPr lang="en-US" b="1" dirty="0"/>
          </a:p>
        </p:txBody>
      </p:sp>
      <p:sp>
        <p:nvSpPr>
          <p:cNvPr id="4" name="Content Placeholder 3"/>
          <p:cNvSpPr>
            <a:spLocks noGrp="1"/>
          </p:cNvSpPr>
          <p:nvPr>
            <p:ph idx="1"/>
          </p:nvPr>
        </p:nvSpPr>
        <p:spPr>
          <a:xfrm>
            <a:off x="457200" y="838200"/>
            <a:ext cx="8229600" cy="5681246"/>
          </a:xfrm>
        </p:spPr>
        <p:txBody>
          <a:bodyPr>
            <a:normAutofit fontScale="92500"/>
          </a:bodyPr>
          <a:lstStyle/>
          <a:p>
            <a:r>
              <a:rPr lang="en-US" dirty="0" smtClean="0"/>
              <a:t>In </a:t>
            </a:r>
            <a:r>
              <a:rPr lang="en-US" dirty="0"/>
              <a:t>the spring of 311, with 40,000 soldiers behind him, Constantine rode toward Rome to confront </a:t>
            </a:r>
            <a:r>
              <a:rPr lang="en-US" dirty="0" smtClean="0"/>
              <a:t>Maxentius, a rival emperor whose </a:t>
            </a:r>
            <a:r>
              <a:rPr lang="en-US" dirty="0"/>
              <a:t>numbers were four times his own. </a:t>
            </a:r>
            <a:endParaRPr lang="en-US" dirty="0" smtClean="0"/>
          </a:p>
          <a:p>
            <a:r>
              <a:rPr lang="en-US" dirty="0" smtClean="0"/>
              <a:t>Maxentius</a:t>
            </a:r>
            <a:r>
              <a:rPr lang="en-US" dirty="0"/>
              <a:t>, </a:t>
            </a:r>
            <a:r>
              <a:rPr lang="en-US" dirty="0" smtClean="0"/>
              <a:t>waited </a:t>
            </a:r>
            <a:r>
              <a:rPr lang="en-US" dirty="0"/>
              <a:t>in Rome with his Italian troops and the elite Praetorian Guard, confident no one could successfully invade the city. </a:t>
            </a:r>
            <a:endParaRPr lang="en-US" dirty="0" smtClean="0"/>
          </a:p>
          <a:p>
            <a:r>
              <a:rPr lang="en-US" dirty="0" smtClean="0"/>
              <a:t>But </a:t>
            </a:r>
            <a:r>
              <a:rPr lang="en-US" dirty="0"/>
              <a:t>Constantine's army was already overwhelming his </a:t>
            </a:r>
            <a:r>
              <a:rPr lang="en-US" dirty="0" smtClean="0"/>
              <a:t>foes in Italy as he marched towards the capital.</a:t>
            </a:r>
          </a:p>
          <a:p>
            <a:r>
              <a:rPr lang="en-US" dirty="0"/>
              <a:t>Maxentius turned to pagan oracles, </a:t>
            </a:r>
            <a:r>
              <a:rPr lang="en-US" dirty="0" smtClean="0"/>
              <a:t>and was given </a:t>
            </a:r>
            <a:r>
              <a:rPr lang="en-US" dirty="0"/>
              <a:t>a prophecy that the “enemy of the Romans” would perish. </a:t>
            </a:r>
          </a:p>
          <a:p>
            <a:r>
              <a:rPr lang="en-US" dirty="0" smtClean="0"/>
              <a:t>So</a:t>
            </a:r>
            <a:r>
              <a:rPr lang="en-US" dirty="0"/>
              <a:t>, bolstered by the prophecy, Maxentius left the city to meet his </a:t>
            </a:r>
            <a:r>
              <a:rPr lang="en-US" dirty="0" smtClean="0"/>
              <a:t>foe, who was still miles away.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Galli, Mark. 131 Christians Everyone Should Know (p. 307). B&amp;H Publishing Group. Kindle Edition. </a:t>
            </a:r>
          </a:p>
        </p:txBody>
      </p:sp>
    </p:spTree>
    <p:extLst>
      <p:ext uri="{BB962C8B-B14F-4D97-AF65-F5344CB8AC3E}">
        <p14:creationId xmlns:p14="http://schemas.microsoft.com/office/powerpoint/2010/main" val="1268502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t>
            </a:r>
            <a:r>
              <a:rPr lang="en-US" b="1" dirty="0" smtClean="0"/>
              <a:t>Emperor Constantine</a:t>
            </a:r>
            <a:endParaRPr lang="en-US" b="1" dirty="0"/>
          </a:p>
        </p:txBody>
      </p:sp>
      <p:sp>
        <p:nvSpPr>
          <p:cNvPr id="4" name="Content Placeholder 3"/>
          <p:cNvSpPr>
            <a:spLocks noGrp="1"/>
          </p:cNvSpPr>
          <p:nvPr>
            <p:ph idx="1"/>
          </p:nvPr>
        </p:nvSpPr>
        <p:spPr>
          <a:xfrm>
            <a:off x="457200" y="838200"/>
            <a:ext cx="8229600" cy="5486400"/>
          </a:xfrm>
        </p:spPr>
        <p:txBody>
          <a:bodyPr>
            <a:noAutofit/>
          </a:bodyPr>
          <a:lstStyle/>
          <a:p>
            <a:r>
              <a:rPr lang="en-US" sz="2400" dirty="0" smtClean="0"/>
              <a:t>Constantine, up </a:t>
            </a:r>
            <a:r>
              <a:rPr lang="en-US" sz="2400" dirty="0"/>
              <a:t>to this point, </a:t>
            </a:r>
            <a:r>
              <a:rPr lang="en-US" sz="2400" dirty="0" smtClean="0"/>
              <a:t>had </a:t>
            </a:r>
            <a:r>
              <a:rPr lang="en-US" sz="2400" dirty="0"/>
              <a:t>been a sun-worshipper</a:t>
            </a:r>
            <a:r>
              <a:rPr lang="en-US" sz="2400" dirty="0" smtClean="0"/>
              <a:t>.</a:t>
            </a:r>
          </a:p>
          <a:p>
            <a:r>
              <a:rPr lang="en-US" sz="2400" dirty="0" smtClean="0"/>
              <a:t>As the story goes, </a:t>
            </a:r>
            <a:r>
              <a:rPr lang="en-US" sz="2400" dirty="0"/>
              <a:t>on the night before </a:t>
            </a:r>
            <a:r>
              <a:rPr lang="en-US" sz="2400" dirty="0" smtClean="0"/>
              <a:t>his battle with Maxentius, </a:t>
            </a:r>
            <a:r>
              <a:rPr lang="en-US" sz="2400" dirty="0"/>
              <a:t>Constantine </a:t>
            </a:r>
            <a:r>
              <a:rPr lang="en-US" sz="2400" dirty="0" smtClean="0"/>
              <a:t>had </a:t>
            </a:r>
            <a:r>
              <a:rPr lang="en-US" sz="2400" dirty="0"/>
              <a:t>a dream in which </a:t>
            </a:r>
            <a:r>
              <a:rPr lang="en-US" sz="2400" i="1" dirty="0"/>
              <a:t>chi</a:t>
            </a:r>
            <a:r>
              <a:rPr lang="en-US" sz="2400" dirty="0"/>
              <a:t> and </a:t>
            </a:r>
            <a:r>
              <a:rPr lang="en-US" sz="2400" i="1" dirty="0" smtClean="0"/>
              <a:t>rho</a:t>
            </a:r>
            <a:r>
              <a:rPr lang="en-US" sz="2400" dirty="0" smtClean="0"/>
              <a:t>, the first </a:t>
            </a:r>
            <a:r>
              <a:rPr lang="en-US" sz="2400" dirty="0"/>
              <a:t>two letters in the Greek word for </a:t>
            </a:r>
            <a:r>
              <a:rPr lang="en-US" sz="2400" dirty="0" smtClean="0"/>
              <a:t>Christ (</a:t>
            </a:r>
            <a:r>
              <a:rPr lang="el-GR" sz="2400" dirty="0" smtClean="0"/>
              <a:t>Χριστο</a:t>
            </a:r>
            <a:r>
              <a:rPr lang="en-US" sz="2400" dirty="0" smtClean="0"/>
              <a:t>s),</a:t>
            </a:r>
            <a:r>
              <a:rPr lang="en-US" sz="2400" i="1" dirty="0" smtClean="0"/>
              <a:t> </a:t>
            </a:r>
            <a:r>
              <a:rPr lang="en-US" sz="2400" dirty="0" smtClean="0"/>
              <a:t>appeared </a:t>
            </a:r>
            <a:r>
              <a:rPr lang="en-US" sz="2400" dirty="0"/>
              <a:t>one on top of the other in the shape of a </a:t>
            </a:r>
            <a:r>
              <a:rPr lang="en-US" sz="2400" dirty="0" smtClean="0"/>
              <a:t>cross: </a:t>
            </a:r>
          </a:p>
          <a:p>
            <a:endParaRPr lang="en-US" sz="2400" dirty="0" smtClean="0"/>
          </a:p>
          <a:p>
            <a:endParaRPr lang="en-US" sz="2400" dirty="0" smtClean="0"/>
          </a:p>
          <a:p>
            <a:endParaRPr lang="en-US" sz="2400" dirty="0"/>
          </a:p>
          <a:p>
            <a:endParaRPr lang="en-US" sz="2400" dirty="0" smtClean="0"/>
          </a:p>
          <a:p>
            <a:endParaRPr lang="en-US" sz="2400" dirty="0" smtClean="0"/>
          </a:p>
          <a:p>
            <a:r>
              <a:rPr lang="en-US" sz="2400" dirty="0" smtClean="0"/>
              <a:t>Constantine is said to have seen or </a:t>
            </a:r>
            <a:r>
              <a:rPr lang="en-US" sz="2400" dirty="0"/>
              <a:t>heard the words, “By this sign you will conquer.” </a:t>
            </a:r>
            <a:endParaRPr lang="en-US" sz="2400"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a:t>
            </a:r>
            <a:r>
              <a:rPr lang="en-US" sz="1600" dirty="0"/>
              <a:t>Needham, Nick. 2,000 Years of Christ's Power Vol. 1: The Age of the Early Church Fathers </a:t>
            </a:r>
            <a:r>
              <a:rPr lang="en-US" sz="1600" dirty="0" smtClean="0"/>
              <a:t> </a:t>
            </a:r>
            <a:endParaRPr lang="en-US" sz="1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599" y="3048000"/>
            <a:ext cx="227869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150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p:cTn id="2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154224</TotalTime>
  <Words>2362</Words>
  <Application>Microsoft Office PowerPoint</Application>
  <PresentationFormat>On-screen Show (4:3)</PresentationFormat>
  <Paragraphs>157</Paragraphs>
  <Slides>28</Slides>
  <Notes>0</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99_Office Theme</vt:lpstr>
      <vt:lpstr>100_Office Theme</vt:lpstr>
      <vt:lpstr>PowerPoint Presentation</vt:lpstr>
      <vt:lpstr>Review</vt:lpstr>
      <vt:lpstr>Review</vt:lpstr>
      <vt:lpstr>The Emperor Constantine</vt:lpstr>
      <vt:lpstr>*The Emperor Constantine</vt:lpstr>
      <vt:lpstr>*The Emperor Constantine</vt:lpstr>
      <vt:lpstr>*The Emperor Constantine</vt:lpstr>
      <vt:lpstr>*The Emperor Constantine</vt:lpstr>
      <vt:lpstr>*The Emperor Constantine</vt:lpstr>
      <vt:lpstr>*The Emperor Constantine</vt:lpstr>
      <vt:lpstr>*The Emperor Constantine</vt:lpstr>
      <vt:lpstr>*The Emperor Constantine</vt:lpstr>
      <vt:lpstr>*Was Constantine a Genuine Christian?</vt:lpstr>
      <vt:lpstr>*Was Constantine a Genuine Christian?</vt:lpstr>
      <vt:lpstr>*Was Constantine a Genuine Christian?</vt:lpstr>
      <vt:lpstr>*Was Constantine a Genuine Christian?</vt:lpstr>
      <vt:lpstr>*Constantine Conquers the East</vt:lpstr>
      <vt:lpstr>*The Emperor Constantine</vt:lpstr>
      <vt:lpstr>*Constantine Conquers the East</vt:lpstr>
      <vt:lpstr>*Constantine Conquers the East</vt:lpstr>
      <vt:lpstr>*Constantine Conquers the East</vt:lpstr>
      <vt:lpstr>*Constantine Conquers the East</vt:lpstr>
      <vt:lpstr>*Constantine and Sacralism</vt:lpstr>
      <vt:lpstr>*Constantine and Sacralism</vt:lpstr>
      <vt:lpstr>The Council of Nicaea</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2450</cp:revision>
  <cp:lastPrinted>2019-04-07T13:44:35Z</cp:lastPrinted>
  <dcterms:created xsi:type="dcterms:W3CDTF">2018-06-08T00:19:32Z</dcterms:created>
  <dcterms:modified xsi:type="dcterms:W3CDTF">2019-04-08T01:25:10Z</dcterms:modified>
</cp:coreProperties>
</file>