
<file path=[Content_Types].xml><?xml version="1.0" encoding="utf-8"?>
<Types xmlns="http://schemas.openxmlformats.org/package/2006/content-types">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theme/themeOverride20.xml" ContentType="application/vnd.openxmlformats-officedocument.themeOverride+xml"/>
  <Override PartName="/ppt/theme/themeOverride21.xml" ContentType="application/vnd.openxmlformats-officedocument.themeOverride+xml"/>
  <Override PartName="/ppt/theme/themeOverride22.xml" ContentType="application/vnd.openxmlformats-officedocument.themeOverride+xml"/>
  <Override PartName="/ppt/theme/themeOverride23.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5076" r:id="rId2"/>
    <p:sldMasterId id="2147485088" r:id="rId3"/>
    <p:sldMasterId id="2147485112" r:id="rId4"/>
    <p:sldMasterId id="2147485124" r:id="rId5"/>
  </p:sldMasterIdLst>
  <p:notesMasterIdLst>
    <p:notesMasterId r:id="rId32"/>
  </p:notesMasterIdLst>
  <p:handoutMasterIdLst>
    <p:handoutMasterId r:id="rId33"/>
  </p:handoutMasterIdLst>
  <p:sldIdLst>
    <p:sldId id="1393" r:id="rId6"/>
    <p:sldId id="1394" r:id="rId7"/>
    <p:sldId id="1399" r:id="rId8"/>
    <p:sldId id="1395" r:id="rId9"/>
    <p:sldId id="1411" r:id="rId10"/>
    <p:sldId id="1412" r:id="rId11"/>
    <p:sldId id="1414" r:id="rId12"/>
    <p:sldId id="1415" r:id="rId13"/>
    <p:sldId id="1416" r:id="rId14"/>
    <p:sldId id="1417" r:id="rId15"/>
    <p:sldId id="1418" r:id="rId16"/>
    <p:sldId id="1419" r:id="rId17"/>
    <p:sldId id="1420" r:id="rId18"/>
    <p:sldId id="1422" r:id="rId19"/>
    <p:sldId id="1423" r:id="rId20"/>
    <p:sldId id="1421" r:id="rId21"/>
    <p:sldId id="1424" r:id="rId22"/>
    <p:sldId id="1425" r:id="rId23"/>
    <p:sldId id="1426" r:id="rId24"/>
    <p:sldId id="1427" r:id="rId25"/>
    <p:sldId id="1428" r:id="rId26"/>
    <p:sldId id="1429" r:id="rId27"/>
    <p:sldId id="1430" r:id="rId28"/>
    <p:sldId id="1396" r:id="rId29"/>
    <p:sldId id="1397" r:id="rId30"/>
    <p:sldId id="1398" r:id="rId31"/>
  </p:sldIdLst>
  <p:sldSz cx="9144000" cy="6858000" type="screen4x3"/>
  <p:notesSz cx="6858000" cy="93138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4BF6"/>
    <a:srgbClr val="5731F9"/>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10" d="100"/>
          <a:sy n="110" d="100"/>
        </p:scale>
        <p:origin x="-1560" y="-72"/>
      </p:cViewPr>
      <p:guideLst>
        <p:guide orient="horz" pos="2160"/>
        <p:guide pos="2880"/>
      </p:guideLst>
    </p:cSldViewPr>
  </p:slideViewPr>
  <p:notesTextViewPr>
    <p:cViewPr>
      <p:scale>
        <a:sx n="1" d="1"/>
        <a:sy n="1" d="1"/>
      </p:scale>
      <p:origin x="0" y="0"/>
    </p:cViewPr>
  </p:notesTextViewPr>
  <p:sorterViewPr>
    <p:cViewPr>
      <p:scale>
        <a:sx n="100" d="100"/>
        <a:sy n="100" d="100"/>
      </p:scale>
      <p:origin x="0" y="4728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a:defRPr sz="1200"/>
            </a:lvl1pPr>
          </a:lstStyle>
          <a:p>
            <a:fld id="{23B20E6D-5301-4921-965A-4165F13FB2F9}" type="datetimeFigureOut">
              <a:rPr lang="en-US" smtClean="0"/>
              <a:t>4/14/2019</a:t>
            </a:fld>
            <a:endParaRPr lang="en-US"/>
          </a:p>
        </p:txBody>
      </p:sp>
      <p:sp>
        <p:nvSpPr>
          <p:cNvPr id="4" name="Footer Placeholder 3"/>
          <p:cNvSpPr>
            <a:spLocks noGrp="1"/>
          </p:cNvSpPr>
          <p:nvPr>
            <p:ph type="ftr" sz="quarter" idx="2"/>
          </p:nvPr>
        </p:nvSpPr>
        <p:spPr>
          <a:xfrm>
            <a:off x="0" y="8847138"/>
            <a:ext cx="2971800" cy="46513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47138"/>
            <a:ext cx="2971800" cy="465137"/>
          </a:xfrm>
          <a:prstGeom prst="rect">
            <a:avLst/>
          </a:prstGeom>
        </p:spPr>
        <p:txBody>
          <a:bodyPr vert="horz" lIns="91440" tIns="45720" rIns="91440" bIns="45720" rtlCol="0" anchor="b"/>
          <a:lstStyle>
            <a:lvl1pPr algn="r">
              <a:defRPr sz="1200"/>
            </a:lvl1pPr>
          </a:lstStyle>
          <a:p>
            <a:fld id="{2F07797D-08FD-4963-A2E4-D0D9FD415FE4}" type="slidenum">
              <a:rPr lang="en-US" smtClean="0"/>
              <a:t>‹#›</a:t>
            </a:fld>
            <a:endParaRPr lang="en-US"/>
          </a:p>
        </p:txBody>
      </p:sp>
    </p:spTree>
    <p:extLst>
      <p:ext uri="{BB962C8B-B14F-4D97-AF65-F5344CB8AC3E}">
        <p14:creationId xmlns:p14="http://schemas.microsoft.com/office/powerpoint/2010/main" val="40045972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693"/>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65693"/>
          </a:xfrm>
          <a:prstGeom prst="rect">
            <a:avLst/>
          </a:prstGeom>
        </p:spPr>
        <p:txBody>
          <a:bodyPr vert="horz" lIns="91440" tIns="45720" rIns="91440" bIns="45720" rtlCol="0"/>
          <a:lstStyle>
            <a:lvl1pPr algn="r">
              <a:defRPr sz="1200"/>
            </a:lvl1pPr>
          </a:lstStyle>
          <a:p>
            <a:fld id="{CD1EC55D-DF11-4B6E-B8E2-8ED8B7CB6743}" type="datetimeFigureOut">
              <a:rPr lang="en-US" smtClean="0"/>
              <a:t>4/14/2019</a:t>
            </a:fld>
            <a:endParaRPr lang="en-US" dirty="0"/>
          </a:p>
        </p:txBody>
      </p:sp>
      <p:sp>
        <p:nvSpPr>
          <p:cNvPr id="4" name="Slide Image Placeholder 3"/>
          <p:cNvSpPr>
            <a:spLocks noGrp="1" noRot="1" noChangeAspect="1"/>
          </p:cNvSpPr>
          <p:nvPr>
            <p:ph type="sldImg" idx="2"/>
          </p:nvPr>
        </p:nvSpPr>
        <p:spPr>
          <a:xfrm>
            <a:off x="1101725" y="698500"/>
            <a:ext cx="4654550" cy="34925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24085"/>
            <a:ext cx="5486400" cy="41912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6553"/>
            <a:ext cx="2971800" cy="465693"/>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46553"/>
            <a:ext cx="2971800" cy="465693"/>
          </a:xfrm>
          <a:prstGeom prst="rect">
            <a:avLst/>
          </a:prstGeom>
        </p:spPr>
        <p:txBody>
          <a:bodyPr vert="horz" lIns="91440" tIns="45720" rIns="91440" bIns="45720" rtlCol="0" anchor="b"/>
          <a:lstStyle>
            <a:lvl1pPr algn="r">
              <a:defRPr sz="1200"/>
            </a:lvl1pPr>
          </a:lstStyle>
          <a:p>
            <a:fld id="{15D63987-A83F-4245-81BE-0B37BAA48141}" type="slidenum">
              <a:rPr lang="en-US" smtClean="0"/>
              <a:t>‹#›</a:t>
            </a:fld>
            <a:endParaRPr lang="en-US" dirty="0"/>
          </a:p>
        </p:txBody>
      </p:sp>
    </p:spTree>
    <p:extLst>
      <p:ext uri="{BB962C8B-B14F-4D97-AF65-F5344CB8AC3E}">
        <p14:creationId xmlns:p14="http://schemas.microsoft.com/office/powerpoint/2010/main" val="671511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t>4/14/2019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611786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t>4/14/2019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4099917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t>4/14/2019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9912813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4/14/2019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01217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4/14/2019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4497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4/14/2019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280333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4/14/2019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669235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C3684F-6E02-41A5-B07B-A82B4A395C65}" type="datetimeFigureOut">
              <a:rPr lang="en-US" smtClean="0">
                <a:solidFill>
                  <a:prstClr val="black">
                    <a:tint val="75000"/>
                  </a:prstClr>
                </a:solidFill>
              </a:rPr>
              <a:pPr/>
              <a:t>4/14/2019</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118338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C3684F-6E02-41A5-B07B-A82B4A395C65}" type="datetimeFigureOut">
              <a:rPr lang="en-US" smtClean="0">
                <a:solidFill>
                  <a:prstClr val="black">
                    <a:tint val="75000"/>
                  </a:prstClr>
                </a:solidFill>
              </a:rPr>
              <a:pPr/>
              <a:t>4/14/2019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866224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solidFill>
                  <a:prstClr val="black">
                    <a:tint val="75000"/>
                  </a:prstClr>
                </a:solidFill>
              </a:rPr>
              <a:pPr/>
              <a:t>4/14/2019</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923452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4/14/2019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332428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7C3684F-6E02-41A5-B07B-A82B4A395C65}" type="datetimeFigureOut">
              <a:rPr lang="en-US" smtClean="0"/>
              <a:t>4/14/2019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3519947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4/14/2019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023564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4/14/2019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922579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4/14/2019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412699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4/14/2019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388668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4/14/2019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861368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4/14/2019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320191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4/14/2019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5988645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C3684F-6E02-41A5-B07B-A82B4A395C65}" type="datetimeFigureOut">
              <a:rPr lang="en-US" smtClean="0">
                <a:solidFill>
                  <a:prstClr val="black">
                    <a:tint val="75000"/>
                  </a:prstClr>
                </a:solidFill>
              </a:rPr>
              <a:pPr/>
              <a:t>4/14/2019</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49012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C3684F-6E02-41A5-B07B-A82B4A395C65}" type="datetimeFigureOut">
              <a:rPr lang="en-US" smtClean="0">
                <a:solidFill>
                  <a:prstClr val="black">
                    <a:tint val="75000"/>
                  </a:prstClr>
                </a:solidFill>
              </a:rPr>
              <a:pPr/>
              <a:t>4/14/2019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3191106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solidFill>
                  <a:prstClr val="black">
                    <a:tint val="75000"/>
                  </a:prstClr>
                </a:solidFill>
              </a:rPr>
              <a:pPr/>
              <a:t>4/14/2019</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169877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t>4/14/2019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520795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4/14/2019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1006186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4/14/2019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313322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4/14/2019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2358512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4/14/2019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872354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4/14/2019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2135428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4/14/2019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876328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4/14/2019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7519343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4/14/2019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6982905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C3684F-6E02-41A5-B07B-A82B4A395C65}" type="datetimeFigureOut">
              <a:rPr lang="en-US" smtClean="0">
                <a:solidFill>
                  <a:prstClr val="black">
                    <a:tint val="75000"/>
                  </a:prstClr>
                </a:solidFill>
              </a:rPr>
              <a:pPr/>
              <a:t>4/14/2019</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0383839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C3684F-6E02-41A5-B07B-A82B4A395C65}" type="datetimeFigureOut">
              <a:rPr lang="en-US" smtClean="0">
                <a:solidFill>
                  <a:prstClr val="black">
                    <a:tint val="75000"/>
                  </a:prstClr>
                </a:solidFill>
              </a:rPr>
              <a:pPr/>
              <a:t>4/14/2019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107612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C3684F-6E02-41A5-B07B-A82B4A395C65}" type="datetimeFigureOut">
              <a:rPr lang="en-US" smtClean="0"/>
              <a:t>4/14/2019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1705954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solidFill>
                  <a:prstClr val="black">
                    <a:tint val="75000"/>
                  </a:prstClr>
                </a:solidFill>
              </a:rPr>
              <a:pPr/>
              <a:t>4/14/2019</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1873722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4/14/2019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1227790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4/14/2019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7592860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4/14/2019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366388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4/14/2019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0762415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4/14/2019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5659563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4/14/2019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9739288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4/14/2019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4442736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4/14/2019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4530645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C3684F-6E02-41A5-B07B-A82B4A395C65}" type="datetimeFigureOut">
              <a:rPr lang="en-US" smtClean="0">
                <a:solidFill>
                  <a:prstClr val="black">
                    <a:tint val="75000"/>
                  </a:prstClr>
                </a:solidFill>
              </a:rPr>
              <a:pPr/>
              <a:t>4/14/2019</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010425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C3684F-6E02-41A5-B07B-A82B4A395C65}" type="datetimeFigureOut">
              <a:rPr lang="en-US" smtClean="0"/>
              <a:t>4/14/2019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14565611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C3684F-6E02-41A5-B07B-A82B4A395C65}" type="datetimeFigureOut">
              <a:rPr lang="en-US" smtClean="0">
                <a:solidFill>
                  <a:prstClr val="black">
                    <a:tint val="75000"/>
                  </a:prstClr>
                </a:solidFill>
              </a:rPr>
              <a:pPr/>
              <a:t>4/14/2019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0398469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solidFill>
                  <a:prstClr val="black">
                    <a:tint val="75000"/>
                  </a:prstClr>
                </a:solidFill>
              </a:rPr>
              <a:pPr/>
              <a:t>4/14/2019</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7436194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4/14/2019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762625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4/14/2019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0754891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4/14/2019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840357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4/14/2019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565898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C3684F-6E02-41A5-B07B-A82B4A395C65}" type="datetimeFigureOut">
              <a:rPr lang="en-US" smtClean="0"/>
              <a:t>4/14/2019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807092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t>4/14/2019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588293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t>4/14/2019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3220115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t>4/14/2019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613797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t>4/14/2019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t>‹#›</a:t>
            </a:fld>
            <a:endParaRPr lang="en-US" dirty="0"/>
          </a:p>
        </p:txBody>
      </p:sp>
    </p:spTree>
    <p:extLst>
      <p:ext uri="{BB962C8B-B14F-4D97-AF65-F5344CB8AC3E}">
        <p14:creationId xmlns:p14="http://schemas.microsoft.com/office/powerpoint/2010/main" val="17670453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solidFill>
                  <a:prstClr val="black">
                    <a:tint val="75000"/>
                  </a:prstClr>
                </a:solidFill>
              </a:rPr>
              <a:pPr/>
              <a:t>4/14/2019</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63465613"/>
      </p:ext>
    </p:extLst>
  </p:cSld>
  <p:clrMap bg1="lt1" tx1="dk1" bg2="lt2" tx2="dk2" accent1="accent1" accent2="accent2" accent3="accent3" accent4="accent4" accent5="accent5" accent6="accent6" hlink="hlink" folHlink="folHlink"/>
  <p:sldLayoutIdLst>
    <p:sldLayoutId id="2147485077" r:id="rId1"/>
    <p:sldLayoutId id="2147485078" r:id="rId2"/>
    <p:sldLayoutId id="2147485079" r:id="rId3"/>
    <p:sldLayoutId id="2147485080" r:id="rId4"/>
    <p:sldLayoutId id="2147485081" r:id="rId5"/>
    <p:sldLayoutId id="2147485082" r:id="rId6"/>
    <p:sldLayoutId id="2147485083" r:id="rId7"/>
    <p:sldLayoutId id="2147485084" r:id="rId8"/>
    <p:sldLayoutId id="2147485085" r:id="rId9"/>
    <p:sldLayoutId id="2147485086" r:id="rId10"/>
    <p:sldLayoutId id="21474850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solidFill>
                  <a:prstClr val="black">
                    <a:tint val="75000"/>
                  </a:prstClr>
                </a:solidFill>
              </a:rPr>
              <a:pPr/>
              <a:t>4/14/2019</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70215555"/>
      </p:ext>
    </p:extLst>
  </p:cSld>
  <p:clrMap bg1="lt1" tx1="dk1" bg2="lt2" tx2="dk2" accent1="accent1" accent2="accent2" accent3="accent3" accent4="accent4" accent5="accent5" accent6="accent6" hlink="hlink" folHlink="folHlink"/>
  <p:sldLayoutIdLst>
    <p:sldLayoutId id="2147485089" r:id="rId1"/>
    <p:sldLayoutId id="2147485090" r:id="rId2"/>
    <p:sldLayoutId id="2147485091" r:id="rId3"/>
    <p:sldLayoutId id="2147485092" r:id="rId4"/>
    <p:sldLayoutId id="2147485093" r:id="rId5"/>
    <p:sldLayoutId id="2147485094" r:id="rId6"/>
    <p:sldLayoutId id="2147485095" r:id="rId7"/>
    <p:sldLayoutId id="2147485096" r:id="rId8"/>
    <p:sldLayoutId id="2147485097" r:id="rId9"/>
    <p:sldLayoutId id="2147485098" r:id="rId10"/>
    <p:sldLayoutId id="21474850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solidFill>
                  <a:prstClr val="black">
                    <a:tint val="75000"/>
                  </a:prstClr>
                </a:solidFill>
              </a:rPr>
              <a:pPr/>
              <a:t>4/14/2019</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88567709"/>
      </p:ext>
    </p:extLst>
  </p:cSld>
  <p:clrMap bg1="lt1" tx1="dk1" bg2="lt2" tx2="dk2" accent1="accent1" accent2="accent2" accent3="accent3" accent4="accent4" accent5="accent5" accent6="accent6" hlink="hlink" folHlink="folHlink"/>
  <p:sldLayoutIdLst>
    <p:sldLayoutId id="2147485113" r:id="rId1"/>
    <p:sldLayoutId id="2147485114" r:id="rId2"/>
    <p:sldLayoutId id="2147485115" r:id="rId3"/>
    <p:sldLayoutId id="2147485116" r:id="rId4"/>
    <p:sldLayoutId id="2147485117" r:id="rId5"/>
    <p:sldLayoutId id="2147485118" r:id="rId6"/>
    <p:sldLayoutId id="2147485119" r:id="rId7"/>
    <p:sldLayoutId id="2147485120" r:id="rId8"/>
    <p:sldLayoutId id="2147485121" r:id="rId9"/>
    <p:sldLayoutId id="2147485122" r:id="rId10"/>
    <p:sldLayoutId id="21474851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solidFill>
                  <a:prstClr val="black">
                    <a:tint val="75000"/>
                  </a:prstClr>
                </a:solidFill>
              </a:rPr>
              <a:pPr/>
              <a:t>4/14/2019</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20531682"/>
      </p:ext>
    </p:extLst>
  </p:cSld>
  <p:clrMap bg1="lt1" tx1="dk1" bg2="lt2" tx2="dk2" accent1="accent1" accent2="accent2" accent3="accent3" accent4="accent4" accent5="accent5" accent6="accent6" hlink="hlink" folHlink="folHlink"/>
  <p:sldLayoutIdLst>
    <p:sldLayoutId id="2147485125" r:id="rId1"/>
    <p:sldLayoutId id="2147485126" r:id="rId2"/>
    <p:sldLayoutId id="2147485127" r:id="rId3"/>
    <p:sldLayoutId id="2147485128" r:id="rId4"/>
    <p:sldLayoutId id="2147485129" r:id="rId5"/>
    <p:sldLayoutId id="2147485130" r:id="rId6"/>
    <p:sldLayoutId id="2147485131" r:id="rId7"/>
    <p:sldLayoutId id="2147485132" r:id="rId8"/>
    <p:sldLayoutId id="2147485133" r:id="rId9"/>
    <p:sldLayoutId id="2147485134" r:id="rId10"/>
    <p:sldLayoutId id="21474851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35.xml"/><Relationship Id="rId1" Type="http://schemas.openxmlformats.org/officeDocument/2006/relationships/themeOverride" Target="../theme/themeOverride7.xml"/><Relationship Id="rId4" Type="http://schemas.openxmlformats.org/officeDocument/2006/relationships/hyperlink" Target="https://www.equip.org/articles/what-really-happened-at-nicea-/"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35.xml"/><Relationship Id="rId1" Type="http://schemas.openxmlformats.org/officeDocument/2006/relationships/themeOverride" Target="../theme/themeOverride8.xml"/><Relationship Id="rId4" Type="http://schemas.openxmlformats.org/officeDocument/2006/relationships/hyperlink" Target="https://www.equip.org/articles/what-really-happened-at-nicea-/"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35.xml"/><Relationship Id="rId1" Type="http://schemas.openxmlformats.org/officeDocument/2006/relationships/themeOverride" Target="../theme/themeOverride9.xml"/><Relationship Id="rId4" Type="http://schemas.openxmlformats.org/officeDocument/2006/relationships/hyperlink" Target="https://www.equip.org/articles/what-really-happened-at-nicea-/"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35.xml"/><Relationship Id="rId1" Type="http://schemas.openxmlformats.org/officeDocument/2006/relationships/themeOverride" Target="../theme/themeOverride10.xml"/><Relationship Id="rId4" Type="http://schemas.openxmlformats.org/officeDocument/2006/relationships/hyperlink" Target="https://www.equip.org/articles/what-really-happened-at-nicea-/"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35.xml"/><Relationship Id="rId1" Type="http://schemas.openxmlformats.org/officeDocument/2006/relationships/themeOverride" Target="../theme/themeOverride11.xml"/><Relationship Id="rId4" Type="http://schemas.openxmlformats.org/officeDocument/2006/relationships/hyperlink" Target="https://www.equip.org/articles/what-really-happened-at-nicea-/"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35.xml"/><Relationship Id="rId1" Type="http://schemas.openxmlformats.org/officeDocument/2006/relationships/themeOverride" Target="../theme/themeOverride12.xml"/><Relationship Id="rId5" Type="http://schemas.openxmlformats.org/officeDocument/2006/relationships/image" Target="../media/image4.jpg"/><Relationship Id="rId4" Type="http://schemas.openxmlformats.org/officeDocument/2006/relationships/hyperlink" Target="https://kimberlinglutheran.com/wp-content/uploads/2017/10/Nicaea.jpg"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35.xml"/><Relationship Id="rId1" Type="http://schemas.openxmlformats.org/officeDocument/2006/relationships/themeOverride" Target="../theme/themeOverride13.xml"/><Relationship Id="rId4" Type="http://schemas.openxmlformats.org/officeDocument/2006/relationships/hyperlink" Target="https://www.equip.org/articles/what-really-happened-at-nicea-/"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35.xml"/><Relationship Id="rId1" Type="http://schemas.openxmlformats.org/officeDocument/2006/relationships/themeOverride" Target="../theme/themeOverride14.xml"/><Relationship Id="rId4" Type="http://schemas.openxmlformats.org/officeDocument/2006/relationships/hyperlink" Target="https://www.equip.org/articles/what-really-happened-at-nicea-/"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35.xml"/><Relationship Id="rId1" Type="http://schemas.openxmlformats.org/officeDocument/2006/relationships/themeOverride" Target="../theme/themeOverride15.xml"/><Relationship Id="rId4" Type="http://schemas.openxmlformats.org/officeDocument/2006/relationships/hyperlink" Target="https://www.equip.org/articles/what-really-happened-at-nicea-/"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35.xml"/><Relationship Id="rId1" Type="http://schemas.openxmlformats.org/officeDocument/2006/relationships/themeOverride" Target="../theme/themeOverride16.xml"/><Relationship Id="rId4" Type="http://schemas.openxmlformats.org/officeDocument/2006/relationships/hyperlink" Target="https://www.equip.org/articles/what-really-happened-at-nicea-/"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35.xml"/><Relationship Id="rId1" Type="http://schemas.openxmlformats.org/officeDocument/2006/relationships/themeOverride" Target="../theme/themeOverride17.xml"/><Relationship Id="rId4" Type="http://schemas.openxmlformats.org/officeDocument/2006/relationships/hyperlink" Target="https://www.equip.org/articles/what-really-happened-at-nicea-/"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35.xml"/><Relationship Id="rId1" Type="http://schemas.openxmlformats.org/officeDocument/2006/relationships/themeOverride" Target="../theme/themeOverride18.xml"/><Relationship Id="rId4" Type="http://schemas.openxmlformats.org/officeDocument/2006/relationships/hyperlink" Target="https://www.equip.org/articles/what-really-happened-at-nicea-/"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35.xml"/><Relationship Id="rId1" Type="http://schemas.openxmlformats.org/officeDocument/2006/relationships/themeOverride" Target="../theme/themeOverride19.xml"/><Relationship Id="rId4" Type="http://schemas.openxmlformats.org/officeDocument/2006/relationships/hyperlink" Target="https://www.equip.org/articles/what-really-happened-at-nicea-/"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50.xml"/><Relationship Id="rId1" Type="http://schemas.openxmlformats.org/officeDocument/2006/relationships/themeOverride" Target="../theme/themeOverride20.xml"/><Relationship Id="rId4" Type="http://schemas.openxmlformats.org/officeDocument/2006/relationships/hyperlink" Target="https://sgwmscog.com/wp-content/uploads/Council-of-Nicea-2-1.jpg"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Layout" Target="../slideLayouts/slideLayout29.xml"/><Relationship Id="rId1" Type="http://schemas.openxmlformats.org/officeDocument/2006/relationships/themeOverride" Target="../theme/themeOverride21.xml"/><Relationship Id="rId4" Type="http://schemas.openxmlformats.org/officeDocument/2006/relationships/hyperlink" Target="https://www.hopehelps.org/volunteer-appreciation-week-2018/"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slideLayout" Target="../slideLayouts/slideLayout6.xml"/><Relationship Id="rId1" Type="http://schemas.openxmlformats.org/officeDocument/2006/relationships/themeOverride" Target="../theme/themeOverride22.xml"/><Relationship Id="rId4" Type="http://schemas.openxmlformats.org/officeDocument/2006/relationships/hyperlink" Target="https://www.weareteachers.com/moving-beyond-classroom-discussions/"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slideLayout" Target="../slideLayouts/slideLayout2.xml"/><Relationship Id="rId1" Type="http://schemas.openxmlformats.org/officeDocument/2006/relationships/themeOverride" Target="../theme/themeOverride23.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6.xml"/><Relationship Id="rId1" Type="http://schemas.openxmlformats.org/officeDocument/2006/relationships/themeOverride" Target="../theme/themeOverride1.xml"/><Relationship Id="rId4" Type="http://schemas.openxmlformats.org/officeDocument/2006/relationships/hyperlink" Target="https://en.wikipedia.org/wiki/First_Council_of_Nicaea#/media/File:Nicea.jp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themeOverride" Target="../theme/themeOverride2.xml"/><Relationship Id="rId4" Type="http://schemas.openxmlformats.org/officeDocument/2006/relationships/hyperlink" Target="https://www.equip.org/articles/what-really-happened-at-nicea-/"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themeOverride" Target="../theme/themeOverride3.xml"/><Relationship Id="rId4" Type="http://schemas.openxmlformats.org/officeDocument/2006/relationships/hyperlink" Target="https://www.equip.org/articles/what-really-happened-at-nicea-/"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themeOverride" Target="../theme/themeOverride5.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themeOverride" Target="../theme/themeOverride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274104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6000" r="-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rmAutofit/>
          </a:bodyPr>
          <a:lstStyle/>
          <a:p>
            <a:r>
              <a:rPr lang="en-US" b="1" dirty="0" smtClean="0"/>
              <a:t>*Background to the </a:t>
            </a:r>
            <a:r>
              <a:rPr lang="en-US" b="1" dirty="0"/>
              <a:t>Council of Nicaea</a:t>
            </a:r>
          </a:p>
        </p:txBody>
      </p:sp>
      <p:sp>
        <p:nvSpPr>
          <p:cNvPr id="4" name="Content Placeholder 3"/>
          <p:cNvSpPr>
            <a:spLocks noGrp="1"/>
          </p:cNvSpPr>
          <p:nvPr>
            <p:ph idx="1"/>
          </p:nvPr>
        </p:nvSpPr>
        <p:spPr>
          <a:xfrm>
            <a:off x="152400" y="838199"/>
            <a:ext cx="8839200" cy="5562601"/>
          </a:xfrm>
        </p:spPr>
        <p:txBody>
          <a:bodyPr>
            <a:noAutofit/>
          </a:bodyPr>
          <a:lstStyle/>
          <a:p>
            <a:r>
              <a:rPr lang="en-US" sz="3200" dirty="0"/>
              <a:t>Having consolidated his hold on the Empire, Constantine promoted unity in every way possible. </a:t>
            </a:r>
            <a:endParaRPr lang="en-US" sz="3200" dirty="0" smtClean="0"/>
          </a:p>
          <a:p>
            <a:r>
              <a:rPr lang="en-US" sz="3200" dirty="0" smtClean="0"/>
              <a:t>He </a:t>
            </a:r>
            <a:r>
              <a:rPr lang="en-US" sz="3200" dirty="0"/>
              <a:t>recognized that a schism in the Christian church would be just one more destabilizing factor in his empire, and he moved to solve the problem</a:t>
            </a:r>
            <a:r>
              <a:rPr lang="en-US" sz="3200" dirty="0" smtClean="0"/>
              <a:t>.</a:t>
            </a:r>
            <a:endParaRPr lang="en-US" sz="3200" baseline="30000" dirty="0" smtClean="0"/>
          </a:p>
          <a:p>
            <a:r>
              <a:rPr lang="en-US" sz="3200" dirty="0" smtClean="0"/>
              <a:t>While </a:t>
            </a:r>
            <a:r>
              <a:rPr lang="en-US" sz="3200" dirty="0"/>
              <a:t>he had </a:t>
            </a:r>
            <a:r>
              <a:rPr lang="en-US" sz="3200" b="1" i="1" dirty="0"/>
              <a:t>encouragement</a:t>
            </a:r>
            <a:r>
              <a:rPr lang="en-US" sz="3200" dirty="0"/>
              <a:t> from men like Hosius, bishop of Cordova, and Eusebius of Caesarea, </a:t>
            </a:r>
            <a:r>
              <a:rPr lang="en-US" sz="3200" b="1" i="1" dirty="0"/>
              <a:t>Constantine</a:t>
            </a:r>
            <a:r>
              <a:rPr lang="en-US" sz="3200" dirty="0"/>
              <a:t> was the one who officially called for the </a:t>
            </a:r>
            <a:r>
              <a:rPr lang="en-US" sz="3200" dirty="0" smtClean="0"/>
              <a:t>council.</a:t>
            </a:r>
            <a:endParaRPr lang="en-US" sz="3200" dirty="0"/>
          </a:p>
        </p:txBody>
      </p:sp>
      <p:sp>
        <p:nvSpPr>
          <p:cNvPr id="6" name="TextBox 5"/>
          <p:cNvSpPr txBox="1"/>
          <p:nvPr/>
        </p:nvSpPr>
        <p:spPr>
          <a:xfrm>
            <a:off x="0" y="6519446"/>
            <a:ext cx="9144000" cy="338554"/>
          </a:xfrm>
          <a:prstGeom prst="rect">
            <a:avLst/>
          </a:prstGeom>
          <a:noFill/>
        </p:spPr>
        <p:txBody>
          <a:bodyPr wrap="square" rtlCol="0">
            <a:spAutoFit/>
          </a:bodyPr>
          <a:lstStyle/>
          <a:p>
            <a:r>
              <a:rPr lang="en-US" sz="1600" dirty="0">
                <a:solidFill>
                  <a:prstClr val="black"/>
                </a:solidFill>
              </a:rPr>
              <a:t>* </a:t>
            </a:r>
            <a:r>
              <a:rPr lang="en-US" sz="1600" dirty="0">
                <a:solidFill>
                  <a:prstClr val="black"/>
                </a:solidFill>
                <a:hlinkClick r:id="rId4"/>
              </a:rPr>
              <a:t>https://www.equip.org/articles/what-really-happened-at-nicea-/</a:t>
            </a:r>
            <a:endParaRPr lang="en-US" sz="1600" dirty="0">
              <a:solidFill>
                <a:prstClr val="black"/>
              </a:solidFill>
            </a:endParaRPr>
          </a:p>
        </p:txBody>
      </p:sp>
    </p:spTree>
    <p:extLst>
      <p:ext uri="{BB962C8B-B14F-4D97-AF65-F5344CB8AC3E}">
        <p14:creationId xmlns:p14="http://schemas.microsoft.com/office/powerpoint/2010/main" val="173817784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6000" r="-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rmAutofit/>
          </a:bodyPr>
          <a:lstStyle/>
          <a:p>
            <a:r>
              <a:rPr lang="en-US" b="1" dirty="0" smtClean="0"/>
              <a:t>*The Participants and Their Views</a:t>
            </a:r>
            <a:endParaRPr lang="en-US" b="1" dirty="0"/>
          </a:p>
        </p:txBody>
      </p:sp>
      <p:sp>
        <p:nvSpPr>
          <p:cNvPr id="4" name="Content Placeholder 3"/>
          <p:cNvSpPr>
            <a:spLocks noGrp="1"/>
          </p:cNvSpPr>
          <p:nvPr>
            <p:ph idx="1"/>
          </p:nvPr>
        </p:nvSpPr>
        <p:spPr>
          <a:xfrm>
            <a:off x="152400" y="838199"/>
            <a:ext cx="8839200" cy="5562601"/>
          </a:xfrm>
        </p:spPr>
        <p:txBody>
          <a:bodyPr>
            <a:normAutofit/>
          </a:bodyPr>
          <a:lstStyle/>
          <a:p>
            <a:r>
              <a:rPr lang="en-US" sz="3200" dirty="0" smtClean="0"/>
              <a:t>According </a:t>
            </a:r>
            <a:r>
              <a:rPr lang="en-US" sz="3200" dirty="0"/>
              <a:t>to </a:t>
            </a:r>
            <a:r>
              <a:rPr lang="en-US" sz="3200" b="1" i="1" dirty="0"/>
              <a:t>tradition</a:t>
            </a:r>
            <a:r>
              <a:rPr lang="en-US" sz="3200" dirty="0"/>
              <a:t>, 318 bishops </a:t>
            </a:r>
            <a:r>
              <a:rPr lang="en-US" sz="3200" dirty="0" smtClean="0"/>
              <a:t>attended the Council of Nicaea, </a:t>
            </a:r>
            <a:r>
              <a:rPr lang="en-US" sz="3200" dirty="0"/>
              <a:t>though most historians believe this number is a bit high. </a:t>
            </a:r>
            <a:endParaRPr lang="en-US" sz="3200" dirty="0" smtClean="0"/>
          </a:p>
          <a:p>
            <a:r>
              <a:rPr lang="en-US" sz="3200" dirty="0" smtClean="0"/>
              <a:t>The </a:t>
            </a:r>
            <a:r>
              <a:rPr lang="en-US" sz="3200" b="1" i="1" dirty="0"/>
              <a:t>vast majority </a:t>
            </a:r>
            <a:r>
              <a:rPr lang="en-US" sz="3200" dirty="0"/>
              <a:t>came from the </a:t>
            </a:r>
            <a:r>
              <a:rPr lang="en-US" sz="3200" b="1" i="1" dirty="0"/>
              <a:t>East</a:t>
            </a:r>
            <a:r>
              <a:rPr lang="en-US" sz="3200" dirty="0"/>
              <a:t>, with less than a dozen representing the rest of the Empire</a:t>
            </a:r>
            <a:r>
              <a:rPr lang="en-US" sz="3200" dirty="0" smtClean="0"/>
              <a:t>.</a:t>
            </a:r>
          </a:p>
          <a:p>
            <a:r>
              <a:rPr lang="en-US" sz="3200" dirty="0"/>
              <a:t>The council was divided into three </a:t>
            </a:r>
            <a:r>
              <a:rPr lang="en-US" sz="3200" dirty="0" smtClean="0"/>
              <a:t>groups:</a:t>
            </a:r>
          </a:p>
          <a:p>
            <a:pPr lvl="1"/>
            <a:r>
              <a:rPr lang="en-US" sz="2800" dirty="0" smtClean="0"/>
              <a:t>The Arian Group</a:t>
            </a:r>
          </a:p>
          <a:p>
            <a:pPr lvl="1"/>
            <a:r>
              <a:rPr lang="en-US" sz="2800" dirty="0" smtClean="0"/>
              <a:t>The Orthodox Group</a:t>
            </a:r>
          </a:p>
          <a:p>
            <a:pPr lvl="1"/>
            <a:r>
              <a:rPr lang="en-US" sz="2800" dirty="0" smtClean="0"/>
              <a:t>The Middle Group </a:t>
            </a:r>
          </a:p>
        </p:txBody>
      </p:sp>
      <p:sp>
        <p:nvSpPr>
          <p:cNvPr id="6" name="TextBox 5"/>
          <p:cNvSpPr txBox="1"/>
          <p:nvPr/>
        </p:nvSpPr>
        <p:spPr>
          <a:xfrm>
            <a:off x="0" y="6519446"/>
            <a:ext cx="9144000" cy="338554"/>
          </a:xfrm>
          <a:prstGeom prst="rect">
            <a:avLst/>
          </a:prstGeom>
          <a:noFill/>
        </p:spPr>
        <p:txBody>
          <a:bodyPr wrap="square" rtlCol="0">
            <a:spAutoFit/>
          </a:bodyPr>
          <a:lstStyle/>
          <a:p>
            <a:r>
              <a:rPr lang="en-US" sz="1600" dirty="0">
                <a:solidFill>
                  <a:prstClr val="black"/>
                </a:solidFill>
              </a:rPr>
              <a:t>* </a:t>
            </a:r>
            <a:r>
              <a:rPr lang="en-US" sz="1600" dirty="0">
                <a:solidFill>
                  <a:prstClr val="black"/>
                </a:solidFill>
                <a:hlinkClick r:id="rId4"/>
              </a:rPr>
              <a:t>https://www.equip.org/articles/what-really-happened-at-nicea-/</a:t>
            </a:r>
            <a:endParaRPr lang="en-US" sz="1600" dirty="0">
              <a:solidFill>
                <a:prstClr val="black"/>
              </a:solidFill>
            </a:endParaRPr>
          </a:p>
        </p:txBody>
      </p:sp>
    </p:spTree>
    <p:extLst>
      <p:ext uri="{BB962C8B-B14F-4D97-AF65-F5344CB8AC3E}">
        <p14:creationId xmlns:p14="http://schemas.microsoft.com/office/powerpoint/2010/main" val="351887062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p:cTn id="21"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 calcmode="lin" valueType="num">
                                      <p:cBhvr>
                                        <p:cTn id="28"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4">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 calcmode="lin" valueType="num">
                                      <p:cBhvr>
                                        <p:cTn id="35"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4">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 calcmode="lin" valueType="num">
                                      <p:cBhvr>
                                        <p:cTn id="42"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6000" r="-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rmAutofit/>
          </a:bodyPr>
          <a:lstStyle/>
          <a:p>
            <a:r>
              <a:rPr lang="en-US" b="1" dirty="0" smtClean="0"/>
              <a:t>*The Participants and Their Views</a:t>
            </a:r>
            <a:endParaRPr lang="en-US" b="1" dirty="0"/>
          </a:p>
        </p:txBody>
      </p:sp>
      <p:sp>
        <p:nvSpPr>
          <p:cNvPr id="4" name="Content Placeholder 3"/>
          <p:cNvSpPr>
            <a:spLocks noGrp="1"/>
          </p:cNvSpPr>
          <p:nvPr>
            <p:ph idx="1"/>
          </p:nvPr>
        </p:nvSpPr>
        <p:spPr>
          <a:xfrm>
            <a:off x="152400" y="838199"/>
            <a:ext cx="8839200" cy="5562601"/>
          </a:xfrm>
        </p:spPr>
        <p:txBody>
          <a:bodyPr>
            <a:normAutofit fontScale="92500" lnSpcReduction="20000"/>
          </a:bodyPr>
          <a:lstStyle/>
          <a:p>
            <a:r>
              <a:rPr lang="en-US" b="1" dirty="0" smtClean="0"/>
              <a:t>The Arian Group </a:t>
            </a:r>
            <a:r>
              <a:rPr lang="en-US" dirty="0" smtClean="0"/>
              <a:t>- Arius </a:t>
            </a:r>
            <a:r>
              <a:rPr lang="en-US" dirty="0"/>
              <a:t>was in attendance, at the command of the Emperor, along with a few supporters. </a:t>
            </a:r>
          </a:p>
          <a:p>
            <a:r>
              <a:rPr lang="en-US" dirty="0"/>
              <a:t>Most notable of these were two Egyptian bishops, </a:t>
            </a:r>
            <a:r>
              <a:rPr lang="en-US" dirty="0" err="1"/>
              <a:t>Theonas</a:t>
            </a:r>
            <a:r>
              <a:rPr lang="en-US" dirty="0"/>
              <a:t> and Secundus, as well as Eusebius of Nicomedia. </a:t>
            </a:r>
          </a:p>
          <a:p>
            <a:r>
              <a:rPr lang="en-US" dirty="0"/>
              <a:t>This group represented the viewpoint that Christ was of a </a:t>
            </a:r>
            <a:r>
              <a:rPr lang="en-US" i="1" dirty="0"/>
              <a:t>different substance </a:t>
            </a:r>
            <a:r>
              <a:rPr lang="en-US" dirty="0"/>
              <a:t>(Greek: </a:t>
            </a:r>
            <a:r>
              <a:rPr lang="en-US" b="1" i="1" dirty="0"/>
              <a:t>hetero</a:t>
            </a:r>
            <a:r>
              <a:rPr lang="en-US" i="1" dirty="0"/>
              <a:t>-</a:t>
            </a:r>
            <a:r>
              <a:rPr lang="en-US" i="1" dirty="0" err="1"/>
              <a:t>ousios</a:t>
            </a:r>
            <a:r>
              <a:rPr lang="en-US" dirty="0"/>
              <a:t>) than the Father, that is, that He is a </a:t>
            </a:r>
            <a:r>
              <a:rPr lang="en-US" b="1" i="1" dirty="0"/>
              <a:t>creature</a:t>
            </a:r>
            <a:r>
              <a:rPr lang="en-US" dirty="0"/>
              <a:t>.</a:t>
            </a:r>
          </a:p>
          <a:p>
            <a:r>
              <a:rPr lang="en-US" b="1" dirty="0" smtClean="0"/>
              <a:t>The “Orthodox</a:t>
            </a:r>
            <a:r>
              <a:rPr lang="en-US" b="1" dirty="0"/>
              <a:t>” </a:t>
            </a:r>
            <a:r>
              <a:rPr lang="en-US" b="1" dirty="0" smtClean="0"/>
              <a:t>Group </a:t>
            </a:r>
            <a:r>
              <a:rPr lang="en-US" dirty="0" smtClean="0"/>
              <a:t>- was </a:t>
            </a:r>
            <a:r>
              <a:rPr lang="en-US" dirty="0"/>
              <a:t>led primarily by Hosius of Cordova and Alexander of Alexandria (accompanied by his brilliant young deacon, and later champion of the Nicene position, </a:t>
            </a:r>
            <a:r>
              <a:rPr lang="en-US" dirty="0" smtClean="0"/>
              <a:t>Athanasius). </a:t>
            </a:r>
          </a:p>
          <a:p>
            <a:r>
              <a:rPr lang="en-US" dirty="0" smtClean="0"/>
              <a:t>They </a:t>
            </a:r>
            <a:r>
              <a:rPr lang="en-US" dirty="0"/>
              <a:t>represented the view that Christ was of the</a:t>
            </a:r>
            <a:r>
              <a:rPr lang="en-US" i="1" dirty="0"/>
              <a:t> same substance</a:t>
            </a:r>
            <a:r>
              <a:rPr lang="en-US" dirty="0"/>
              <a:t> (Greek: </a:t>
            </a:r>
            <a:r>
              <a:rPr lang="en-US" b="1" i="1" dirty="0" smtClean="0"/>
              <a:t>homo</a:t>
            </a:r>
            <a:r>
              <a:rPr lang="en-US" i="1" dirty="0" smtClean="0"/>
              <a:t>-</a:t>
            </a:r>
            <a:r>
              <a:rPr lang="en-US" i="1" dirty="0" err="1" smtClean="0"/>
              <a:t>ousios</a:t>
            </a:r>
            <a:r>
              <a:rPr lang="en-US" dirty="0" smtClean="0"/>
              <a:t>) </a:t>
            </a:r>
            <a:r>
              <a:rPr lang="en-US" dirty="0"/>
              <a:t>as the Father, that is, that He has eternally shared </a:t>
            </a:r>
            <a:r>
              <a:rPr lang="en-US" dirty="0" smtClean="0"/>
              <a:t>one </a:t>
            </a:r>
            <a:r>
              <a:rPr lang="en-US" dirty="0"/>
              <a:t>essence </a:t>
            </a:r>
            <a:r>
              <a:rPr lang="en-US" dirty="0" smtClean="0"/>
              <a:t>with the Father and is </a:t>
            </a:r>
            <a:r>
              <a:rPr lang="en-US" b="1" i="1" dirty="0" smtClean="0"/>
              <a:t>fully God</a:t>
            </a:r>
            <a:r>
              <a:rPr lang="en-US" dirty="0" smtClean="0"/>
              <a:t>.</a:t>
            </a:r>
            <a:endParaRPr lang="en-US" dirty="0"/>
          </a:p>
        </p:txBody>
      </p:sp>
      <p:sp>
        <p:nvSpPr>
          <p:cNvPr id="6" name="TextBox 5"/>
          <p:cNvSpPr txBox="1"/>
          <p:nvPr/>
        </p:nvSpPr>
        <p:spPr>
          <a:xfrm>
            <a:off x="0" y="6519446"/>
            <a:ext cx="9144000" cy="338554"/>
          </a:xfrm>
          <a:prstGeom prst="rect">
            <a:avLst/>
          </a:prstGeom>
          <a:noFill/>
        </p:spPr>
        <p:txBody>
          <a:bodyPr wrap="square" rtlCol="0">
            <a:spAutoFit/>
          </a:bodyPr>
          <a:lstStyle/>
          <a:p>
            <a:r>
              <a:rPr lang="en-US" sz="1600" dirty="0">
                <a:solidFill>
                  <a:prstClr val="black"/>
                </a:solidFill>
              </a:rPr>
              <a:t>* </a:t>
            </a:r>
            <a:r>
              <a:rPr lang="en-US" sz="1600" dirty="0">
                <a:solidFill>
                  <a:prstClr val="black"/>
                </a:solidFill>
                <a:hlinkClick r:id="rId4"/>
              </a:rPr>
              <a:t>https://www.equip.org/articles/what-really-happened-at-nicea-/</a:t>
            </a:r>
            <a:endParaRPr lang="en-US" sz="1600" dirty="0">
              <a:solidFill>
                <a:prstClr val="black"/>
              </a:solidFill>
            </a:endParaRPr>
          </a:p>
        </p:txBody>
      </p:sp>
    </p:spTree>
    <p:extLst>
      <p:ext uri="{BB962C8B-B14F-4D97-AF65-F5344CB8AC3E}">
        <p14:creationId xmlns:p14="http://schemas.microsoft.com/office/powerpoint/2010/main" val="255353159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6000" r="-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rmAutofit/>
          </a:bodyPr>
          <a:lstStyle/>
          <a:p>
            <a:r>
              <a:rPr lang="en-US" b="1" dirty="0" smtClean="0"/>
              <a:t>*The Participants and Their Views</a:t>
            </a:r>
            <a:endParaRPr lang="en-US" b="1" dirty="0"/>
          </a:p>
        </p:txBody>
      </p:sp>
      <p:sp>
        <p:nvSpPr>
          <p:cNvPr id="4" name="Content Placeholder 3"/>
          <p:cNvSpPr>
            <a:spLocks noGrp="1"/>
          </p:cNvSpPr>
          <p:nvPr>
            <p:ph idx="1"/>
          </p:nvPr>
        </p:nvSpPr>
        <p:spPr>
          <a:xfrm>
            <a:off x="152400" y="838199"/>
            <a:ext cx="8839200" cy="5562601"/>
          </a:xfrm>
        </p:spPr>
        <p:txBody>
          <a:bodyPr>
            <a:normAutofit fontScale="92500" lnSpcReduction="20000"/>
          </a:bodyPr>
          <a:lstStyle/>
          <a:p>
            <a:r>
              <a:rPr lang="en-US" b="1" dirty="0"/>
              <a:t>The </a:t>
            </a:r>
            <a:r>
              <a:rPr lang="en-US" b="1" dirty="0" smtClean="0"/>
              <a:t>Middle Group </a:t>
            </a:r>
            <a:r>
              <a:rPr lang="en-US" dirty="0" smtClean="0"/>
              <a:t>- led </a:t>
            </a:r>
            <a:r>
              <a:rPr lang="en-US" dirty="0"/>
              <a:t>by Eusebius of Caesarea (and hence often called the “Eusebian” party), </a:t>
            </a:r>
            <a:r>
              <a:rPr lang="en-US" b="1" i="1" dirty="0"/>
              <a:t>distrusted</a:t>
            </a:r>
            <a:r>
              <a:rPr lang="en-US" dirty="0"/>
              <a:t> the term </a:t>
            </a:r>
            <a:r>
              <a:rPr lang="en-US" i="1" dirty="0"/>
              <a:t>homoousios,</a:t>
            </a:r>
            <a:r>
              <a:rPr lang="en-US" dirty="0"/>
              <a:t> primarily because it had been used in the previous century by the </a:t>
            </a:r>
            <a:r>
              <a:rPr lang="en-US" dirty="0" smtClean="0"/>
              <a:t>modalistic</a:t>
            </a:r>
            <a:r>
              <a:rPr lang="en-US" dirty="0"/>
              <a:t> heretic Sabellius and others who wished to teach the error that the Father and the Son were one </a:t>
            </a:r>
            <a:r>
              <a:rPr lang="en-US" b="1" i="1" dirty="0"/>
              <a:t>person</a:t>
            </a:r>
            <a:r>
              <a:rPr lang="en-US" i="1" dirty="0"/>
              <a:t>.</a:t>
            </a:r>
            <a:r>
              <a:rPr lang="en-US" dirty="0"/>
              <a:t> </a:t>
            </a:r>
            <a:endParaRPr lang="en-US" dirty="0" smtClean="0"/>
          </a:p>
          <a:p>
            <a:r>
              <a:rPr lang="en-US" dirty="0" smtClean="0"/>
              <a:t>This </a:t>
            </a:r>
            <a:r>
              <a:rPr lang="en-US" dirty="0"/>
              <a:t>middle group agreed with the orthodox party that Jesus was fully God, but they were concerned that the term </a:t>
            </a:r>
            <a:r>
              <a:rPr lang="en-US" i="1" dirty="0"/>
              <a:t>homoousios</a:t>
            </a:r>
            <a:r>
              <a:rPr lang="en-US" dirty="0"/>
              <a:t> could be misunderstood to support the false idea that the Father and Son are one person. </a:t>
            </a:r>
            <a:endParaRPr lang="en-US" dirty="0" smtClean="0"/>
          </a:p>
          <a:p>
            <a:r>
              <a:rPr lang="en-US" dirty="0" smtClean="0"/>
              <a:t>The </a:t>
            </a:r>
            <a:r>
              <a:rPr lang="en-US" dirty="0"/>
              <a:t>middle group therefore presented the idea that the Son was of a </a:t>
            </a:r>
            <a:r>
              <a:rPr lang="en-US" b="1" i="1" dirty="0"/>
              <a:t>similar</a:t>
            </a:r>
            <a:r>
              <a:rPr lang="en-US" i="1" dirty="0"/>
              <a:t> substance</a:t>
            </a:r>
            <a:r>
              <a:rPr lang="en-US" dirty="0"/>
              <a:t> (Greek: </a:t>
            </a:r>
            <a:r>
              <a:rPr lang="en-US" i="1" dirty="0"/>
              <a:t>homo</a:t>
            </a:r>
            <a:r>
              <a:rPr lang="en-US" b="1" i="1" dirty="0"/>
              <a:t>i</a:t>
            </a:r>
            <a:r>
              <a:rPr lang="en-US" i="1" dirty="0"/>
              <a:t>ousios</a:t>
            </a:r>
            <a:r>
              <a:rPr lang="en-US" dirty="0"/>
              <a:t>) as the Father. </a:t>
            </a:r>
            <a:endParaRPr lang="en-US" dirty="0" smtClean="0"/>
          </a:p>
          <a:p>
            <a:r>
              <a:rPr lang="en-US" dirty="0" smtClean="0"/>
              <a:t>By </a:t>
            </a:r>
            <a:r>
              <a:rPr lang="en-US" dirty="0"/>
              <a:t>this means they hoped to avoid both the error of Arius as well as the perceived danger of Sabellianism found in the term </a:t>
            </a:r>
            <a:r>
              <a:rPr lang="en-US" i="1" dirty="0"/>
              <a:t>homoousios.</a:t>
            </a:r>
            <a:endParaRPr lang="en-US" dirty="0"/>
          </a:p>
        </p:txBody>
      </p:sp>
      <p:sp>
        <p:nvSpPr>
          <p:cNvPr id="6" name="TextBox 5"/>
          <p:cNvSpPr txBox="1"/>
          <p:nvPr/>
        </p:nvSpPr>
        <p:spPr>
          <a:xfrm>
            <a:off x="0" y="6519446"/>
            <a:ext cx="9144000" cy="338554"/>
          </a:xfrm>
          <a:prstGeom prst="rect">
            <a:avLst/>
          </a:prstGeom>
          <a:noFill/>
        </p:spPr>
        <p:txBody>
          <a:bodyPr wrap="square" rtlCol="0">
            <a:spAutoFit/>
          </a:bodyPr>
          <a:lstStyle/>
          <a:p>
            <a:r>
              <a:rPr lang="en-US" sz="1600" dirty="0">
                <a:solidFill>
                  <a:prstClr val="black"/>
                </a:solidFill>
              </a:rPr>
              <a:t>* </a:t>
            </a:r>
            <a:r>
              <a:rPr lang="en-US" sz="1600" dirty="0">
                <a:solidFill>
                  <a:prstClr val="black"/>
                </a:solidFill>
                <a:hlinkClick r:id="rId4"/>
              </a:rPr>
              <a:t>https://www.equip.org/articles/what-really-happened-at-nicea-/</a:t>
            </a:r>
            <a:endParaRPr lang="en-US" sz="1600" dirty="0">
              <a:solidFill>
                <a:prstClr val="black"/>
              </a:solidFill>
            </a:endParaRPr>
          </a:p>
        </p:txBody>
      </p:sp>
    </p:spTree>
    <p:extLst>
      <p:ext uri="{BB962C8B-B14F-4D97-AF65-F5344CB8AC3E}">
        <p14:creationId xmlns:p14="http://schemas.microsoft.com/office/powerpoint/2010/main" val="276793455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6000" r="-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rmAutofit/>
          </a:bodyPr>
          <a:lstStyle/>
          <a:p>
            <a:r>
              <a:rPr lang="en-US" b="1" dirty="0" smtClean="0"/>
              <a:t>*The Participants and Their Views</a:t>
            </a:r>
            <a:endParaRPr lang="en-US" b="1" dirty="0"/>
          </a:p>
        </p:txBody>
      </p:sp>
      <p:sp>
        <p:nvSpPr>
          <p:cNvPr id="6" name="TextBox 5"/>
          <p:cNvSpPr txBox="1"/>
          <p:nvPr/>
        </p:nvSpPr>
        <p:spPr>
          <a:xfrm>
            <a:off x="0" y="6519446"/>
            <a:ext cx="9144000" cy="338554"/>
          </a:xfrm>
          <a:prstGeom prst="rect">
            <a:avLst/>
          </a:prstGeom>
          <a:noFill/>
        </p:spPr>
        <p:txBody>
          <a:bodyPr wrap="square" rtlCol="0">
            <a:spAutoFit/>
          </a:bodyPr>
          <a:lstStyle/>
          <a:p>
            <a:r>
              <a:rPr lang="en-US" sz="1600" dirty="0">
                <a:solidFill>
                  <a:prstClr val="black"/>
                </a:solidFill>
              </a:rPr>
              <a:t>* </a:t>
            </a:r>
            <a:r>
              <a:rPr lang="en-US" sz="1600" dirty="0">
                <a:solidFill>
                  <a:prstClr val="black"/>
                </a:solidFill>
                <a:hlinkClick r:id="rId4"/>
              </a:rPr>
              <a:t>https://www.equip.org/articles/what-really-happened-at-nicea-/</a:t>
            </a:r>
            <a:endParaRPr lang="en-US" sz="1600" dirty="0">
              <a:solidFill>
                <a:prstClr val="black"/>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899057637"/>
              </p:ext>
            </p:extLst>
          </p:nvPr>
        </p:nvGraphicFramePr>
        <p:xfrm>
          <a:off x="457200" y="1600200"/>
          <a:ext cx="8229600" cy="2926080"/>
        </p:xfrm>
        <a:graphic>
          <a:graphicData uri="http://schemas.openxmlformats.org/drawingml/2006/table">
            <a:tbl>
              <a:tblPr firstRow="1" bandRow="1">
                <a:tableStyleId>{5C22544A-7EE6-4342-B048-85BDC9FD1C3A}</a:tableStyleId>
              </a:tblPr>
              <a:tblGrid>
                <a:gridCol w="4114800"/>
                <a:gridCol w="4114800"/>
              </a:tblGrid>
              <a:tr h="370840">
                <a:tc>
                  <a:txBody>
                    <a:bodyPr/>
                    <a:lstStyle/>
                    <a:p>
                      <a:r>
                        <a:rPr lang="en-US" sz="2400" b="1" i="0" kern="1200" dirty="0" smtClean="0">
                          <a:solidFill>
                            <a:schemeClr val="lt1"/>
                          </a:solidFill>
                          <a:effectLst/>
                          <a:latin typeface="+mn-lt"/>
                          <a:ea typeface="+mn-ea"/>
                          <a:cs typeface="+mn-cs"/>
                        </a:rPr>
                        <a:t>Party/Leaders</a:t>
                      </a:r>
                      <a:endParaRPr lang="en-US" sz="2400" dirty="0"/>
                    </a:p>
                  </a:txBody>
                  <a:tcPr/>
                </a:tc>
                <a:tc>
                  <a:txBody>
                    <a:bodyPr/>
                    <a:lstStyle/>
                    <a:p>
                      <a:r>
                        <a:rPr lang="en-US" sz="2400" b="1" i="0" kern="1200" dirty="0" smtClean="0">
                          <a:solidFill>
                            <a:schemeClr val="lt1"/>
                          </a:solidFill>
                          <a:effectLst/>
                          <a:latin typeface="+mn-lt"/>
                          <a:ea typeface="+mn-ea"/>
                          <a:cs typeface="+mn-cs"/>
                        </a:rPr>
                        <a:t>View of </a:t>
                      </a:r>
                      <a:r>
                        <a:rPr lang="en-US" sz="2400" b="1" i="0" kern="1200" dirty="0" smtClean="0">
                          <a:solidFill>
                            <a:schemeClr val="lt1"/>
                          </a:solidFill>
                          <a:effectLst/>
                          <a:latin typeface="+mn-lt"/>
                          <a:ea typeface="+mn-ea"/>
                          <a:cs typeface="+mn-cs"/>
                        </a:rPr>
                        <a:t>Christ and the Father</a:t>
                      </a:r>
                      <a:endParaRPr lang="en-US" sz="2400" dirty="0"/>
                    </a:p>
                  </a:txBody>
                  <a:tcPr/>
                </a:tc>
              </a:tr>
              <a:tr h="370840">
                <a:tc>
                  <a:txBody>
                    <a:bodyPr/>
                    <a:lstStyle/>
                    <a:p>
                      <a:r>
                        <a:rPr lang="en-US" sz="2400" b="1" i="0" kern="1200" dirty="0" smtClean="0">
                          <a:solidFill>
                            <a:schemeClr val="dk1"/>
                          </a:solidFill>
                          <a:effectLst/>
                          <a:latin typeface="+mn-lt"/>
                          <a:ea typeface="+mn-ea"/>
                          <a:cs typeface="+mn-cs"/>
                        </a:rPr>
                        <a:t>Arian</a:t>
                      </a:r>
                      <a:r>
                        <a:rPr lang="en-US" sz="2400" b="0" i="0" kern="1200" dirty="0" smtClean="0">
                          <a:solidFill>
                            <a:schemeClr val="dk1"/>
                          </a:solidFill>
                          <a:effectLst/>
                          <a:latin typeface="+mn-lt"/>
                          <a:ea typeface="+mn-ea"/>
                          <a:cs typeface="+mn-cs"/>
                        </a:rPr>
                        <a:t> – </a:t>
                      </a:r>
                    </a:p>
                    <a:p>
                      <a:r>
                        <a:rPr lang="en-US" sz="2400" b="0" i="0" kern="1200" dirty="0" smtClean="0">
                          <a:solidFill>
                            <a:schemeClr val="dk1"/>
                          </a:solidFill>
                          <a:effectLst/>
                          <a:latin typeface="+mn-lt"/>
                          <a:ea typeface="+mn-ea"/>
                          <a:cs typeface="+mn-cs"/>
                        </a:rPr>
                        <a:t>Arius</a:t>
                      </a:r>
                      <a:endParaRPr lang="en-US" sz="2400" dirty="0"/>
                    </a:p>
                  </a:txBody>
                  <a:tcPr/>
                </a:tc>
                <a:tc>
                  <a:txBody>
                    <a:bodyPr/>
                    <a:lstStyle/>
                    <a:p>
                      <a:r>
                        <a:rPr lang="en-US" sz="2400" b="0" i="0" kern="1200" dirty="0" smtClean="0">
                          <a:solidFill>
                            <a:schemeClr val="dk1"/>
                          </a:solidFill>
                          <a:effectLst/>
                          <a:latin typeface="+mn-lt"/>
                          <a:ea typeface="+mn-ea"/>
                          <a:cs typeface="+mn-cs"/>
                        </a:rPr>
                        <a:t>of a </a:t>
                      </a:r>
                      <a:r>
                        <a:rPr lang="en-US" sz="2400" b="1" i="1" kern="1200" dirty="0" smtClean="0">
                          <a:solidFill>
                            <a:schemeClr val="dk1"/>
                          </a:solidFill>
                          <a:effectLst/>
                          <a:latin typeface="+mn-lt"/>
                          <a:ea typeface="+mn-ea"/>
                          <a:cs typeface="+mn-cs"/>
                        </a:rPr>
                        <a:t>different</a:t>
                      </a:r>
                      <a:r>
                        <a:rPr lang="en-US" sz="2400" b="0" i="0" kern="1200" dirty="0" smtClean="0">
                          <a:solidFill>
                            <a:schemeClr val="dk1"/>
                          </a:solidFill>
                          <a:effectLst/>
                          <a:latin typeface="+mn-lt"/>
                          <a:ea typeface="+mn-ea"/>
                          <a:cs typeface="+mn-cs"/>
                        </a:rPr>
                        <a:t> substance — </a:t>
                      </a:r>
                      <a:r>
                        <a:rPr lang="en-US" sz="2400" b="0" i="1" kern="1200" dirty="0" smtClean="0">
                          <a:solidFill>
                            <a:schemeClr val="dk1"/>
                          </a:solidFill>
                          <a:effectLst/>
                          <a:latin typeface="+mn-lt"/>
                          <a:ea typeface="+mn-ea"/>
                          <a:cs typeface="+mn-cs"/>
                        </a:rPr>
                        <a:t>heteroousios</a:t>
                      </a:r>
                      <a:endParaRPr lang="en-US" sz="2400" dirty="0"/>
                    </a:p>
                  </a:txBody>
                  <a:tcPr/>
                </a:tc>
              </a:tr>
              <a:tr h="370840">
                <a:tc>
                  <a:txBody>
                    <a:bodyPr/>
                    <a:lstStyle/>
                    <a:p>
                      <a:r>
                        <a:rPr lang="en-US" sz="2400" b="1" i="0" kern="1200" dirty="0" smtClean="0">
                          <a:solidFill>
                            <a:schemeClr val="dk1"/>
                          </a:solidFill>
                          <a:effectLst/>
                          <a:latin typeface="+mn-lt"/>
                          <a:ea typeface="+mn-ea"/>
                          <a:cs typeface="+mn-cs"/>
                        </a:rPr>
                        <a:t>Orthodox</a:t>
                      </a:r>
                      <a:r>
                        <a:rPr lang="en-US" sz="2400" b="0" i="0" kern="1200" dirty="0" smtClean="0">
                          <a:solidFill>
                            <a:schemeClr val="dk1"/>
                          </a:solidFill>
                          <a:effectLst/>
                          <a:latin typeface="+mn-lt"/>
                          <a:ea typeface="+mn-ea"/>
                          <a:cs typeface="+mn-cs"/>
                        </a:rPr>
                        <a:t> – </a:t>
                      </a:r>
                    </a:p>
                    <a:p>
                      <a:r>
                        <a:rPr lang="en-US" sz="2400" b="0" i="0" kern="1200" dirty="0" smtClean="0">
                          <a:solidFill>
                            <a:schemeClr val="dk1"/>
                          </a:solidFill>
                          <a:effectLst/>
                          <a:latin typeface="+mn-lt"/>
                          <a:ea typeface="+mn-ea"/>
                          <a:cs typeface="+mn-cs"/>
                        </a:rPr>
                        <a:t>Hosius, Alexander</a:t>
                      </a:r>
                      <a:r>
                        <a:rPr lang="en-US" sz="2400" b="0" i="0" kern="1200" dirty="0" smtClean="0">
                          <a:solidFill>
                            <a:schemeClr val="dk1"/>
                          </a:solidFill>
                          <a:effectLst/>
                          <a:latin typeface="+mn-lt"/>
                          <a:ea typeface="+mn-ea"/>
                          <a:cs typeface="+mn-cs"/>
                        </a:rPr>
                        <a:t>, </a:t>
                      </a:r>
                      <a:r>
                        <a:rPr lang="en-US" sz="2400" b="0" i="0" kern="1200" dirty="0" smtClean="0">
                          <a:solidFill>
                            <a:schemeClr val="dk1"/>
                          </a:solidFill>
                          <a:effectLst/>
                          <a:latin typeface="+mn-lt"/>
                          <a:ea typeface="+mn-ea"/>
                          <a:cs typeface="+mn-cs"/>
                        </a:rPr>
                        <a:t>Athanasius</a:t>
                      </a:r>
                      <a:endParaRPr lang="en-US" sz="2400" dirty="0"/>
                    </a:p>
                  </a:txBody>
                  <a:tcPr/>
                </a:tc>
                <a:tc>
                  <a:txBody>
                    <a:bodyPr/>
                    <a:lstStyle/>
                    <a:p>
                      <a:r>
                        <a:rPr lang="en-US" sz="2400" b="0" i="0" kern="1200" dirty="0" smtClean="0">
                          <a:solidFill>
                            <a:schemeClr val="dk1"/>
                          </a:solidFill>
                          <a:effectLst/>
                          <a:latin typeface="+mn-lt"/>
                          <a:ea typeface="+mn-ea"/>
                          <a:cs typeface="+mn-cs"/>
                        </a:rPr>
                        <a:t>of the </a:t>
                      </a:r>
                      <a:r>
                        <a:rPr lang="en-US" sz="2400" b="1" i="1" kern="1200" dirty="0" smtClean="0">
                          <a:solidFill>
                            <a:schemeClr val="dk1"/>
                          </a:solidFill>
                          <a:effectLst/>
                          <a:latin typeface="+mn-lt"/>
                          <a:ea typeface="+mn-ea"/>
                          <a:cs typeface="+mn-cs"/>
                        </a:rPr>
                        <a:t>same</a:t>
                      </a:r>
                      <a:r>
                        <a:rPr lang="en-US" sz="2400" b="0" i="0" kern="1200" dirty="0" smtClean="0">
                          <a:solidFill>
                            <a:schemeClr val="dk1"/>
                          </a:solidFill>
                          <a:effectLst/>
                          <a:latin typeface="+mn-lt"/>
                          <a:ea typeface="+mn-ea"/>
                          <a:cs typeface="+mn-cs"/>
                        </a:rPr>
                        <a:t> substance —</a:t>
                      </a:r>
                      <a:r>
                        <a:rPr lang="en-US" sz="2400" b="0" i="1" kern="1200" dirty="0" smtClean="0">
                          <a:solidFill>
                            <a:schemeClr val="dk1"/>
                          </a:solidFill>
                          <a:effectLst/>
                          <a:latin typeface="+mn-lt"/>
                          <a:ea typeface="+mn-ea"/>
                          <a:cs typeface="+mn-cs"/>
                        </a:rPr>
                        <a:t> homoousios</a:t>
                      </a:r>
                      <a:endParaRPr lang="en-US" sz="2400" dirty="0"/>
                    </a:p>
                  </a:txBody>
                  <a:tcPr/>
                </a:tc>
              </a:tr>
              <a:tr h="370840">
                <a:tc>
                  <a:txBody>
                    <a:bodyPr/>
                    <a:lstStyle/>
                    <a:p>
                      <a:r>
                        <a:rPr lang="en-US" sz="2400" b="1" i="0" kern="1200" dirty="0" smtClean="0">
                          <a:solidFill>
                            <a:schemeClr val="dk1"/>
                          </a:solidFill>
                          <a:effectLst/>
                          <a:latin typeface="+mn-lt"/>
                          <a:ea typeface="+mn-ea"/>
                          <a:cs typeface="+mn-cs"/>
                        </a:rPr>
                        <a:t>Eusebian</a:t>
                      </a:r>
                      <a:r>
                        <a:rPr lang="en-US" sz="2400" b="0" i="0" kern="1200" dirty="0" smtClean="0">
                          <a:solidFill>
                            <a:schemeClr val="dk1"/>
                          </a:solidFill>
                          <a:effectLst/>
                          <a:latin typeface="+mn-lt"/>
                          <a:ea typeface="+mn-ea"/>
                          <a:cs typeface="+mn-cs"/>
                        </a:rPr>
                        <a:t> – </a:t>
                      </a:r>
                    </a:p>
                    <a:p>
                      <a:r>
                        <a:rPr lang="en-US" sz="2400" b="0" i="0" kern="1200" dirty="0" smtClean="0">
                          <a:solidFill>
                            <a:schemeClr val="dk1"/>
                          </a:solidFill>
                          <a:effectLst/>
                          <a:latin typeface="+mn-lt"/>
                          <a:ea typeface="+mn-ea"/>
                          <a:cs typeface="+mn-cs"/>
                        </a:rPr>
                        <a:t>Eusebius of Caesarea</a:t>
                      </a:r>
                      <a:endParaRPr lang="en-US" sz="2400" dirty="0"/>
                    </a:p>
                  </a:txBody>
                  <a:tcPr/>
                </a:tc>
                <a:tc>
                  <a:txBody>
                    <a:bodyPr/>
                    <a:lstStyle/>
                    <a:p>
                      <a:r>
                        <a:rPr lang="en-US" sz="2400" b="0" i="0" kern="1200" dirty="0" smtClean="0">
                          <a:solidFill>
                            <a:schemeClr val="dk1"/>
                          </a:solidFill>
                          <a:effectLst/>
                          <a:latin typeface="+mn-lt"/>
                          <a:ea typeface="+mn-ea"/>
                          <a:cs typeface="+mn-cs"/>
                        </a:rPr>
                        <a:t>of a </a:t>
                      </a:r>
                      <a:r>
                        <a:rPr lang="en-US" sz="2400" b="1" i="1" kern="1200" dirty="0" smtClean="0">
                          <a:solidFill>
                            <a:schemeClr val="dk1"/>
                          </a:solidFill>
                          <a:effectLst/>
                          <a:latin typeface="+mn-lt"/>
                          <a:ea typeface="+mn-ea"/>
                          <a:cs typeface="+mn-cs"/>
                        </a:rPr>
                        <a:t>similar</a:t>
                      </a:r>
                      <a:r>
                        <a:rPr lang="en-US" sz="2400" b="0" i="0" kern="1200" dirty="0" smtClean="0">
                          <a:solidFill>
                            <a:schemeClr val="dk1"/>
                          </a:solidFill>
                          <a:effectLst/>
                          <a:latin typeface="+mn-lt"/>
                          <a:ea typeface="+mn-ea"/>
                          <a:cs typeface="+mn-cs"/>
                        </a:rPr>
                        <a:t> substance — </a:t>
                      </a:r>
                      <a:r>
                        <a:rPr lang="en-US" sz="2400" b="0" i="1" kern="1200" dirty="0" smtClean="0">
                          <a:solidFill>
                            <a:schemeClr val="dk1"/>
                          </a:solidFill>
                          <a:effectLst/>
                          <a:latin typeface="+mn-lt"/>
                          <a:ea typeface="+mn-ea"/>
                          <a:cs typeface="+mn-cs"/>
                        </a:rPr>
                        <a:t>homoiousios</a:t>
                      </a:r>
                      <a:endParaRPr lang="en-US" sz="2400" dirty="0"/>
                    </a:p>
                  </a:txBody>
                  <a:tcPr/>
                </a:tc>
              </a:tr>
            </a:tbl>
          </a:graphicData>
        </a:graphic>
      </p:graphicFrame>
    </p:spTree>
    <p:extLst>
      <p:ext uri="{BB962C8B-B14F-4D97-AF65-F5344CB8AC3E}">
        <p14:creationId xmlns:p14="http://schemas.microsoft.com/office/powerpoint/2010/main" val="331968735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6000" r="-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rmAutofit/>
          </a:bodyPr>
          <a:lstStyle/>
          <a:p>
            <a:r>
              <a:rPr lang="en-US" b="1" dirty="0" smtClean="0"/>
              <a:t>*The Participants and Their Views</a:t>
            </a:r>
            <a:endParaRPr lang="en-US" b="1" dirty="0"/>
          </a:p>
        </p:txBody>
      </p:sp>
      <p:sp>
        <p:nvSpPr>
          <p:cNvPr id="6" name="TextBox 5"/>
          <p:cNvSpPr txBox="1"/>
          <p:nvPr/>
        </p:nvSpPr>
        <p:spPr>
          <a:xfrm>
            <a:off x="0" y="6519446"/>
            <a:ext cx="9144000" cy="338554"/>
          </a:xfrm>
          <a:prstGeom prst="rect">
            <a:avLst/>
          </a:prstGeom>
          <a:noFill/>
        </p:spPr>
        <p:txBody>
          <a:bodyPr wrap="square" rtlCol="0">
            <a:spAutoFit/>
          </a:bodyPr>
          <a:lstStyle/>
          <a:p>
            <a:r>
              <a:rPr lang="en-US" sz="1600" dirty="0">
                <a:solidFill>
                  <a:prstClr val="black"/>
                </a:solidFill>
              </a:rPr>
              <a:t>* </a:t>
            </a:r>
            <a:r>
              <a:rPr lang="en-US" sz="1600" dirty="0">
                <a:hlinkClick r:id="rId4"/>
              </a:rPr>
              <a:t>https://kimberlinglutheran.com/wp-content/uploads/2017/10/Nicaea.jpg</a:t>
            </a:r>
            <a:endParaRPr lang="en-US" sz="1600" dirty="0">
              <a:solidFill>
                <a:prstClr val="black"/>
              </a:solidFill>
            </a:endParaRPr>
          </a:p>
        </p:txBody>
      </p:sp>
      <p:pic>
        <p:nvPicPr>
          <p:cNvPr id="4" name="Content Placeholder 3"/>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0" y="1066800"/>
            <a:ext cx="9020963" cy="4800600"/>
          </a:xfrm>
        </p:spPr>
      </p:pic>
    </p:spTree>
    <p:extLst>
      <p:ext uri="{BB962C8B-B14F-4D97-AF65-F5344CB8AC3E}">
        <p14:creationId xmlns:p14="http://schemas.microsoft.com/office/powerpoint/2010/main" val="138820133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6000" r="-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rmAutofit/>
          </a:bodyPr>
          <a:lstStyle/>
          <a:p>
            <a:r>
              <a:rPr lang="en-US" b="1" dirty="0" smtClean="0"/>
              <a:t>*The Participants and Their Views</a:t>
            </a:r>
            <a:endParaRPr lang="en-US" b="1" dirty="0"/>
          </a:p>
        </p:txBody>
      </p:sp>
      <p:sp>
        <p:nvSpPr>
          <p:cNvPr id="4" name="Content Placeholder 3"/>
          <p:cNvSpPr>
            <a:spLocks noGrp="1"/>
          </p:cNvSpPr>
          <p:nvPr>
            <p:ph idx="1"/>
          </p:nvPr>
        </p:nvSpPr>
        <p:spPr>
          <a:xfrm>
            <a:off x="152400" y="838199"/>
            <a:ext cx="8839200" cy="5562601"/>
          </a:xfrm>
        </p:spPr>
        <p:txBody>
          <a:bodyPr>
            <a:normAutofit fontScale="85000" lnSpcReduction="20000"/>
          </a:bodyPr>
          <a:lstStyle/>
          <a:p>
            <a:r>
              <a:rPr lang="en-US" dirty="0"/>
              <a:t>Often it is alleged (especially by Jehovah’s Witnesses, for example) </a:t>
            </a:r>
            <a:r>
              <a:rPr lang="en-US" dirty="0" smtClean="0"/>
              <a:t>that Constantine is the one who </a:t>
            </a:r>
            <a:r>
              <a:rPr lang="en-US" b="1" i="1" dirty="0" smtClean="0"/>
              <a:t>forced</a:t>
            </a:r>
            <a:r>
              <a:rPr lang="en-US" dirty="0" smtClean="0"/>
              <a:t> </a:t>
            </a:r>
            <a:r>
              <a:rPr lang="en-US" dirty="0"/>
              <a:t>the “same substance” view upon the </a:t>
            </a:r>
            <a:r>
              <a:rPr lang="en-US" dirty="0" smtClean="0"/>
              <a:t>council. </a:t>
            </a:r>
          </a:p>
          <a:p>
            <a:r>
              <a:rPr lang="en-US" dirty="0" smtClean="0"/>
              <a:t>This </a:t>
            </a:r>
            <a:r>
              <a:rPr lang="en-US" dirty="0"/>
              <a:t>is </a:t>
            </a:r>
            <a:r>
              <a:rPr lang="en-US" b="1" i="1" dirty="0"/>
              <a:t>not</a:t>
            </a:r>
            <a:r>
              <a:rPr lang="en-US" dirty="0"/>
              <a:t> the case. There is no question that Constantine wanted a unified church after the Council of </a:t>
            </a:r>
            <a:r>
              <a:rPr lang="en-US" dirty="0" smtClean="0"/>
              <a:t>Nicaea. </a:t>
            </a:r>
            <a:r>
              <a:rPr lang="en-US" dirty="0"/>
              <a:t>But he was no theologian, nor did he really care to any degree what basis would be used to forge the unity he desired. </a:t>
            </a:r>
            <a:endParaRPr lang="en-US" dirty="0" smtClean="0"/>
          </a:p>
          <a:p>
            <a:r>
              <a:rPr lang="en-US" dirty="0"/>
              <a:t>L</a:t>
            </a:r>
            <a:r>
              <a:rPr lang="en-US" dirty="0" smtClean="0"/>
              <a:t>ater </a:t>
            </a:r>
            <a:r>
              <a:rPr lang="en-US" dirty="0"/>
              <a:t>events show that he didn’t have any particular stake in the term </a:t>
            </a:r>
            <a:r>
              <a:rPr lang="en-US" i="1" dirty="0"/>
              <a:t>homoousios</a:t>
            </a:r>
            <a:r>
              <a:rPr lang="en-US" dirty="0"/>
              <a:t> and was willing to abandon it, if he saw that doing so would be of benefit to him. </a:t>
            </a:r>
            <a:endParaRPr lang="en-US" dirty="0" smtClean="0"/>
          </a:p>
          <a:p>
            <a:r>
              <a:rPr lang="en-US" dirty="0" smtClean="0"/>
              <a:t>As </a:t>
            </a:r>
            <a:r>
              <a:rPr lang="en-US" dirty="0"/>
              <a:t>Schaff rightly points out with reference to the term </a:t>
            </a:r>
            <a:r>
              <a:rPr lang="en-US" i="1" dirty="0"/>
              <a:t>homoousios</a:t>
            </a:r>
            <a:r>
              <a:rPr lang="en-US" dirty="0" smtClean="0"/>
              <a:t>, </a:t>
            </a:r>
            <a:r>
              <a:rPr lang="en-US" dirty="0"/>
              <a:t>“</a:t>
            </a:r>
            <a:r>
              <a:rPr lang="en-US" i="1" dirty="0">
                <a:latin typeface="Cambria" panose="02040503050406030204" pitchFamily="18" charset="0"/>
                <a:ea typeface="Cambria" panose="02040503050406030204" pitchFamily="18" charset="0"/>
              </a:rPr>
              <a:t>The word…was not an invention of the council of </a:t>
            </a:r>
            <a:r>
              <a:rPr lang="en-US" i="1" dirty="0" smtClean="0">
                <a:latin typeface="Cambria" panose="02040503050406030204" pitchFamily="18" charset="0"/>
                <a:ea typeface="Cambria" panose="02040503050406030204" pitchFamily="18" charset="0"/>
              </a:rPr>
              <a:t>Nicaea, </a:t>
            </a:r>
            <a:r>
              <a:rPr lang="en-US" i="1" dirty="0">
                <a:latin typeface="Cambria" panose="02040503050406030204" pitchFamily="18" charset="0"/>
                <a:ea typeface="Cambria" panose="02040503050406030204" pitchFamily="18" charset="0"/>
              </a:rPr>
              <a:t>still less of Constantine, but had previously arisen in theological language, and occurs even in Origen </a:t>
            </a:r>
            <a:r>
              <a:rPr lang="en-US" i="1" dirty="0" smtClean="0">
                <a:latin typeface="Cambria" panose="02040503050406030204" pitchFamily="18" charset="0"/>
                <a:ea typeface="Cambria" panose="02040503050406030204" pitchFamily="18" charset="0"/>
              </a:rPr>
              <a:t>[AD 185-254</a:t>
            </a:r>
            <a:r>
              <a:rPr lang="en-US" i="1" dirty="0">
                <a:latin typeface="Cambria" panose="02040503050406030204" pitchFamily="18" charset="0"/>
                <a:ea typeface="Cambria" panose="02040503050406030204" pitchFamily="18" charset="0"/>
              </a:rPr>
              <a:t>] and among the Gnostics</a:t>
            </a:r>
            <a:r>
              <a:rPr lang="en-US" dirty="0" smtClean="0"/>
              <a:t>….”</a:t>
            </a:r>
            <a:r>
              <a:rPr lang="en-US" dirty="0"/>
              <a:t> </a:t>
            </a:r>
            <a:endParaRPr lang="en-US" dirty="0" smtClean="0"/>
          </a:p>
          <a:p>
            <a:r>
              <a:rPr lang="en-US" dirty="0" smtClean="0"/>
              <a:t>Constantine </a:t>
            </a:r>
            <a:r>
              <a:rPr lang="en-US" dirty="0"/>
              <a:t>is </a:t>
            </a:r>
            <a:r>
              <a:rPr lang="en-US" b="1" i="1" dirty="0"/>
              <a:t>not</a:t>
            </a:r>
            <a:r>
              <a:rPr lang="en-US" dirty="0"/>
              <a:t> the source or origin of the term, and the council did </a:t>
            </a:r>
            <a:r>
              <a:rPr lang="en-US" b="1" i="1" dirty="0"/>
              <a:t>not</a:t>
            </a:r>
            <a:r>
              <a:rPr lang="en-US" dirty="0"/>
              <a:t> adopt the term at his command.</a:t>
            </a:r>
          </a:p>
        </p:txBody>
      </p:sp>
      <p:sp>
        <p:nvSpPr>
          <p:cNvPr id="6" name="TextBox 5"/>
          <p:cNvSpPr txBox="1"/>
          <p:nvPr/>
        </p:nvSpPr>
        <p:spPr>
          <a:xfrm>
            <a:off x="0" y="6519446"/>
            <a:ext cx="9144000" cy="338554"/>
          </a:xfrm>
          <a:prstGeom prst="rect">
            <a:avLst/>
          </a:prstGeom>
          <a:noFill/>
        </p:spPr>
        <p:txBody>
          <a:bodyPr wrap="square" rtlCol="0">
            <a:spAutoFit/>
          </a:bodyPr>
          <a:lstStyle/>
          <a:p>
            <a:r>
              <a:rPr lang="en-US" sz="1600" dirty="0">
                <a:solidFill>
                  <a:prstClr val="black"/>
                </a:solidFill>
              </a:rPr>
              <a:t>* </a:t>
            </a:r>
            <a:r>
              <a:rPr lang="en-US" sz="1600" dirty="0">
                <a:solidFill>
                  <a:prstClr val="black"/>
                </a:solidFill>
                <a:hlinkClick r:id="rId4"/>
              </a:rPr>
              <a:t>https://www.equip.org/articles/what-really-happened-at-nicea-/</a:t>
            </a:r>
            <a:endParaRPr lang="en-US" sz="1600" dirty="0">
              <a:solidFill>
                <a:prstClr val="black"/>
              </a:solidFill>
            </a:endParaRPr>
          </a:p>
        </p:txBody>
      </p:sp>
    </p:spTree>
    <p:extLst>
      <p:ext uri="{BB962C8B-B14F-4D97-AF65-F5344CB8AC3E}">
        <p14:creationId xmlns:p14="http://schemas.microsoft.com/office/powerpoint/2010/main" val="287259203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6000" r="-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rmAutofit/>
          </a:bodyPr>
          <a:lstStyle/>
          <a:p>
            <a:r>
              <a:rPr lang="en-US" b="1" dirty="0" smtClean="0"/>
              <a:t>*The Decision and the Creed</a:t>
            </a:r>
            <a:endParaRPr lang="en-US" b="1" dirty="0"/>
          </a:p>
        </p:txBody>
      </p:sp>
      <p:sp>
        <p:nvSpPr>
          <p:cNvPr id="4" name="Content Placeholder 3"/>
          <p:cNvSpPr>
            <a:spLocks noGrp="1"/>
          </p:cNvSpPr>
          <p:nvPr>
            <p:ph idx="1"/>
          </p:nvPr>
        </p:nvSpPr>
        <p:spPr>
          <a:xfrm>
            <a:off x="152400" y="838199"/>
            <a:ext cx="8839200" cy="5562601"/>
          </a:xfrm>
        </p:spPr>
        <p:txBody>
          <a:bodyPr>
            <a:normAutofit fontScale="92500" lnSpcReduction="10000"/>
          </a:bodyPr>
          <a:lstStyle/>
          <a:p>
            <a:r>
              <a:rPr lang="en-US" dirty="0" smtClean="0"/>
              <a:t>Athanasius </a:t>
            </a:r>
            <a:r>
              <a:rPr lang="en-US" dirty="0"/>
              <a:t>notes that the gathered bishops </a:t>
            </a:r>
            <a:r>
              <a:rPr lang="en-US" dirty="0" smtClean="0"/>
              <a:t>started off wanting to </a:t>
            </a:r>
            <a:r>
              <a:rPr lang="en-US" dirty="0"/>
              <a:t>express their faith in </a:t>
            </a:r>
            <a:r>
              <a:rPr lang="en-US" b="1" i="1" dirty="0" smtClean="0"/>
              <a:t>scriptural language alone</a:t>
            </a:r>
            <a:r>
              <a:rPr lang="en-US" dirty="0" smtClean="0"/>
              <a:t> – and </a:t>
            </a:r>
            <a:r>
              <a:rPr lang="en-US" dirty="0"/>
              <a:t>they </a:t>
            </a:r>
            <a:r>
              <a:rPr lang="en-US" dirty="0" smtClean="0"/>
              <a:t>really </a:t>
            </a:r>
            <a:r>
              <a:rPr lang="en-US" b="1" i="1" dirty="0" smtClean="0"/>
              <a:t>tried</a:t>
            </a:r>
            <a:r>
              <a:rPr lang="en-US" dirty="0" smtClean="0"/>
              <a:t> to do that. </a:t>
            </a:r>
          </a:p>
          <a:p>
            <a:r>
              <a:rPr lang="en-US" dirty="0" smtClean="0"/>
              <a:t>But </a:t>
            </a:r>
            <a:r>
              <a:rPr lang="en-US" b="1" i="1" dirty="0"/>
              <a:t>every time </a:t>
            </a:r>
            <a:r>
              <a:rPr lang="en-US" dirty="0"/>
              <a:t>they came up with a statement that was limited </a:t>
            </a:r>
            <a:r>
              <a:rPr lang="en-US" i="1" dirty="0"/>
              <a:t>solely</a:t>
            </a:r>
            <a:r>
              <a:rPr lang="en-US" dirty="0"/>
              <a:t> to biblical terms, the Arians would find a way of “reading” the statement so as to allow for </a:t>
            </a:r>
            <a:r>
              <a:rPr lang="en-US" dirty="0" smtClean="0"/>
              <a:t>agreement.</a:t>
            </a:r>
          </a:p>
          <a:p>
            <a:r>
              <a:rPr lang="en-US" dirty="0" smtClean="0"/>
              <a:t>Eventually the members of the council were </a:t>
            </a:r>
            <a:r>
              <a:rPr lang="en-US" b="1" i="1" dirty="0" smtClean="0"/>
              <a:t>forced</a:t>
            </a:r>
            <a:r>
              <a:rPr lang="en-US" dirty="0" smtClean="0"/>
              <a:t> to realize that </a:t>
            </a:r>
            <a:r>
              <a:rPr lang="en-US" dirty="0"/>
              <a:t>they needed to use </a:t>
            </a:r>
            <a:r>
              <a:rPr lang="en-US" dirty="0" smtClean="0"/>
              <a:t>an </a:t>
            </a:r>
            <a:r>
              <a:rPr lang="en-US" b="1" i="1" dirty="0" smtClean="0"/>
              <a:t>extra-biblical</a:t>
            </a:r>
            <a:r>
              <a:rPr lang="en-US" dirty="0" smtClean="0"/>
              <a:t> </a:t>
            </a:r>
            <a:r>
              <a:rPr lang="en-US" dirty="0"/>
              <a:t>term that </a:t>
            </a:r>
            <a:r>
              <a:rPr lang="en-US" dirty="0" smtClean="0"/>
              <a:t>would </a:t>
            </a:r>
            <a:r>
              <a:rPr lang="en-US" dirty="0"/>
              <a:t>clearly differentiate between a belief in the full deity of Christ and all those positions that would compromise that belief. </a:t>
            </a:r>
            <a:endParaRPr lang="en-US" dirty="0" smtClean="0"/>
          </a:p>
          <a:p>
            <a:r>
              <a:rPr lang="en-US" dirty="0" smtClean="0"/>
              <a:t>Therefore</a:t>
            </a:r>
            <a:r>
              <a:rPr lang="en-US" dirty="0"/>
              <a:t>, they </a:t>
            </a:r>
            <a:r>
              <a:rPr lang="en-US" dirty="0" smtClean="0"/>
              <a:t>settled on </a:t>
            </a:r>
            <a:r>
              <a:rPr lang="en-US" dirty="0"/>
              <a:t>the term </a:t>
            </a:r>
            <a:r>
              <a:rPr lang="en-US" i="1" dirty="0"/>
              <a:t>homoousios</a:t>
            </a:r>
            <a:r>
              <a:rPr lang="en-US" dirty="0"/>
              <a:t> as being completely antithetical to the Arian position, and at the same time </a:t>
            </a:r>
            <a:r>
              <a:rPr lang="en-US" dirty="0" smtClean="0"/>
              <a:t>accurately descriptive </a:t>
            </a:r>
            <a:r>
              <a:rPr lang="en-US" dirty="0"/>
              <a:t>of the scriptural truth that Jesus Christ is not a creature, but is fully God, incarnate deity.</a:t>
            </a:r>
          </a:p>
        </p:txBody>
      </p:sp>
      <p:sp>
        <p:nvSpPr>
          <p:cNvPr id="6" name="TextBox 5"/>
          <p:cNvSpPr txBox="1"/>
          <p:nvPr/>
        </p:nvSpPr>
        <p:spPr>
          <a:xfrm>
            <a:off x="0" y="6519446"/>
            <a:ext cx="9144000" cy="338554"/>
          </a:xfrm>
          <a:prstGeom prst="rect">
            <a:avLst/>
          </a:prstGeom>
          <a:noFill/>
        </p:spPr>
        <p:txBody>
          <a:bodyPr wrap="square" rtlCol="0">
            <a:spAutoFit/>
          </a:bodyPr>
          <a:lstStyle/>
          <a:p>
            <a:r>
              <a:rPr lang="en-US" sz="1600" dirty="0">
                <a:solidFill>
                  <a:prstClr val="black"/>
                </a:solidFill>
              </a:rPr>
              <a:t>* </a:t>
            </a:r>
            <a:r>
              <a:rPr lang="en-US" sz="1600" dirty="0">
                <a:solidFill>
                  <a:prstClr val="black"/>
                </a:solidFill>
                <a:hlinkClick r:id="rId4"/>
              </a:rPr>
              <a:t>https://www.equip.org/articles/what-really-happened-at-nicea-/</a:t>
            </a:r>
            <a:endParaRPr lang="en-US" sz="1600" dirty="0">
              <a:solidFill>
                <a:prstClr val="black"/>
              </a:solidFill>
            </a:endParaRPr>
          </a:p>
        </p:txBody>
      </p:sp>
    </p:spTree>
    <p:extLst>
      <p:ext uri="{BB962C8B-B14F-4D97-AF65-F5344CB8AC3E}">
        <p14:creationId xmlns:p14="http://schemas.microsoft.com/office/powerpoint/2010/main" val="374366124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p:cTn id="21"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 calcmode="lin" valueType="num">
                                      <p:cBhvr>
                                        <p:cTn id="28"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6000" r="-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rmAutofit/>
          </a:bodyPr>
          <a:lstStyle/>
          <a:p>
            <a:r>
              <a:rPr lang="en-US" b="1" dirty="0" smtClean="0"/>
              <a:t>*The Decision and the Creed</a:t>
            </a:r>
            <a:endParaRPr lang="en-US" b="1" dirty="0"/>
          </a:p>
        </p:txBody>
      </p:sp>
      <p:sp>
        <p:nvSpPr>
          <p:cNvPr id="4" name="Content Placeholder 3"/>
          <p:cNvSpPr>
            <a:spLocks noGrp="1"/>
          </p:cNvSpPr>
          <p:nvPr>
            <p:ph idx="1"/>
          </p:nvPr>
        </p:nvSpPr>
        <p:spPr>
          <a:xfrm>
            <a:off x="152400" y="838199"/>
            <a:ext cx="8839200" cy="5562601"/>
          </a:xfrm>
        </p:spPr>
        <p:txBody>
          <a:bodyPr>
            <a:normAutofit/>
          </a:bodyPr>
          <a:lstStyle/>
          <a:p>
            <a:r>
              <a:rPr lang="en-US" dirty="0"/>
              <a:t>The “orthodox” party had to </a:t>
            </a:r>
            <a:r>
              <a:rPr lang="en-US" dirty="0" smtClean="0"/>
              <a:t>convince the </a:t>
            </a:r>
            <a:r>
              <a:rPr lang="en-US" dirty="0"/>
              <a:t>“middle group” that by </a:t>
            </a:r>
            <a:r>
              <a:rPr lang="en-US" dirty="0" smtClean="0"/>
              <a:t>using </a:t>
            </a:r>
            <a:r>
              <a:rPr lang="en-US" dirty="0"/>
              <a:t>the term </a:t>
            </a:r>
            <a:r>
              <a:rPr lang="en-US" i="1" dirty="0"/>
              <a:t>homoousios</a:t>
            </a:r>
            <a:r>
              <a:rPr lang="en-US" dirty="0"/>
              <a:t> they were not in any way attempting to give aid and comfort to the </a:t>
            </a:r>
            <a:r>
              <a:rPr lang="en-US" dirty="0" smtClean="0"/>
              <a:t>Modalists </a:t>
            </a:r>
            <a:r>
              <a:rPr lang="en-US" dirty="0"/>
              <a:t>and Sabellians in the East who continued to teach their errors even in the days of </a:t>
            </a:r>
            <a:r>
              <a:rPr lang="en-US" dirty="0" smtClean="0"/>
              <a:t>Nicaea</a:t>
            </a:r>
            <a:r>
              <a:rPr lang="en-US" dirty="0"/>
              <a:t>. </a:t>
            </a:r>
            <a:endParaRPr lang="en-US" dirty="0" smtClean="0"/>
          </a:p>
          <a:p>
            <a:r>
              <a:rPr lang="en-US" dirty="0" smtClean="0"/>
              <a:t>They </a:t>
            </a:r>
            <a:r>
              <a:rPr lang="en-US" dirty="0"/>
              <a:t>were not compromising the existence of three </a:t>
            </a:r>
            <a:r>
              <a:rPr lang="en-US" i="1" dirty="0"/>
              <a:t>Persons</a:t>
            </a:r>
            <a:r>
              <a:rPr lang="en-US" dirty="0"/>
              <a:t>, but were instead safeguarding the full deity of the Persons, and in particular, the </a:t>
            </a:r>
            <a:r>
              <a:rPr lang="en-US" dirty="0" smtClean="0"/>
              <a:t>Son.</a:t>
            </a:r>
            <a:r>
              <a:rPr lang="en-US" dirty="0"/>
              <a:t> </a:t>
            </a:r>
            <a:endParaRPr lang="en-US" dirty="0" smtClean="0"/>
          </a:p>
        </p:txBody>
      </p:sp>
      <p:sp>
        <p:nvSpPr>
          <p:cNvPr id="6" name="TextBox 5"/>
          <p:cNvSpPr txBox="1"/>
          <p:nvPr/>
        </p:nvSpPr>
        <p:spPr>
          <a:xfrm>
            <a:off x="0" y="6519446"/>
            <a:ext cx="9144000" cy="338554"/>
          </a:xfrm>
          <a:prstGeom prst="rect">
            <a:avLst/>
          </a:prstGeom>
          <a:noFill/>
        </p:spPr>
        <p:txBody>
          <a:bodyPr wrap="square" rtlCol="0">
            <a:spAutoFit/>
          </a:bodyPr>
          <a:lstStyle/>
          <a:p>
            <a:r>
              <a:rPr lang="en-US" sz="1600" dirty="0">
                <a:solidFill>
                  <a:prstClr val="black"/>
                </a:solidFill>
              </a:rPr>
              <a:t>* </a:t>
            </a:r>
            <a:r>
              <a:rPr lang="en-US" sz="1600" dirty="0">
                <a:solidFill>
                  <a:prstClr val="black"/>
                </a:solidFill>
                <a:hlinkClick r:id="rId4"/>
              </a:rPr>
              <a:t>https://www.equip.org/articles/what-really-happened-at-nicea-/</a:t>
            </a:r>
            <a:endParaRPr lang="en-US" sz="1600" dirty="0">
              <a:solidFill>
                <a:prstClr val="black"/>
              </a:solidFill>
            </a:endParaRPr>
          </a:p>
        </p:txBody>
      </p:sp>
    </p:spTree>
    <p:extLst>
      <p:ext uri="{BB962C8B-B14F-4D97-AF65-F5344CB8AC3E}">
        <p14:creationId xmlns:p14="http://schemas.microsoft.com/office/powerpoint/2010/main" val="36319855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6000" r="-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rmAutofit/>
          </a:bodyPr>
          <a:lstStyle/>
          <a:p>
            <a:r>
              <a:rPr lang="en-US" b="1" dirty="0" smtClean="0"/>
              <a:t>*The Decision and the Creed</a:t>
            </a:r>
            <a:endParaRPr lang="en-US" b="1" dirty="0"/>
          </a:p>
        </p:txBody>
      </p:sp>
      <p:sp>
        <p:nvSpPr>
          <p:cNvPr id="4" name="Content Placeholder 3"/>
          <p:cNvSpPr>
            <a:spLocks noGrp="1"/>
          </p:cNvSpPr>
          <p:nvPr>
            <p:ph idx="1"/>
          </p:nvPr>
        </p:nvSpPr>
        <p:spPr>
          <a:xfrm>
            <a:off x="152400" y="838199"/>
            <a:ext cx="8839200" cy="5562601"/>
          </a:xfrm>
        </p:spPr>
        <p:txBody>
          <a:bodyPr>
            <a:normAutofit/>
          </a:bodyPr>
          <a:lstStyle/>
          <a:p>
            <a:r>
              <a:rPr lang="en-US" sz="3200" dirty="0" smtClean="0"/>
              <a:t>The </a:t>
            </a:r>
            <a:r>
              <a:rPr lang="en-US" sz="3200" dirty="0"/>
              <a:t>resulting creed, signed by all but Arius and two bishops, was quite clear in its position</a:t>
            </a:r>
            <a:r>
              <a:rPr lang="en-US" sz="3200" dirty="0" smtClean="0"/>
              <a:t>:</a:t>
            </a:r>
          </a:p>
          <a:p>
            <a:pPr lvl="1"/>
            <a:r>
              <a:rPr lang="en-US" sz="2800" i="1" dirty="0">
                <a:latin typeface="Cambria" panose="02040503050406030204" pitchFamily="18" charset="0"/>
                <a:ea typeface="Cambria" panose="02040503050406030204" pitchFamily="18" charset="0"/>
              </a:rPr>
              <a:t>We believe…in one Lord Jesus Christ, the Son of God, begotten from the Father, only-begotten, that is, from the substance of the Father, God from God, light from light, true God from true God, begotten, not made, of one substance (homoousios) with the Father, through Whom all things were made….</a:t>
            </a:r>
          </a:p>
        </p:txBody>
      </p:sp>
      <p:sp>
        <p:nvSpPr>
          <p:cNvPr id="6" name="TextBox 5"/>
          <p:cNvSpPr txBox="1"/>
          <p:nvPr/>
        </p:nvSpPr>
        <p:spPr>
          <a:xfrm>
            <a:off x="0" y="6519446"/>
            <a:ext cx="9144000" cy="338554"/>
          </a:xfrm>
          <a:prstGeom prst="rect">
            <a:avLst/>
          </a:prstGeom>
          <a:noFill/>
        </p:spPr>
        <p:txBody>
          <a:bodyPr wrap="square" rtlCol="0">
            <a:spAutoFit/>
          </a:bodyPr>
          <a:lstStyle/>
          <a:p>
            <a:r>
              <a:rPr lang="en-US" sz="1600" dirty="0">
                <a:solidFill>
                  <a:prstClr val="black"/>
                </a:solidFill>
              </a:rPr>
              <a:t>* </a:t>
            </a:r>
            <a:r>
              <a:rPr lang="en-US" sz="1600" dirty="0">
                <a:solidFill>
                  <a:prstClr val="black"/>
                </a:solidFill>
                <a:hlinkClick r:id="rId4"/>
              </a:rPr>
              <a:t>https://www.equip.org/articles/what-really-happened-at-nicea-/</a:t>
            </a:r>
            <a:endParaRPr lang="en-US" sz="1600" dirty="0">
              <a:solidFill>
                <a:prstClr val="black"/>
              </a:solidFill>
            </a:endParaRPr>
          </a:p>
        </p:txBody>
      </p:sp>
    </p:spTree>
    <p:extLst>
      <p:ext uri="{BB962C8B-B14F-4D97-AF65-F5344CB8AC3E}">
        <p14:creationId xmlns:p14="http://schemas.microsoft.com/office/powerpoint/2010/main" val="241265228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l="-29000" r="-29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29592"/>
            <a:ext cx="8229600" cy="808608"/>
          </a:xfrm>
        </p:spPr>
        <p:txBody>
          <a:bodyPr/>
          <a:lstStyle/>
          <a:p>
            <a:r>
              <a:rPr lang="en-US" b="1" dirty="0" smtClean="0"/>
              <a:t>Review</a:t>
            </a:r>
            <a:endParaRPr lang="en-US" b="1" dirty="0"/>
          </a:p>
        </p:txBody>
      </p:sp>
      <p:sp>
        <p:nvSpPr>
          <p:cNvPr id="4" name="Content Placeholder 3"/>
          <p:cNvSpPr>
            <a:spLocks noGrp="1"/>
          </p:cNvSpPr>
          <p:nvPr>
            <p:ph idx="1"/>
          </p:nvPr>
        </p:nvSpPr>
        <p:spPr>
          <a:xfrm>
            <a:off x="304800" y="757687"/>
            <a:ext cx="8610600" cy="6096000"/>
          </a:xfrm>
          <a:effectLst>
            <a:glow rad="228600">
              <a:schemeClr val="accent3">
                <a:satMod val="175000"/>
                <a:alpha val="40000"/>
              </a:schemeClr>
            </a:glow>
            <a:innerShdw blurRad="63500" dist="50800" dir="13500000">
              <a:prstClr val="black">
                <a:alpha val="50000"/>
              </a:prstClr>
            </a:innerShdw>
          </a:effectLst>
        </p:spPr>
        <p:txBody>
          <a:bodyPr>
            <a:normAutofit fontScale="85000" lnSpcReduction="10000"/>
          </a:bodyPr>
          <a:lstStyle/>
          <a:p>
            <a:r>
              <a:rPr lang="en-US" dirty="0"/>
              <a:t>In the spring of 311, with 40,000 soldiers behind him, Constantine rode toward Rome to confront Maxentius, a rival emperor whose numbers were four times his own. </a:t>
            </a:r>
          </a:p>
          <a:p>
            <a:r>
              <a:rPr lang="en-US" dirty="0"/>
              <a:t>Constantine, up to this point, had been a sun-worshipper.</a:t>
            </a:r>
          </a:p>
          <a:p>
            <a:r>
              <a:rPr lang="en-US" dirty="0"/>
              <a:t>As the story goes, on the night before his battle with Maxentius, Constantine had a </a:t>
            </a:r>
            <a:r>
              <a:rPr lang="en-US" dirty="0" smtClean="0"/>
              <a:t>dream. Give a summary of what Constantine dreamed and what happened as a result.</a:t>
            </a:r>
          </a:p>
          <a:p>
            <a:pPr lvl="1"/>
            <a:r>
              <a:rPr lang="en-US" dirty="0"/>
              <a:t>Constantine had a dream in which </a:t>
            </a:r>
            <a:r>
              <a:rPr lang="en-US" dirty="0" smtClean="0"/>
              <a:t>the </a:t>
            </a:r>
            <a:r>
              <a:rPr lang="en-US" dirty="0"/>
              <a:t>first two letters in the Greek word for Christ </a:t>
            </a:r>
            <a:r>
              <a:rPr lang="en-US" dirty="0" smtClean="0"/>
              <a:t>appeared </a:t>
            </a:r>
            <a:r>
              <a:rPr lang="en-US" dirty="0"/>
              <a:t>one on top of the other in the shape of a </a:t>
            </a:r>
            <a:r>
              <a:rPr lang="en-US" dirty="0" smtClean="0"/>
              <a:t>cross.</a:t>
            </a:r>
          </a:p>
          <a:p>
            <a:pPr lvl="1"/>
            <a:r>
              <a:rPr lang="en-US" dirty="0"/>
              <a:t>Constantine is said to have seen or heard the words, “By this sign you will conquer</a:t>
            </a:r>
            <a:r>
              <a:rPr lang="en-US" dirty="0" smtClean="0"/>
              <a:t>.”</a:t>
            </a:r>
          </a:p>
          <a:p>
            <a:pPr lvl="1"/>
            <a:r>
              <a:rPr lang="en-US" dirty="0"/>
              <a:t>The following day Constantine had the Chi-Rho sign painted on the shields of his troops.</a:t>
            </a:r>
          </a:p>
          <a:p>
            <a:pPr lvl="1"/>
            <a:r>
              <a:rPr lang="en-US" dirty="0"/>
              <a:t>Constantine  is then said to have prayed to the God of the Christians for victory, and won an amazing and crushing triumph over Maxentius who was killed in battle at the Milvian Bridge. </a:t>
            </a:r>
            <a:endParaRPr lang="en-US" dirty="0" smtClean="0"/>
          </a:p>
          <a:p>
            <a:pPr lvl="1"/>
            <a:r>
              <a:rPr lang="en-US" dirty="0"/>
              <a:t>He believed that the Christian God had granted him victory, and from then on Constantine acted as the great champion and protector of Christians</a:t>
            </a:r>
            <a:r>
              <a:rPr lang="en-US" dirty="0" smtClean="0"/>
              <a:t>.</a:t>
            </a:r>
            <a:endParaRPr lang="en-US" dirty="0"/>
          </a:p>
          <a:p>
            <a:pPr lvl="1"/>
            <a:endParaRPr lang="en-US" dirty="0"/>
          </a:p>
          <a:p>
            <a:pPr lvl="1"/>
            <a:endParaRPr lang="en-US" dirty="0" smtClean="0"/>
          </a:p>
          <a:p>
            <a:pPr lvl="1"/>
            <a:endParaRPr lang="en-US" dirty="0" smtClean="0"/>
          </a:p>
          <a:p>
            <a:pPr lvl="1"/>
            <a:endParaRPr lang="en-US" dirty="0"/>
          </a:p>
          <a:p>
            <a:endParaRPr lang="en-US" dirty="0" smtClean="0"/>
          </a:p>
          <a:p>
            <a:endParaRPr lang="en-US" dirty="0"/>
          </a:p>
        </p:txBody>
      </p:sp>
    </p:spTree>
    <p:extLst>
      <p:ext uri="{BB962C8B-B14F-4D97-AF65-F5344CB8AC3E}">
        <p14:creationId xmlns:p14="http://schemas.microsoft.com/office/powerpoint/2010/main" val="186938731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p:cTn id="21"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 calcmode="lin" valueType="num">
                                      <p:cBhvr>
                                        <p:cTn id="28"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4">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 calcmode="lin" valueType="num">
                                      <p:cBhvr>
                                        <p:cTn id="35"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4">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 calcmode="lin" valueType="num">
                                      <p:cBhvr>
                                        <p:cTn id="42"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4">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4">
                                            <p:txEl>
                                              <p:pRg st="6" end="6"/>
                                            </p:txEl>
                                          </p:spTgt>
                                        </p:tgtEl>
                                        <p:attrNameLst>
                                          <p:attrName>style.visibility</p:attrName>
                                        </p:attrNameLst>
                                      </p:cBhvr>
                                      <p:to>
                                        <p:strVal val="visible"/>
                                      </p:to>
                                    </p:set>
                                    <p:anim calcmode="lin" valueType="num">
                                      <p:cBhvr>
                                        <p:cTn id="49" dur="500" fill="hold"/>
                                        <p:tgtEl>
                                          <p:spTgt spid="4">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4">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4">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4">
                                            <p:txEl>
                                              <p:pRg st="7" end="7"/>
                                            </p:txEl>
                                          </p:spTgt>
                                        </p:tgtEl>
                                        <p:attrNameLst>
                                          <p:attrName>style.visibility</p:attrName>
                                        </p:attrNameLst>
                                      </p:cBhvr>
                                      <p:to>
                                        <p:strVal val="visible"/>
                                      </p:to>
                                    </p:set>
                                    <p:anim calcmode="lin" valueType="num">
                                      <p:cBhvr>
                                        <p:cTn id="56" dur="500" fill="hold"/>
                                        <p:tgtEl>
                                          <p:spTgt spid="4">
                                            <p:txEl>
                                              <p:pRg st="7" end="7"/>
                                            </p:txEl>
                                          </p:spTgt>
                                        </p:tgtEl>
                                        <p:attrNameLst>
                                          <p:attrName>ppt_w</p:attrName>
                                        </p:attrNameLst>
                                      </p:cBhvr>
                                      <p:tavLst>
                                        <p:tav tm="0">
                                          <p:val>
                                            <p:fltVal val="0"/>
                                          </p:val>
                                        </p:tav>
                                        <p:tav tm="100000">
                                          <p:val>
                                            <p:strVal val="#ppt_w"/>
                                          </p:val>
                                        </p:tav>
                                      </p:tavLst>
                                    </p:anim>
                                    <p:anim calcmode="lin" valueType="num">
                                      <p:cBhvr>
                                        <p:cTn id="57" dur="500" fill="hold"/>
                                        <p:tgtEl>
                                          <p:spTgt spid="4">
                                            <p:txEl>
                                              <p:pRg st="7" end="7"/>
                                            </p:txEl>
                                          </p:spTgt>
                                        </p:tgtEl>
                                        <p:attrNameLst>
                                          <p:attrName>ppt_h</p:attrName>
                                        </p:attrNameLst>
                                      </p:cBhvr>
                                      <p:tavLst>
                                        <p:tav tm="0">
                                          <p:val>
                                            <p:fltVal val="0"/>
                                          </p:val>
                                        </p:tav>
                                        <p:tav tm="100000">
                                          <p:val>
                                            <p:strVal val="#ppt_h"/>
                                          </p:val>
                                        </p:tav>
                                      </p:tavLst>
                                    </p:anim>
                                    <p:animEffect transition="in" filter="fade">
                                      <p:cBhvr>
                                        <p:cTn id="58"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6000" r="-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rmAutofit/>
          </a:bodyPr>
          <a:lstStyle/>
          <a:p>
            <a:r>
              <a:rPr lang="en-US" b="1" dirty="0" smtClean="0"/>
              <a:t>*The Decision and the Creed</a:t>
            </a:r>
            <a:endParaRPr lang="en-US" b="1" dirty="0"/>
          </a:p>
        </p:txBody>
      </p:sp>
      <p:sp>
        <p:nvSpPr>
          <p:cNvPr id="4" name="Content Placeholder 3"/>
          <p:cNvSpPr>
            <a:spLocks noGrp="1"/>
          </p:cNvSpPr>
          <p:nvPr>
            <p:ph idx="1"/>
          </p:nvPr>
        </p:nvSpPr>
        <p:spPr>
          <a:xfrm>
            <a:off x="152400" y="838199"/>
            <a:ext cx="8839200" cy="5562601"/>
          </a:xfrm>
        </p:spPr>
        <p:txBody>
          <a:bodyPr>
            <a:normAutofit/>
          </a:bodyPr>
          <a:lstStyle/>
          <a:p>
            <a:r>
              <a:rPr lang="en-US" sz="3200" dirty="0"/>
              <a:t>The creed also contained </a:t>
            </a:r>
            <a:r>
              <a:rPr lang="en-US" sz="3200" dirty="0" smtClean="0"/>
              <a:t>an </a:t>
            </a:r>
            <a:r>
              <a:rPr lang="en-US" sz="3200" dirty="0"/>
              <a:t>“anathema” (i.e., condemnation) for those who rejected these truths, and for the first time, such anathemas carried with them civil repercussions. </a:t>
            </a:r>
            <a:endParaRPr lang="en-US" sz="3200" dirty="0" smtClean="0"/>
          </a:p>
          <a:p>
            <a:r>
              <a:rPr lang="en-US" sz="3200" dirty="0" smtClean="0"/>
              <a:t>Arius </a:t>
            </a:r>
            <a:r>
              <a:rPr lang="en-US" sz="3200" dirty="0"/>
              <a:t>and some of his followers were banished, even though for a short time. </a:t>
            </a:r>
            <a:endParaRPr lang="en-US" sz="3200" dirty="0" smtClean="0"/>
          </a:p>
          <a:p>
            <a:r>
              <a:rPr lang="en-US" sz="3200" dirty="0" smtClean="0"/>
              <a:t>This </a:t>
            </a:r>
            <a:r>
              <a:rPr lang="en-US" sz="3200" dirty="0"/>
              <a:t>set a precedent that eventually would have tremendous impact on culture and church, but it is also a separate issue from the theological proclamation of the council.</a:t>
            </a:r>
            <a:endParaRPr lang="en-US" sz="2800" i="1" dirty="0">
              <a:latin typeface="Cambria" panose="02040503050406030204" pitchFamily="18" charset="0"/>
              <a:ea typeface="Cambria" panose="02040503050406030204" pitchFamily="18" charset="0"/>
            </a:endParaRPr>
          </a:p>
        </p:txBody>
      </p:sp>
      <p:sp>
        <p:nvSpPr>
          <p:cNvPr id="6" name="TextBox 5"/>
          <p:cNvSpPr txBox="1"/>
          <p:nvPr/>
        </p:nvSpPr>
        <p:spPr>
          <a:xfrm>
            <a:off x="0" y="6519446"/>
            <a:ext cx="9144000" cy="338554"/>
          </a:xfrm>
          <a:prstGeom prst="rect">
            <a:avLst/>
          </a:prstGeom>
          <a:noFill/>
        </p:spPr>
        <p:txBody>
          <a:bodyPr wrap="square" rtlCol="0">
            <a:spAutoFit/>
          </a:bodyPr>
          <a:lstStyle/>
          <a:p>
            <a:r>
              <a:rPr lang="en-US" sz="1600" dirty="0">
                <a:solidFill>
                  <a:prstClr val="black"/>
                </a:solidFill>
              </a:rPr>
              <a:t>* </a:t>
            </a:r>
            <a:r>
              <a:rPr lang="en-US" sz="1600" dirty="0">
                <a:solidFill>
                  <a:prstClr val="black"/>
                </a:solidFill>
                <a:hlinkClick r:id="rId4"/>
              </a:rPr>
              <a:t>https://www.equip.org/articles/what-really-happened-at-nicea-/</a:t>
            </a:r>
            <a:endParaRPr lang="en-US" sz="1600" dirty="0">
              <a:solidFill>
                <a:prstClr val="black"/>
              </a:solidFill>
            </a:endParaRPr>
          </a:p>
        </p:txBody>
      </p:sp>
    </p:spTree>
    <p:extLst>
      <p:ext uri="{BB962C8B-B14F-4D97-AF65-F5344CB8AC3E}">
        <p14:creationId xmlns:p14="http://schemas.microsoft.com/office/powerpoint/2010/main" val="424282057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6000" r="-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rmAutofit/>
          </a:bodyPr>
          <a:lstStyle/>
          <a:p>
            <a:r>
              <a:rPr lang="en-US" b="1" dirty="0" smtClean="0"/>
              <a:t>*The Decision and the Creed</a:t>
            </a:r>
            <a:endParaRPr lang="en-US" b="1" dirty="0"/>
          </a:p>
        </p:txBody>
      </p:sp>
      <p:sp>
        <p:nvSpPr>
          <p:cNvPr id="4" name="Content Placeholder 3"/>
          <p:cNvSpPr>
            <a:spLocks noGrp="1"/>
          </p:cNvSpPr>
          <p:nvPr>
            <p:ph idx="1"/>
          </p:nvPr>
        </p:nvSpPr>
        <p:spPr>
          <a:xfrm>
            <a:off x="152400" y="838199"/>
            <a:ext cx="8839200" cy="5562601"/>
          </a:xfrm>
        </p:spPr>
        <p:txBody>
          <a:bodyPr>
            <a:normAutofit lnSpcReduction="10000"/>
          </a:bodyPr>
          <a:lstStyle/>
          <a:p>
            <a:r>
              <a:rPr lang="en-US" sz="3200" dirty="0" smtClean="0"/>
              <a:t>Nicaea </a:t>
            </a:r>
            <a:r>
              <a:rPr lang="en-US" sz="3200" dirty="0"/>
              <a:t>did not come up with something “new” in the creed. </a:t>
            </a:r>
            <a:endParaRPr lang="en-US" sz="3200" dirty="0" smtClean="0"/>
          </a:p>
          <a:p>
            <a:r>
              <a:rPr lang="en-US" sz="3200" dirty="0" smtClean="0"/>
              <a:t>Belief </a:t>
            </a:r>
            <a:r>
              <a:rPr lang="en-US" sz="3200" dirty="0"/>
              <a:t>in the deity of Christ was as old as the apostles themselves, who enunciated this truth over and over again</a:t>
            </a:r>
            <a:r>
              <a:rPr lang="en-US" sz="3200" dirty="0" smtClean="0"/>
              <a:t>.</a:t>
            </a:r>
            <a:endParaRPr lang="en-US" sz="3200" baseline="30000" dirty="0" smtClean="0"/>
          </a:p>
          <a:p>
            <a:r>
              <a:rPr lang="en-US" sz="3200" dirty="0" smtClean="0"/>
              <a:t>References </a:t>
            </a:r>
            <a:r>
              <a:rPr lang="en-US" sz="3200" dirty="0"/>
              <a:t>to the full deity of Christ are abundant in the period prior to the Council of </a:t>
            </a:r>
            <a:r>
              <a:rPr lang="en-US" sz="3200" dirty="0" smtClean="0"/>
              <a:t>Nicaea: </a:t>
            </a:r>
          </a:p>
          <a:p>
            <a:pPr lvl="1"/>
            <a:r>
              <a:rPr lang="en-US" dirty="0" smtClean="0"/>
              <a:t>Ignatius </a:t>
            </a:r>
            <a:r>
              <a:rPr lang="en-US" dirty="0"/>
              <a:t>(died c. 108), the great martyr bishop of Antioch, could easily speak of Jesus Christ as God at the opening of the second century</a:t>
            </a:r>
            <a:r>
              <a:rPr lang="en-US" dirty="0" smtClean="0"/>
              <a:t>.</a:t>
            </a:r>
          </a:p>
          <a:p>
            <a:pPr lvl="1"/>
            <a:r>
              <a:rPr lang="en-US" dirty="0"/>
              <a:t>Melito of Sardis (c. 170-180), a much less well-known figure, </a:t>
            </a:r>
            <a:r>
              <a:rPr lang="en-US" dirty="0" smtClean="0"/>
              <a:t>as you will remember, was </a:t>
            </a:r>
            <a:r>
              <a:rPr lang="en-US" dirty="0"/>
              <a:t>tremendously gifted in expressing the ancient faith of the church regarding the deity of Christ</a:t>
            </a:r>
            <a:endParaRPr lang="en-US" sz="2400" i="1" dirty="0">
              <a:latin typeface="Cambria" panose="02040503050406030204" pitchFamily="18" charset="0"/>
              <a:ea typeface="Cambria" panose="02040503050406030204" pitchFamily="18" charset="0"/>
            </a:endParaRPr>
          </a:p>
        </p:txBody>
      </p:sp>
      <p:sp>
        <p:nvSpPr>
          <p:cNvPr id="6" name="TextBox 5"/>
          <p:cNvSpPr txBox="1"/>
          <p:nvPr/>
        </p:nvSpPr>
        <p:spPr>
          <a:xfrm>
            <a:off x="0" y="6519446"/>
            <a:ext cx="9144000" cy="338554"/>
          </a:xfrm>
          <a:prstGeom prst="rect">
            <a:avLst/>
          </a:prstGeom>
          <a:noFill/>
        </p:spPr>
        <p:txBody>
          <a:bodyPr wrap="square" rtlCol="0">
            <a:spAutoFit/>
          </a:bodyPr>
          <a:lstStyle/>
          <a:p>
            <a:r>
              <a:rPr lang="en-US" sz="1600" dirty="0">
                <a:solidFill>
                  <a:prstClr val="black"/>
                </a:solidFill>
              </a:rPr>
              <a:t>* </a:t>
            </a:r>
            <a:r>
              <a:rPr lang="en-US" sz="1600" dirty="0">
                <a:solidFill>
                  <a:prstClr val="black"/>
                </a:solidFill>
                <a:hlinkClick r:id="rId4"/>
              </a:rPr>
              <a:t>https://www.equip.org/articles/what-really-happened-at-nicea-/</a:t>
            </a:r>
            <a:endParaRPr lang="en-US" sz="1600" dirty="0">
              <a:solidFill>
                <a:prstClr val="black"/>
              </a:solidFill>
            </a:endParaRPr>
          </a:p>
        </p:txBody>
      </p:sp>
    </p:spTree>
    <p:extLst>
      <p:ext uri="{BB962C8B-B14F-4D97-AF65-F5344CB8AC3E}">
        <p14:creationId xmlns:p14="http://schemas.microsoft.com/office/powerpoint/2010/main" val="136452308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6000" r="-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rmAutofit/>
          </a:bodyPr>
          <a:lstStyle/>
          <a:p>
            <a:r>
              <a:rPr lang="en-US" b="1" dirty="0" smtClean="0"/>
              <a:t>*The Decision and the Creed</a:t>
            </a:r>
            <a:endParaRPr lang="en-US" b="1" dirty="0"/>
          </a:p>
        </p:txBody>
      </p:sp>
      <p:sp>
        <p:nvSpPr>
          <p:cNvPr id="4" name="Content Placeholder 3"/>
          <p:cNvSpPr>
            <a:spLocks noGrp="1"/>
          </p:cNvSpPr>
          <p:nvPr>
            <p:ph idx="1"/>
          </p:nvPr>
        </p:nvSpPr>
        <p:spPr>
          <a:xfrm>
            <a:off x="152400" y="838199"/>
            <a:ext cx="8839200" cy="5562601"/>
          </a:xfrm>
        </p:spPr>
        <p:txBody>
          <a:bodyPr>
            <a:normAutofit lnSpcReduction="10000"/>
          </a:bodyPr>
          <a:lstStyle/>
          <a:p>
            <a:r>
              <a:rPr lang="en-US" sz="2600" dirty="0" smtClean="0"/>
              <a:t>Nicaea </a:t>
            </a:r>
            <a:r>
              <a:rPr lang="en-US" sz="2600" dirty="0"/>
              <a:t>was not creating some new doctrine, some new belief, but clearly, explicitly, </a:t>
            </a:r>
            <a:r>
              <a:rPr lang="en-US" sz="2600" i="1" dirty="0" smtClean="0"/>
              <a:t>defining </a:t>
            </a:r>
            <a:r>
              <a:rPr lang="en-US" sz="2600" dirty="0" smtClean="0"/>
              <a:t>biblical truth </a:t>
            </a:r>
            <a:r>
              <a:rPr lang="en-US" sz="2600" dirty="0"/>
              <a:t>against error. </a:t>
            </a:r>
            <a:endParaRPr lang="en-US" sz="2600" dirty="0" smtClean="0"/>
          </a:p>
          <a:p>
            <a:r>
              <a:rPr lang="en-US" sz="2600" dirty="0" smtClean="0"/>
              <a:t>The </a:t>
            </a:r>
            <a:r>
              <a:rPr lang="en-US" sz="2600" dirty="0"/>
              <a:t>council had no idea that they, by their gathering together, possessed some kind of sacramental power of defining beliefs: they sought to clarify biblical truth, not to put themselves in the forefront and make themselves a second source of authority</a:t>
            </a:r>
            <a:r>
              <a:rPr lang="en-US" sz="2600" dirty="0" smtClean="0"/>
              <a:t>.</a:t>
            </a:r>
          </a:p>
          <a:p>
            <a:r>
              <a:rPr lang="en-US" sz="2600" dirty="0"/>
              <a:t>The relationship between the sufficient Scriptures and the </a:t>
            </a:r>
            <a:r>
              <a:rPr lang="en-US" sz="2600" dirty="0" smtClean="0"/>
              <a:t>Nicene Bishops </a:t>
            </a:r>
            <a:r>
              <a:rPr lang="en-US" sz="2600" dirty="0"/>
              <a:t>should be noted </a:t>
            </a:r>
            <a:r>
              <a:rPr lang="en-US" sz="2600" dirty="0" smtClean="0"/>
              <a:t>carefully: </a:t>
            </a:r>
          </a:p>
          <a:p>
            <a:pPr lvl="1"/>
            <a:r>
              <a:rPr lang="en-US" sz="2200" dirty="0" smtClean="0"/>
              <a:t>The need for a council (or creed) </a:t>
            </a:r>
            <a:r>
              <a:rPr lang="en-US" sz="2200" dirty="0" smtClean="0"/>
              <a:t>does </a:t>
            </a:r>
            <a:r>
              <a:rPr lang="en-US" sz="2200" dirty="0" smtClean="0"/>
              <a:t>not mean that the Scriptures </a:t>
            </a:r>
            <a:r>
              <a:rPr lang="en-US" sz="2200" dirty="0"/>
              <a:t>are </a:t>
            </a:r>
            <a:r>
              <a:rPr lang="en-US" sz="2200" dirty="0" smtClean="0"/>
              <a:t>somehow </a:t>
            </a:r>
            <a:r>
              <a:rPr lang="en-US" sz="2200" b="1" i="1" dirty="0" smtClean="0"/>
              <a:t>insufficient</a:t>
            </a:r>
            <a:r>
              <a:rPr lang="en-US" sz="2200" dirty="0" smtClean="0"/>
              <a:t>; </a:t>
            </a:r>
            <a:r>
              <a:rPr lang="en-US" sz="2200" dirty="0"/>
              <a:t>rather, the </a:t>
            </a:r>
            <a:r>
              <a:rPr lang="en-US" sz="2200" dirty="0" smtClean="0"/>
              <a:t>purpose of a council or creed is to </a:t>
            </a:r>
            <a:r>
              <a:rPr lang="en-US" sz="2200" b="1" i="1" dirty="0" smtClean="0"/>
              <a:t>remind</a:t>
            </a:r>
            <a:r>
              <a:rPr lang="en-US" sz="2200" dirty="0" smtClean="0"/>
              <a:t> </a:t>
            </a:r>
            <a:r>
              <a:rPr lang="en-US" sz="2200" dirty="0"/>
              <a:t>one of the </a:t>
            </a:r>
            <a:r>
              <a:rPr lang="en-US" sz="2200" dirty="0" smtClean="0"/>
              <a:t>truths already clearly taught in </a:t>
            </a:r>
            <a:r>
              <a:rPr lang="en-US" sz="2200" dirty="0"/>
              <a:t>Scripture</a:t>
            </a:r>
            <a:r>
              <a:rPr lang="en-US" sz="2200" dirty="0" smtClean="0"/>
              <a:t>. </a:t>
            </a:r>
          </a:p>
          <a:p>
            <a:pPr lvl="1"/>
            <a:r>
              <a:rPr lang="en-US" sz="2200" dirty="0" smtClean="0"/>
              <a:t>The authority </a:t>
            </a:r>
            <a:r>
              <a:rPr lang="en-US" sz="2200" dirty="0"/>
              <a:t>of </a:t>
            </a:r>
            <a:r>
              <a:rPr lang="en-US" sz="2200" dirty="0" smtClean="0"/>
              <a:t>a council or creed </a:t>
            </a:r>
            <a:r>
              <a:rPr lang="en-US" sz="2200" dirty="0"/>
              <a:t>is </a:t>
            </a:r>
            <a:r>
              <a:rPr lang="en-US" sz="2200" dirty="0" smtClean="0"/>
              <a:t>derived from </a:t>
            </a:r>
            <a:r>
              <a:rPr lang="en-US" sz="2200" dirty="0"/>
              <a:t>its fidelity to </a:t>
            </a:r>
            <a:r>
              <a:rPr lang="en-US" sz="2200" dirty="0" smtClean="0"/>
              <a:t>Scripture – not the other way around.</a:t>
            </a:r>
            <a:endParaRPr lang="en-US" sz="2200" i="1" dirty="0">
              <a:latin typeface="Cambria" panose="02040503050406030204" pitchFamily="18" charset="0"/>
              <a:ea typeface="Cambria" panose="02040503050406030204" pitchFamily="18" charset="0"/>
            </a:endParaRPr>
          </a:p>
        </p:txBody>
      </p:sp>
      <p:sp>
        <p:nvSpPr>
          <p:cNvPr id="6" name="TextBox 5"/>
          <p:cNvSpPr txBox="1"/>
          <p:nvPr/>
        </p:nvSpPr>
        <p:spPr>
          <a:xfrm>
            <a:off x="0" y="6519446"/>
            <a:ext cx="9144000" cy="338554"/>
          </a:xfrm>
          <a:prstGeom prst="rect">
            <a:avLst/>
          </a:prstGeom>
          <a:noFill/>
        </p:spPr>
        <p:txBody>
          <a:bodyPr wrap="square" rtlCol="0">
            <a:spAutoFit/>
          </a:bodyPr>
          <a:lstStyle/>
          <a:p>
            <a:r>
              <a:rPr lang="en-US" sz="1600" dirty="0">
                <a:solidFill>
                  <a:prstClr val="black"/>
                </a:solidFill>
              </a:rPr>
              <a:t>* </a:t>
            </a:r>
            <a:r>
              <a:rPr lang="en-US" sz="1600" dirty="0">
                <a:solidFill>
                  <a:prstClr val="black"/>
                </a:solidFill>
                <a:hlinkClick r:id="rId4"/>
              </a:rPr>
              <a:t>https://www.equip.org/articles/what-really-happened-at-nicea-/</a:t>
            </a:r>
            <a:endParaRPr lang="en-US" sz="1600" dirty="0">
              <a:solidFill>
                <a:prstClr val="black"/>
              </a:solidFill>
            </a:endParaRPr>
          </a:p>
        </p:txBody>
      </p:sp>
    </p:spTree>
    <p:extLst>
      <p:ext uri="{BB962C8B-B14F-4D97-AF65-F5344CB8AC3E}">
        <p14:creationId xmlns:p14="http://schemas.microsoft.com/office/powerpoint/2010/main" val="426005416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5000" b="-35000"/>
          </a:stretch>
        </a:blipFill>
        <a:effectLst/>
      </p:bgPr>
    </p:bg>
    <p:spTree>
      <p:nvGrpSpPr>
        <p:cNvPr id="1" name=""/>
        <p:cNvGrpSpPr/>
        <p:nvPr/>
      </p:nvGrpSpPr>
      <p:grpSpPr>
        <a:xfrm>
          <a:off x="0" y="0"/>
          <a:ext cx="0" cy="0"/>
          <a:chOff x="0" y="0"/>
          <a:chExt cx="0" cy="0"/>
        </a:xfrm>
      </p:grpSpPr>
      <p:sp>
        <p:nvSpPr>
          <p:cNvPr id="4" name="Rectangle 3"/>
          <p:cNvSpPr/>
          <p:nvPr/>
        </p:nvSpPr>
        <p:spPr>
          <a:xfrm>
            <a:off x="152400" y="6519446"/>
            <a:ext cx="8915400" cy="307777"/>
          </a:xfrm>
          <a:prstGeom prst="rect">
            <a:avLst/>
          </a:prstGeom>
        </p:spPr>
        <p:txBody>
          <a:bodyPr wrap="square">
            <a:spAutoFit/>
          </a:bodyPr>
          <a:lstStyle/>
          <a:p>
            <a:r>
              <a:rPr lang="en-US" sz="1400" dirty="0">
                <a:hlinkClick r:id="rId4"/>
              </a:rPr>
              <a:t>https://sgwmscog.com/wp-content/uploads/Council-of-Nicea-2-1.jpg</a:t>
            </a:r>
            <a:endParaRPr lang="en-US" sz="1400" dirty="0">
              <a:solidFill>
                <a:prstClr val="black"/>
              </a:solidFill>
            </a:endParaRPr>
          </a:p>
        </p:txBody>
      </p:sp>
      <p:sp>
        <p:nvSpPr>
          <p:cNvPr id="7" name="Title 2"/>
          <p:cNvSpPr>
            <a:spLocks noGrp="1"/>
          </p:cNvSpPr>
          <p:nvPr>
            <p:ph type="title"/>
          </p:nvPr>
        </p:nvSpPr>
        <p:spPr>
          <a:xfrm>
            <a:off x="381000" y="381000"/>
            <a:ext cx="8610600" cy="1524000"/>
          </a:xfrm>
          <a:effectLst/>
        </p:spPr>
        <p:txBody>
          <a:bodyPr>
            <a:noAutofit/>
          </a:bodyPr>
          <a:lstStyle/>
          <a:p>
            <a:pPr algn="l"/>
            <a:r>
              <a:rPr lang="en-US" sz="6600" b="1" dirty="0" smtClean="0">
                <a:solidFill>
                  <a:schemeClr val="bg1"/>
                </a:solidFill>
                <a:effectLst>
                  <a:glow rad="139700">
                    <a:srgbClr val="C00000">
                      <a:alpha val="40000"/>
                    </a:srgbClr>
                  </a:glow>
                  <a:outerShdw blurRad="114300" dist="38100" dir="13500000" algn="br" rotWithShape="0">
                    <a:prstClr val="black"/>
                  </a:outerShdw>
                </a:effectLst>
              </a:rPr>
              <a:t>The Rise of Arianism After Nicaea</a:t>
            </a:r>
            <a:endParaRPr lang="en-US" sz="4000" b="1" dirty="0">
              <a:ln w="12700">
                <a:solidFill>
                  <a:schemeClr val="tx2">
                    <a:satMod val="155000"/>
                  </a:schemeClr>
                </a:solidFill>
                <a:prstDash val="solid"/>
              </a:ln>
              <a:solidFill>
                <a:schemeClr val="bg1"/>
              </a:solidFill>
              <a:effectLst>
                <a:glow rad="139700">
                  <a:srgbClr val="C00000">
                    <a:alpha val="40000"/>
                  </a:srgbClr>
                </a:glow>
                <a:outerShdw blurRad="114300" dist="38100" dir="13500000" algn="br" rotWithShape="0">
                  <a:prstClr val="black"/>
                </a:outerShdw>
              </a:effectLst>
            </a:endParaRPr>
          </a:p>
        </p:txBody>
      </p:sp>
    </p:spTree>
    <p:extLst>
      <p:ext uri="{BB962C8B-B14F-4D97-AF65-F5344CB8AC3E}">
        <p14:creationId xmlns:p14="http://schemas.microsoft.com/office/powerpoint/2010/main" val="2592848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152400" y="6519446"/>
            <a:ext cx="8915400" cy="338554"/>
          </a:xfrm>
          <a:prstGeom prst="rect">
            <a:avLst/>
          </a:prstGeom>
        </p:spPr>
        <p:txBody>
          <a:bodyPr wrap="square">
            <a:spAutoFit/>
          </a:bodyPr>
          <a:lstStyle/>
          <a:p>
            <a:r>
              <a:rPr lang="en-US" sz="1600" dirty="0">
                <a:solidFill>
                  <a:prstClr val="black"/>
                </a:solidFill>
                <a:hlinkClick r:id="rId4"/>
              </a:rPr>
              <a:t>https://www.hopehelps.org/volunteer-appreciation-week-2018</a:t>
            </a:r>
            <a:r>
              <a:rPr lang="en-US" sz="1600" dirty="0" smtClean="0">
                <a:solidFill>
                  <a:prstClr val="black"/>
                </a:solidFill>
                <a:hlinkClick r:id="rId4"/>
              </a:rPr>
              <a:t>/</a:t>
            </a:r>
            <a:r>
              <a:rPr lang="en-US" sz="1600" dirty="0" smtClean="0">
                <a:solidFill>
                  <a:prstClr val="black"/>
                </a:solidFill>
              </a:rPr>
              <a:t> </a:t>
            </a:r>
            <a:endParaRPr lang="en-US" sz="1600" dirty="0">
              <a:solidFill>
                <a:prstClr val="black"/>
              </a:solidFill>
            </a:endParaRPr>
          </a:p>
        </p:txBody>
      </p:sp>
    </p:spTree>
    <p:extLst>
      <p:ext uri="{BB962C8B-B14F-4D97-AF65-F5344CB8AC3E}">
        <p14:creationId xmlns:p14="http://schemas.microsoft.com/office/powerpoint/2010/main" val="421369052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4" name="Rectangle 3"/>
          <p:cNvSpPr/>
          <p:nvPr/>
        </p:nvSpPr>
        <p:spPr>
          <a:xfrm>
            <a:off x="152400" y="6519446"/>
            <a:ext cx="8915400" cy="338554"/>
          </a:xfrm>
          <a:prstGeom prst="rect">
            <a:avLst/>
          </a:prstGeom>
        </p:spPr>
        <p:txBody>
          <a:bodyPr wrap="square">
            <a:spAutoFit/>
          </a:bodyPr>
          <a:lstStyle/>
          <a:p>
            <a:r>
              <a:rPr lang="en-US" sz="1600" dirty="0">
                <a:solidFill>
                  <a:prstClr val="black"/>
                </a:solidFill>
                <a:hlinkClick r:id="rId4"/>
              </a:rPr>
              <a:t>https://www.weareteachers.com/moving-beyond-classroom-discussions</a:t>
            </a:r>
            <a:r>
              <a:rPr lang="en-US" sz="1600" dirty="0" smtClean="0">
                <a:solidFill>
                  <a:prstClr val="black"/>
                </a:solidFill>
                <a:hlinkClick r:id="rId4"/>
              </a:rPr>
              <a:t>/</a:t>
            </a:r>
            <a:r>
              <a:rPr lang="en-US" sz="1600" dirty="0" smtClean="0">
                <a:solidFill>
                  <a:prstClr val="black"/>
                </a:solidFill>
              </a:rPr>
              <a:t> </a:t>
            </a:r>
            <a:endParaRPr lang="en-US" sz="1600" dirty="0">
              <a:solidFill>
                <a:prstClr val="black"/>
              </a:solidFill>
            </a:endParaRPr>
          </a:p>
        </p:txBody>
      </p:sp>
      <p:sp>
        <p:nvSpPr>
          <p:cNvPr id="7" name="Title 2"/>
          <p:cNvSpPr>
            <a:spLocks noGrp="1"/>
          </p:cNvSpPr>
          <p:nvPr>
            <p:ph type="title"/>
          </p:nvPr>
        </p:nvSpPr>
        <p:spPr>
          <a:xfrm>
            <a:off x="0" y="25879"/>
            <a:ext cx="9144000" cy="1269521"/>
          </a:xfrm>
          <a:effectLst/>
        </p:spPr>
        <p:txBody>
          <a:bodyPr>
            <a:noAutofit/>
          </a:bodyPr>
          <a:lstStyle/>
          <a:p>
            <a:r>
              <a:rPr lang="en-US" sz="6600" b="1" dirty="0" smtClean="0">
                <a:solidFill>
                  <a:schemeClr val="bg1"/>
                </a:solidFill>
                <a:effectLst>
                  <a:glow rad="139700">
                    <a:srgbClr val="C00000">
                      <a:alpha val="40000"/>
                    </a:srgbClr>
                  </a:glow>
                  <a:outerShdw blurRad="114300" dist="38100" dir="13500000" algn="br" rotWithShape="0">
                    <a:prstClr val="black"/>
                  </a:outerShdw>
                </a:effectLst>
              </a:rPr>
              <a:t>Class Discussion Time</a:t>
            </a:r>
            <a:endParaRPr lang="en-US" sz="4000" b="1" dirty="0">
              <a:ln w="12700">
                <a:solidFill>
                  <a:schemeClr val="tx2">
                    <a:satMod val="155000"/>
                  </a:schemeClr>
                </a:solidFill>
                <a:prstDash val="solid"/>
              </a:ln>
              <a:solidFill>
                <a:schemeClr val="bg1"/>
              </a:solidFill>
              <a:effectLst>
                <a:glow rad="139700">
                  <a:srgbClr val="C00000">
                    <a:alpha val="40000"/>
                  </a:srgbClr>
                </a:glow>
                <a:outerShdw blurRad="114300" dist="38100" dir="13500000" algn="br" rotWithShape="0">
                  <a:prstClr val="black"/>
                </a:outerShdw>
              </a:effectLst>
            </a:endParaRPr>
          </a:p>
        </p:txBody>
      </p:sp>
    </p:spTree>
    <p:extLst>
      <p:ext uri="{BB962C8B-B14F-4D97-AF65-F5344CB8AC3E}">
        <p14:creationId xmlns:p14="http://schemas.microsoft.com/office/powerpoint/2010/main" val="178529451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7000" r="-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rmAutofit/>
          </a:bodyPr>
          <a:lstStyle/>
          <a:p>
            <a:r>
              <a:rPr lang="en-US" sz="3600" b="1" dirty="0" smtClean="0"/>
              <a:t>*Class Discussion Time</a:t>
            </a:r>
            <a:endParaRPr lang="en-US" sz="3600" b="1" dirty="0"/>
          </a:p>
        </p:txBody>
      </p:sp>
      <p:sp>
        <p:nvSpPr>
          <p:cNvPr id="4" name="Content Placeholder 3"/>
          <p:cNvSpPr>
            <a:spLocks noGrp="1"/>
          </p:cNvSpPr>
          <p:nvPr>
            <p:ph idx="1"/>
          </p:nvPr>
        </p:nvSpPr>
        <p:spPr>
          <a:xfrm>
            <a:off x="457200" y="838200"/>
            <a:ext cx="8229600" cy="6019800"/>
          </a:xfrm>
        </p:spPr>
        <p:txBody>
          <a:bodyPr>
            <a:normAutofit fontScale="92500" lnSpcReduction="10000"/>
          </a:bodyPr>
          <a:lstStyle/>
          <a:p>
            <a:r>
              <a:rPr lang="en-US" dirty="0" smtClean="0"/>
              <a:t>The Council of Nicaea and its Nicene Creed raise some interesting questions about the value and purpose of creeds.</a:t>
            </a:r>
          </a:p>
          <a:p>
            <a:r>
              <a:rPr lang="en-US" dirty="0" smtClean="0"/>
              <a:t>Focusing specifically on the value of creeds in our day:</a:t>
            </a:r>
          </a:p>
          <a:p>
            <a:pPr lvl="1"/>
            <a:r>
              <a:rPr lang="en-US" sz="2600" dirty="0" smtClean="0"/>
              <a:t>There are many well meaning Christians in our day who will argue that creeds are essentially worthless: all you need is the word of God, anything beyond that is superfluous at best, and in many cases harmful because they often introduce man-made ideas into our theology.</a:t>
            </a:r>
          </a:p>
          <a:p>
            <a:pPr lvl="1"/>
            <a:r>
              <a:rPr lang="en-US" sz="2600" dirty="0" smtClean="0"/>
              <a:t>Contrast this with the painful discovery made by the bishops of Nicaea – that without the use of extra-biblical language it is sometimes </a:t>
            </a:r>
            <a:r>
              <a:rPr lang="en-US" sz="2600" b="1" i="1" dirty="0" smtClean="0"/>
              <a:t>impossible</a:t>
            </a:r>
            <a:r>
              <a:rPr lang="en-US" sz="2600" dirty="0" smtClean="0"/>
              <a:t> to expose the errors of heretics.</a:t>
            </a:r>
          </a:p>
          <a:p>
            <a:pPr lvl="1"/>
            <a:r>
              <a:rPr lang="en-US" sz="2600" dirty="0" smtClean="0"/>
              <a:t>What are </a:t>
            </a:r>
            <a:r>
              <a:rPr lang="en-US" sz="2600" b="1" i="1" dirty="0" smtClean="0"/>
              <a:t>your</a:t>
            </a:r>
            <a:r>
              <a:rPr lang="en-US" sz="2600" dirty="0" smtClean="0"/>
              <a:t> thoughts on this issue?</a:t>
            </a:r>
          </a:p>
          <a:p>
            <a:r>
              <a:rPr lang="en-US" dirty="0"/>
              <a:t>Do </a:t>
            </a:r>
            <a:r>
              <a:rPr lang="en-US" b="1" i="1" dirty="0"/>
              <a:t>you</a:t>
            </a:r>
            <a:r>
              <a:rPr lang="en-US" dirty="0"/>
              <a:t> have a topic or question that </a:t>
            </a:r>
            <a:r>
              <a:rPr lang="en-US" b="1" i="1" dirty="0"/>
              <a:t>you</a:t>
            </a:r>
            <a:r>
              <a:rPr lang="en-US" dirty="0"/>
              <a:t> would like to see us to discuss</a:t>
            </a:r>
            <a:r>
              <a:rPr lang="en-US" dirty="0" smtClean="0"/>
              <a:t>?</a:t>
            </a:r>
            <a:endParaRPr lang="en-US" dirty="0"/>
          </a:p>
        </p:txBody>
      </p:sp>
    </p:spTree>
    <p:extLst>
      <p:ext uri="{BB962C8B-B14F-4D97-AF65-F5344CB8AC3E}">
        <p14:creationId xmlns:p14="http://schemas.microsoft.com/office/powerpoint/2010/main" val="83974491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 calcmode="lin" valueType="num">
                                      <p:cBhvr>
                                        <p:cTn id="35"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l="-29000" r="-29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29592"/>
            <a:ext cx="8229600" cy="808608"/>
          </a:xfrm>
        </p:spPr>
        <p:txBody>
          <a:bodyPr/>
          <a:lstStyle/>
          <a:p>
            <a:r>
              <a:rPr lang="en-US" b="1" dirty="0" smtClean="0"/>
              <a:t>Review</a:t>
            </a:r>
            <a:endParaRPr lang="en-US" b="1" dirty="0"/>
          </a:p>
        </p:txBody>
      </p:sp>
      <p:sp>
        <p:nvSpPr>
          <p:cNvPr id="4" name="Content Placeholder 3"/>
          <p:cNvSpPr>
            <a:spLocks noGrp="1"/>
          </p:cNvSpPr>
          <p:nvPr>
            <p:ph idx="1"/>
          </p:nvPr>
        </p:nvSpPr>
        <p:spPr>
          <a:xfrm>
            <a:off x="304800" y="757687"/>
            <a:ext cx="8610600" cy="6096000"/>
          </a:xfrm>
          <a:effectLst>
            <a:glow rad="228600">
              <a:schemeClr val="accent3">
                <a:satMod val="175000"/>
                <a:alpha val="40000"/>
              </a:schemeClr>
            </a:glow>
            <a:innerShdw blurRad="63500" dist="50800" dir="13500000">
              <a:prstClr val="black">
                <a:alpha val="50000"/>
              </a:prstClr>
            </a:innerShdw>
          </a:effectLst>
        </p:spPr>
        <p:txBody>
          <a:bodyPr>
            <a:normAutofit fontScale="85000" lnSpcReduction="20000"/>
          </a:bodyPr>
          <a:lstStyle/>
          <a:p>
            <a:r>
              <a:rPr lang="en-US" dirty="0" smtClean="0"/>
              <a:t>What are some of the aspects of Constantine’s life cited by those who do </a:t>
            </a:r>
            <a:r>
              <a:rPr lang="en-US" b="1" i="1" dirty="0" smtClean="0"/>
              <a:t>not</a:t>
            </a:r>
            <a:r>
              <a:rPr lang="en-US" dirty="0" smtClean="0"/>
              <a:t> believe he was a Christian?</a:t>
            </a:r>
          </a:p>
          <a:p>
            <a:pPr lvl="1"/>
            <a:r>
              <a:rPr lang="en-US" dirty="0" smtClean="0"/>
              <a:t>He </a:t>
            </a:r>
            <a:r>
              <a:rPr lang="en-US" dirty="0"/>
              <a:t>ordered the killing of a number of people for purely political reasons, or in a fit of </a:t>
            </a:r>
            <a:r>
              <a:rPr lang="en-US" dirty="0" smtClean="0"/>
              <a:t>rage</a:t>
            </a:r>
            <a:r>
              <a:rPr lang="en-US" dirty="0"/>
              <a:t> </a:t>
            </a:r>
            <a:r>
              <a:rPr lang="en-US" dirty="0" smtClean="0"/>
              <a:t>– including his son Crispus.</a:t>
            </a:r>
          </a:p>
          <a:p>
            <a:pPr lvl="1"/>
            <a:r>
              <a:rPr lang="en-US" dirty="0"/>
              <a:t>in his last years, Constantine began favoring the Arian heresy which denied that Christ was God in the flesh. </a:t>
            </a:r>
            <a:endParaRPr lang="en-US" dirty="0" smtClean="0"/>
          </a:p>
          <a:p>
            <a:r>
              <a:rPr lang="en-US" dirty="0" smtClean="0"/>
              <a:t>What are some aspects of Constantine’s life cited by those who believe that he </a:t>
            </a:r>
            <a:r>
              <a:rPr lang="en-US" b="1" i="1" dirty="0" smtClean="0"/>
              <a:t>was</a:t>
            </a:r>
            <a:r>
              <a:rPr lang="en-US" dirty="0" smtClean="0"/>
              <a:t> a Christian?</a:t>
            </a:r>
          </a:p>
          <a:p>
            <a:pPr lvl="1"/>
            <a:r>
              <a:rPr lang="en-US" dirty="0"/>
              <a:t>Constantine had nothing to gain, either in the political or military sphere, by professing the Christian </a:t>
            </a:r>
            <a:r>
              <a:rPr lang="en-US" dirty="0" smtClean="0"/>
              <a:t>faith.</a:t>
            </a:r>
          </a:p>
          <a:p>
            <a:pPr lvl="1"/>
            <a:r>
              <a:rPr lang="en-US" dirty="0" smtClean="0"/>
              <a:t>He regularly </a:t>
            </a:r>
            <a:r>
              <a:rPr lang="en-US" dirty="0"/>
              <a:t>attended Christian worship</a:t>
            </a:r>
          </a:p>
          <a:p>
            <a:pPr lvl="1"/>
            <a:r>
              <a:rPr lang="en-US" dirty="0" smtClean="0"/>
              <a:t>He l</a:t>
            </a:r>
            <a:r>
              <a:rPr lang="en-US" dirty="0" smtClean="0"/>
              <a:t>istened </a:t>
            </a:r>
            <a:r>
              <a:rPr lang="en-US" dirty="0"/>
              <a:t>to the longest sermons without murmuring</a:t>
            </a:r>
          </a:p>
          <a:p>
            <a:pPr lvl="1"/>
            <a:r>
              <a:rPr lang="en-US" dirty="0" smtClean="0"/>
              <a:t>He observed </a:t>
            </a:r>
            <a:r>
              <a:rPr lang="en-US" dirty="0"/>
              <a:t>Easter with great solemnity </a:t>
            </a:r>
          </a:p>
          <a:p>
            <a:r>
              <a:rPr lang="en-US" dirty="0" smtClean="0"/>
              <a:t>What city did Constantine found as capital when he conquered the eastern portion of the Empire? Give the original name (given by Constantine), the eventual name, and the modern name?</a:t>
            </a:r>
          </a:p>
          <a:p>
            <a:pPr lvl="1"/>
            <a:r>
              <a:rPr lang="en-US" dirty="0" smtClean="0"/>
              <a:t>“New Rome”</a:t>
            </a:r>
          </a:p>
          <a:p>
            <a:pPr lvl="1"/>
            <a:r>
              <a:rPr lang="en-US" dirty="0" smtClean="0"/>
              <a:t>Constantinople</a:t>
            </a:r>
          </a:p>
          <a:p>
            <a:pPr lvl="1"/>
            <a:r>
              <a:rPr lang="en-US" dirty="0" smtClean="0"/>
              <a:t>Istanbul</a:t>
            </a:r>
          </a:p>
          <a:p>
            <a:pPr lvl="1"/>
            <a:endParaRPr lang="en-US" dirty="0"/>
          </a:p>
          <a:p>
            <a:pPr lvl="1"/>
            <a:endParaRPr lang="en-US" dirty="0"/>
          </a:p>
          <a:p>
            <a:pPr lvl="1"/>
            <a:endParaRPr lang="en-US" dirty="0"/>
          </a:p>
          <a:p>
            <a:pPr lvl="1"/>
            <a:endParaRPr lang="en-US" dirty="0" smtClean="0"/>
          </a:p>
          <a:p>
            <a:pPr lvl="1"/>
            <a:endParaRPr lang="en-US" dirty="0" smtClean="0"/>
          </a:p>
          <a:p>
            <a:pPr lvl="1"/>
            <a:endParaRPr lang="en-US" dirty="0"/>
          </a:p>
          <a:p>
            <a:endParaRPr lang="en-US" dirty="0" smtClean="0"/>
          </a:p>
          <a:p>
            <a:endParaRPr lang="en-US" dirty="0"/>
          </a:p>
        </p:txBody>
      </p:sp>
    </p:spTree>
    <p:extLst>
      <p:ext uri="{BB962C8B-B14F-4D97-AF65-F5344CB8AC3E}">
        <p14:creationId xmlns:p14="http://schemas.microsoft.com/office/powerpoint/2010/main" val="174810596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 calcmode="lin" valueType="num">
                                      <p:cBhvr>
                                        <p:cTn id="35"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4">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4">
                                            <p:txEl>
                                              <p:pRg st="6" end="6"/>
                                            </p:txEl>
                                          </p:spTgt>
                                        </p:tgtEl>
                                        <p:attrNameLst>
                                          <p:attrName>style.visibility</p:attrName>
                                        </p:attrNameLst>
                                      </p:cBhvr>
                                      <p:to>
                                        <p:strVal val="visible"/>
                                      </p:to>
                                    </p:set>
                                    <p:anim calcmode="lin" valueType="num">
                                      <p:cBhvr>
                                        <p:cTn id="42" dur="500" fill="hold"/>
                                        <p:tgtEl>
                                          <p:spTgt spid="4">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4">
                                            <p:txEl>
                                              <p:pRg st="6" end="6"/>
                                            </p:txEl>
                                          </p:spTgt>
                                        </p:tgtEl>
                                        <p:attrNameLst>
                                          <p:attrName>ppt_h</p:attrName>
                                        </p:attrNameLst>
                                      </p:cBhvr>
                                      <p:tavLst>
                                        <p:tav tm="0">
                                          <p:val>
                                            <p:fltVal val="0"/>
                                          </p:val>
                                        </p:tav>
                                        <p:tav tm="100000">
                                          <p:val>
                                            <p:strVal val="#ppt_h"/>
                                          </p:val>
                                        </p:tav>
                                      </p:tavLst>
                                    </p:anim>
                                    <p:animEffect transition="in" filter="fade">
                                      <p:cBhvr>
                                        <p:cTn id="44" dur="500"/>
                                        <p:tgtEl>
                                          <p:spTgt spid="4">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4">
                                            <p:txEl>
                                              <p:pRg st="7" end="7"/>
                                            </p:txEl>
                                          </p:spTgt>
                                        </p:tgtEl>
                                        <p:attrNameLst>
                                          <p:attrName>style.visibility</p:attrName>
                                        </p:attrNameLst>
                                      </p:cBhvr>
                                      <p:to>
                                        <p:strVal val="visible"/>
                                      </p:to>
                                    </p:set>
                                    <p:anim calcmode="lin" valueType="num">
                                      <p:cBhvr>
                                        <p:cTn id="49" dur="500" fill="hold"/>
                                        <p:tgtEl>
                                          <p:spTgt spid="4">
                                            <p:txEl>
                                              <p:pRg st="7" end="7"/>
                                            </p:txEl>
                                          </p:spTgt>
                                        </p:tgtEl>
                                        <p:attrNameLst>
                                          <p:attrName>ppt_w</p:attrName>
                                        </p:attrNameLst>
                                      </p:cBhvr>
                                      <p:tavLst>
                                        <p:tav tm="0">
                                          <p:val>
                                            <p:fltVal val="0"/>
                                          </p:val>
                                        </p:tav>
                                        <p:tav tm="100000">
                                          <p:val>
                                            <p:strVal val="#ppt_w"/>
                                          </p:val>
                                        </p:tav>
                                      </p:tavLst>
                                    </p:anim>
                                    <p:anim calcmode="lin" valueType="num">
                                      <p:cBhvr>
                                        <p:cTn id="50" dur="500" fill="hold"/>
                                        <p:tgtEl>
                                          <p:spTgt spid="4">
                                            <p:txEl>
                                              <p:pRg st="7" end="7"/>
                                            </p:txEl>
                                          </p:spTgt>
                                        </p:tgtEl>
                                        <p:attrNameLst>
                                          <p:attrName>ppt_h</p:attrName>
                                        </p:attrNameLst>
                                      </p:cBhvr>
                                      <p:tavLst>
                                        <p:tav tm="0">
                                          <p:val>
                                            <p:fltVal val="0"/>
                                          </p:val>
                                        </p:tav>
                                        <p:tav tm="100000">
                                          <p:val>
                                            <p:strVal val="#ppt_h"/>
                                          </p:val>
                                        </p:tav>
                                      </p:tavLst>
                                    </p:anim>
                                    <p:animEffect transition="in" filter="fade">
                                      <p:cBhvr>
                                        <p:cTn id="51" dur="500"/>
                                        <p:tgtEl>
                                          <p:spTgt spid="4">
                                            <p:txEl>
                                              <p:pRg st="7" end="7"/>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4">
                                            <p:txEl>
                                              <p:pRg st="8" end="8"/>
                                            </p:txEl>
                                          </p:spTgt>
                                        </p:tgtEl>
                                        <p:attrNameLst>
                                          <p:attrName>style.visibility</p:attrName>
                                        </p:attrNameLst>
                                      </p:cBhvr>
                                      <p:to>
                                        <p:strVal val="visible"/>
                                      </p:to>
                                    </p:set>
                                    <p:anim calcmode="lin" valueType="num">
                                      <p:cBhvr>
                                        <p:cTn id="56" dur="500" fill="hold"/>
                                        <p:tgtEl>
                                          <p:spTgt spid="4">
                                            <p:txEl>
                                              <p:pRg st="8" end="8"/>
                                            </p:txEl>
                                          </p:spTgt>
                                        </p:tgtEl>
                                        <p:attrNameLst>
                                          <p:attrName>ppt_w</p:attrName>
                                        </p:attrNameLst>
                                      </p:cBhvr>
                                      <p:tavLst>
                                        <p:tav tm="0">
                                          <p:val>
                                            <p:fltVal val="0"/>
                                          </p:val>
                                        </p:tav>
                                        <p:tav tm="100000">
                                          <p:val>
                                            <p:strVal val="#ppt_w"/>
                                          </p:val>
                                        </p:tav>
                                      </p:tavLst>
                                    </p:anim>
                                    <p:anim calcmode="lin" valueType="num">
                                      <p:cBhvr>
                                        <p:cTn id="57" dur="500" fill="hold"/>
                                        <p:tgtEl>
                                          <p:spTgt spid="4">
                                            <p:txEl>
                                              <p:pRg st="8" end="8"/>
                                            </p:txEl>
                                          </p:spTgt>
                                        </p:tgtEl>
                                        <p:attrNameLst>
                                          <p:attrName>ppt_h</p:attrName>
                                        </p:attrNameLst>
                                      </p:cBhvr>
                                      <p:tavLst>
                                        <p:tav tm="0">
                                          <p:val>
                                            <p:fltVal val="0"/>
                                          </p:val>
                                        </p:tav>
                                        <p:tav tm="100000">
                                          <p:val>
                                            <p:strVal val="#ppt_h"/>
                                          </p:val>
                                        </p:tav>
                                      </p:tavLst>
                                    </p:anim>
                                    <p:animEffect transition="in" filter="fade">
                                      <p:cBhvr>
                                        <p:cTn id="58" dur="500"/>
                                        <p:tgtEl>
                                          <p:spTgt spid="4">
                                            <p:txEl>
                                              <p:pRg st="8" end="8"/>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nodeType="clickEffect">
                                  <p:stCondLst>
                                    <p:cond delay="0"/>
                                  </p:stCondLst>
                                  <p:childTnLst>
                                    <p:set>
                                      <p:cBhvr>
                                        <p:cTn id="62" dur="1" fill="hold">
                                          <p:stCondLst>
                                            <p:cond delay="0"/>
                                          </p:stCondLst>
                                        </p:cTn>
                                        <p:tgtEl>
                                          <p:spTgt spid="4">
                                            <p:txEl>
                                              <p:pRg st="9" end="9"/>
                                            </p:txEl>
                                          </p:spTgt>
                                        </p:tgtEl>
                                        <p:attrNameLst>
                                          <p:attrName>style.visibility</p:attrName>
                                        </p:attrNameLst>
                                      </p:cBhvr>
                                      <p:to>
                                        <p:strVal val="visible"/>
                                      </p:to>
                                    </p:set>
                                    <p:anim calcmode="lin" valueType="num">
                                      <p:cBhvr>
                                        <p:cTn id="63" dur="500" fill="hold"/>
                                        <p:tgtEl>
                                          <p:spTgt spid="4">
                                            <p:txEl>
                                              <p:pRg st="9" end="9"/>
                                            </p:txEl>
                                          </p:spTgt>
                                        </p:tgtEl>
                                        <p:attrNameLst>
                                          <p:attrName>ppt_w</p:attrName>
                                        </p:attrNameLst>
                                      </p:cBhvr>
                                      <p:tavLst>
                                        <p:tav tm="0">
                                          <p:val>
                                            <p:fltVal val="0"/>
                                          </p:val>
                                        </p:tav>
                                        <p:tav tm="100000">
                                          <p:val>
                                            <p:strVal val="#ppt_w"/>
                                          </p:val>
                                        </p:tav>
                                      </p:tavLst>
                                    </p:anim>
                                    <p:anim calcmode="lin" valueType="num">
                                      <p:cBhvr>
                                        <p:cTn id="64" dur="500" fill="hold"/>
                                        <p:tgtEl>
                                          <p:spTgt spid="4">
                                            <p:txEl>
                                              <p:pRg st="9" end="9"/>
                                            </p:txEl>
                                          </p:spTgt>
                                        </p:tgtEl>
                                        <p:attrNameLst>
                                          <p:attrName>ppt_h</p:attrName>
                                        </p:attrNameLst>
                                      </p:cBhvr>
                                      <p:tavLst>
                                        <p:tav tm="0">
                                          <p:val>
                                            <p:fltVal val="0"/>
                                          </p:val>
                                        </p:tav>
                                        <p:tav tm="100000">
                                          <p:val>
                                            <p:strVal val="#ppt_h"/>
                                          </p:val>
                                        </p:tav>
                                      </p:tavLst>
                                    </p:anim>
                                    <p:animEffect transition="in" filter="fade">
                                      <p:cBhvr>
                                        <p:cTn id="65" dur="500"/>
                                        <p:tgtEl>
                                          <p:spTgt spid="4">
                                            <p:txEl>
                                              <p:pRg st="9" end="9"/>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nodeType="clickEffect">
                                  <p:stCondLst>
                                    <p:cond delay="0"/>
                                  </p:stCondLst>
                                  <p:childTnLst>
                                    <p:set>
                                      <p:cBhvr>
                                        <p:cTn id="69" dur="1" fill="hold">
                                          <p:stCondLst>
                                            <p:cond delay="0"/>
                                          </p:stCondLst>
                                        </p:cTn>
                                        <p:tgtEl>
                                          <p:spTgt spid="4">
                                            <p:txEl>
                                              <p:pRg st="10" end="10"/>
                                            </p:txEl>
                                          </p:spTgt>
                                        </p:tgtEl>
                                        <p:attrNameLst>
                                          <p:attrName>style.visibility</p:attrName>
                                        </p:attrNameLst>
                                      </p:cBhvr>
                                      <p:to>
                                        <p:strVal val="visible"/>
                                      </p:to>
                                    </p:set>
                                    <p:anim calcmode="lin" valueType="num">
                                      <p:cBhvr>
                                        <p:cTn id="70" dur="500" fill="hold"/>
                                        <p:tgtEl>
                                          <p:spTgt spid="4">
                                            <p:txEl>
                                              <p:pRg st="10" end="10"/>
                                            </p:txEl>
                                          </p:spTgt>
                                        </p:tgtEl>
                                        <p:attrNameLst>
                                          <p:attrName>ppt_w</p:attrName>
                                        </p:attrNameLst>
                                      </p:cBhvr>
                                      <p:tavLst>
                                        <p:tav tm="0">
                                          <p:val>
                                            <p:fltVal val="0"/>
                                          </p:val>
                                        </p:tav>
                                        <p:tav tm="100000">
                                          <p:val>
                                            <p:strVal val="#ppt_w"/>
                                          </p:val>
                                        </p:tav>
                                      </p:tavLst>
                                    </p:anim>
                                    <p:anim calcmode="lin" valueType="num">
                                      <p:cBhvr>
                                        <p:cTn id="71" dur="500" fill="hold"/>
                                        <p:tgtEl>
                                          <p:spTgt spid="4">
                                            <p:txEl>
                                              <p:pRg st="10" end="10"/>
                                            </p:txEl>
                                          </p:spTgt>
                                        </p:tgtEl>
                                        <p:attrNameLst>
                                          <p:attrName>ppt_h</p:attrName>
                                        </p:attrNameLst>
                                      </p:cBhvr>
                                      <p:tavLst>
                                        <p:tav tm="0">
                                          <p:val>
                                            <p:fltVal val="0"/>
                                          </p:val>
                                        </p:tav>
                                        <p:tav tm="100000">
                                          <p:val>
                                            <p:strVal val="#ppt_h"/>
                                          </p:val>
                                        </p:tav>
                                      </p:tavLst>
                                    </p:anim>
                                    <p:animEffect transition="in" filter="fade">
                                      <p:cBhvr>
                                        <p:cTn id="72" dur="500"/>
                                        <p:tgtEl>
                                          <p:spTgt spid="4">
                                            <p:txEl>
                                              <p:pRg st="10" end="10"/>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nodeType="clickEffect">
                                  <p:stCondLst>
                                    <p:cond delay="0"/>
                                  </p:stCondLst>
                                  <p:childTnLst>
                                    <p:set>
                                      <p:cBhvr>
                                        <p:cTn id="76" dur="1" fill="hold">
                                          <p:stCondLst>
                                            <p:cond delay="0"/>
                                          </p:stCondLst>
                                        </p:cTn>
                                        <p:tgtEl>
                                          <p:spTgt spid="4">
                                            <p:txEl>
                                              <p:pRg st="11" end="11"/>
                                            </p:txEl>
                                          </p:spTgt>
                                        </p:tgtEl>
                                        <p:attrNameLst>
                                          <p:attrName>style.visibility</p:attrName>
                                        </p:attrNameLst>
                                      </p:cBhvr>
                                      <p:to>
                                        <p:strVal val="visible"/>
                                      </p:to>
                                    </p:set>
                                    <p:anim calcmode="lin" valueType="num">
                                      <p:cBhvr>
                                        <p:cTn id="77" dur="500" fill="hold"/>
                                        <p:tgtEl>
                                          <p:spTgt spid="4">
                                            <p:txEl>
                                              <p:pRg st="11" end="11"/>
                                            </p:txEl>
                                          </p:spTgt>
                                        </p:tgtEl>
                                        <p:attrNameLst>
                                          <p:attrName>ppt_w</p:attrName>
                                        </p:attrNameLst>
                                      </p:cBhvr>
                                      <p:tavLst>
                                        <p:tav tm="0">
                                          <p:val>
                                            <p:fltVal val="0"/>
                                          </p:val>
                                        </p:tav>
                                        <p:tav tm="100000">
                                          <p:val>
                                            <p:strVal val="#ppt_w"/>
                                          </p:val>
                                        </p:tav>
                                      </p:tavLst>
                                    </p:anim>
                                    <p:anim calcmode="lin" valueType="num">
                                      <p:cBhvr>
                                        <p:cTn id="78" dur="500" fill="hold"/>
                                        <p:tgtEl>
                                          <p:spTgt spid="4">
                                            <p:txEl>
                                              <p:pRg st="11" end="11"/>
                                            </p:txEl>
                                          </p:spTgt>
                                        </p:tgtEl>
                                        <p:attrNameLst>
                                          <p:attrName>ppt_h</p:attrName>
                                        </p:attrNameLst>
                                      </p:cBhvr>
                                      <p:tavLst>
                                        <p:tav tm="0">
                                          <p:val>
                                            <p:fltVal val="0"/>
                                          </p:val>
                                        </p:tav>
                                        <p:tav tm="100000">
                                          <p:val>
                                            <p:strVal val="#ppt_h"/>
                                          </p:val>
                                        </p:tav>
                                      </p:tavLst>
                                    </p:anim>
                                    <p:animEffect transition="in" filter="fade">
                                      <p:cBhvr>
                                        <p:cTn id="79" dur="500"/>
                                        <p:tgtEl>
                                          <p:spTgt spid="4">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152400" y="6519446"/>
            <a:ext cx="8915400" cy="307777"/>
          </a:xfrm>
          <a:prstGeom prst="rect">
            <a:avLst/>
          </a:prstGeom>
        </p:spPr>
        <p:txBody>
          <a:bodyPr wrap="square">
            <a:spAutoFit/>
          </a:bodyPr>
          <a:lstStyle/>
          <a:p>
            <a:r>
              <a:rPr lang="en-US" sz="1400" dirty="0">
                <a:solidFill>
                  <a:prstClr val="black"/>
                </a:solidFill>
                <a:hlinkClick r:id="rId4"/>
              </a:rPr>
              <a:t>https://en.wikipedia.org/wiki/First_Council_of_Nicaea#/media/File:Nicea.jpg</a:t>
            </a:r>
            <a:endParaRPr lang="en-US" sz="1400" dirty="0">
              <a:solidFill>
                <a:prstClr val="black"/>
              </a:solidFill>
            </a:endParaRPr>
          </a:p>
        </p:txBody>
      </p:sp>
      <p:sp>
        <p:nvSpPr>
          <p:cNvPr id="7" name="Title 2"/>
          <p:cNvSpPr>
            <a:spLocks noGrp="1"/>
          </p:cNvSpPr>
          <p:nvPr>
            <p:ph type="title"/>
          </p:nvPr>
        </p:nvSpPr>
        <p:spPr>
          <a:xfrm>
            <a:off x="381000" y="381000"/>
            <a:ext cx="8610600" cy="1524000"/>
          </a:xfrm>
          <a:effectLst/>
        </p:spPr>
        <p:txBody>
          <a:bodyPr>
            <a:noAutofit/>
          </a:bodyPr>
          <a:lstStyle/>
          <a:p>
            <a:pPr algn="l"/>
            <a:r>
              <a:rPr lang="en-US" sz="6600" b="1" dirty="0" smtClean="0">
                <a:solidFill>
                  <a:schemeClr val="bg1"/>
                </a:solidFill>
                <a:effectLst>
                  <a:glow rad="139700">
                    <a:srgbClr val="C00000">
                      <a:alpha val="40000"/>
                    </a:srgbClr>
                  </a:glow>
                  <a:outerShdw blurRad="114300" dist="38100" dir="13500000" algn="br" rotWithShape="0">
                    <a:prstClr val="black"/>
                  </a:outerShdw>
                </a:effectLst>
              </a:rPr>
              <a:t>The Council of Nicaea</a:t>
            </a:r>
            <a:endParaRPr lang="en-US" sz="4000" b="1" dirty="0">
              <a:ln w="12700">
                <a:solidFill>
                  <a:schemeClr val="tx2">
                    <a:satMod val="155000"/>
                  </a:schemeClr>
                </a:solidFill>
                <a:prstDash val="solid"/>
              </a:ln>
              <a:solidFill>
                <a:schemeClr val="bg1"/>
              </a:solidFill>
              <a:effectLst>
                <a:glow rad="139700">
                  <a:srgbClr val="C00000">
                    <a:alpha val="40000"/>
                  </a:srgbClr>
                </a:glow>
                <a:outerShdw blurRad="114300" dist="38100" dir="13500000" algn="br" rotWithShape="0">
                  <a:prstClr val="black"/>
                </a:outerShdw>
              </a:effectLst>
            </a:endParaRPr>
          </a:p>
        </p:txBody>
      </p:sp>
    </p:spTree>
    <p:extLst>
      <p:ext uri="{BB962C8B-B14F-4D97-AF65-F5344CB8AC3E}">
        <p14:creationId xmlns:p14="http://schemas.microsoft.com/office/powerpoint/2010/main" val="362085563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6000" r="-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rmAutofit/>
          </a:bodyPr>
          <a:lstStyle/>
          <a:p>
            <a:r>
              <a:rPr lang="en-US" b="1" dirty="0" smtClean="0"/>
              <a:t>*Background to the </a:t>
            </a:r>
            <a:r>
              <a:rPr lang="en-US" b="1" dirty="0"/>
              <a:t>Council of Nicaea</a:t>
            </a:r>
          </a:p>
        </p:txBody>
      </p:sp>
      <p:sp>
        <p:nvSpPr>
          <p:cNvPr id="4" name="Content Placeholder 3"/>
          <p:cNvSpPr>
            <a:spLocks noGrp="1"/>
          </p:cNvSpPr>
          <p:nvPr>
            <p:ph idx="1"/>
          </p:nvPr>
        </p:nvSpPr>
        <p:spPr>
          <a:xfrm>
            <a:off x="152400" y="838199"/>
            <a:ext cx="8839200" cy="5562601"/>
          </a:xfrm>
        </p:spPr>
        <p:txBody>
          <a:bodyPr>
            <a:normAutofit/>
          </a:bodyPr>
          <a:lstStyle/>
          <a:p>
            <a:r>
              <a:rPr lang="en-US" dirty="0" smtClean="0"/>
              <a:t>Except for </a:t>
            </a:r>
            <a:r>
              <a:rPr lang="en-US" dirty="0"/>
              <a:t>the apostolic council in Jerusalem recorded in Acts 15, the Council of </a:t>
            </a:r>
            <a:r>
              <a:rPr lang="en-US" dirty="0" smtClean="0"/>
              <a:t>Nicaea </a:t>
            </a:r>
            <a:r>
              <a:rPr lang="en-US" dirty="0"/>
              <a:t>stands above other early councils of the church as far as its scope and its focus. </a:t>
            </a:r>
            <a:endParaRPr lang="en-US" dirty="0" smtClean="0"/>
          </a:p>
          <a:p>
            <a:r>
              <a:rPr lang="en-US" dirty="0" smtClean="0"/>
              <a:t>Luther </a:t>
            </a:r>
            <a:r>
              <a:rPr lang="en-US" dirty="0"/>
              <a:t>called it “the most sacred of all councils</a:t>
            </a:r>
            <a:r>
              <a:rPr lang="en-US" dirty="0" smtClean="0"/>
              <a:t>.”</a:t>
            </a:r>
            <a:r>
              <a:rPr lang="en-US" baseline="30000" dirty="0" smtClean="0"/>
              <a:t> </a:t>
            </a:r>
            <a:r>
              <a:rPr lang="en-US" dirty="0"/>
              <a:t> </a:t>
            </a:r>
            <a:endParaRPr lang="en-US" dirty="0" smtClean="0"/>
          </a:p>
          <a:p>
            <a:r>
              <a:rPr lang="en-US" dirty="0" smtClean="0"/>
              <a:t>When </a:t>
            </a:r>
            <a:r>
              <a:rPr lang="en-US" dirty="0"/>
              <a:t>it began </a:t>
            </a:r>
            <a:r>
              <a:rPr lang="en-US" dirty="0" smtClean="0"/>
              <a:t>in AD 325</a:t>
            </a:r>
            <a:r>
              <a:rPr lang="en-US" dirty="0"/>
              <a:t>, the fires of persecution had barely cooled. The Roman Empire had been unsuccessful in its attempt to wipe out the Christian faith. </a:t>
            </a:r>
            <a:endParaRPr lang="en-US" dirty="0" smtClean="0"/>
          </a:p>
          <a:p>
            <a:r>
              <a:rPr lang="en-US" dirty="0" smtClean="0"/>
              <a:t>Fourteen </a:t>
            </a:r>
            <a:r>
              <a:rPr lang="en-US" dirty="0"/>
              <a:t>years had elapsed since the final persecutions under the Emperor Galerius had ended. </a:t>
            </a:r>
            <a:endParaRPr lang="en-US" dirty="0" smtClean="0"/>
          </a:p>
          <a:p>
            <a:r>
              <a:rPr lang="en-US" dirty="0" smtClean="0"/>
              <a:t>Many </a:t>
            </a:r>
            <a:r>
              <a:rPr lang="en-US" dirty="0"/>
              <a:t>of the men who made up the Council of </a:t>
            </a:r>
            <a:r>
              <a:rPr lang="en-US" dirty="0" smtClean="0"/>
              <a:t>Nicaea </a:t>
            </a:r>
            <a:r>
              <a:rPr lang="en-US" dirty="0"/>
              <a:t>bore in their bodies the scars of persecution. They had been willing to suffer for the name of Christ.</a:t>
            </a:r>
            <a:r>
              <a:rPr lang="en-US" dirty="0" smtClean="0"/>
              <a:t> </a:t>
            </a:r>
            <a:endParaRPr lang="en-US" dirty="0"/>
          </a:p>
        </p:txBody>
      </p:sp>
      <p:sp>
        <p:nvSpPr>
          <p:cNvPr id="6" name="TextBox 5"/>
          <p:cNvSpPr txBox="1"/>
          <p:nvPr/>
        </p:nvSpPr>
        <p:spPr>
          <a:xfrm>
            <a:off x="0" y="6519446"/>
            <a:ext cx="9144000" cy="338554"/>
          </a:xfrm>
          <a:prstGeom prst="rect">
            <a:avLst/>
          </a:prstGeom>
          <a:noFill/>
        </p:spPr>
        <p:txBody>
          <a:bodyPr wrap="square" rtlCol="0">
            <a:spAutoFit/>
          </a:bodyPr>
          <a:lstStyle/>
          <a:p>
            <a:r>
              <a:rPr lang="en-US" sz="1600" dirty="0">
                <a:solidFill>
                  <a:prstClr val="black"/>
                </a:solidFill>
              </a:rPr>
              <a:t>* </a:t>
            </a:r>
            <a:r>
              <a:rPr lang="en-US" sz="1600" dirty="0">
                <a:hlinkClick r:id="rId4"/>
              </a:rPr>
              <a:t>https://www.equip.org/articles/what-really-happened-at-nicea-/</a:t>
            </a:r>
            <a:endParaRPr lang="en-US" sz="1600" dirty="0">
              <a:solidFill>
                <a:prstClr val="black"/>
              </a:solidFill>
            </a:endParaRPr>
          </a:p>
        </p:txBody>
      </p:sp>
    </p:spTree>
    <p:extLst>
      <p:ext uri="{BB962C8B-B14F-4D97-AF65-F5344CB8AC3E}">
        <p14:creationId xmlns:p14="http://schemas.microsoft.com/office/powerpoint/2010/main" val="291864646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p:cTn id="21"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 calcmode="lin" valueType="num">
                                      <p:cBhvr>
                                        <p:cTn id="28"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4">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 calcmode="lin" valueType="num">
                                      <p:cBhvr>
                                        <p:cTn id="35"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6000" r="-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rmAutofit/>
          </a:bodyPr>
          <a:lstStyle/>
          <a:p>
            <a:r>
              <a:rPr lang="en-US" b="1" dirty="0" smtClean="0"/>
              <a:t>*Background to the </a:t>
            </a:r>
            <a:r>
              <a:rPr lang="en-US" b="1" dirty="0"/>
              <a:t>Council of Nicaea</a:t>
            </a:r>
          </a:p>
        </p:txBody>
      </p:sp>
      <p:sp>
        <p:nvSpPr>
          <p:cNvPr id="4" name="Content Placeholder 3"/>
          <p:cNvSpPr>
            <a:spLocks noGrp="1"/>
          </p:cNvSpPr>
          <p:nvPr>
            <p:ph idx="1"/>
          </p:nvPr>
        </p:nvSpPr>
        <p:spPr>
          <a:xfrm>
            <a:off x="152400" y="838199"/>
            <a:ext cx="8839200" cy="5562601"/>
          </a:xfrm>
        </p:spPr>
        <p:txBody>
          <a:bodyPr>
            <a:normAutofit fontScale="85000" lnSpcReduction="20000"/>
          </a:bodyPr>
          <a:lstStyle/>
          <a:p>
            <a:r>
              <a:rPr lang="en-US" dirty="0"/>
              <a:t>The council was called by the Emperor Constantine. </a:t>
            </a:r>
            <a:r>
              <a:rPr lang="en-US" dirty="0" smtClean="0"/>
              <a:t>So serious was the issue at hand that many leading </a:t>
            </a:r>
            <a:r>
              <a:rPr lang="en-US" dirty="0"/>
              <a:t>bishops in the church agreed to </a:t>
            </a:r>
            <a:r>
              <a:rPr lang="en-US" dirty="0" smtClean="0"/>
              <a:t>participate. </a:t>
            </a:r>
          </a:p>
          <a:p>
            <a:r>
              <a:rPr lang="en-US" dirty="0" smtClean="0"/>
              <a:t>To </a:t>
            </a:r>
            <a:r>
              <a:rPr lang="en-US" dirty="0"/>
              <a:t>understand why the first universal council was called, we must go back to around </a:t>
            </a:r>
            <a:r>
              <a:rPr lang="en-US" dirty="0" smtClean="0"/>
              <a:t>AD </a:t>
            </a:r>
            <a:r>
              <a:rPr lang="en-US" dirty="0"/>
              <a:t>318. </a:t>
            </a:r>
            <a:endParaRPr lang="en-US" dirty="0" smtClean="0"/>
          </a:p>
          <a:p>
            <a:r>
              <a:rPr lang="en-US" dirty="0" smtClean="0"/>
              <a:t>In </a:t>
            </a:r>
            <a:r>
              <a:rPr lang="en-US" dirty="0"/>
              <a:t>a suburb </a:t>
            </a:r>
            <a:r>
              <a:rPr lang="en-US" dirty="0" smtClean="0"/>
              <a:t>just outside of Alexandria</a:t>
            </a:r>
            <a:r>
              <a:rPr lang="en-US" dirty="0"/>
              <a:t>, </a:t>
            </a:r>
            <a:r>
              <a:rPr lang="en-US" dirty="0"/>
              <a:t>a </a:t>
            </a:r>
            <a:r>
              <a:rPr lang="en-US" dirty="0" smtClean="0"/>
              <a:t>popular </a:t>
            </a:r>
            <a:r>
              <a:rPr lang="en-US" dirty="0"/>
              <a:t>presbyter by the name of Arius began teaching in opposition to </a:t>
            </a:r>
            <a:r>
              <a:rPr lang="en-US" dirty="0" smtClean="0"/>
              <a:t>Alexander, the </a:t>
            </a:r>
            <a:r>
              <a:rPr lang="en-US" dirty="0"/>
              <a:t>bishop of </a:t>
            </a:r>
            <a:r>
              <a:rPr lang="en-US" dirty="0" smtClean="0"/>
              <a:t>Alexandria. </a:t>
            </a:r>
            <a:endParaRPr lang="en-US" dirty="0" smtClean="0"/>
          </a:p>
          <a:p>
            <a:r>
              <a:rPr lang="en-US" dirty="0" smtClean="0"/>
              <a:t>Specifically</a:t>
            </a:r>
            <a:r>
              <a:rPr lang="en-US" dirty="0"/>
              <a:t>, </a:t>
            </a:r>
            <a:r>
              <a:rPr lang="en-US" dirty="0" smtClean="0"/>
              <a:t>Arius </a:t>
            </a:r>
            <a:r>
              <a:rPr lang="en-US" dirty="0"/>
              <a:t>disagreed with Alexander’s teaching that Jesus, the Son of God, had existed </a:t>
            </a:r>
            <a:r>
              <a:rPr lang="en-US" dirty="0" smtClean="0"/>
              <a:t>eternally. </a:t>
            </a:r>
            <a:endParaRPr lang="en-US" dirty="0" smtClean="0"/>
          </a:p>
          <a:p>
            <a:r>
              <a:rPr lang="en-US" dirty="0" smtClean="0"/>
              <a:t>Instead</a:t>
            </a:r>
            <a:r>
              <a:rPr lang="en-US" dirty="0"/>
              <a:t>, Arius insisted that “there was a time when the Son was not.” </a:t>
            </a:r>
            <a:r>
              <a:rPr lang="en-US" dirty="0" smtClean="0"/>
              <a:t>Christ, according to Arius, </a:t>
            </a:r>
            <a:r>
              <a:rPr lang="en-US" dirty="0"/>
              <a:t>must be numbered among the created beings — highly exalted, to be sure, but a creation, nonetheless. </a:t>
            </a:r>
            <a:endParaRPr lang="en-US" dirty="0" smtClean="0"/>
          </a:p>
          <a:p>
            <a:r>
              <a:rPr lang="en-US" dirty="0" smtClean="0"/>
              <a:t>Alexander </a:t>
            </a:r>
            <a:r>
              <a:rPr lang="en-US" dirty="0" smtClean="0"/>
              <a:t>defended his position and eventually </a:t>
            </a:r>
            <a:r>
              <a:rPr lang="en-US" dirty="0" smtClean="0"/>
              <a:t>assembled </a:t>
            </a:r>
            <a:r>
              <a:rPr lang="en-US" dirty="0"/>
              <a:t>a council of Egyptian </a:t>
            </a:r>
            <a:r>
              <a:rPr lang="en-US" dirty="0" smtClean="0"/>
              <a:t>bishops which then removed Arius from office for heresy.</a:t>
            </a:r>
            <a:endParaRPr lang="en-US" dirty="0"/>
          </a:p>
        </p:txBody>
      </p:sp>
      <p:sp>
        <p:nvSpPr>
          <p:cNvPr id="6" name="TextBox 5"/>
          <p:cNvSpPr txBox="1"/>
          <p:nvPr/>
        </p:nvSpPr>
        <p:spPr>
          <a:xfrm>
            <a:off x="0" y="6519446"/>
            <a:ext cx="9144000" cy="338554"/>
          </a:xfrm>
          <a:prstGeom prst="rect">
            <a:avLst/>
          </a:prstGeom>
          <a:noFill/>
        </p:spPr>
        <p:txBody>
          <a:bodyPr wrap="square" rtlCol="0">
            <a:spAutoFit/>
          </a:bodyPr>
          <a:lstStyle/>
          <a:p>
            <a:r>
              <a:rPr lang="en-US" sz="1600" dirty="0">
                <a:solidFill>
                  <a:prstClr val="black"/>
                </a:solidFill>
              </a:rPr>
              <a:t>* </a:t>
            </a:r>
            <a:r>
              <a:rPr lang="en-US" sz="1600" dirty="0">
                <a:hlinkClick r:id="rId4"/>
              </a:rPr>
              <a:t>https://www.equip.org/articles/what-really-happened-at-nicea-/</a:t>
            </a:r>
            <a:endParaRPr lang="en-US" sz="1600" dirty="0">
              <a:solidFill>
                <a:prstClr val="black"/>
              </a:solidFill>
            </a:endParaRPr>
          </a:p>
        </p:txBody>
      </p:sp>
    </p:spTree>
    <p:extLst>
      <p:ext uri="{BB962C8B-B14F-4D97-AF65-F5344CB8AC3E}">
        <p14:creationId xmlns:p14="http://schemas.microsoft.com/office/powerpoint/2010/main" val="250826047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 calcmode="lin" valueType="num">
                                      <p:cBhvr>
                                        <p:cTn id="35"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6000" r="-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rmAutofit/>
          </a:bodyPr>
          <a:lstStyle/>
          <a:p>
            <a:r>
              <a:rPr lang="en-US" b="1" dirty="0"/>
              <a:t>*Background to the Council of Nicaea</a:t>
            </a:r>
            <a:endParaRPr lang="en-US" b="1" dirty="0"/>
          </a:p>
        </p:txBody>
      </p:sp>
      <p:sp>
        <p:nvSpPr>
          <p:cNvPr id="4" name="Content Placeholder 3"/>
          <p:cNvSpPr>
            <a:spLocks noGrp="1"/>
          </p:cNvSpPr>
          <p:nvPr>
            <p:ph idx="1"/>
          </p:nvPr>
        </p:nvSpPr>
        <p:spPr>
          <a:xfrm>
            <a:off x="342900" y="838200"/>
            <a:ext cx="8458200" cy="5681246"/>
          </a:xfrm>
        </p:spPr>
        <p:txBody>
          <a:bodyPr>
            <a:normAutofit/>
          </a:bodyPr>
          <a:lstStyle/>
          <a:p>
            <a:r>
              <a:rPr lang="en-US" dirty="0" smtClean="0"/>
              <a:t>Arius</a:t>
            </a:r>
            <a:r>
              <a:rPr lang="en-US" dirty="0"/>
              <a:t>, however, was not ready to give up without a fight, </a:t>
            </a:r>
            <a:r>
              <a:rPr lang="en-US" dirty="0" smtClean="0"/>
              <a:t>so he </a:t>
            </a:r>
            <a:r>
              <a:rPr lang="en-US" dirty="0"/>
              <a:t>went to </a:t>
            </a:r>
            <a:r>
              <a:rPr lang="en-US" dirty="0" smtClean="0"/>
              <a:t>Palestine and gathered support </a:t>
            </a:r>
            <a:r>
              <a:rPr lang="en-US" dirty="0"/>
              <a:t>from </a:t>
            </a:r>
            <a:r>
              <a:rPr lang="en-US" b="1" i="1" dirty="0"/>
              <a:t>other</a:t>
            </a:r>
            <a:r>
              <a:rPr lang="en-US" dirty="0"/>
              <a:t> Eastern bishops. </a:t>
            </a:r>
            <a:endParaRPr lang="en-US" dirty="0" smtClean="0"/>
          </a:p>
          <a:p>
            <a:r>
              <a:rPr lang="en-US" dirty="0" smtClean="0"/>
              <a:t>He </a:t>
            </a:r>
            <a:r>
              <a:rPr lang="en-US" dirty="0"/>
              <a:t>had a ready-made network of contacts, because many of the Middle Eastern clergy had, like Arius himself, studied under the learned Lucian of Antioch, head of the Antiochene </a:t>
            </a:r>
            <a:r>
              <a:rPr lang="en-US" dirty="0" smtClean="0"/>
              <a:t>school of theology, </a:t>
            </a:r>
            <a:r>
              <a:rPr lang="en-US" dirty="0"/>
              <a:t>who had died a martyr in </a:t>
            </a:r>
            <a:r>
              <a:rPr lang="en-US" dirty="0" smtClean="0"/>
              <a:t>AD 312 </a:t>
            </a:r>
            <a:r>
              <a:rPr lang="en-US" dirty="0"/>
              <a:t>during </a:t>
            </a:r>
            <a:r>
              <a:rPr lang="en-US" dirty="0" smtClean="0"/>
              <a:t>Maximinus’ persecution </a:t>
            </a:r>
            <a:r>
              <a:rPr lang="en-US" dirty="0"/>
              <a:t>of the Church. </a:t>
            </a:r>
            <a:endParaRPr lang="en-US" dirty="0" smtClean="0"/>
          </a:p>
          <a:p>
            <a:r>
              <a:rPr lang="en-US" dirty="0" smtClean="0"/>
              <a:t>Arius </a:t>
            </a:r>
            <a:r>
              <a:rPr lang="en-US" dirty="0"/>
              <a:t>wrote letters to Lucian’s ex-students who were now presbyters or bishops, addressing them as “Dear fellow pupil of Lucian</a:t>
            </a:r>
            <a:r>
              <a:rPr lang="en-US" dirty="0" smtClean="0"/>
              <a:t>”.</a:t>
            </a:r>
            <a:endParaRPr lang="en-US" dirty="0"/>
          </a:p>
        </p:txBody>
      </p:sp>
      <p:sp>
        <p:nvSpPr>
          <p:cNvPr id="6" name="TextBox 5"/>
          <p:cNvSpPr txBox="1"/>
          <p:nvPr/>
        </p:nvSpPr>
        <p:spPr>
          <a:xfrm>
            <a:off x="0" y="6519446"/>
            <a:ext cx="9144000" cy="338554"/>
          </a:xfrm>
          <a:prstGeom prst="rect">
            <a:avLst/>
          </a:prstGeom>
          <a:noFill/>
        </p:spPr>
        <p:txBody>
          <a:bodyPr wrap="square" rtlCol="0">
            <a:spAutoFit/>
          </a:bodyPr>
          <a:lstStyle/>
          <a:p>
            <a:r>
              <a:rPr lang="en-US" sz="1600" dirty="0">
                <a:solidFill>
                  <a:prstClr val="black"/>
                </a:solidFill>
              </a:rPr>
              <a:t>* Needham, Nick. 2,000 Years of Christ's Power Vol. 1: The Age of the Early Church Fathers </a:t>
            </a:r>
            <a:r>
              <a:rPr lang="en-US" sz="1600" dirty="0" smtClean="0">
                <a:solidFill>
                  <a:prstClr val="black"/>
                </a:solidFill>
              </a:rPr>
              <a:t> </a:t>
            </a:r>
            <a:endParaRPr lang="en-US" sz="1600" dirty="0">
              <a:solidFill>
                <a:prstClr val="black"/>
              </a:solidFill>
            </a:endParaRPr>
          </a:p>
        </p:txBody>
      </p:sp>
    </p:spTree>
    <p:extLst>
      <p:ext uri="{BB962C8B-B14F-4D97-AF65-F5344CB8AC3E}">
        <p14:creationId xmlns:p14="http://schemas.microsoft.com/office/powerpoint/2010/main" val="45134229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6000" r="-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rmAutofit/>
          </a:bodyPr>
          <a:lstStyle/>
          <a:p>
            <a:r>
              <a:rPr lang="en-US" b="1" dirty="0"/>
              <a:t>*Background to the Council of Nicaea</a:t>
            </a:r>
            <a:endParaRPr lang="en-US" b="1" dirty="0"/>
          </a:p>
        </p:txBody>
      </p:sp>
      <p:sp>
        <p:nvSpPr>
          <p:cNvPr id="4" name="Content Placeholder 3"/>
          <p:cNvSpPr>
            <a:spLocks noGrp="1"/>
          </p:cNvSpPr>
          <p:nvPr>
            <p:ph idx="1"/>
          </p:nvPr>
        </p:nvSpPr>
        <p:spPr>
          <a:xfrm>
            <a:off x="342900" y="838200"/>
            <a:ext cx="8458200" cy="5681246"/>
          </a:xfrm>
        </p:spPr>
        <p:txBody>
          <a:bodyPr>
            <a:normAutofit fontScale="92500" lnSpcReduction="10000"/>
          </a:bodyPr>
          <a:lstStyle/>
          <a:p>
            <a:r>
              <a:rPr lang="en-US" dirty="0"/>
              <a:t>Lucian’s views of Christ seem to have been similar to Arius’s; some historians have called Lucian “the father of Arianism”. </a:t>
            </a:r>
            <a:endParaRPr lang="en-US" dirty="0" smtClean="0"/>
          </a:p>
          <a:p>
            <a:r>
              <a:rPr lang="en-US" dirty="0" smtClean="0"/>
              <a:t>Arius’s </a:t>
            </a:r>
            <a:r>
              <a:rPr lang="en-US" dirty="0"/>
              <a:t>methods proved very successful in </a:t>
            </a:r>
            <a:r>
              <a:rPr lang="en-US" dirty="0" smtClean="0"/>
              <a:t>popularizing </a:t>
            </a:r>
            <a:r>
              <a:rPr lang="en-US" dirty="0"/>
              <a:t>his cause, with the result that Church leaders throughout the East became caught up in the dispute, and began to take sides either with Arius or with Alexander. </a:t>
            </a:r>
            <a:endParaRPr lang="en-US" dirty="0" smtClean="0"/>
          </a:p>
          <a:p>
            <a:r>
              <a:rPr lang="en-US" dirty="0" smtClean="0"/>
              <a:t>Of </a:t>
            </a:r>
            <a:r>
              <a:rPr lang="en-US" dirty="0"/>
              <a:t>the bishops who </a:t>
            </a:r>
            <a:r>
              <a:rPr lang="en-US" b="1" i="1" dirty="0"/>
              <a:t>supported</a:t>
            </a:r>
            <a:r>
              <a:rPr lang="en-US" dirty="0"/>
              <a:t> Arius, only a </a:t>
            </a:r>
            <a:r>
              <a:rPr lang="en-US" b="1" i="1" dirty="0"/>
              <a:t>few</a:t>
            </a:r>
            <a:r>
              <a:rPr lang="en-US" dirty="0"/>
              <a:t> actually understood and believed Arius’s doctrine that the Son was a created </a:t>
            </a:r>
            <a:r>
              <a:rPr lang="en-US" dirty="0" smtClean="0"/>
              <a:t>being! </a:t>
            </a:r>
          </a:p>
          <a:p>
            <a:r>
              <a:rPr lang="en-US" dirty="0" smtClean="0"/>
              <a:t>However</a:t>
            </a:r>
            <a:r>
              <a:rPr lang="en-US" dirty="0"/>
              <a:t>, many found the controversy deeply confusing, because in some ways Arius seemed to be closer than Alexander was to the traditional Eastern theology, </a:t>
            </a:r>
            <a:r>
              <a:rPr lang="en-US" dirty="0" smtClean="0"/>
              <a:t>taught by Origen</a:t>
            </a:r>
            <a:r>
              <a:rPr lang="en-US" dirty="0"/>
              <a:t>, which said that the Son was </a:t>
            </a:r>
            <a:r>
              <a:rPr lang="en-US" b="1" i="1" dirty="0"/>
              <a:t>inferior</a:t>
            </a:r>
            <a:r>
              <a:rPr lang="en-US" dirty="0"/>
              <a:t> to the Father. </a:t>
            </a:r>
            <a:endParaRPr lang="en-US" dirty="0" smtClean="0"/>
          </a:p>
        </p:txBody>
      </p:sp>
      <p:sp>
        <p:nvSpPr>
          <p:cNvPr id="6" name="TextBox 5"/>
          <p:cNvSpPr txBox="1"/>
          <p:nvPr/>
        </p:nvSpPr>
        <p:spPr>
          <a:xfrm>
            <a:off x="0" y="6519446"/>
            <a:ext cx="9144000" cy="338554"/>
          </a:xfrm>
          <a:prstGeom prst="rect">
            <a:avLst/>
          </a:prstGeom>
          <a:noFill/>
        </p:spPr>
        <p:txBody>
          <a:bodyPr wrap="square" rtlCol="0">
            <a:spAutoFit/>
          </a:bodyPr>
          <a:lstStyle/>
          <a:p>
            <a:r>
              <a:rPr lang="en-US" sz="1600" dirty="0">
                <a:solidFill>
                  <a:prstClr val="black"/>
                </a:solidFill>
              </a:rPr>
              <a:t>* Needham, Nick. 2,000 Years of Christ's Power Vol. 1: The Age of the Early Church Fathers </a:t>
            </a:r>
            <a:r>
              <a:rPr lang="en-US" sz="1600" dirty="0" smtClean="0">
                <a:solidFill>
                  <a:prstClr val="black"/>
                </a:solidFill>
              </a:rPr>
              <a:t> </a:t>
            </a:r>
            <a:endParaRPr lang="en-US" sz="1600" dirty="0">
              <a:solidFill>
                <a:prstClr val="black"/>
              </a:solidFill>
            </a:endParaRPr>
          </a:p>
        </p:txBody>
      </p:sp>
    </p:spTree>
    <p:extLst>
      <p:ext uri="{BB962C8B-B14F-4D97-AF65-F5344CB8AC3E}">
        <p14:creationId xmlns:p14="http://schemas.microsoft.com/office/powerpoint/2010/main" val="349470883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6000" r="-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rmAutofit/>
          </a:bodyPr>
          <a:lstStyle/>
          <a:p>
            <a:r>
              <a:rPr lang="en-US" b="1" dirty="0"/>
              <a:t>*Background to the Council of Nicaea</a:t>
            </a:r>
            <a:endParaRPr lang="en-US" b="1" dirty="0"/>
          </a:p>
        </p:txBody>
      </p:sp>
      <p:sp>
        <p:nvSpPr>
          <p:cNvPr id="4" name="Content Placeholder 3"/>
          <p:cNvSpPr>
            <a:spLocks noGrp="1"/>
          </p:cNvSpPr>
          <p:nvPr>
            <p:ph idx="1"/>
          </p:nvPr>
        </p:nvSpPr>
        <p:spPr>
          <a:xfrm>
            <a:off x="342900" y="838200"/>
            <a:ext cx="8458200" cy="5681246"/>
          </a:xfrm>
        </p:spPr>
        <p:txBody>
          <a:bodyPr>
            <a:normAutofit/>
          </a:bodyPr>
          <a:lstStyle/>
          <a:p>
            <a:r>
              <a:rPr lang="en-US" dirty="0" smtClean="0"/>
              <a:t>Alexander was, in effect, </a:t>
            </a:r>
            <a:r>
              <a:rPr lang="en-US" b="1" i="1" dirty="0"/>
              <a:t>challenging</a:t>
            </a:r>
            <a:r>
              <a:rPr lang="en-US" dirty="0"/>
              <a:t> </a:t>
            </a:r>
            <a:r>
              <a:rPr lang="en-US" dirty="0" smtClean="0"/>
              <a:t>Origen’s teaching by </a:t>
            </a:r>
            <a:r>
              <a:rPr lang="en-US" dirty="0"/>
              <a:t>saying that the Son was </a:t>
            </a:r>
            <a:r>
              <a:rPr lang="en-US" b="1" i="1" dirty="0"/>
              <a:t>equal</a:t>
            </a:r>
            <a:r>
              <a:rPr lang="en-US" dirty="0"/>
              <a:t> with the Father in possessing the </a:t>
            </a:r>
            <a:r>
              <a:rPr lang="en-US" b="1" i="1" dirty="0"/>
              <a:t>full divine nature </a:t>
            </a:r>
            <a:r>
              <a:rPr lang="en-US" dirty="0"/>
              <a:t>– which, according to Arius, meant a belief in two Gods. </a:t>
            </a:r>
            <a:endParaRPr lang="en-US" dirty="0" smtClean="0"/>
          </a:p>
          <a:p>
            <a:r>
              <a:rPr lang="en-US" dirty="0" smtClean="0"/>
              <a:t>On </a:t>
            </a:r>
            <a:r>
              <a:rPr lang="en-US" dirty="0"/>
              <a:t>the other hand, Arius himself was teaching that the Son was a </a:t>
            </a:r>
            <a:r>
              <a:rPr lang="en-US" b="1" i="1" dirty="0"/>
              <a:t>created being</a:t>
            </a:r>
            <a:r>
              <a:rPr lang="en-US" dirty="0"/>
              <a:t>, which was certainly </a:t>
            </a:r>
            <a:r>
              <a:rPr lang="en-US" b="1" i="1" dirty="0"/>
              <a:t>not</a:t>
            </a:r>
            <a:r>
              <a:rPr lang="en-US" dirty="0"/>
              <a:t> what Origen had said. </a:t>
            </a:r>
            <a:endParaRPr lang="en-US" dirty="0" smtClean="0"/>
          </a:p>
          <a:p>
            <a:r>
              <a:rPr lang="en-US" dirty="0" smtClean="0"/>
              <a:t>So </a:t>
            </a:r>
            <a:r>
              <a:rPr lang="en-US" dirty="0"/>
              <a:t>the Eastern Church became increasingly perplexed and divided</a:t>
            </a:r>
            <a:r>
              <a:rPr lang="en-US" dirty="0" smtClean="0"/>
              <a:t>.</a:t>
            </a:r>
          </a:p>
          <a:p>
            <a:r>
              <a:rPr lang="en-US" dirty="0"/>
              <a:t>Constantine felt that it was his duty as a Christian emperor to restore unity to his Empire’s divided Church</a:t>
            </a:r>
            <a:r>
              <a:rPr lang="en-US" dirty="0" smtClean="0"/>
              <a:t>.</a:t>
            </a:r>
          </a:p>
        </p:txBody>
      </p:sp>
      <p:sp>
        <p:nvSpPr>
          <p:cNvPr id="6" name="TextBox 5"/>
          <p:cNvSpPr txBox="1"/>
          <p:nvPr/>
        </p:nvSpPr>
        <p:spPr>
          <a:xfrm>
            <a:off x="0" y="6519446"/>
            <a:ext cx="9144000" cy="338554"/>
          </a:xfrm>
          <a:prstGeom prst="rect">
            <a:avLst/>
          </a:prstGeom>
          <a:noFill/>
        </p:spPr>
        <p:txBody>
          <a:bodyPr wrap="square" rtlCol="0">
            <a:spAutoFit/>
          </a:bodyPr>
          <a:lstStyle/>
          <a:p>
            <a:r>
              <a:rPr lang="en-US" sz="1600" dirty="0">
                <a:solidFill>
                  <a:prstClr val="black"/>
                </a:solidFill>
              </a:rPr>
              <a:t>* Needham, Nick. 2,000 Years of Christ's Power Vol. 1: The Age of the Early Church Fathers </a:t>
            </a:r>
            <a:r>
              <a:rPr lang="en-US" sz="1600" dirty="0" smtClean="0">
                <a:solidFill>
                  <a:prstClr val="black"/>
                </a:solidFill>
              </a:rPr>
              <a:t> </a:t>
            </a:r>
            <a:endParaRPr lang="en-US" sz="1600" dirty="0">
              <a:solidFill>
                <a:prstClr val="black"/>
              </a:solidFill>
            </a:endParaRPr>
          </a:p>
        </p:txBody>
      </p:sp>
    </p:spTree>
    <p:extLst>
      <p:ext uri="{BB962C8B-B14F-4D97-AF65-F5344CB8AC3E}">
        <p14:creationId xmlns:p14="http://schemas.microsoft.com/office/powerpoint/2010/main" val="378140484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0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0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0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0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157360</TotalTime>
  <Words>2012</Words>
  <Application>Microsoft Office PowerPoint</Application>
  <PresentationFormat>On-screen Show (4:3)</PresentationFormat>
  <Paragraphs>159</Paragraphs>
  <Slides>26</Slides>
  <Notes>0</Notes>
  <HiddenSlides>0</HiddenSlides>
  <MMClips>0</MMClips>
  <ScaleCrop>false</ScaleCrop>
  <HeadingPairs>
    <vt:vector size="4" baseType="variant">
      <vt:variant>
        <vt:lpstr>Theme</vt:lpstr>
      </vt:variant>
      <vt:variant>
        <vt:i4>5</vt:i4>
      </vt:variant>
      <vt:variant>
        <vt:lpstr>Slide Titles</vt:lpstr>
      </vt:variant>
      <vt:variant>
        <vt:i4>26</vt:i4>
      </vt:variant>
    </vt:vector>
  </HeadingPairs>
  <TitlesOfParts>
    <vt:vector size="31" baseType="lpstr">
      <vt:lpstr>Office Theme</vt:lpstr>
      <vt:lpstr>101_Office Theme</vt:lpstr>
      <vt:lpstr>102_Office Theme</vt:lpstr>
      <vt:lpstr>104_Office Theme</vt:lpstr>
      <vt:lpstr>103_Office Theme</vt:lpstr>
      <vt:lpstr>PowerPoint Presentation</vt:lpstr>
      <vt:lpstr>Review</vt:lpstr>
      <vt:lpstr>Review</vt:lpstr>
      <vt:lpstr>The Council of Nicaea</vt:lpstr>
      <vt:lpstr>*Background to the Council of Nicaea</vt:lpstr>
      <vt:lpstr>*Background to the Council of Nicaea</vt:lpstr>
      <vt:lpstr>*Background to the Council of Nicaea</vt:lpstr>
      <vt:lpstr>*Background to the Council of Nicaea</vt:lpstr>
      <vt:lpstr>*Background to the Council of Nicaea</vt:lpstr>
      <vt:lpstr>*Background to the Council of Nicaea</vt:lpstr>
      <vt:lpstr>*The Participants and Their Views</vt:lpstr>
      <vt:lpstr>*The Participants and Their Views</vt:lpstr>
      <vt:lpstr>*The Participants and Their Views</vt:lpstr>
      <vt:lpstr>*The Participants and Their Views</vt:lpstr>
      <vt:lpstr>*The Participants and Their Views</vt:lpstr>
      <vt:lpstr>*The Participants and Their Views</vt:lpstr>
      <vt:lpstr>*The Decision and the Creed</vt:lpstr>
      <vt:lpstr>*The Decision and the Creed</vt:lpstr>
      <vt:lpstr>*The Decision and the Creed</vt:lpstr>
      <vt:lpstr>*The Decision and the Creed</vt:lpstr>
      <vt:lpstr>*The Decision and the Creed</vt:lpstr>
      <vt:lpstr>*The Decision and the Creed</vt:lpstr>
      <vt:lpstr>The Rise of Arianism After Nicaea</vt:lpstr>
      <vt:lpstr>PowerPoint Presentation</vt:lpstr>
      <vt:lpstr>Class Discussion Time</vt:lpstr>
      <vt:lpstr>*Class Discussion Time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Connolly</dc:creator>
  <cp:lastModifiedBy>Robert Connolly</cp:lastModifiedBy>
  <cp:revision>2512</cp:revision>
  <cp:lastPrinted>2019-04-14T13:38:59Z</cp:lastPrinted>
  <dcterms:created xsi:type="dcterms:W3CDTF">2018-06-08T00:19:32Z</dcterms:created>
  <dcterms:modified xsi:type="dcterms:W3CDTF">2019-04-14T20:36:02Z</dcterms:modified>
</cp:coreProperties>
</file>