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36" r:id="rId2"/>
    <p:sldMasterId id="2147485148" r:id="rId3"/>
  </p:sldMasterIdLst>
  <p:notesMasterIdLst>
    <p:notesMasterId r:id="rId30"/>
  </p:notesMasterIdLst>
  <p:handoutMasterIdLst>
    <p:handoutMasterId r:id="rId31"/>
  </p:handoutMasterIdLst>
  <p:sldIdLst>
    <p:sldId id="1431" r:id="rId4"/>
    <p:sldId id="1432" r:id="rId5"/>
    <p:sldId id="1434" r:id="rId6"/>
    <p:sldId id="1433" r:id="rId7"/>
    <p:sldId id="1468" r:id="rId8"/>
    <p:sldId id="1469" r:id="rId9"/>
    <p:sldId id="1440" r:id="rId10"/>
    <p:sldId id="1441" r:id="rId11"/>
    <p:sldId id="1442" r:id="rId12"/>
    <p:sldId id="1449" r:id="rId13"/>
    <p:sldId id="1463" r:id="rId14"/>
    <p:sldId id="1462" r:id="rId15"/>
    <p:sldId id="1464" r:id="rId16"/>
    <p:sldId id="1465" r:id="rId17"/>
    <p:sldId id="1466" r:id="rId18"/>
    <p:sldId id="1443" r:id="rId19"/>
    <p:sldId id="1444" r:id="rId20"/>
    <p:sldId id="1445" r:id="rId21"/>
    <p:sldId id="1467" r:id="rId22"/>
    <p:sldId id="1446" r:id="rId23"/>
    <p:sldId id="1447" r:id="rId24"/>
    <p:sldId id="1448" r:id="rId25"/>
    <p:sldId id="1436" r:id="rId26"/>
    <p:sldId id="1437" r:id="rId27"/>
    <p:sldId id="1438" r:id="rId28"/>
    <p:sldId id="1439" r:id="rId2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4/16/2019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4/16/2019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419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2788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5380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714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997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8384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2856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854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1693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6264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6304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1831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0624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70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4120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701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3469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244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1986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5733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2741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918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4/16/2019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4/16/2019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4/16/2019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7977769"/>
      </p:ext>
    </p:extLst>
  </p:cSld>
  <p:clrMap bg1="lt1" tx1="dk1" bg2="lt2" tx2="dk2" accent1="accent1" accent2="accent2" accent3="accent3" accent4="accent4" accent5="accent5" accent6="accent6" hlink="hlink" folHlink="folHlink"/>
  <p:sldLayoutIdLst>
    <p:sldLayoutId id="2147485137" r:id="rId1"/>
    <p:sldLayoutId id="2147485138" r:id="rId2"/>
    <p:sldLayoutId id="2147485139" r:id="rId3"/>
    <p:sldLayoutId id="2147485140" r:id="rId4"/>
    <p:sldLayoutId id="2147485141" r:id="rId5"/>
    <p:sldLayoutId id="2147485142" r:id="rId6"/>
    <p:sldLayoutId id="2147485143" r:id="rId7"/>
    <p:sldLayoutId id="2147485144" r:id="rId8"/>
    <p:sldLayoutId id="2147485145" r:id="rId9"/>
    <p:sldLayoutId id="2147485146" r:id="rId10"/>
    <p:sldLayoutId id="2147485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4/16/2019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0115440"/>
      </p:ext>
    </p:extLst>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8.xml"/><Relationship Id="rId1" Type="http://schemas.openxmlformats.org/officeDocument/2006/relationships/themeOverride" Target="../theme/themeOverride7.xml"/><Relationship Id="rId4" Type="http://schemas.openxmlformats.org/officeDocument/2006/relationships/hyperlink" Target="https://www.wordonfire.org/resources/blog/st-athanasius-against-the-worl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hyperlink" Target="https://www.equip.org/articles/what-really-happened-at-nice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hyperlink" Target="https://www.equip.org/articles/what-really-happened-at-nice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hyperlink" Target="https://www.equip.org/articles/what-really-happened-at-nice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hyperlink" Target="https://www.equip.org/articles/what-really-happened-at-nice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hyperlink" Target="https://www.equip.org/articles/what-really-happened-at-nice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hyperlink" Target="https://www.equip.org/articles/what-really-happened-at-nice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hyperlink" Target="https://sgwmscog.com/wp-content/uploads/Council-of-Nicea-2-1.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hyperlink" Target="https://www.hopehelps.org/volunteer-appreciation-week-201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sgwmscog.com/wp-content/uploads/Council-of-Nicea-2-1.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hyperlink" Target="https://www.equip.org/articles/what-really-happened-at-nice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hyperlink" Target="https://www.equip.org/articles/what-really-happened-at-nice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hyperlink" Target="https://www.equip.org/articles/what-really-happened-at-nice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938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33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https://www.wordonfire.org/resources/blog/st-athanasius-against-the-world</a:t>
            </a:r>
            <a:r>
              <a:rPr lang="en-US" sz="1400" dirty="0" smtClean="0">
                <a:hlinkClick r:id="rId4"/>
              </a:rPr>
              <a:t>/</a:t>
            </a:r>
            <a:r>
              <a:rPr lang="en-US" sz="1400" dirty="0" smtClean="0"/>
              <a:t> </a:t>
            </a:r>
            <a:endParaRPr lang="en-US" sz="1400" dirty="0">
              <a:solidFill>
                <a:prstClr val="black"/>
              </a:solidFill>
            </a:endParaRPr>
          </a:p>
        </p:txBody>
      </p:sp>
      <p:sp>
        <p:nvSpPr>
          <p:cNvPr id="7" name="Title 2"/>
          <p:cNvSpPr>
            <a:spLocks noGrp="1"/>
          </p:cNvSpPr>
          <p:nvPr>
            <p:ph type="title"/>
          </p:nvPr>
        </p:nvSpPr>
        <p:spPr>
          <a:xfrm>
            <a:off x="381000" y="381000"/>
            <a:ext cx="8610600" cy="1524000"/>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Athanasius </a:t>
            </a:r>
            <a:r>
              <a:rPr lang="en-US" sz="6600" b="1" dirty="0" smtClean="0">
                <a:solidFill>
                  <a:schemeClr val="bg1"/>
                </a:solidFill>
                <a:effectLst>
                  <a:glow rad="139700">
                    <a:srgbClr val="C00000">
                      <a:alpha val="40000"/>
                    </a:srgbClr>
                  </a:glow>
                  <a:outerShdw blurRad="114300" dist="38100" dir="13500000" algn="br" rotWithShape="0">
                    <a:prstClr val="black"/>
                  </a:outerShdw>
                </a:effectLst>
              </a:rPr>
              <a:t>Against </a:t>
            </a:r>
            <a:r>
              <a:rPr lang="en-US" sz="6600" b="1" dirty="0">
                <a:solidFill>
                  <a:schemeClr val="bg1"/>
                </a:solidFill>
                <a:effectLst>
                  <a:glow rad="139700">
                    <a:srgbClr val="C00000">
                      <a:alpha val="40000"/>
                    </a:srgbClr>
                  </a:glow>
                  <a:outerShdw blurRad="114300" dist="38100" dir="13500000" algn="br" rotWithShape="0">
                    <a:prstClr val="black"/>
                  </a:outerShdw>
                </a:effectLst>
              </a:rPr>
              <a:t>the </a:t>
            </a:r>
            <a:r>
              <a:rPr lang="en-US" sz="6600" b="1" dirty="0" smtClean="0">
                <a:solidFill>
                  <a:schemeClr val="bg1"/>
                </a:solidFill>
                <a:effectLst>
                  <a:glow rad="139700">
                    <a:srgbClr val="C00000">
                      <a:alpha val="40000"/>
                    </a:srgbClr>
                  </a:glow>
                  <a:outerShdw blurRad="114300" dist="38100" dir="13500000" algn="br" rotWithShape="0">
                    <a:prstClr val="black"/>
                  </a:outerShdw>
                </a:effectLst>
              </a:rPr>
              <a:t>World</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963591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a:t>In 328 Alexandria acquired a new bishop, Athanasius (296-373). </a:t>
            </a:r>
            <a:endParaRPr lang="en-US" dirty="0" smtClean="0"/>
          </a:p>
          <a:p>
            <a:r>
              <a:rPr lang="en-US" dirty="0" smtClean="0"/>
              <a:t>Athanasius </a:t>
            </a:r>
            <a:r>
              <a:rPr lang="en-US" dirty="0"/>
              <a:t>became the outstanding champion of Nicene theology in the East, and was one of the greatest and most influential thinkers in the history of the Christian Church. </a:t>
            </a:r>
            <a:endParaRPr lang="en-US" dirty="0" smtClean="0"/>
          </a:p>
          <a:p>
            <a:r>
              <a:rPr lang="en-US" dirty="0" smtClean="0"/>
              <a:t>He had taken part </a:t>
            </a:r>
            <a:r>
              <a:rPr lang="en-US" dirty="0"/>
              <a:t>in the Council of Nicaea, where he </a:t>
            </a:r>
            <a:r>
              <a:rPr lang="en-US" dirty="0" smtClean="0"/>
              <a:t>had distinguished </a:t>
            </a:r>
            <a:r>
              <a:rPr lang="en-US" dirty="0"/>
              <a:t>himself by his eloquent arguments for Christ’s deity, and it was on the recommendation of the dying Alexander that the Alexandrian church elected Athanasius as his successor</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1176336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rmAutofit lnSpcReduction="10000"/>
          </a:bodyPr>
          <a:lstStyle/>
          <a:p>
            <a:r>
              <a:rPr lang="en-US" dirty="0"/>
              <a:t>The time and place of Athanasius’s birth are not known, although it is likely that he had rather obscure origins in a small town or village on the shore of the Nile River. </a:t>
            </a:r>
            <a:endParaRPr lang="en-US" dirty="0" smtClean="0"/>
          </a:p>
          <a:p>
            <a:r>
              <a:rPr lang="en-US" dirty="0" smtClean="0"/>
              <a:t>His complexion </a:t>
            </a:r>
            <a:r>
              <a:rPr lang="en-US" dirty="0"/>
              <a:t>was dark, like that of the Copts, it is very likely that he belonged to that group, and that therefore he was a member of the lower classes in Egypt. </a:t>
            </a:r>
            <a:endParaRPr lang="en-US" dirty="0" smtClean="0"/>
          </a:p>
          <a:p>
            <a:r>
              <a:rPr lang="en-US" dirty="0" smtClean="0"/>
              <a:t>Throughout </a:t>
            </a:r>
            <a:r>
              <a:rPr lang="en-US" dirty="0"/>
              <a:t>his life Athanasius kept in close contact with the monks of the desert, who repeatedly gave him support and asylum</a:t>
            </a:r>
            <a:r>
              <a:rPr lang="en-US" dirty="0" smtClean="0"/>
              <a:t>.</a:t>
            </a:r>
          </a:p>
          <a:p>
            <a:r>
              <a:rPr lang="en-US" dirty="0"/>
              <a:t>From the monks, Athanasius learned a rigid discipline that he applied to himself, and an austerity that earned him the admiration of his friends and even the respect of many of his enemies.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t>Gonzalez, Justo L.. The Story of Christianity: Volume 1: The Early Church to the Dawn of the </a:t>
            </a:r>
            <a:r>
              <a:rPr lang="en-US" sz="1400" dirty="0" smtClean="0"/>
              <a:t>Reformation; p</a:t>
            </a:r>
            <a:r>
              <a:rPr lang="en-US" sz="1400" dirty="0"/>
              <a:t>. </a:t>
            </a:r>
            <a:r>
              <a:rPr lang="en-US" sz="1400" dirty="0" smtClean="0"/>
              <a:t>199-200</a:t>
            </a:r>
            <a:endParaRPr lang="en-US" sz="1400" dirty="0">
              <a:solidFill>
                <a:prstClr val="black"/>
              </a:solidFill>
            </a:endParaRPr>
          </a:p>
        </p:txBody>
      </p:sp>
    </p:spTree>
    <p:extLst>
      <p:ext uri="{BB962C8B-B14F-4D97-AF65-F5344CB8AC3E}">
        <p14:creationId xmlns:p14="http://schemas.microsoft.com/office/powerpoint/2010/main" val="87779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Autofit/>
          </a:bodyPr>
          <a:lstStyle/>
          <a:p>
            <a:r>
              <a:rPr lang="en-US" sz="3200" dirty="0"/>
              <a:t>Eusebius of Nicomedia and the other Arian leaders knew that Athanasius was one of their most formidable enemies. </a:t>
            </a:r>
            <a:endParaRPr lang="en-US" sz="3200" dirty="0" smtClean="0"/>
          </a:p>
          <a:p>
            <a:r>
              <a:rPr lang="en-US" sz="3200" dirty="0" smtClean="0"/>
              <a:t>They </a:t>
            </a:r>
            <a:r>
              <a:rPr lang="en-US" sz="3200" dirty="0"/>
              <a:t>soon began to take steps to assure his downfall, circulating rumors that he dabbled in magic, and that he was a tyrant over the Christian flock in Egypt. </a:t>
            </a:r>
            <a:endParaRPr lang="en-US" sz="3200" dirty="0" smtClean="0"/>
          </a:p>
          <a:p>
            <a:r>
              <a:rPr lang="en-US" sz="3200" dirty="0" smtClean="0"/>
              <a:t>As </a:t>
            </a:r>
            <a:r>
              <a:rPr lang="en-US" sz="3200" dirty="0"/>
              <a:t>a result, Constantine ordered Athanasius</a:t>
            </a:r>
            <a:r>
              <a:rPr lang="en-US" sz="3200" dirty="0" smtClean="0"/>
              <a:t> </a:t>
            </a:r>
            <a:r>
              <a:rPr lang="en-US" sz="3200" dirty="0"/>
              <a:t>to appear before a synod gathered at Tyre, where he was to answer to grave charges brought against him. </a:t>
            </a:r>
            <a:endParaRPr lang="en-US" sz="3200"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t>Gonzalez, Justo L.. The Story of Christianity: Volume 1: The Early Church to the Dawn of the </a:t>
            </a:r>
            <a:r>
              <a:rPr lang="en-US" sz="1400" dirty="0" smtClean="0"/>
              <a:t>Reformation; p</a:t>
            </a:r>
            <a:r>
              <a:rPr lang="en-US" sz="1400" dirty="0"/>
              <a:t>. 201-202</a:t>
            </a:r>
            <a:endParaRPr lang="en-US" sz="1400" dirty="0">
              <a:solidFill>
                <a:prstClr val="black"/>
              </a:solidFill>
            </a:endParaRPr>
          </a:p>
        </p:txBody>
      </p:sp>
    </p:spTree>
    <p:extLst>
      <p:ext uri="{BB962C8B-B14F-4D97-AF65-F5344CB8AC3E}">
        <p14:creationId xmlns:p14="http://schemas.microsoft.com/office/powerpoint/2010/main" val="2428957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smtClean="0"/>
              <a:t>In </a:t>
            </a:r>
            <a:r>
              <a:rPr lang="en-US" dirty="0"/>
              <a:t>particular, Athanasius</a:t>
            </a:r>
            <a:r>
              <a:rPr lang="en-US" dirty="0" smtClean="0"/>
              <a:t> </a:t>
            </a:r>
            <a:r>
              <a:rPr lang="en-US" dirty="0"/>
              <a:t>was accused of having killed a certain Arsenius, a bishop of a rival group, and having cut off his hand in order to use it in rites of magic. </a:t>
            </a:r>
            <a:endParaRPr lang="en-US" dirty="0" smtClean="0"/>
          </a:p>
          <a:p>
            <a:r>
              <a:rPr lang="en-US" dirty="0" smtClean="0"/>
              <a:t>Athanasius </a:t>
            </a:r>
            <a:r>
              <a:rPr lang="en-US" dirty="0"/>
              <a:t>went to Tyre as ordered, and after hearing the charges brought against him he brought into the room a man covered in a cloak. </a:t>
            </a:r>
          </a:p>
          <a:p>
            <a:r>
              <a:rPr lang="en-US" dirty="0" smtClean="0"/>
              <a:t>After </a:t>
            </a:r>
            <a:r>
              <a:rPr lang="en-US" dirty="0"/>
              <a:t>making sure that several of those present knew Arsenius, he uncovered the face of the hooded man, and his accusers were confounded when they realized that it was Athanasius’s supposed victim.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t>Gonzalez, Justo L.. The Story of Christianity: Volume 1: The Early Church to the Dawn of the </a:t>
            </a:r>
            <a:r>
              <a:rPr lang="en-US" sz="1400" dirty="0" smtClean="0"/>
              <a:t>Reformation; p</a:t>
            </a:r>
            <a:r>
              <a:rPr lang="en-US" sz="1400" dirty="0"/>
              <a:t>. 201-202</a:t>
            </a:r>
            <a:endParaRPr lang="en-US" sz="1400" dirty="0">
              <a:solidFill>
                <a:prstClr val="black"/>
              </a:solidFill>
            </a:endParaRPr>
          </a:p>
        </p:txBody>
      </p:sp>
    </p:spTree>
    <p:extLst>
      <p:ext uri="{BB962C8B-B14F-4D97-AF65-F5344CB8AC3E}">
        <p14:creationId xmlns:p14="http://schemas.microsoft.com/office/powerpoint/2010/main" val="3645793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10000"/>
          </a:bodyPr>
          <a:lstStyle/>
          <a:p>
            <a:r>
              <a:rPr lang="en-US" dirty="0" smtClean="0"/>
              <a:t>Then </a:t>
            </a:r>
            <a:r>
              <a:rPr lang="en-US" dirty="0"/>
              <a:t>someone who had been convinced by the rumors circulating against the bishop of Alexandria suggested that perhaps Athanasius had not killed Arsenius, but had cut off his hand. </a:t>
            </a:r>
            <a:endParaRPr lang="en-US" dirty="0" smtClean="0"/>
          </a:p>
          <a:p>
            <a:r>
              <a:rPr lang="en-US" dirty="0" smtClean="0"/>
              <a:t>Athanasius </a:t>
            </a:r>
            <a:r>
              <a:rPr lang="en-US" dirty="0"/>
              <a:t>waited until the assembly insisted on proof that the man’s hand had not been cut. </a:t>
            </a:r>
            <a:endParaRPr lang="en-US" dirty="0" smtClean="0"/>
          </a:p>
          <a:p>
            <a:r>
              <a:rPr lang="en-US" dirty="0" smtClean="0"/>
              <a:t>He </a:t>
            </a:r>
            <a:r>
              <a:rPr lang="en-US" dirty="0"/>
              <a:t>then uncovered one of Arsenius’s hands. </a:t>
            </a:r>
            <a:endParaRPr lang="en-US" dirty="0" smtClean="0"/>
          </a:p>
          <a:p>
            <a:r>
              <a:rPr lang="en-US" dirty="0" smtClean="0"/>
              <a:t>“</a:t>
            </a:r>
            <a:r>
              <a:rPr lang="en-US" dirty="0"/>
              <a:t>It was the other hand!” shouted some of those who had been convinced by the rumors. </a:t>
            </a:r>
            <a:endParaRPr lang="en-US" dirty="0" smtClean="0"/>
          </a:p>
          <a:p>
            <a:r>
              <a:rPr lang="en-US" dirty="0" smtClean="0"/>
              <a:t>Then </a:t>
            </a:r>
            <a:r>
              <a:rPr lang="en-US" dirty="0"/>
              <a:t>Athanasius uncovered the man’s other hand and demanded: “What kind of a monster did you think Arsenius was? One with three hands?” </a:t>
            </a:r>
            <a:endParaRPr lang="en-US" dirty="0" smtClean="0"/>
          </a:p>
          <a:p>
            <a:r>
              <a:rPr lang="en-US" dirty="0" smtClean="0"/>
              <a:t>Laughter </a:t>
            </a:r>
            <a:r>
              <a:rPr lang="en-US" dirty="0"/>
              <a:t>broke out through the assembly, </a:t>
            </a:r>
            <a:r>
              <a:rPr lang="en-US" dirty="0" smtClean="0"/>
              <a:t>and many </a:t>
            </a:r>
            <a:r>
              <a:rPr lang="en-US" dirty="0"/>
              <a:t>were enraged that the Arians had misled them</a:t>
            </a:r>
            <a:r>
              <a:rPr lang="en-US" dirty="0" smtClean="0"/>
              <a:t>.</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 </a:t>
            </a:r>
            <a:r>
              <a:rPr lang="en-US" sz="1400" dirty="0"/>
              <a:t>Gonzalez, Justo L.. The Story of Christianity: Volume 1: The Early Church to the Dawn of the </a:t>
            </a:r>
            <a:r>
              <a:rPr lang="en-US" sz="1400" dirty="0" smtClean="0"/>
              <a:t>Reformation; p</a:t>
            </a:r>
            <a:r>
              <a:rPr lang="en-US" sz="1400" dirty="0"/>
              <a:t>. 201-202</a:t>
            </a:r>
            <a:endParaRPr lang="en-US" sz="1400" dirty="0">
              <a:solidFill>
                <a:prstClr val="black"/>
              </a:solidFill>
            </a:endParaRPr>
          </a:p>
        </p:txBody>
      </p:sp>
    </p:spTree>
    <p:extLst>
      <p:ext uri="{BB962C8B-B14F-4D97-AF65-F5344CB8AC3E}">
        <p14:creationId xmlns:p14="http://schemas.microsoft.com/office/powerpoint/2010/main" val="1098507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sz="3200" dirty="0"/>
              <a:t>During the course of the decades following </a:t>
            </a:r>
            <a:r>
              <a:rPr lang="en-US" sz="3200" dirty="0" smtClean="0"/>
              <a:t>Nicaea, Athanasius was </a:t>
            </a:r>
            <a:r>
              <a:rPr lang="en-US" sz="3200" dirty="0"/>
              <a:t>removed from his </a:t>
            </a:r>
            <a:r>
              <a:rPr lang="en-US" sz="3200" dirty="0" smtClean="0"/>
              <a:t>position as bishop</a:t>
            </a:r>
            <a:r>
              <a:rPr lang="en-US" sz="3200" dirty="0"/>
              <a:t> </a:t>
            </a:r>
            <a:r>
              <a:rPr lang="en-US" sz="3200" b="1" i="1" dirty="0"/>
              <a:t>five times</a:t>
            </a:r>
            <a:r>
              <a:rPr lang="en-US" sz="3200" i="1" dirty="0"/>
              <a:t>,</a:t>
            </a:r>
            <a:r>
              <a:rPr lang="en-US" sz="3200" dirty="0"/>
              <a:t> once by </a:t>
            </a:r>
            <a:r>
              <a:rPr lang="en-US" sz="3200" dirty="0" smtClean="0"/>
              <a:t>a force </a:t>
            </a:r>
            <a:r>
              <a:rPr lang="en-US" sz="3200" dirty="0"/>
              <a:t>of 5,000 soldiers coming in the front door while he escaped out the back! </a:t>
            </a:r>
            <a:endParaRPr lang="en-US" sz="3200" dirty="0" smtClean="0"/>
          </a:p>
          <a:p>
            <a:r>
              <a:rPr lang="en-US" sz="3200" dirty="0" smtClean="0"/>
              <a:t>By </a:t>
            </a:r>
            <a:r>
              <a:rPr lang="en-US" sz="3200" dirty="0"/>
              <a:t>the end of the sixth decade of the century, it looked as if </a:t>
            </a:r>
            <a:r>
              <a:rPr lang="en-US" sz="3200" dirty="0" smtClean="0"/>
              <a:t>Nicaea </a:t>
            </a:r>
            <a:r>
              <a:rPr lang="en-US" sz="3200" dirty="0"/>
              <a:t>would be defeated. </a:t>
            </a:r>
            <a:endParaRPr lang="en-US" sz="3200" dirty="0" smtClean="0"/>
          </a:p>
          <a:p>
            <a:r>
              <a:rPr lang="en-US" sz="3200" dirty="0" smtClean="0"/>
              <a:t>Jerome </a:t>
            </a:r>
            <a:r>
              <a:rPr lang="en-US" sz="3200" dirty="0"/>
              <a:t>would later describe this moment in history as the time when “the whole world groaned and was astonished to find itself Arian.”</a:t>
            </a:r>
            <a:endParaRPr lang="en-US"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105933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rmAutofit fontScale="92500"/>
          </a:bodyPr>
          <a:lstStyle/>
          <a:p>
            <a:r>
              <a:rPr lang="en-US" dirty="0"/>
              <a:t>Yet, in the midst of this darkness, a lone voice remained strong. </a:t>
            </a:r>
            <a:endParaRPr lang="en-US" dirty="0" smtClean="0"/>
          </a:p>
          <a:p>
            <a:r>
              <a:rPr lang="en-US" dirty="0" smtClean="0"/>
              <a:t>Arguing </a:t>
            </a:r>
            <a:r>
              <a:rPr lang="en-US" dirty="0"/>
              <a:t>from Scripture, fearlessly reproaching error, writing from refuge in the desert, along the Nile, or in the crowded suburbs around Alexandria, Athanasius continued the fight. </a:t>
            </a:r>
            <a:endParaRPr lang="en-US" dirty="0" smtClean="0"/>
          </a:p>
          <a:p>
            <a:r>
              <a:rPr lang="en-US" dirty="0" smtClean="0"/>
              <a:t>His </a:t>
            </a:r>
            <a:r>
              <a:rPr lang="en-US" dirty="0"/>
              <a:t>unwillingness to give </a:t>
            </a:r>
            <a:r>
              <a:rPr lang="en-US" dirty="0" smtClean="0"/>
              <a:t>up </a:t>
            </a:r>
            <a:r>
              <a:rPr lang="en-US" dirty="0"/>
              <a:t>— even when banished by the Emperor, disfellowshipped by the established church, and condemned by local councils and bishops alike — gave rise to the phrase, </a:t>
            </a:r>
            <a:r>
              <a:rPr lang="en-US" i="1" dirty="0"/>
              <a:t>Athanasius contra </a:t>
            </a:r>
            <a:r>
              <a:rPr lang="en-US" i="1" dirty="0" err="1"/>
              <a:t>mundum</a:t>
            </a:r>
            <a:r>
              <a:rPr lang="en-US" i="1" dirty="0"/>
              <a:t>:</a:t>
            </a:r>
            <a:r>
              <a:rPr lang="en-US" dirty="0"/>
              <a:t> “Athanasius against the world.” </a:t>
            </a:r>
            <a:endParaRPr lang="en-US" dirty="0" smtClean="0"/>
          </a:p>
          <a:p>
            <a:r>
              <a:rPr lang="en-US" dirty="0" smtClean="0"/>
              <a:t>Convinced </a:t>
            </a:r>
            <a:r>
              <a:rPr lang="en-US" dirty="0"/>
              <a:t>that Scripture is “sufficient above all things</a:t>
            </a:r>
            <a:r>
              <a:rPr lang="en-US" dirty="0" smtClean="0"/>
              <a:t>,”</a:t>
            </a:r>
            <a:r>
              <a:rPr lang="en-US" dirty="0"/>
              <a:t> Athanasius acted as a true “Protestant” in his </a:t>
            </a:r>
            <a:r>
              <a:rPr lang="en-US" dirty="0" smtClean="0"/>
              <a:t>day.</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3415701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rmAutofit fontScale="62500" lnSpcReduction="20000"/>
          </a:bodyPr>
          <a:lstStyle/>
          <a:p>
            <a:r>
              <a:rPr lang="en-US" sz="4500" dirty="0" smtClean="0"/>
              <a:t>Athanasius </a:t>
            </a:r>
            <a:r>
              <a:rPr lang="en-US" sz="4500" dirty="0"/>
              <a:t>protested against the consensus opinion of the established church, and did so because he was compelled by scriptural authority. </a:t>
            </a:r>
            <a:endParaRPr lang="en-US" sz="4500" dirty="0" smtClean="0"/>
          </a:p>
          <a:p>
            <a:r>
              <a:rPr lang="en-US" sz="4500" dirty="0" smtClean="0"/>
              <a:t>Athanasius </a:t>
            </a:r>
            <a:r>
              <a:rPr lang="en-US" sz="4500" dirty="0"/>
              <a:t>would have understood, on some of those long, lonely days of exile, what Wycliffe meant a thousand years later: “</a:t>
            </a:r>
            <a:r>
              <a:rPr lang="en-US" sz="4500" i="1" dirty="0">
                <a:latin typeface="Cambria" panose="02040503050406030204" pitchFamily="18" charset="0"/>
                <a:ea typeface="Cambria" panose="02040503050406030204" pitchFamily="18" charset="0"/>
              </a:rPr>
              <a:t>If we had a hundred popes, and if all the friars were cardinals, to the law of the gospel we should bow, more than all this multitude</a:t>
            </a:r>
            <a:r>
              <a:rPr lang="en-US" sz="4500" dirty="0" smtClean="0"/>
              <a:t>.”</a:t>
            </a:r>
          </a:p>
          <a:p>
            <a:r>
              <a:rPr lang="en-US" sz="4500" dirty="0"/>
              <a:t>Movements that depend on political favor (rather than God’s truth) eventually die, and this was true of Arianism. </a:t>
            </a:r>
            <a:endParaRPr lang="en-US" sz="4500" dirty="0" smtClean="0"/>
          </a:p>
          <a:p>
            <a:r>
              <a:rPr lang="en-US" sz="4500" dirty="0" smtClean="0"/>
              <a:t>As </a:t>
            </a:r>
            <a:r>
              <a:rPr lang="en-US" sz="4500" dirty="0"/>
              <a:t>soon as it looked as if the Arians had consolidated their hold on the Empire, they turned to internal fighting and quite literally destroyed each other. </a:t>
            </a:r>
            <a:endParaRPr lang="en-US" sz="4500" dirty="0" smtClean="0"/>
          </a:p>
          <a:p>
            <a:r>
              <a:rPr lang="en-US" sz="4500" dirty="0" smtClean="0"/>
              <a:t>They </a:t>
            </a:r>
            <a:r>
              <a:rPr lang="en-US" sz="4500" dirty="0"/>
              <a:t>had no one like a faithful Athanasius, and it was not long before the tide turned against them</a:t>
            </a:r>
            <a:r>
              <a:rPr lang="en-US" sz="4500"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1296733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Autofit/>
          </a:bodyPr>
          <a:lstStyle/>
          <a:p>
            <a:r>
              <a:rPr lang="en-US" sz="3200" dirty="0"/>
              <a:t>As it turned out, then, Athanasius was </a:t>
            </a:r>
            <a:r>
              <a:rPr lang="en-US" sz="3200" b="1" i="1" dirty="0"/>
              <a:t>not</a:t>
            </a:r>
            <a:r>
              <a:rPr lang="en-US" sz="3200" dirty="0"/>
              <a:t> all alone against the world. </a:t>
            </a:r>
            <a:endParaRPr lang="en-US" sz="3200" dirty="0" smtClean="0"/>
          </a:p>
          <a:p>
            <a:r>
              <a:rPr lang="en-US" sz="3200" dirty="0" smtClean="0"/>
              <a:t>He </a:t>
            </a:r>
            <a:r>
              <a:rPr lang="en-US" sz="3200" dirty="0"/>
              <a:t>lived to see the triumph of the cause he championed. </a:t>
            </a:r>
            <a:endParaRPr lang="en-US" sz="3200" dirty="0" smtClean="0"/>
          </a:p>
          <a:p>
            <a:r>
              <a:rPr lang="en-US" sz="3200" dirty="0" smtClean="0"/>
              <a:t>He </a:t>
            </a:r>
            <a:r>
              <a:rPr lang="en-US" sz="3200" dirty="0"/>
              <a:t>died </a:t>
            </a:r>
            <a:r>
              <a:rPr lang="en-US" sz="3200" dirty="0" smtClean="0"/>
              <a:t>a peaceful death at </a:t>
            </a:r>
            <a:r>
              <a:rPr lang="en-US" sz="3200" dirty="0"/>
              <a:t>the age of </a:t>
            </a:r>
            <a:r>
              <a:rPr lang="en-US" sz="3200" dirty="0" smtClean="0"/>
              <a:t>seventy-five</a:t>
            </a:r>
            <a:r>
              <a:rPr lang="en-US" sz="3200" dirty="0"/>
              <a:t> </a:t>
            </a:r>
            <a:r>
              <a:rPr lang="en-US" sz="3200" dirty="0" smtClean="0"/>
              <a:t>and could </a:t>
            </a:r>
            <a:r>
              <a:rPr lang="en-US" sz="3200" dirty="0"/>
              <a:t>rest assured that the creed he had fought for at Nicaea and </a:t>
            </a:r>
            <a:r>
              <a:rPr lang="en-US" sz="3200" dirty="0" smtClean="0"/>
              <a:t>afterward </a:t>
            </a:r>
            <a:r>
              <a:rPr lang="en-US" sz="3200" dirty="0"/>
              <a:t>was the creed of the </a:t>
            </a:r>
            <a:r>
              <a:rPr lang="en-US" sz="3200" dirty="0" smtClean="0"/>
              <a:t>church: </a:t>
            </a:r>
            <a:r>
              <a:rPr lang="en-US" sz="3200" dirty="0"/>
              <a:t>“God in three persons, blessed Trinity</a:t>
            </a:r>
            <a:r>
              <a:rPr lang="en-US" sz="3200" dirty="0" smtClean="0"/>
              <a:t>.”</a:t>
            </a:r>
            <a:endParaRPr lang="en-US" sz="3200"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Shelley, Dr. Bruce L.. Church History in Plain Language: Fourth Edition (p. </a:t>
            </a:r>
            <a:r>
              <a:rPr lang="en-US" sz="1600" dirty="0" smtClean="0"/>
              <a:t>114)</a:t>
            </a:r>
            <a:endParaRPr lang="en-US" sz="1600" dirty="0">
              <a:solidFill>
                <a:prstClr val="black"/>
              </a:solidFill>
            </a:endParaRPr>
          </a:p>
        </p:txBody>
      </p:sp>
    </p:spTree>
    <p:extLst>
      <p:ext uri="{BB962C8B-B14F-4D97-AF65-F5344CB8AC3E}">
        <p14:creationId xmlns:p14="http://schemas.microsoft.com/office/powerpoint/2010/main" val="3803430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When was the Council of Nicaea?</a:t>
            </a:r>
          </a:p>
          <a:p>
            <a:pPr lvl="1"/>
            <a:r>
              <a:rPr lang="en-US" dirty="0" smtClean="0"/>
              <a:t>AD 325</a:t>
            </a:r>
          </a:p>
          <a:p>
            <a:r>
              <a:rPr lang="en-US" dirty="0" smtClean="0"/>
              <a:t>What was the primary topic discussed at the Council of Nicaea?</a:t>
            </a:r>
          </a:p>
          <a:p>
            <a:pPr lvl="1"/>
            <a:r>
              <a:rPr lang="en-US" dirty="0" smtClean="0"/>
              <a:t>The nature and deity of Christ</a:t>
            </a:r>
            <a:endParaRPr lang="en-US" dirty="0" smtClean="0"/>
          </a:p>
          <a:p>
            <a:r>
              <a:rPr lang="en-US" dirty="0" smtClean="0"/>
              <a:t>Who called for the Council of Nicaea and why did he call it?</a:t>
            </a:r>
          </a:p>
          <a:p>
            <a:pPr lvl="1"/>
            <a:r>
              <a:rPr lang="en-US" dirty="0" smtClean="0"/>
              <a:t>Constantine – the church was becoming divided over Christ’s nature and deity and </a:t>
            </a:r>
            <a:r>
              <a:rPr lang="en-US" dirty="0"/>
              <a:t>Constantine</a:t>
            </a:r>
            <a:r>
              <a:rPr lang="en-US" dirty="0" smtClean="0"/>
              <a:t> recognized </a:t>
            </a:r>
            <a:r>
              <a:rPr lang="en-US" dirty="0"/>
              <a:t>that a schism in the Christian church would be </a:t>
            </a:r>
            <a:r>
              <a:rPr lang="en-US" dirty="0" smtClean="0"/>
              <a:t>a destabilizing </a:t>
            </a:r>
            <a:r>
              <a:rPr lang="en-US" dirty="0"/>
              <a:t>factor in his empire, and </a:t>
            </a:r>
            <a:r>
              <a:rPr lang="en-US" dirty="0" smtClean="0"/>
              <a:t>so he </a:t>
            </a:r>
            <a:r>
              <a:rPr lang="en-US" dirty="0"/>
              <a:t>moved to solve the </a:t>
            </a:r>
            <a:r>
              <a:rPr lang="en-US" dirty="0" smtClean="0"/>
              <a:t>problem. </a:t>
            </a:r>
            <a:endParaRPr lang="en-US" dirty="0"/>
          </a:p>
          <a:p>
            <a:r>
              <a:rPr lang="en-US" dirty="0" smtClean="0"/>
              <a:t>Describe the three principle parties at the Council of Nicaea and their respective views.</a:t>
            </a:r>
          </a:p>
          <a:p>
            <a:pPr lvl="1"/>
            <a:r>
              <a:rPr lang="en-US" dirty="0"/>
              <a:t>The Arian </a:t>
            </a:r>
            <a:r>
              <a:rPr lang="en-US" dirty="0" smtClean="0"/>
              <a:t>Group – Christ was of a </a:t>
            </a:r>
            <a:r>
              <a:rPr lang="en-US" b="1" i="1" dirty="0" smtClean="0"/>
              <a:t>different substance </a:t>
            </a:r>
            <a:r>
              <a:rPr lang="en-US" dirty="0" smtClean="0"/>
              <a:t>than the Father (</a:t>
            </a:r>
            <a:r>
              <a:rPr lang="en-US" b="1" i="1" dirty="0" smtClean="0">
                <a:solidFill>
                  <a:schemeClr val="dk1"/>
                </a:solidFill>
              </a:rPr>
              <a:t>hetero</a:t>
            </a:r>
            <a:r>
              <a:rPr lang="en-US" i="1" dirty="0" smtClean="0">
                <a:solidFill>
                  <a:schemeClr val="dk1"/>
                </a:solidFill>
              </a:rPr>
              <a:t>ousios</a:t>
            </a:r>
            <a:r>
              <a:rPr lang="en-US" dirty="0" smtClean="0"/>
              <a:t>)</a:t>
            </a:r>
            <a:endParaRPr lang="en-US" dirty="0"/>
          </a:p>
          <a:p>
            <a:pPr lvl="1"/>
            <a:r>
              <a:rPr lang="en-US" dirty="0"/>
              <a:t>The Orthodox </a:t>
            </a:r>
            <a:r>
              <a:rPr lang="en-US" dirty="0" smtClean="0"/>
              <a:t>Group – Christ </a:t>
            </a:r>
            <a:r>
              <a:rPr lang="en-US" dirty="0"/>
              <a:t>was of </a:t>
            </a:r>
            <a:r>
              <a:rPr lang="en-US" dirty="0" smtClean="0"/>
              <a:t>the </a:t>
            </a:r>
            <a:r>
              <a:rPr lang="en-US" b="1" i="1" dirty="0"/>
              <a:t>same </a:t>
            </a:r>
            <a:r>
              <a:rPr lang="en-US" b="1" i="1" dirty="0"/>
              <a:t>substance </a:t>
            </a:r>
            <a:r>
              <a:rPr lang="en-US" dirty="0" smtClean="0"/>
              <a:t>as the Father</a:t>
            </a:r>
            <a:r>
              <a:rPr lang="en-US" dirty="0"/>
              <a:t> (</a:t>
            </a:r>
            <a:r>
              <a:rPr lang="en-US" b="1" i="1" dirty="0" smtClean="0">
                <a:solidFill>
                  <a:schemeClr val="dk1"/>
                </a:solidFill>
              </a:rPr>
              <a:t>homo</a:t>
            </a:r>
            <a:r>
              <a:rPr lang="en-US" i="1" dirty="0" smtClean="0">
                <a:solidFill>
                  <a:schemeClr val="dk1"/>
                </a:solidFill>
              </a:rPr>
              <a:t>ousios</a:t>
            </a:r>
            <a:r>
              <a:rPr lang="en-US" dirty="0"/>
              <a:t>)</a:t>
            </a:r>
          </a:p>
          <a:p>
            <a:pPr lvl="1"/>
            <a:r>
              <a:rPr lang="en-US" dirty="0" smtClean="0"/>
              <a:t>The </a:t>
            </a:r>
            <a:r>
              <a:rPr lang="en-US" dirty="0"/>
              <a:t>Middle </a:t>
            </a:r>
            <a:r>
              <a:rPr lang="en-US" dirty="0" smtClean="0"/>
              <a:t>Group </a:t>
            </a:r>
            <a:r>
              <a:rPr lang="en-US" dirty="0"/>
              <a:t>– Christ was of a </a:t>
            </a:r>
            <a:r>
              <a:rPr lang="en-US" b="1" i="1" dirty="0"/>
              <a:t>similar </a:t>
            </a:r>
            <a:r>
              <a:rPr lang="en-US" b="1" i="1" dirty="0"/>
              <a:t>substance </a:t>
            </a:r>
            <a:r>
              <a:rPr lang="en-US" dirty="0" smtClean="0"/>
              <a:t>to the Father</a:t>
            </a:r>
            <a:r>
              <a:rPr lang="en-US" dirty="0"/>
              <a:t> </a:t>
            </a:r>
            <a:r>
              <a:rPr lang="en-US" dirty="0" smtClean="0"/>
              <a:t>(</a:t>
            </a:r>
            <a:r>
              <a:rPr lang="en-US" b="1" i="1" dirty="0" smtClean="0">
                <a:solidFill>
                  <a:schemeClr val="dk1"/>
                </a:solidFill>
              </a:rPr>
              <a:t>homoi</a:t>
            </a:r>
            <a:r>
              <a:rPr lang="en-US" i="1" dirty="0" smtClean="0">
                <a:solidFill>
                  <a:schemeClr val="dk1"/>
                </a:solidFill>
              </a:rPr>
              <a:t>ousios</a:t>
            </a:r>
            <a:r>
              <a:rPr lang="en-US" dirty="0" smtClean="0"/>
              <a:t>)</a:t>
            </a:r>
            <a:endParaRPr lang="en-US" dirty="0"/>
          </a:p>
          <a:p>
            <a:pPr lvl="1"/>
            <a:endParaRPr lang="en-US" dirty="0"/>
          </a:p>
          <a:p>
            <a:pPr lvl="1"/>
            <a:endParaRPr lang="en-US" dirty="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856903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rmAutofit fontScale="62500" lnSpcReduction="20000"/>
          </a:bodyPr>
          <a:lstStyle/>
          <a:p>
            <a:r>
              <a:rPr lang="en-US" sz="4500" dirty="0" smtClean="0"/>
              <a:t>By </a:t>
            </a:r>
            <a:r>
              <a:rPr lang="en-US" sz="4500" dirty="0"/>
              <a:t>A.D. 381, the Council of Constantinople could meet and reaffirm, without hesitancy, the Nicene faith, complete with the </a:t>
            </a:r>
            <a:r>
              <a:rPr lang="en-US" sz="4500" i="1" dirty="0" err="1"/>
              <a:t>homoousious</a:t>
            </a:r>
            <a:r>
              <a:rPr lang="en-US" sz="4500" dirty="0"/>
              <a:t> clause. </a:t>
            </a:r>
            <a:endParaRPr lang="en-US" sz="4500" dirty="0" smtClean="0"/>
          </a:p>
          <a:p>
            <a:r>
              <a:rPr lang="en-US" sz="4500" dirty="0" smtClean="0"/>
              <a:t>The </a:t>
            </a:r>
            <a:r>
              <a:rPr lang="en-US" sz="4500" dirty="0"/>
              <a:t>full deity of Christ was affirmed, not because </a:t>
            </a:r>
            <a:r>
              <a:rPr lang="en-US" sz="4500" dirty="0" smtClean="0"/>
              <a:t>Nicaea </a:t>
            </a:r>
            <a:r>
              <a:rPr lang="en-US" sz="4500" dirty="0"/>
              <a:t>had said so, but because God had revealed it to be so. </a:t>
            </a:r>
            <a:endParaRPr lang="en-US" sz="4500" dirty="0" smtClean="0"/>
          </a:p>
          <a:p>
            <a:r>
              <a:rPr lang="en-US" sz="4500" dirty="0" smtClean="0"/>
              <a:t>Nicaea’s </a:t>
            </a:r>
            <a:r>
              <a:rPr lang="en-US" sz="4500" dirty="0"/>
              <a:t>authority rested upon the solid foundation of Scripture. </a:t>
            </a:r>
            <a:endParaRPr lang="en-US" sz="4500" dirty="0" smtClean="0"/>
          </a:p>
          <a:p>
            <a:r>
              <a:rPr lang="en-US" sz="4500" dirty="0" smtClean="0"/>
              <a:t>A </a:t>
            </a:r>
            <a:r>
              <a:rPr lang="en-US" sz="4500" dirty="0"/>
              <a:t>century after </a:t>
            </a:r>
            <a:r>
              <a:rPr lang="en-US" sz="4500" dirty="0" smtClean="0"/>
              <a:t>Nicaea, </a:t>
            </a:r>
            <a:r>
              <a:rPr lang="en-US" sz="4500" dirty="0"/>
              <a:t>we find the great bishop of Hippo, Augustine, writing to Maximin, an Arian, and saying: “</a:t>
            </a:r>
            <a:r>
              <a:rPr lang="en-US" sz="4500" i="1" dirty="0">
                <a:latin typeface="Cambria" panose="02040503050406030204" pitchFamily="18" charset="0"/>
                <a:ea typeface="Cambria" panose="02040503050406030204" pitchFamily="18" charset="0"/>
              </a:rPr>
              <a:t>I must not press the authority of </a:t>
            </a:r>
            <a:r>
              <a:rPr lang="en-US" sz="4500" i="1" dirty="0" smtClean="0">
                <a:latin typeface="Cambria" panose="02040503050406030204" pitchFamily="18" charset="0"/>
                <a:ea typeface="Cambria" panose="02040503050406030204" pitchFamily="18" charset="0"/>
              </a:rPr>
              <a:t>Nicaea </a:t>
            </a:r>
            <a:r>
              <a:rPr lang="en-US" sz="4500" i="1" dirty="0">
                <a:latin typeface="Cambria" panose="02040503050406030204" pitchFamily="18" charset="0"/>
                <a:ea typeface="Cambria" panose="02040503050406030204" pitchFamily="18" charset="0"/>
              </a:rPr>
              <a:t>against you, nor you that of Ariminum against me; I do not acknowledge the one, as you do not the other; but let us come to ground that is common to both — the testimony of the Holy Scriptures.</a:t>
            </a:r>
            <a:r>
              <a:rPr lang="en-US" sz="4500" dirty="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3100362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rmAutofit fontScale="77500" lnSpcReduction="20000"/>
          </a:bodyPr>
          <a:lstStyle/>
          <a:p>
            <a:r>
              <a:rPr lang="en-US" sz="3600" dirty="0"/>
              <a:t>Why do Christians believe in the deity of Christ today? </a:t>
            </a:r>
            <a:endParaRPr lang="en-US" sz="3600" dirty="0" smtClean="0"/>
          </a:p>
          <a:p>
            <a:r>
              <a:rPr lang="en-US" sz="3600" dirty="0" smtClean="0"/>
              <a:t>Is </a:t>
            </a:r>
            <a:r>
              <a:rPr lang="en-US" sz="3600" dirty="0"/>
              <a:t>it because they have been </a:t>
            </a:r>
            <a:r>
              <a:rPr lang="en-US" sz="3600" i="1" dirty="0" smtClean="0"/>
              <a:t>forced </a:t>
            </a:r>
            <a:r>
              <a:rPr lang="en-US" sz="3600" dirty="0" smtClean="0"/>
              <a:t>to </a:t>
            </a:r>
            <a:r>
              <a:rPr lang="en-US" sz="3600" dirty="0"/>
              <a:t>do so by legislated theology from councils and popes? </a:t>
            </a:r>
            <a:endParaRPr lang="en-US" sz="3600" dirty="0" smtClean="0"/>
          </a:p>
          <a:p>
            <a:r>
              <a:rPr lang="en-US" sz="3600" dirty="0" smtClean="0"/>
              <a:t>No</a:t>
            </a:r>
            <a:r>
              <a:rPr lang="en-US" sz="3600" dirty="0"/>
              <a:t>, </a:t>
            </a:r>
            <a:r>
              <a:rPr lang="en-US" sz="3600" dirty="0" smtClean="0"/>
              <a:t>it’s </a:t>
            </a:r>
            <a:r>
              <a:rPr lang="en-US" sz="3600" dirty="0"/>
              <a:t>because the Scriptures teach this truth. </a:t>
            </a:r>
            <a:endParaRPr lang="en-US" sz="3600" dirty="0" smtClean="0"/>
          </a:p>
          <a:p>
            <a:r>
              <a:rPr lang="en-US" sz="3600" dirty="0" smtClean="0"/>
              <a:t>When </a:t>
            </a:r>
            <a:r>
              <a:rPr lang="en-US" sz="3600" dirty="0"/>
              <a:t>orthodox believers affirm the validity of the creed hammered out at </a:t>
            </a:r>
            <a:r>
              <a:rPr lang="en-US" sz="3600" dirty="0" smtClean="0"/>
              <a:t>Nicaea, </a:t>
            </a:r>
            <a:r>
              <a:rPr lang="en-US" sz="3600" dirty="0"/>
              <a:t>they are simply affirming a concise, clear presentation of scriptural truth. </a:t>
            </a:r>
            <a:endParaRPr lang="en-US" sz="3600" dirty="0" smtClean="0"/>
          </a:p>
          <a:p>
            <a:r>
              <a:rPr lang="en-US" sz="3600" dirty="0" smtClean="0"/>
              <a:t>The </a:t>
            </a:r>
            <a:r>
              <a:rPr lang="en-US" sz="3600" dirty="0"/>
              <a:t>authority of the Nicene creed, including its assertion of the </a:t>
            </a:r>
            <a:r>
              <a:rPr lang="en-US" sz="3600" i="1" dirty="0" err="1"/>
              <a:t>homoousion</a:t>
            </a:r>
            <a:r>
              <a:rPr lang="en-US" sz="3600" i="1" dirty="0"/>
              <a:t>,</a:t>
            </a:r>
            <a:r>
              <a:rPr lang="en-US" sz="3600" dirty="0"/>
              <a:t> is not to be found in some concept of an infallible church, but in the fidelity of the creed to scriptural revelation. </a:t>
            </a:r>
            <a:endParaRPr lang="en-US" sz="3600" dirty="0" smtClean="0"/>
          </a:p>
          <a:p>
            <a:r>
              <a:rPr lang="en-US" sz="3600" dirty="0" smtClean="0"/>
              <a:t>It </a:t>
            </a:r>
            <a:r>
              <a:rPr lang="en-US" sz="3600" dirty="0"/>
              <a:t>speaks with the voice of the apostles because it speaks the truth as they proclaimed it. </a:t>
            </a:r>
            <a:endParaRPr lang="en-US" sz="3600"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2790457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sz="3600" dirty="0" smtClean="0"/>
              <a:t>Modern </a:t>
            </a:r>
            <a:r>
              <a:rPr lang="en-US" sz="3600" dirty="0"/>
              <a:t>Christians can be thankful for the testimony of an Athanasius who stood for these truths even when the vast majority stood against him. We should remember his example in our day.</a:t>
            </a:r>
            <a:endParaRPr lang="en-US" sz="4500"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3309242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https://sgwmscog.com/wp-content/uploads/Council-of-Nicea-2-1.jpg</a:t>
            </a:r>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pPr algn="l"/>
            <a:r>
              <a:rPr lang="en-US" sz="6000" b="1" dirty="0" smtClean="0">
                <a:solidFill>
                  <a:schemeClr val="bg1"/>
                </a:solidFill>
                <a:effectLst>
                  <a:glow rad="139700">
                    <a:srgbClr val="C00000">
                      <a:alpha val="40000"/>
                    </a:srgbClr>
                  </a:glow>
                  <a:outerShdw blurRad="114300" dist="38100" dir="13500000" algn="br" rotWithShape="0">
                    <a:prstClr val="black"/>
                  </a:outerShdw>
                </a:effectLst>
              </a:rPr>
              <a:t>The </a:t>
            </a:r>
            <a:r>
              <a:rPr lang="en-US" sz="6000" b="1" dirty="0" smtClean="0">
                <a:solidFill>
                  <a:schemeClr val="bg1"/>
                </a:solidFill>
                <a:effectLst>
                  <a:glow rad="139700">
                    <a:srgbClr val="C00000">
                      <a:alpha val="40000"/>
                    </a:srgbClr>
                  </a:glow>
                  <a:outerShdw blurRad="114300" dist="38100" dir="13500000" algn="br" rotWithShape="0">
                    <a:prstClr val="black"/>
                  </a:outerShdw>
                </a:effectLst>
              </a:rPr>
              <a:t>Council of Chalcedon</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689809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4283559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39402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457200" y="838200"/>
            <a:ext cx="8229600" cy="6019800"/>
          </a:xfrm>
        </p:spPr>
        <p:txBody>
          <a:bodyPr>
            <a:normAutofit/>
          </a:bodyPr>
          <a:lstStyle/>
          <a:p>
            <a:r>
              <a:rPr lang="en-US" sz="2600" dirty="0" smtClean="0"/>
              <a:t>Paul, in his letter to the Corinthians states: “There </a:t>
            </a:r>
            <a:r>
              <a:rPr lang="en-US" sz="2600" dirty="0"/>
              <a:t>must be factions among you in order that those who are genuine among you may be </a:t>
            </a:r>
            <a:r>
              <a:rPr lang="en-US" sz="2600" dirty="0" smtClean="0"/>
              <a:t>recognized”. </a:t>
            </a:r>
            <a:r>
              <a:rPr lang="en-US" sz="2600" dirty="0"/>
              <a:t>(</a:t>
            </a:r>
            <a:r>
              <a:rPr lang="en-US" sz="2600" dirty="0" smtClean="0"/>
              <a:t>1 Cor. 11:19)</a:t>
            </a:r>
          </a:p>
          <a:p>
            <a:r>
              <a:rPr lang="en-US" sz="2600" dirty="0" smtClean="0"/>
              <a:t>How does the conflict between Athanasius and the “world” illustrate this principle?</a:t>
            </a:r>
          </a:p>
          <a:p>
            <a:r>
              <a:rPr lang="en-US" sz="2600" dirty="0" smtClean="0"/>
              <a:t>As you survey the issues being debated in the church today, do you see any issues that have the potential to become the “Arianism” of our day – i.e. an issue that could so divide the church that, for a time, perhaps, the majority of pastors throughout the world come down on the wrong side of the issue and attempt, through political force, to coerce the rest of us into agreeing with them?</a:t>
            </a:r>
            <a:endParaRPr lang="en-US" sz="2600" dirty="0" smtClean="0"/>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721160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Athanasius notes that the gathered bishops started off wanting to </a:t>
            </a:r>
            <a:r>
              <a:rPr lang="en-US" dirty="0" smtClean="0"/>
              <a:t>define their positions in </a:t>
            </a:r>
            <a:r>
              <a:rPr lang="en-US" b="1" i="1" dirty="0"/>
              <a:t>scriptural language alone</a:t>
            </a:r>
            <a:r>
              <a:rPr lang="en-US" dirty="0"/>
              <a:t> – </a:t>
            </a:r>
            <a:endParaRPr lang="en-US" dirty="0" smtClean="0"/>
          </a:p>
          <a:p>
            <a:r>
              <a:rPr lang="en-US" dirty="0" smtClean="0"/>
              <a:t>What obstacle did they run into using this approach and what did they have to do instead?</a:t>
            </a:r>
          </a:p>
          <a:p>
            <a:pPr lvl="1"/>
            <a:r>
              <a:rPr lang="en-US" b="1" i="1" dirty="0" smtClean="0"/>
              <a:t>Every </a:t>
            </a:r>
            <a:r>
              <a:rPr lang="en-US" b="1" i="1" dirty="0"/>
              <a:t>time </a:t>
            </a:r>
            <a:r>
              <a:rPr lang="en-US" dirty="0"/>
              <a:t>they came up with a statement that was limited </a:t>
            </a:r>
            <a:r>
              <a:rPr lang="en-US" i="1" dirty="0"/>
              <a:t>solely</a:t>
            </a:r>
            <a:r>
              <a:rPr lang="en-US" dirty="0"/>
              <a:t> to biblical terms, the Arians would find a way of “reading” the statement so as to allow for </a:t>
            </a:r>
            <a:r>
              <a:rPr lang="en-US" dirty="0" smtClean="0"/>
              <a:t>agreement.</a:t>
            </a:r>
          </a:p>
          <a:p>
            <a:pPr lvl="1"/>
            <a:r>
              <a:rPr lang="en-US" dirty="0"/>
              <a:t>Eventually the members of the council were </a:t>
            </a:r>
            <a:r>
              <a:rPr lang="en-US" b="1" i="1" dirty="0"/>
              <a:t>forced</a:t>
            </a:r>
            <a:r>
              <a:rPr lang="en-US" dirty="0"/>
              <a:t> to realize that they needed to use an </a:t>
            </a:r>
            <a:r>
              <a:rPr lang="en-US" b="1" i="1" dirty="0"/>
              <a:t>extra-biblical</a:t>
            </a:r>
            <a:r>
              <a:rPr lang="en-US" dirty="0"/>
              <a:t> term that would clearly differentiate between a belief in the full deity of Christ and all those positions that would compromise that belief. </a:t>
            </a:r>
            <a:endParaRPr lang="en-US" dirty="0" smtClean="0"/>
          </a:p>
          <a:p>
            <a:r>
              <a:rPr lang="en-US" dirty="0" smtClean="0"/>
              <a:t>Belief in the Deity of Christ did not originate at Nicaea. Name two early church fathers who clearly believed in the Deity of Christ prior to AD 325.</a:t>
            </a:r>
          </a:p>
          <a:p>
            <a:pPr lvl="1"/>
            <a:r>
              <a:rPr lang="en-US" dirty="0"/>
              <a:t>Ignatius (died c. </a:t>
            </a:r>
            <a:r>
              <a:rPr lang="en-US" dirty="0" smtClean="0"/>
              <a:t>108)</a:t>
            </a:r>
          </a:p>
          <a:p>
            <a:pPr lvl="1"/>
            <a:r>
              <a:rPr lang="en-US" dirty="0" smtClean="0"/>
              <a:t>Melito </a:t>
            </a:r>
            <a:r>
              <a:rPr lang="en-US" dirty="0"/>
              <a:t>of Sardis (c. 170-180</a:t>
            </a:r>
            <a:r>
              <a:rPr lang="en-US" dirty="0" smtClean="0"/>
              <a:t>)</a:t>
            </a:r>
            <a:endParaRPr lang="en-US" dirty="0"/>
          </a:p>
          <a:p>
            <a:pPr lvl="1"/>
            <a:endParaRPr lang="en-US" dirty="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97217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https://sgwmscog.com/wp-content/uploads/Council-of-Nicea-2-1.jpg</a:t>
            </a:r>
            <a:endParaRPr lang="en-US" sz="1400" dirty="0">
              <a:solidFill>
                <a:prstClr val="black"/>
              </a:solidFill>
            </a:endParaRPr>
          </a:p>
        </p:txBody>
      </p:sp>
      <p:sp>
        <p:nvSpPr>
          <p:cNvPr id="7" name="Title 2"/>
          <p:cNvSpPr>
            <a:spLocks noGrp="1"/>
          </p:cNvSpPr>
          <p:nvPr>
            <p:ph type="title"/>
          </p:nvPr>
        </p:nvSpPr>
        <p:spPr>
          <a:xfrm>
            <a:off x="381000" y="381000"/>
            <a:ext cx="8610600" cy="1524000"/>
          </a:xfrm>
          <a:effectLst/>
        </p:spPr>
        <p:txBody>
          <a:bodyPr>
            <a:noAutofit/>
          </a:bodyPr>
          <a:lstStyle/>
          <a:p>
            <a:pPr algn="l"/>
            <a:r>
              <a:rPr lang="en-US" sz="6600" b="1" dirty="0" smtClean="0">
                <a:solidFill>
                  <a:schemeClr val="bg1"/>
                </a:solidFill>
                <a:effectLst>
                  <a:glow rad="139700">
                    <a:srgbClr val="C00000">
                      <a:alpha val="40000"/>
                    </a:srgbClr>
                  </a:glow>
                  <a:outerShdw blurRad="114300" dist="38100" dir="13500000" algn="br" rotWithShape="0">
                    <a:prstClr val="black"/>
                  </a:outerShdw>
                </a:effectLst>
              </a:rPr>
              <a:t>The Rise of Arianism After Nicaea</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6831844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Rise of Arianism After Nicaea</a:t>
            </a:r>
            <a:endParaRPr lang="en-US" b="1" dirty="0"/>
          </a:p>
        </p:txBody>
      </p:sp>
      <p:sp>
        <p:nvSpPr>
          <p:cNvPr id="4" name="Content Placeholder 3"/>
          <p:cNvSpPr>
            <a:spLocks noGrp="1"/>
          </p:cNvSpPr>
          <p:nvPr>
            <p:ph idx="1"/>
          </p:nvPr>
        </p:nvSpPr>
        <p:spPr>
          <a:xfrm>
            <a:off x="152400" y="838199"/>
            <a:ext cx="8839200" cy="5562601"/>
          </a:xfrm>
        </p:spPr>
        <p:txBody>
          <a:bodyPr>
            <a:noAutofit/>
          </a:bodyPr>
          <a:lstStyle/>
          <a:p>
            <a:r>
              <a:rPr lang="en-US" sz="3200" dirty="0"/>
              <a:t>The Council of Nicaea seemed to have settled the Arian controversy and restored unity and peace to the Eastern Church. The appearance, however, was deceptive.</a:t>
            </a:r>
          </a:p>
          <a:p>
            <a:r>
              <a:rPr lang="en-US" sz="3200" dirty="0" smtClean="0"/>
              <a:t>While the eastern bishops had signed off on the full deity of Christ at Nicaea (and the use of </a:t>
            </a:r>
            <a:r>
              <a:rPr lang="en-US" sz="3200" i="1" dirty="0" smtClean="0"/>
              <a:t>homoousios</a:t>
            </a:r>
            <a:r>
              <a:rPr lang="en-US" sz="3200" dirty="0" smtClean="0"/>
              <a:t> rather than </a:t>
            </a:r>
            <a:r>
              <a:rPr lang="en-US" sz="3200" i="1" dirty="0" smtClean="0">
                <a:solidFill>
                  <a:schemeClr val="dk1"/>
                </a:solidFill>
              </a:rPr>
              <a:t>homo</a:t>
            </a:r>
            <a:r>
              <a:rPr lang="en-US" sz="3200" b="1" i="1" dirty="0" smtClean="0">
                <a:solidFill>
                  <a:schemeClr val="dk1"/>
                </a:solidFill>
              </a:rPr>
              <a:t>i</a:t>
            </a:r>
            <a:r>
              <a:rPr lang="en-US" sz="3200" i="1" dirty="0" smtClean="0">
                <a:solidFill>
                  <a:schemeClr val="dk1"/>
                </a:solidFill>
              </a:rPr>
              <a:t>ousios</a:t>
            </a:r>
            <a:r>
              <a:rPr lang="en-US" sz="3200" dirty="0" smtClean="0"/>
              <a:t>), many still had reservations.</a:t>
            </a:r>
          </a:p>
          <a:p>
            <a:r>
              <a:rPr lang="en-US" sz="3200" dirty="0" smtClean="0"/>
              <a:t>The Arians were able to take advantage of this reticence on the part of the eastern bishops to build sympathy and political support.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4222726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Rise of Arianism After Nicaea</a:t>
            </a:r>
            <a:endParaRPr lang="en-US" b="1" dirty="0"/>
          </a:p>
        </p:txBody>
      </p:sp>
      <p:sp>
        <p:nvSpPr>
          <p:cNvPr id="4" name="Content Placeholder 3"/>
          <p:cNvSpPr>
            <a:spLocks noGrp="1"/>
          </p:cNvSpPr>
          <p:nvPr>
            <p:ph idx="1"/>
          </p:nvPr>
        </p:nvSpPr>
        <p:spPr>
          <a:xfrm>
            <a:off x="152400" y="838199"/>
            <a:ext cx="8839200" cy="5562601"/>
          </a:xfrm>
        </p:spPr>
        <p:txBody>
          <a:bodyPr>
            <a:normAutofit lnSpcReduction="10000"/>
          </a:bodyPr>
          <a:lstStyle/>
          <a:p>
            <a:r>
              <a:rPr lang="en-US" sz="3200" dirty="0" smtClean="0"/>
              <a:t>The Arian </a:t>
            </a:r>
            <a:r>
              <a:rPr lang="en-US" sz="3200" dirty="0"/>
              <a:t>leader was </a:t>
            </a:r>
            <a:r>
              <a:rPr lang="en-US" sz="3200" dirty="0" smtClean="0"/>
              <a:t>the bishop </a:t>
            </a:r>
            <a:r>
              <a:rPr lang="en-US" sz="3200" b="1" dirty="0"/>
              <a:t>Eusebius of </a:t>
            </a:r>
            <a:r>
              <a:rPr lang="en-US" sz="3200" b="1" dirty="0" smtClean="0"/>
              <a:t>Nicomedia</a:t>
            </a:r>
            <a:r>
              <a:rPr lang="en-US" sz="3200" dirty="0" smtClean="0"/>
              <a:t>, </a:t>
            </a:r>
            <a:r>
              <a:rPr lang="en-US" sz="3200" dirty="0"/>
              <a:t>a clever politician who had spun a vast web of influence in Constantine’s court, and became bishop of Constantinople in </a:t>
            </a:r>
            <a:r>
              <a:rPr lang="en-US" sz="3200" dirty="0" smtClean="0"/>
              <a:t>AD 339</a:t>
            </a:r>
            <a:r>
              <a:rPr lang="en-US" sz="3200" dirty="0"/>
              <a:t>. (He must not be confused with </a:t>
            </a:r>
            <a:r>
              <a:rPr lang="en-US" sz="3200" b="1" dirty="0"/>
              <a:t>Eusebius of </a:t>
            </a:r>
            <a:r>
              <a:rPr lang="en-US" sz="3200" b="1" i="1" dirty="0"/>
              <a:t>Caesarea</a:t>
            </a:r>
            <a:r>
              <a:rPr lang="en-US" sz="3200" dirty="0"/>
              <a:t>, the father of Church </a:t>
            </a:r>
            <a:r>
              <a:rPr lang="en-US" sz="3200" dirty="0" smtClean="0"/>
              <a:t>history) </a:t>
            </a:r>
          </a:p>
          <a:p>
            <a:r>
              <a:rPr lang="en-US" sz="3200" dirty="0" smtClean="0"/>
              <a:t>In AD 328 </a:t>
            </a:r>
            <a:r>
              <a:rPr lang="en-US" sz="3200" dirty="0"/>
              <a:t>Eusebius managed to get Arius recalled from exile</a:t>
            </a:r>
            <a:r>
              <a:rPr lang="en-US" sz="3200" dirty="0" smtClean="0"/>
              <a:t>.</a:t>
            </a:r>
          </a:p>
          <a:p>
            <a:r>
              <a:rPr lang="en-US" sz="3200" dirty="0" smtClean="0"/>
              <a:t>Then </a:t>
            </a:r>
            <a:r>
              <a:rPr lang="en-US" sz="3200" dirty="0"/>
              <a:t>Eusebius started a campaign to have supporters of the Creed of Nicaea deposed and exiled</a:t>
            </a:r>
            <a:r>
              <a:rPr lang="en-US" sz="3200" dirty="0" smtClean="0"/>
              <a:t>.</a:t>
            </a:r>
            <a:endParaRPr lang="en-US" sz="3200"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a:t>
            </a:r>
            <a:endParaRPr lang="en-US" sz="1600" dirty="0">
              <a:solidFill>
                <a:prstClr val="black"/>
              </a:solidFill>
            </a:endParaRPr>
          </a:p>
        </p:txBody>
      </p:sp>
    </p:spTree>
    <p:extLst>
      <p:ext uri="{BB962C8B-B14F-4D97-AF65-F5344CB8AC3E}">
        <p14:creationId xmlns:p14="http://schemas.microsoft.com/office/powerpoint/2010/main" val="2155903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Rise of Arianism After Nicaea</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sz="3200" dirty="0"/>
              <a:t>During the six decades between the Council of </a:t>
            </a:r>
            <a:r>
              <a:rPr lang="en-US" sz="3200" dirty="0" smtClean="0"/>
              <a:t>Nicaea </a:t>
            </a:r>
            <a:r>
              <a:rPr lang="en-US" sz="3200" dirty="0"/>
              <a:t>and the Council of Constantinople in 381, Arianism experienced many victories. </a:t>
            </a:r>
            <a:endParaRPr lang="en-US" sz="3200" dirty="0" smtClean="0"/>
          </a:p>
          <a:p>
            <a:r>
              <a:rPr lang="en-US" sz="3200" dirty="0" smtClean="0"/>
              <a:t>In fact, there were times during those six decades when the majority of bishops were Arian!</a:t>
            </a:r>
          </a:p>
          <a:p>
            <a:r>
              <a:rPr lang="en-US" sz="3200" dirty="0" smtClean="0"/>
              <a:t>Eusebius </a:t>
            </a:r>
            <a:r>
              <a:rPr lang="en-US" sz="3200" dirty="0"/>
              <a:t>of Nicomedia and others </a:t>
            </a:r>
            <a:r>
              <a:rPr lang="en-US" sz="3200" dirty="0" smtClean="0"/>
              <a:t>sought to completely  </a:t>
            </a:r>
            <a:r>
              <a:rPr lang="en-US" sz="3200" dirty="0"/>
              <a:t>overturn </a:t>
            </a:r>
            <a:r>
              <a:rPr lang="en-US" sz="3200" dirty="0" smtClean="0"/>
              <a:t>Nicaea, </a:t>
            </a:r>
            <a:r>
              <a:rPr lang="en-US" sz="3200" dirty="0"/>
              <a:t>and for a number of decades it looked as if they might </a:t>
            </a:r>
            <a:r>
              <a:rPr lang="en-US" sz="3200" dirty="0" smtClean="0"/>
              <a:t>succeed!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15555672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Rise of Arianism After Nicaea</a:t>
            </a:r>
            <a:endParaRPr lang="en-US" b="1" dirty="0"/>
          </a:p>
        </p:txBody>
      </p:sp>
      <p:sp>
        <p:nvSpPr>
          <p:cNvPr id="4" name="Content Placeholder 3"/>
          <p:cNvSpPr>
            <a:spLocks noGrp="1"/>
          </p:cNvSpPr>
          <p:nvPr>
            <p:ph idx="1"/>
          </p:nvPr>
        </p:nvSpPr>
        <p:spPr>
          <a:xfrm>
            <a:off x="152400" y="838199"/>
            <a:ext cx="8839200" cy="5562601"/>
          </a:xfrm>
        </p:spPr>
        <p:txBody>
          <a:bodyPr>
            <a:normAutofit lnSpcReduction="10000"/>
          </a:bodyPr>
          <a:lstStyle/>
          <a:p>
            <a:r>
              <a:rPr lang="en-US" sz="3200" dirty="0" smtClean="0"/>
              <a:t>Constantine eventually began to compromise under </a:t>
            </a:r>
            <a:r>
              <a:rPr lang="en-US" sz="3200" dirty="0"/>
              <a:t>the influence of </a:t>
            </a:r>
            <a:r>
              <a:rPr lang="en-US" sz="3200" dirty="0" smtClean="0"/>
              <a:t>the Arians and semi-Arians. </a:t>
            </a:r>
          </a:p>
          <a:p>
            <a:r>
              <a:rPr lang="en-US" sz="3200" dirty="0" smtClean="0"/>
              <a:t>Constantine </a:t>
            </a:r>
            <a:r>
              <a:rPr lang="en-US" sz="3200" dirty="0"/>
              <a:t>put little stock in the definition of </a:t>
            </a:r>
            <a:r>
              <a:rPr lang="en-US" sz="3200" dirty="0" smtClean="0"/>
              <a:t>Nicaea </a:t>
            </a:r>
            <a:r>
              <a:rPr lang="en-US" sz="3200" dirty="0"/>
              <a:t>itself: he was a politician to the last. </a:t>
            </a:r>
            <a:endParaRPr lang="en-US" sz="3200" dirty="0" smtClean="0"/>
          </a:p>
          <a:p>
            <a:r>
              <a:rPr lang="en-US" sz="3200" dirty="0" smtClean="0"/>
              <a:t>Upon </a:t>
            </a:r>
            <a:r>
              <a:rPr lang="en-US" sz="3200" dirty="0"/>
              <a:t>his death, his second son Constantius ruled in the East, and he gave great aid and comfort to Arianism. </a:t>
            </a:r>
            <a:endParaRPr lang="en-US" sz="3200" dirty="0" smtClean="0"/>
          </a:p>
          <a:p>
            <a:r>
              <a:rPr lang="en-US" sz="3200" dirty="0" smtClean="0"/>
              <a:t>United </a:t>
            </a:r>
            <a:r>
              <a:rPr lang="en-US" sz="3200" dirty="0"/>
              <a:t>by their rejection of </a:t>
            </a:r>
            <a:r>
              <a:rPr lang="en-US" sz="3200" dirty="0" smtClean="0"/>
              <a:t>the term </a:t>
            </a:r>
            <a:r>
              <a:rPr lang="en-US" sz="3200" i="1" dirty="0" err="1"/>
              <a:t>homoousion</a:t>
            </a:r>
            <a:r>
              <a:rPr lang="en-US" sz="3200" dirty="0"/>
              <a:t>, semi-Arians and Arians worked to unseat a common enemy, almost always proceeding with political power on their side</a:t>
            </a:r>
            <a:r>
              <a:rPr lang="en-US" sz="3200" dirty="0" smtClean="0"/>
              <a:t>.</a:t>
            </a:r>
            <a:endParaRPr lang="en-US"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3037544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Rise of Arianism After Nicaea</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a:t>Under Constantius, council after council met in this location or that. </a:t>
            </a:r>
            <a:endParaRPr lang="en-US" dirty="0" smtClean="0"/>
          </a:p>
          <a:p>
            <a:r>
              <a:rPr lang="en-US" dirty="0" smtClean="0"/>
              <a:t>So </a:t>
            </a:r>
            <a:r>
              <a:rPr lang="en-US" dirty="0"/>
              <a:t>furious was the activity that one commentator wrote of the time, “The highways were covered with galloping bishops</a:t>
            </a:r>
            <a:r>
              <a:rPr lang="en-US" dirty="0" smtClean="0"/>
              <a:t>.”</a:t>
            </a:r>
            <a:r>
              <a:rPr lang="en-US" dirty="0"/>
              <a:t> </a:t>
            </a:r>
            <a:endParaRPr lang="en-US" dirty="0" smtClean="0"/>
          </a:p>
          <a:p>
            <a:r>
              <a:rPr lang="en-US" dirty="0" smtClean="0"/>
              <a:t>Most </a:t>
            </a:r>
            <a:r>
              <a:rPr lang="en-US" dirty="0"/>
              <a:t>importantly, regional councils meeting at Ariminum, Seleucia, and Sirmium presented Arian and </a:t>
            </a:r>
            <a:r>
              <a:rPr lang="en-US" dirty="0" smtClean="0"/>
              <a:t>Semi-Arian </a:t>
            </a:r>
            <a:r>
              <a:rPr lang="en-US" dirty="0"/>
              <a:t>creeds, and many leaders were coerced into subscribing to them. </a:t>
            </a:r>
            <a:endParaRPr lang="en-US" dirty="0" smtClean="0"/>
          </a:p>
          <a:p>
            <a:r>
              <a:rPr lang="en-US" dirty="0" smtClean="0"/>
              <a:t>Even </a:t>
            </a:r>
            <a:r>
              <a:rPr lang="en-US" dirty="0"/>
              <a:t>Liberius, bishop of Rome, having been banished from his </a:t>
            </a:r>
            <a:r>
              <a:rPr lang="en-US" dirty="0" smtClean="0"/>
              <a:t>position </a:t>
            </a:r>
            <a:r>
              <a:rPr lang="en-US" dirty="0"/>
              <a:t>as </a:t>
            </a:r>
            <a:r>
              <a:rPr lang="en-US" dirty="0" smtClean="0"/>
              <a:t>bishop </a:t>
            </a:r>
            <a:r>
              <a:rPr lang="en-US" dirty="0"/>
              <a:t>and longing to return, was persuaded to give in and compromise on the </a:t>
            </a:r>
            <a:r>
              <a:rPr lang="en-US" dirty="0" smtClean="0"/>
              <a:t>matter.</a:t>
            </a:r>
            <a:endParaRPr lang="en-US" sz="2400"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https://www.equip.org/articles/what-really-happened-at-nicea-/</a:t>
            </a:r>
            <a:endParaRPr lang="en-US" sz="1600" dirty="0">
              <a:solidFill>
                <a:prstClr val="black"/>
              </a:solidFill>
            </a:endParaRPr>
          </a:p>
        </p:txBody>
      </p:sp>
    </p:spTree>
    <p:extLst>
      <p:ext uri="{BB962C8B-B14F-4D97-AF65-F5344CB8AC3E}">
        <p14:creationId xmlns:p14="http://schemas.microsoft.com/office/powerpoint/2010/main" val="778113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164602</TotalTime>
  <Words>1967</Words>
  <Application>Microsoft Office PowerPoint</Application>
  <PresentationFormat>On-screen Show (4:3)</PresentationFormat>
  <Paragraphs>138</Paragraphs>
  <Slides>26</Slides>
  <Notes>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Office Theme</vt:lpstr>
      <vt:lpstr>105_Office Theme</vt:lpstr>
      <vt:lpstr>106_Office Theme</vt:lpstr>
      <vt:lpstr>PowerPoint Presentation</vt:lpstr>
      <vt:lpstr>Review</vt:lpstr>
      <vt:lpstr>Review</vt:lpstr>
      <vt:lpstr>The Rise of Arianism After Nicaea</vt:lpstr>
      <vt:lpstr>*The Rise of Arianism After Nicaea</vt:lpstr>
      <vt:lpstr>*The Rise of Arianism After Nicaea</vt:lpstr>
      <vt:lpstr>*The Rise of Arianism After Nicaea</vt:lpstr>
      <vt:lpstr>*The Rise of Arianism After Nicaea</vt:lpstr>
      <vt:lpstr>*The Rise of Arianism After Nicaea</vt:lpstr>
      <vt:lpstr>Athanasius Against the World</vt:lpstr>
      <vt:lpstr>*Athanasius Against the World</vt:lpstr>
      <vt:lpstr>*Athanasius Against the World</vt:lpstr>
      <vt:lpstr>*Athanasius Against the World</vt:lpstr>
      <vt:lpstr>*Athanasius Against the World</vt:lpstr>
      <vt:lpstr>*Athanasius Against the World</vt:lpstr>
      <vt:lpstr>*Athanasius Against the World</vt:lpstr>
      <vt:lpstr>*Athanasius Against the World</vt:lpstr>
      <vt:lpstr>*Athanasius Against the World</vt:lpstr>
      <vt:lpstr>*Athanasius Against the World</vt:lpstr>
      <vt:lpstr>*Athanasius Against the World</vt:lpstr>
      <vt:lpstr>*Athanasius Against the World</vt:lpstr>
      <vt:lpstr>*Athanasius Against the World</vt:lpstr>
      <vt:lpstr>The Council of Chalcedon</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2556</cp:revision>
  <cp:lastPrinted>2019-04-21T13:37:35Z</cp:lastPrinted>
  <dcterms:created xsi:type="dcterms:W3CDTF">2018-06-08T00:19:32Z</dcterms:created>
  <dcterms:modified xsi:type="dcterms:W3CDTF">2019-04-22T00:02:26Z</dcterms:modified>
</cp:coreProperties>
</file>