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208" r:id="rId2"/>
  </p:sldMasterIdLst>
  <p:notesMasterIdLst>
    <p:notesMasterId r:id="rId34"/>
  </p:notesMasterIdLst>
  <p:handoutMasterIdLst>
    <p:handoutMasterId r:id="rId35"/>
  </p:handoutMasterIdLst>
  <p:sldIdLst>
    <p:sldId id="1504" r:id="rId3"/>
    <p:sldId id="1505" r:id="rId4"/>
    <p:sldId id="1511" r:id="rId5"/>
    <p:sldId id="1506" r:id="rId6"/>
    <p:sldId id="1510" r:id="rId7"/>
    <p:sldId id="1514" r:id="rId8"/>
    <p:sldId id="1515" r:id="rId9"/>
    <p:sldId id="1516" r:id="rId10"/>
    <p:sldId id="1517" r:id="rId11"/>
    <p:sldId id="1518" r:id="rId12"/>
    <p:sldId id="1512" r:id="rId13"/>
    <p:sldId id="1513" r:id="rId14"/>
    <p:sldId id="1521" r:id="rId15"/>
    <p:sldId id="1522" r:id="rId16"/>
    <p:sldId id="1523" r:id="rId17"/>
    <p:sldId id="1524" r:id="rId18"/>
    <p:sldId id="1525" r:id="rId19"/>
    <p:sldId id="1526" r:id="rId20"/>
    <p:sldId id="1527" r:id="rId21"/>
    <p:sldId id="1529" r:id="rId22"/>
    <p:sldId id="1530" r:id="rId23"/>
    <p:sldId id="1531" r:id="rId24"/>
    <p:sldId id="1534" r:id="rId25"/>
    <p:sldId id="1537" r:id="rId26"/>
    <p:sldId id="1538" r:id="rId27"/>
    <p:sldId id="1539" r:id="rId28"/>
    <p:sldId id="1541" r:id="rId29"/>
    <p:sldId id="1540" r:id="rId30"/>
    <p:sldId id="1507" r:id="rId31"/>
    <p:sldId id="1508" r:id="rId32"/>
    <p:sldId id="1509"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5/19/2019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5/19/2019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38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2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41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648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06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69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62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84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17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09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43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143293"/>
      </p:ext>
    </p:extLst>
  </p:cSld>
  <p:clrMap bg1="lt1" tx1="dk1" bg2="lt2" tx2="dk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hyperlink" Target="https://www.franciscanmedia.org/saint-john-chrysost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hyperlink" Target="https://www.hopehelps.org/volunteer-appreciation-week-201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27.xml"/><Relationship Id="rId4" Type="http://schemas.openxmlformats.org/officeDocument/2006/relationships/hyperlink" Target="https://www.weareteachers.com/moving-beyond-classroom-discu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franciscanmedia.org/saint-john-chrysost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videos/Te%20Deum%20-%205th%20Century%20Monastic%20Chant%20(Solemn)(0).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817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smtClean="0"/>
              <a:t>When </a:t>
            </a:r>
            <a:r>
              <a:rPr lang="en-US" dirty="0"/>
              <a:t>Ambrose finally allowed him to enter church again, the emperor had to kneel and beg God’s forgiveness before the whole congregation, which he did with passionate sorrow, tears streaming from his eyes. </a:t>
            </a:r>
            <a:endParaRPr lang="en-US" dirty="0" smtClean="0"/>
          </a:p>
          <a:p>
            <a:r>
              <a:rPr lang="en-US" dirty="0" smtClean="0"/>
              <a:t>This </a:t>
            </a:r>
            <a:r>
              <a:rPr lang="en-US" dirty="0"/>
              <a:t>was the first time that a bishop had used his spiritual authority to humble an emperor. </a:t>
            </a:r>
            <a:endParaRPr lang="en-US" dirty="0" smtClean="0"/>
          </a:p>
          <a:p>
            <a:r>
              <a:rPr lang="en-US" dirty="0" smtClean="0"/>
              <a:t>Undoubtedly </a:t>
            </a:r>
            <a:r>
              <a:rPr lang="en-US" dirty="0"/>
              <a:t>Ambrose’s stern, steely, uncompromising personality also had something to do with the way he was able to face down the awesome Theodosius and compel his submission. </a:t>
            </a:r>
            <a:endParaRPr lang="en-US" dirty="0" smtClean="0"/>
          </a:p>
          <a:p>
            <a:r>
              <a:rPr lang="en-US" dirty="0"/>
              <a:t>Ambrose’s relationship with Theodosius showed that the Western doctrine of the Church’s </a:t>
            </a:r>
            <a:r>
              <a:rPr lang="en-US" b="1" i="1" dirty="0"/>
              <a:t>independence</a:t>
            </a:r>
            <a:r>
              <a:rPr lang="en-US" dirty="0"/>
              <a:t> of the emperor could, in practice, turn into the Church </a:t>
            </a:r>
            <a:r>
              <a:rPr lang="en-US" b="1" i="1" dirty="0"/>
              <a:t>controlling</a:t>
            </a:r>
            <a:r>
              <a:rPr lang="en-US" dirty="0"/>
              <a:t> the </a:t>
            </a:r>
            <a:r>
              <a:rPr lang="en-US" dirty="0" smtClean="0"/>
              <a:t>emperor</a:t>
            </a:r>
            <a:r>
              <a:rPr lang="en-US" dirty="0"/>
              <a:t>.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383157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charRg st="479" end="662"/>
                                            </p:txEl>
                                          </p:spTgt>
                                        </p:tgtEl>
                                        <p:attrNameLst>
                                          <p:attrName>style.visibility</p:attrName>
                                        </p:attrNameLst>
                                      </p:cBhvr>
                                      <p:to>
                                        <p:strVal val="visible"/>
                                      </p:to>
                                    </p:set>
                                    <p:anim calcmode="lin" valueType="num">
                                      <p:cBhvr>
                                        <p:cTn id="21" dur="500" fill="hold"/>
                                        <p:tgtEl>
                                          <p:spTgt spid="4">
                                            <p:txEl>
                                              <p:charRg st="479" end="662"/>
                                            </p:txEl>
                                          </p:spTgt>
                                        </p:tgtEl>
                                        <p:attrNameLst>
                                          <p:attrName>ppt_w</p:attrName>
                                        </p:attrNameLst>
                                      </p:cBhvr>
                                      <p:tavLst>
                                        <p:tav tm="0">
                                          <p:val>
                                            <p:fltVal val="0"/>
                                          </p:val>
                                        </p:tav>
                                        <p:tav tm="100000">
                                          <p:val>
                                            <p:strVal val="#ppt_w"/>
                                          </p:val>
                                        </p:tav>
                                      </p:tavLst>
                                    </p:anim>
                                    <p:anim calcmode="lin" valueType="num">
                                      <p:cBhvr>
                                        <p:cTn id="22" dur="500" fill="hold"/>
                                        <p:tgtEl>
                                          <p:spTgt spid="4">
                                            <p:txEl>
                                              <p:charRg st="479" end="662"/>
                                            </p:txEl>
                                          </p:spTgt>
                                        </p:tgtEl>
                                        <p:attrNameLst>
                                          <p:attrName>ppt_h</p:attrName>
                                        </p:attrNameLst>
                                      </p:cBhvr>
                                      <p:tavLst>
                                        <p:tav tm="0">
                                          <p:val>
                                            <p:fltVal val="0"/>
                                          </p:val>
                                        </p:tav>
                                        <p:tav tm="100000">
                                          <p:val>
                                            <p:strVal val="#ppt_h"/>
                                          </p:val>
                                        </p:tav>
                                      </p:tavLst>
                                    </p:anim>
                                    <p:animEffect transition="in" filter="fade">
                                      <p:cBhvr>
                                        <p:cTn id="23" dur="500"/>
                                        <p:tgtEl>
                                          <p:spTgt spid="4">
                                            <p:txEl>
                                              <p:charRg st="479" end="6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https://www.franciscanmedia.org/saint-john-chrysostom/</a:t>
            </a:r>
            <a:endParaRPr lang="en-US" sz="1600" dirty="0">
              <a:solidFill>
                <a:prstClr val="black"/>
              </a:solidFill>
            </a:endParaRPr>
          </a:p>
        </p:txBody>
      </p:sp>
      <p:sp>
        <p:nvSpPr>
          <p:cNvPr id="3" name="Title 2"/>
          <p:cNvSpPr txBox="1">
            <a:spLocks/>
          </p:cNvSpPr>
          <p:nvPr/>
        </p:nvSpPr>
        <p:spPr>
          <a:xfrm>
            <a:off x="304800" y="0"/>
            <a:ext cx="8610600" cy="9906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prstClr val="white"/>
                </a:solidFill>
                <a:effectLst>
                  <a:glow rad="139700">
                    <a:srgbClr val="C00000">
                      <a:alpha val="40000"/>
                    </a:srgbClr>
                  </a:glow>
                  <a:outerShdw blurRad="114300" dist="38100" dir="13500000" algn="br" rotWithShape="0">
                    <a:prstClr val="black"/>
                  </a:outerShdw>
                </a:effectLst>
              </a:rPr>
              <a:t>John Chrysostom</a:t>
            </a:r>
            <a:endParaRPr lang="en-US" sz="32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47246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a:t>John </a:t>
            </a:r>
            <a:r>
              <a:rPr lang="en-US" dirty="0" smtClean="0"/>
              <a:t>Chrysostom </a:t>
            </a:r>
            <a:r>
              <a:rPr lang="en-US" dirty="0"/>
              <a:t>was one of the most glorious preachers of the early Church, or indeed of the Church in any age. </a:t>
            </a:r>
            <a:endParaRPr lang="en-US" dirty="0" smtClean="0"/>
          </a:p>
          <a:p>
            <a:r>
              <a:rPr lang="en-US" dirty="0" smtClean="0"/>
              <a:t>He </a:t>
            </a:r>
            <a:r>
              <a:rPr lang="en-US" dirty="0"/>
              <a:t>was born in Antioch, probably in the year </a:t>
            </a:r>
            <a:r>
              <a:rPr lang="en-US" dirty="0" smtClean="0"/>
              <a:t>AD 349 </a:t>
            </a:r>
            <a:r>
              <a:rPr lang="en-US" dirty="0"/>
              <a:t>or thereabouts. </a:t>
            </a:r>
            <a:endParaRPr lang="en-US" dirty="0" smtClean="0"/>
          </a:p>
          <a:p>
            <a:r>
              <a:rPr lang="en-US" dirty="0" smtClean="0"/>
              <a:t>As </a:t>
            </a:r>
            <a:r>
              <a:rPr lang="en-US" dirty="0"/>
              <a:t>a young man, John at first pursued a career in law, studying under Libanius, an eminent Pagan teacher of rhetoric, who regarded John as his best student. </a:t>
            </a:r>
            <a:endParaRPr lang="en-US" dirty="0" smtClean="0"/>
          </a:p>
          <a:p>
            <a:r>
              <a:rPr lang="en-US" dirty="0" smtClean="0"/>
              <a:t>When </a:t>
            </a:r>
            <a:r>
              <a:rPr lang="en-US" dirty="0"/>
              <a:t>Libanius lay dying, his friends asked him who should take his place in Antioch as professor of rhetoric. Libanius replied, “It ought to have been John, had not the Christians stolen him from us.” </a:t>
            </a:r>
            <a:endParaRPr lang="en-US" dirty="0" smtClean="0"/>
          </a:p>
          <a:p>
            <a:r>
              <a:rPr lang="en-US" dirty="0" smtClean="0"/>
              <a:t>Immediately </a:t>
            </a:r>
            <a:r>
              <a:rPr lang="en-US" dirty="0"/>
              <a:t>after he finished his school studies under Libanius, John (at the age of eighteen) underwent a radical change of attitude to his life and his future. </a:t>
            </a:r>
            <a:endParaRPr lang="en-US" dirty="0" smtClean="0"/>
          </a:p>
          <a:p>
            <a:r>
              <a:rPr lang="en-US" dirty="0" smtClean="0"/>
              <a:t>Reacting </a:t>
            </a:r>
            <a:r>
              <a:rPr lang="en-US" dirty="0"/>
              <a:t>against the prevailing Paganism and secularism of his education, he became passionately devoted to studying the Scriptures.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4260693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a:t>As part of this new personal commitment to a Christian way of life, John now studied under the great Bible interpreter Diodore of </a:t>
            </a:r>
            <a:r>
              <a:rPr lang="en-US" dirty="0" smtClean="0"/>
              <a:t>Tarsus.</a:t>
            </a:r>
            <a:endParaRPr lang="en-US" dirty="0" smtClean="0"/>
          </a:p>
          <a:p>
            <a:r>
              <a:rPr lang="en-US" dirty="0" smtClean="0"/>
              <a:t>Diodore </a:t>
            </a:r>
            <a:r>
              <a:rPr lang="en-US" dirty="0"/>
              <a:t>was very important in shaping John’s approach to the exposition of Scripture. </a:t>
            </a:r>
            <a:endParaRPr lang="en-US" dirty="0" smtClean="0"/>
          </a:p>
          <a:p>
            <a:r>
              <a:rPr lang="en-US" b="1" i="1" dirty="0" smtClean="0"/>
              <a:t>Two</a:t>
            </a:r>
            <a:r>
              <a:rPr lang="en-US" dirty="0" smtClean="0"/>
              <a:t> </a:t>
            </a:r>
            <a:r>
              <a:rPr lang="en-US" dirty="0"/>
              <a:t>schools of thought dominated the Church at that time. </a:t>
            </a:r>
            <a:endParaRPr lang="en-US" dirty="0" smtClean="0"/>
          </a:p>
          <a:p>
            <a:r>
              <a:rPr lang="en-US" dirty="0" smtClean="0"/>
              <a:t>On </a:t>
            </a:r>
            <a:r>
              <a:rPr lang="en-US" dirty="0"/>
              <a:t>the one hand, there were those who </a:t>
            </a:r>
            <a:r>
              <a:rPr lang="en-US" dirty="0" smtClean="0"/>
              <a:t>favored </a:t>
            </a:r>
            <a:r>
              <a:rPr lang="en-US" dirty="0"/>
              <a:t>an </a:t>
            </a:r>
            <a:r>
              <a:rPr lang="en-US" b="1" i="1" dirty="0"/>
              <a:t>allegorica</a:t>
            </a:r>
            <a:r>
              <a:rPr lang="en-US" dirty="0"/>
              <a:t>l interpretation of Scripture – that is, they tended to </a:t>
            </a:r>
            <a:r>
              <a:rPr lang="en-US" dirty="0" smtClean="0"/>
              <a:t>downplay its </a:t>
            </a:r>
            <a:r>
              <a:rPr lang="en-US" dirty="0"/>
              <a:t>obvious </a:t>
            </a:r>
            <a:r>
              <a:rPr lang="en-US" b="1" i="1" dirty="0"/>
              <a:t>historical</a:t>
            </a:r>
            <a:r>
              <a:rPr lang="en-US" dirty="0"/>
              <a:t> meaning, and </a:t>
            </a:r>
            <a:r>
              <a:rPr lang="en-US" dirty="0" smtClean="0"/>
              <a:t>search </a:t>
            </a:r>
            <a:r>
              <a:rPr lang="en-US" dirty="0"/>
              <a:t>for deeper, </a:t>
            </a:r>
            <a:r>
              <a:rPr lang="en-US" b="1" i="1" dirty="0"/>
              <a:t>symbolic</a:t>
            </a:r>
            <a:r>
              <a:rPr lang="en-US" dirty="0"/>
              <a:t> meanings. </a:t>
            </a:r>
            <a:endParaRPr lang="en-US" dirty="0" smtClean="0"/>
          </a:p>
          <a:p>
            <a:r>
              <a:rPr lang="en-US" dirty="0" smtClean="0"/>
              <a:t>These </a:t>
            </a:r>
            <a:r>
              <a:rPr lang="en-US" dirty="0"/>
              <a:t>interpreters were especially linked with the church in </a:t>
            </a:r>
            <a:r>
              <a:rPr lang="en-US" dirty="0" smtClean="0"/>
              <a:t>Alexandria, </a:t>
            </a:r>
            <a:r>
              <a:rPr lang="en-US" dirty="0"/>
              <a:t>so their method is often called the </a:t>
            </a:r>
            <a:r>
              <a:rPr lang="en-US" b="1" i="1" dirty="0"/>
              <a:t>Alexandrian</a:t>
            </a:r>
            <a:r>
              <a:rPr lang="en-US" dirty="0"/>
              <a:t> method of Bible interpretation</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526810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dirty="0"/>
              <a:t>Diodore, however, represented the </a:t>
            </a:r>
            <a:r>
              <a:rPr lang="en-US" b="1" i="1" dirty="0"/>
              <a:t>other</a:t>
            </a:r>
            <a:r>
              <a:rPr lang="en-US" dirty="0"/>
              <a:t> school of thought; he </a:t>
            </a:r>
            <a:r>
              <a:rPr lang="en-US" dirty="0" smtClean="0"/>
              <a:t>emphasized </a:t>
            </a:r>
            <a:r>
              <a:rPr lang="en-US" dirty="0"/>
              <a:t>the </a:t>
            </a:r>
            <a:r>
              <a:rPr lang="en-US" b="1" i="1" dirty="0"/>
              <a:t>straightforward historical meaning of the text</a:t>
            </a:r>
            <a:r>
              <a:rPr lang="en-US" dirty="0"/>
              <a:t>, and was quite scathing about those who departed from this in search of supposedly </a:t>
            </a:r>
            <a:r>
              <a:rPr lang="en-US" dirty="0" smtClean="0"/>
              <a:t>“deep” </a:t>
            </a:r>
            <a:r>
              <a:rPr lang="en-US" dirty="0"/>
              <a:t>symbolic meanings. </a:t>
            </a:r>
            <a:endParaRPr lang="en-US" dirty="0" smtClean="0"/>
          </a:p>
          <a:p>
            <a:r>
              <a:rPr lang="en-US" dirty="0" smtClean="0"/>
              <a:t>John </a:t>
            </a:r>
            <a:r>
              <a:rPr lang="en-US" dirty="0"/>
              <a:t>avidly drank in Diodore’s teaching on this, and when he became a preacher he would always follow Diodore’s method, sticking close to the text of Scripture and its obvious sense, through a meticulous scholarly study of the meaning of words and historical backgrounds. </a:t>
            </a:r>
            <a:endParaRPr lang="en-US" dirty="0" smtClean="0"/>
          </a:p>
          <a:p>
            <a:r>
              <a:rPr lang="en-US" dirty="0" smtClean="0"/>
              <a:t>This </a:t>
            </a:r>
            <a:r>
              <a:rPr lang="en-US" dirty="0"/>
              <a:t>method of interpretation was especially linked with John’s home city of </a:t>
            </a:r>
            <a:r>
              <a:rPr lang="en-US" b="1" i="1" dirty="0"/>
              <a:t>Antioch</a:t>
            </a:r>
            <a:r>
              <a:rPr lang="en-US" dirty="0"/>
              <a:t>, and so is often called the </a:t>
            </a:r>
            <a:r>
              <a:rPr lang="en-US" b="1" i="1" dirty="0"/>
              <a:t>Antiochene</a:t>
            </a:r>
            <a:r>
              <a:rPr lang="en-US" dirty="0"/>
              <a:t> </a:t>
            </a:r>
            <a:r>
              <a:rPr lang="en-US" dirty="0" smtClean="0"/>
              <a:t>method of Bible interpretation.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742249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Basil </a:t>
            </a:r>
            <a:r>
              <a:rPr lang="en-US" dirty="0"/>
              <a:t>of </a:t>
            </a:r>
            <a:r>
              <a:rPr lang="en-US" dirty="0" smtClean="0"/>
              <a:t>Caesarea </a:t>
            </a:r>
            <a:r>
              <a:rPr lang="en-US" dirty="0"/>
              <a:t>was </a:t>
            </a:r>
            <a:r>
              <a:rPr lang="en-US" dirty="0" smtClean="0"/>
              <a:t>also a </a:t>
            </a:r>
            <a:r>
              <a:rPr lang="en-US" dirty="0"/>
              <a:t>great advocate of this </a:t>
            </a:r>
            <a:r>
              <a:rPr lang="en-US" dirty="0" smtClean="0"/>
              <a:t>grammatical-historical </a:t>
            </a:r>
            <a:r>
              <a:rPr lang="en-US" dirty="0"/>
              <a:t>method, and explained it as follows in his </a:t>
            </a:r>
            <a:r>
              <a:rPr lang="en-US" dirty="0" smtClean="0"/>
              <a:t>sermon </a:t>
            </a:r>
            <a:r>
              <a:rPr lang="en-US" dirty="0"/>
              <a:t>on the days of creation in Genesis: </a:t>
            </a:r>
            <a:endParaRPr lang="en-US" dirty="0" smtClean="0"/>
          </a:p>
          <a:p>
            <a:pPr lvl="1"/>
            <a:r>
              <a:rPr lang="en-US" i="1" dirty="0" smtClean="0">
                <a:latin typeface="Cambria" panose="02040503050406030204" pitchFamily="18" charset="0"/>
                <a:ea typeface="Cambria" panose="02040503050406030204" pitchFamily="18" charset="0"/>
              </a:rPr>
              <a:t>I </a:t>
            </a:r>
            <a:r>
              <a:rPr lang="en-US" i="1" dirty="0">
                <a:latin typeface="Cambria" panose="02040503050406030204" pitchFamily="18" charset="0"/>
                <a:ea typeface="Cambria" panose="02040503050406030204" pitchFamily="18" charset="0"/>
              </a:rPr>
              <a:t>know the principles of “allegory” from the writings of others. Some preachers do not admit the ordinary meaning of the Scriptures. They will not call water “water”, but something else. They interpret a plant or a fish according to the fancy of their own imagination; they change reptiles and wild beasts into something allegorical, just like those who interpret the meaning of dreams according to their own personal ideas. But when I hear the word “grass”, I understand that it means grass! Plants, fish, wild beast domestic animals – I take them all in a literal sense</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205025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a:t>In </a:t>
            </a:r>
            <a:r>
              <a:rPr lang="en-US" dirty="0" smtClean="0"/>
              <a:t>AD 372</a:t>
            </a:r>
            <a:r>
              <a:rPr lang="en-US" dirty="0"/>
              <a:t>, John decided to leave Antioch altogether, and join with the hermits on nearby Mount Silpios. </a:t>
            </a:r>
            <a:endParaRPr lang="en-US" dirty="0" smtClean="0"/>
          </a:p>
          <a:p>
            <a:r>
              <a:rPr lang="en-US" dirty="0" smtClean="0"/>
              <a:t>There </a:t>
            </a:r>
            <a:r>
              <a:rPr lang="en-US" dirty="0"/>
              <a:t>was much resentment in Antioch at John’s refusal to let himself be ordained a bishop (he felt unworthy); and he had other reasons for seeking seclusion among the hermits of Silpios. </a:t>
            </a:r>
            <a:endParaRPr lang="en-US" dirty="0" smtClean="0"/>
          </a:p>
          <a:p>
            <a:r>
              <a:rPr lang="en-US" dirty="0" smtClean="0"/>
              <a:t>Chiefly </a:t>
            </a:r>
            <a:r>
              <a:rPr lang="en-US" dirty="0"/>
              <a:t>John found himself increasingly unable to control his sexual desires, and he felt that he must get away from feminine company entirely, and learn from the holy hermits how to be a better, more self-disciplined Christian. </a:t>
            </a:r>
            <a:endParaRPr lang="en-US" dirty="0" smtClean="0"/>
          </a:p>
          <a:p>
            <a:r>
              <a:rPr lang="en-US" dirty="0" smtClean="0"/>
              <a:t>In </a:t>
            </a:r>
            <a:r>
              <a:rPr lang="en-US" dirty="0"/>
              <a:t>later life, John looked back with a glow of nostalgia to the time he spent among the hermits, where the whole aim and ideal of life was undistracted, moment-by-moment fellowship with Christ. </a:t>
            </a:r>
            <a:endParaRPr lang="en-US" dirty="0" smtClean="0"/>
          </a:p>
          <a:p>
            <a:r>
              <a:rPr lang="en-US" dirty="0" smtClean="0"/>
              <a:t>Unfortunately </a:t>
            </a:r>
            <a:r>
              <a:rPr lang="en-US" dirty="0"/>
              <a:t>John </a:t>
            </a:r>
            <a:r>
              <a:rPr lang="en-US" dirty="0" smtClean="0"/>
              <a:t>practiced </a:t>
            </a:r>
            <a:r>
              <a:rPr lang="en-US" dirty="0"/>
              <a:t>such a severe self-discipline as a hermit (doing without any sleep at all, as far as possible, and eating the most scanty diet) that he permanently damaged his health. </a:t>
            </a:r>
            <a:endParaRPr lang="en-US" dirty="0" smtClean="0"/>
          </a:p>
          <a:p>
            <a:r>
              <a:rPr lang="en-US" dirty="0" smtClean="0"/>
              <a:t>He </a:t>
            </a:r>
            <a:r>
              <a:rPr lang="en-US" dirty="0"/>
              <a:t>was ever afterwards troubled by stomach problems, insomnia, and sudden rushes of blood to the head.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373774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a:t>It was John’s ill-health that probably motivated his eventual abandonment of Mount Silpios and return to Antioch in the year </a:t>
            </a:r>
            <a:r>
              <a:rPr lang="en-US" dirty="0" smtClean="0"/>
              <a:t>AD 378</a:t>
            </a:r>
            <a:r>
              <a:rPr lang="en-US" dirty="0"/>
              <a:t>. </a:t>
            </a:r>
            <a:endParaRPr lang="en-US" dirty="0" smtClean="0"/>
          </a:p>
          <a:p>
            <a:r>
              <a:rPr lang="en-US" dirty="0" smtClean="0"/>
              <a:t>Two years later, John was </a:t>
            </a:r>
            <a:r>
              <a:rPr lang="en-US" dirty="0"/>
              <a:t>ordained </a:t>
            </a:r>
            <a:r>
              <a:rPr lang="en-US" dirty="0" smtClean="0"/>
              <a:t>as a deacon. </a:t>
            </a:r>
            <a:endParaRPr lang="en-US" dirty="0" smtClean="0"/>
          </a:p>
          <a:p>
            <a:r>
              <a:rPr lang="en-US" dirty="0" smtClean="0"/>
              <a:t>John </a:t>
            </a:r>
            <a:r>
              <a:rPr lang="en-US" dirty="0"/>
              <a:t>began to make a name for himself as an eloquent spokesman for orthodox Christianity through a stream of brilliant writings. </a:t>
            </a:r>
            <a:endParaRPr lang="en-US" dirty="0" smtClean="0"/>
          </a:p>
          <a:p>
            <a:r>
              <a:rPr lang="en-US" dirty="0" smtClean="0"/>
              <a:t>In </a:t>
            </a:r>
            <a:r>
              <a:rPr lang="en-US" dirty="0" smtClean="0"/>
              <a:t>AD 386</a:t>
            </a:r>
            <a:r>
              <a:rPr lang="en-US" dirty="0"/>
              <a:t>, </a:t>
            </a:r>
            <a:r>
              <a:rPr lang="en-US" dirty="0" smtClean="0"/>
              <a:t>John was ordained as </a:t>
            </a:r>
            <a:r>
              <a:rPr lang="en-US" dirty="0"/>
              <a:t>a presbyter. This meant that John now had access to the pulpit. </a:t>
            </a:r>
            <a:endParaRPr lang="en-US" dirty="0" smtClean="0"/>
          </a:p>
          <a:p>
            <a:r>
              <a:rPr lang="en-US" dirty="0" smtClean="0"/>
              <a:t>So </a:t>
            </a:r>
            <a:r>
              <a:rPr lang="en-US" dirty="0"/>
              <a:t>began his great career as a preacher for which he is best remembered today. </a:t>
            </a:r>
            <a:endParaRPr lang="en-US" dirty="0" smtClean="0"/>
          </a:p>
          <a:p>
            <a:r>
              <a:rPr lang="en-US" dirty="0" smtClean="0"/>
              <a:t>Over </a:t>
            </a:r>
            <a:r>
              <a:rPr lang="en-US" dirty="0"/>
              <a:t>the next twelve years, John’s preaching in Antioch won a matchless reputation for brilliance.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042867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smtClean="0"/>
              <a:t>Later</a:t>
            </a:r>
            <a:r>
              <a:rPr lang="en-US" dirty="0"/>
              <a:t>, after his death, the Church gave him the nickname Chrysostom, which is Greek for “golden mouth”. </a:t>
            </a:r>
            <a:endParaRPr lang="en-US" dirty="0" smtClean="0"/>
          </a:p>
          <a:p>
            <a:r>
              <a:rPr lang="en-US" dirty="0" smtClean="0"/>
              <a:t>He </a:t>
            </a:r>
            <a:r>
              <a:rPr lang="en-US" dirty="0"/>
              <a:t>preached his way verse-by-verse through books of the Bible, and was astonishingly direct and outspoken in denouncing sin among believers, especially the sin of compromising with worldly standards of </a:t>
            </a:r>
            <a:r>
              <a:rPr lang="en-US" dirty="0" smtClean="0"/>
              <a:t>behavior. </a:t>
            </a:r>
          </a:p>
          <a:p>
            <a:r>
              <a:rPr lang="en-US" dirty="0" smtClean="0"/>
              <a:t>He </a:t>
            </a:r>
            <a:r>
              <a:rPr lang="en-US" dirty="0"/>
              <a:t>also made hard-hitting criticisms of the way that rich Christians used or abused their wealth. </a:t>
            </a:r>
            <a:endParaRPr lang="en-US" dirty="0" smtClean="0"/>
          </a:p>
          <a:p>
            <a:r>
              <a:rPr lang="en-US" dirty="0" smtClean="0"/>
              <a:t>Others </a:t>
            </a:r>
            <a:r>
              <a:rPr lang="en-US" dirty="0"/>
              <a:t>wrote down Chrysostom’s sermons as he preached them, and many have survived, e.g. his fifty-eight sermons on selected Psalms, ninety sermons on Matthew’s Gospel, and eighty-eight on </a:t>
            </a:r>
            <a:r>
              <a:rPr lang="en-US" dirty="0" smtClean="0"/>
              <a:t>the Gospel of John. </a:t>
            </a:r>
            <a:endParaRPr lang="en-US" dirty="0" smtClean="0"/>
          </a:p>
          <a:p>
            <a:r>
              <a:rPr lang="en-US" dirty="0" smtClean="0"/>
              <a:t>Most </a:t>
            </a:r>
            <a:r>
              <a:rPr lang="en-US" dirty="0"/>
              <a:t>modern students find them to be among the easiest to read and most practically helpful of all the writings of the early Church fathers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566458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a:t>In addition to his published sermons, Chrysostom continued to write Christian treatises at Antioch, the most famous of which was </a:t>
            </a:r>
            <a:r>
              <a:rPr lang="en-US" i="1" dirty="0"/>
              <a:t>On the Priesthood</a:t>
            </a:r>
            <a:r>
              <a:rPr lang="en-US" dirty="0"/>
              <a:t>, an exposition of the nature and duties of a Christian pastor. </a:t>
            </a:r>
            <a:endParaRPr lang="en-US" dirty="0" smtClean="0"/>
          </a:p>
          <a:p>
            <a:r>
              <a:rPr lang="en-US" dirty="0" smtClean="0"/>
              <a:t>This </a:t>
            </a:r>
            <a:r>
              <a:rPr lang="en-US" dirty="0" smtClean="0"/>
              <a:t>work has </a:t>
            </a:r>
            <a:r>
              <a:rPr lang="en-US" dirty="0"/>
              <a:t>been reprinted and translated into other languages more often than any of Chrysostom’s other works. </a:t>
            </a:r>
            <a:endParaRPr lang="en-US" dirty="0" smtClean="0"/>
          </a:p>
          <a:p>
            <a:r>
              <a:rPr lang="en-US" dirty="0" smtClean="0"/>
              <a:t>One early </a:t>
            </a:r>
            <a:r>
              <a:rPr lang="en-US" dirty="0"/>
              <a:t>Church </a:t>
            </a:r>
            <a:r>
              <a:rPr lang="en-US" dirty="0" smtClean="0"/>
              <a:t>father said </a:t>
            </a:r>
            <a:r>
              <a:rPr lang="en-US" dirty="0"/>
              <a:t>of this treatise: “Everyone who reads this book must feel his heart filled with the fire of God’s love. It sets forth the office of presbyter, its dignity so worthy of our esteem, its problems, and how to fulfil its duties in the most effective way.” </a:t>
            </a:r>
            <a:endParaRPr lang="en-US" dirty="0" smtClean="0"/>
          </a:p>
          <a:p>
            <a:r>
              <a:rPr lang="en-US" dirty="0" smtClean="0"/>
              <a:t>Another </a:t>
            </a:r>
            <a:r>
              <a:rPr lang="en-US" dirty="0"/>
              <a:t>interesting production of Chrysostom’s pen at this time was a treatise on how to raise children, </a:t>
            </a:r>
            <a:r>
              <a:rPr lang="en-US" dirty="0" smtClean="0"/>
              <a:t>which later came to be known </a:t>
            </a:r>
            <a:r>
              <a:rPr lang="en-US" dirty="0"/>
              <a:t>as Saint John Chrysostom’s </a:t>
            </a:r>
            <a:r>
              <a:rPr lang="en-US" i="1" dirty="0"/>
              <a:t>Golden Book On Bringing Up Children</a:t>
            </a:r>
            <a:r>
              <a:rPr lang="en-US" dirty="0"/>
              <a:t>. </a:t>
            </a:r>
            <a:endParaRPr lang="en-US" dirty="0" smtClean="0"/>
          </a:p>
          <a:p>
            <a:r>
              <a:rPr lang="en-US" dirty="0" smtClean="0"/>
              <a:t>This </a:t>
            </a:r>
            <a:r>
              <a:rPr lang="en-US" dirty="0"/>
              <a:t>is the first known attempt by a Christian writer to set out a comprehensive </a:t>
            </a:r>
            <a:r>
              <a:rPr lang="en-US" dirty="0" smtClean="0"/>
              <a:t>program </a:t>
            </a:r>
            <a:r>
              <a:rPr lang="en-US" dirty="0"/>
              <a:t>for the education of the young</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912426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a:t>By </a:t>
            </a:r>
            <a:r>
              <a:rPr lang="en-US" dirty="0" smtClean="0"/>
              <a:t>AD 360</a:t>
            </a:r>
            <a:r>
              <a:rPr lang="en-US" dirty="0"/>
              <a:t>, </a:t>
            </a:r>
            <a:r>
              <a:rPr lang="en-US" dirty="0" smtClean="0"/>
              <a:t>Constantius, son of Constantine, </a:t>
            </a:r>
            <a:r>
              <a:rPr lang="en-US" dirty="0"/>
              <a:t>had terrorized most of the Church in both East and West into accepting Arianism.</a:t>
            </a:r>
          </a:p>
          <a:p>
            <a:r>
              <a:rPr lang="en-US" dirty="0" smtClean="0"/>
              <a:t>Why were the “Origenist </a:t>
            </a:r>
            <a:r>
              <a:rPr lang="en-US" dirty="0"/>
              <a:t>bishops</a:t>
            </a:r>
            <a:r>
              <a:rPr lang="en-US" dirty="0" smtClean="0"/>
              <a:t>” called that and what did they believe about Christ? </a:t>
            </a:r>
          </a:p>
          <a:p>
            <a:pPr lvl="1"/>
            <a:r>
              <a:rPr lang="en-US" dirty="0"/>
              <a:t>They were called that because they followed Origen's teachings about </a:t>
            </a:r>
            <a:r>
              <a:rPr lang="en-US" dirty="0" smtClean="0"/>
              <a:t>Christ – that he was in some sense less than the Father.</a:t>
            </a:r>
            <a:endParaRPr lang="en-US" dirty="0"/>
          </a:p>
          <a:p>
            <a:pPr lvl="1"/>
            <a:r>
              <a:rPr lang="en-US" dirty="0" smtClean="0"/>
              <a:t>They believed </a:t>
            </a:r>
            <a:r>
              <a:rPr lang="en-US" dirty="0"/>
              <a:t>Christ was of a </a:t>
            </a:r>
            <a:r>
              <a:rPr lang="en-US" b="1" i="1" dirty="0"/>
              <a:t>similar</a:t>
            </a:r>
            <a:r>
              <a:rPr lang="en-US" dirty="0"/>
              <a:t> </a:t>
            </a:r>
            <a:r>
              <a:rPr lang="en-US" dirty="0" smtClean="0"/>
              <a:t>(rather than the </a:t>
            </a:r>
            <a:r>
              <a:rPr lang="en-US" b="1" i="1" dirty="0" smtClean="0"/>
              <a:t>same</a:t>
            </a:r>
            <a:r>
              <a:rPr lang="en-US" dirty="0" smtClean="0"/>
              <a:t>) substance </a:t>
            </a:r>
            <a:r>
              <a:rPr lang="en-US" dirty="0"/>
              <a:t>with the </a:t>
            </a:r>
            <a:r>
              <a:rPr lang="en-US" dirty="0" smtClean="0"/>
              <a:t>Father, </a:t>
            </a:r>
            <a:r>
              <a:rPr lang="en-US" dirty="0"/>
              <a:t>but </a:t>
            </a:r>
            <a:r>
              <a:rPr lang="en-US" dirty="0" smtClean="0"/>
              <a:t>they did still that </a:t>
            </a:r>
            <a:r>
              <a:rPr lang="en-US" dirty="0"/>
              <a:t>the Son was eternal and uncreated like the </a:t>
            </a:r>
            <a:r>
              <a:rPr lang="en-US" dirty="0" smtClean="0"/>
              <a:t>Father.</a:t>
            </a:r>
          </a:p>
          <a:p>
            <a:r>
              <a:rPr lang="en-US" dirty="0" smtClean="0"/>
              <a:t>How were the Origenist bishops treated by the Arians?</a:t>
            </a:r>
          </a:p>
          <a:p>
            <a:pPr lvl="1"/>
            <a:r>
              <a:rPr lang="en-US" dirty="0" smtClean="0"/>
              <a:t>They were deposed </a:t>
            </a:r>
            <a:r>
              <a:rPr lang="en-US" dirty="0"/>
              <a:t>and exiled right alongside the “Nicene bishops” who held to the more exalted view of Christ given in the Creed of Nicaea (that he was of the </a:t>
            </a:r>
            <a:r>
              <a:rPr lang="en-US" b="1" i="1" dirty="0"/>
              <a:t>same</a:t>
            </a:r>
            <a:r>
              <a:rPr lang="en-US" dirty="0"/>
              <a:t> substance as the Father</a:t>
            </a:r>
            <a:r>
              <a:rPr lang="en-US" dirty="0" smtClean="0"/>
              <a:t>).</a:t>
            </a:r>
          </a:p>
          <a:p>
            <a:r>
              <a:rPr lang="en-US" dirty="0" smtClean="0"/>
              <a:t>What effect did the Arian persecution of both the Origenist and Nicene bishops have on the relationship between the two groups?</a:t>
            </a:r>
          </a:p>
          <a:p>
            <a:pPr lvl="1"/>
            <a:r>
              <a:rPr lang="en-US" dirty="0" smtClean="0"/>
              <a:t>It helped </a:t>
            </a:r>
            <a:r>
              <a:rPr lang="en-US" dirty="0"/>
              <a:t>to bring the two parties together in united opposition to </a:t>
            </a:r>
            <a:r>
              <a:rPr lang="en-US" dirty="0" smtClean="0"/>
              <a:t>Arianism.</a:t>
            </a:r>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472361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In </a:t>
            </a:r>
            <a:r>
              <a:rPr lang="en-US" dirty="0"/>
              <a:t>his sermons, </a:t>
            </a:r>
            <a:r>
              <a:rPr lang="en-US" dirty="0" smtClean="0"/>
              <a:t>Chrysostom denounced </a:t>
            </a:r>
            <a:r>
              <a:rPr lang="en-US" dirty="0"/>
              <a:t>abortion, prostitution, gluttony, the theater, and swearing. </a:t>
            </a:r>
            <a:endParaRPr lang="en-US" dirty="0" smtClean="0"/>
          </a:p>
          <a:p>
            <a:r>
              <a:rPr lang="en-US" dirty="0" smtClean="0"/>
              <a:t>About </a:t>
            </a:r>
            <a:r>
              <a:rPr lang="en-US" dirty="0"/>
              <a:t>the love of horse racing, he </a:t>
            </a:r>
            <a:r>
              <a:rPr lang="en-US" dirty="0" smtClean="0"/>
              <a:t>complained: </a:t>
            </a:r>
          </a:p>
          <a:p>
            <a:pPr lvl="1"/>
            <a:r>
              <a:rPr lang="en-US" dirty="0" smtClean="0"/>
              <a:t>“</a:t>
            </a:r>
            <a:r>
              <a:rPr lang="en-US" i="1" dirty="0">
                <a:latin typeface="Cambria" panose="02040503050406030204" pitchFamily="18" charset="0"/>
                <a:ea typeface="Cambria" panose="02040503050406030204" pitchFamily="18" charset="0"/>
              </a:rPr>
              <a:t>My sermons are applauded merely from custom, then everyone runs off to [horse racing] again and gives much more applause to the jockeys, showing indeed unrestrained passion for them! There they put their heads together with great attention, and say with mutual rivalry, 'This horse did not run well, this one stumbled,' and one holds to this jockey and another to that. No one thinks any more of my sermons, nor of the holy and awesome mysteries that are accomplished here</a:t>
            </a:r>
            <a:r>
              <a:rPr lang="en-US" dirty="0"/>
              <a: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(pp. 84-85). B&amp;H Publishing Group.</a:t>
            </a:r>
            <a:endParaRPr lang="en-US" sz="1600" dirty="0">
              <a:solidFill>
                <a:prstClr val="black"/>
              </a:solidFill>
            </a:endParaRPr>
          </a:p>
        </p:txBody>
      </p:sp>
    </p:spTree>
    <p:extLst>
      <p:ext uri="{BB962C8B-B14F-4D97-AF65-F5344CB8AC3E}">
        <p14:creationId xmlns:p14="http://schemas.microsoft.com/office/powerpoint/2010/main" val="2315817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Chrysostom’s large </a:t>
            </a:r>
            <a:r>
              <a:rPr lang="en-US" dirty="0"/>
              <a:t>bald head, deeply set eyes, and sunken cheeks reminded people of Elisha the prophet. </a:t>
            </a:r>
            <a:endParaRPr lang="en-US" dirty="0" smtClean="0"/>
          </a:p>
          <a:p>
            <a:r>
              <a:rPr lang="en-US" dirty="0" smtClean="0"/>
              <a:t>Though </a:t>
            </a:r>
            <a:r>
              <a:rPr lang="en-US" dirty="0"/>
              <a:t>his sermons (which lasted between 30 minutes and two hours) were well attended, he sometimes became discouraged: “</a:t>
            </a:r>
            <a:r>
              <a:rPr lang="en-US" i="1" dirty="0">
                <a:latin typeface="Cambria" panose="02040503050406030204" pitchFamily="18" charset="0"/>
                <a:ea typeface="Cambria" panose="02040503050406030204" pitchFamily="18" charset="0"/>
              </a:rPr>
              <a:t>My work is like that of a man who is trying to clean a piece of ground into which a muddy stream is constantly flowing.</a:t>
            </a:r>
            <a:r>
              <a:rPr lang="en-US" dirty="0"/>
              <a:t>” </a:t>
            </a:r>
            <a:endParaRPr lang="en-US" dirty="0" smtClean="0"/>
          </a:p>
          <a:p>
            <a:r>
              <a:rPr lang="en-US" dirty="0" smtClean="0"/>
              <a:t>At </a:t>
            </a:r>
            <a:r>
              <a:rPr lang="en-US" dirty="0"/>
              <a:t>the same time, he said, “</a:t>
            </a:r>
            <a:r>
              <a:rPr lang="en-US" i="1" dirty="0">
                <a:latin typeface="Cambria" panose="02040503050406030204" pitchFamily="18" charset="0"/>
                <a:ea typeface="Cambria" panose="02040503050406030204" pitchFamily="18" charset="0"/>
              </a:rPr>
              <a:t>Preaching improves me. When I begin to speak, weariness disappears; when I begin to teach, fatigue too disappears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(pp. 84-85). B&amp;H Publishing Group.</a:t>
            </a:r>
            <a:endParaRPr lang="en-US" sz="1600" dirty="0">
              <a:solidFill>
                <a:prstClr val="black"/>
              </a:solidFill>
            </a:endParaRPr>
          </a:p>
        </p:txBody>
      </p:sp>
    </p:spTree>
    <p:extLst>
      <p:ext uri="{BB962C8B-B14F-4D97-AF65-F5344CB8AC3E}">
        <p14:creationId xmlns:p14="http://schemas.microsoft.com/office/powerpoint/2010/main" val="3130453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838199"/>
            <a:ext cx="8839200" cy="5562601"/>
          </a:xfrm>
        </p:spPr>
        <p:txBody>
          <a:bodyPr>
            <a:normAutofit fontScale="77500" lnSpcReduction="20000"/>
          </a:bodyPr>
          <a:lstStyle/>
          <a:p>
            <a:r>
              <a:rPr lang="en-US" dirty="0"/>
              <a:t>In early </a:t>
            </a:r>
            <a:r>
              <a:rPr lang="en-US" dirty="0" smtClean="0"/>
              <a:t>AD 398</a:t>
            </a:r>
            <a:r>
              <a:rPr lang="en-US" dirty="0"/>
              <a:t>, John was seized by soldiers and transported to the Constantinople</a:t>
            </a:r>
            <a:r>
              <a:rPr lang="en-US" dirty="0" smtClean="0"/>
              <a:t>, </a:t>
            </a:r>
            <a:r>
              <a:rPr lang="en-US" dirty="0"/>
              <a:t>where he was forcibly consecrated </a:t>
            </a:r>
            <a:r>
              <a:rPr lang="en-US" dirty="0" smtClean="0"/>
              <a:t>as archbishop! </a:t>
            </a:r>
          </a:p>
          <a:p>
            <a:r>
              <a:rPr lang="en-US" dirty="0" smtClean="0"/>
              <a:t>His </a:t>
            </a:r>
            <a:r>
              <a:rPr lang="en-US" dirty="0"/>
              <a:t>kidnapping was arranged by a government official who wanted to adorn the church in the capital city with the best orator in Christianity. </a:t>
            </a:r>
            <a:endParaRPr lang="en-US" dirty="0" smtClean="0"/>
          </a:p>
          <a:p>
            <a:r>
              <a:rPr lang="en-US" dirty="0" smtClean="0"/>
              <a:t>Rather </a:t>
            </a:r>
            <a:r>
              <a:rPr lang="en-US" dirty="0"/>
              <a:t>than rebelling against the injustice, John accepted it as God's providence. And rather than soften his words for his new and prestigious audience—which now included many from the imperial household—John continued themes he preached in Antioch. </a:t>
            </a:r>
            <a:endParaRPr lang="en-US" dirty="0" smtClean="0"/>
          </a:p>
          <a:p>
            <a:r>
              <a:rPr lang="en-US" dirty="0" smtClean="0"/>
              <a:t>He </a:t>
            </a:r>
            <a:r>
              <a:rPr lang="en-US" dirty="0"/>
              <a:t>railed against abuses of wealth and power. Even his lifestyle itself was a scandal: he lived an ascetic life, used his considerable household budget to care for the poor, and built hospitals. </a:t>
            </a:r>
            <a:endParaRPr lang="en-US" dirty="0" smtClean="0"/>
          </a:p>
          <a:p>
            <a:r>
              <a:rPr lang="en-US" dirty="0" smtClean="0"/>
              <a:t>He </a:t>
            </a:r>
            <a:r>
              <a:rPr lang="en-US" dirty="0"/>
              <a:t>continued preaching against the great public sins. In a sermon against the theater, for example, he </a:t>
            </a:r>
            <a:r>
              <a:rPr lang="en-US" dirty="0" smtClean="0"/>
              <a:t>said: </a:t>
            </a:r>
            <a:r>
              <a:rPr lang="en-US" dirty="0"/>
              <a:t>“</a:t>
            </a:r>
            <a:r>
              <a:rPr lang="en-US" i="1" dirty="0">
                <a:latin typeface="Cambria" panose="02040503050406030204" pitchFamily="18" charset="0"/>
                <a:ea typeface="Cambria" panose="02040503050406030204" pitchFamily="18" charset="0"/>
              </a:rPr>
              <a:t>Long after the theater is closed and everyone is gone away, those images [of “shameful women” actresses] still float before your soul, their words, their conduct, their glances, their walk, their positions, their excitation, their unchaste limbs…. </a:t>
            </a:r>
            <a:r>
              <a:rPr lang="en-US" i="1" dirty="0" smtClean="0">
                <a:latin typeface="Cambria" panose="02040503050406030204" pitchFamily="18" charset="0"/>
                <a:ea typeface="Cambria" panose="02040503050406030204" pitchFamily="18" charset="0"/>
              </a:rPr>
              <a:t>And </a:t>
            </a:r>
            <a:r>
              <a:rPr lang="en-US" i="1" dirty="0">
                <a:latin typeface="Cambria" panose="02040503050406030204" pitchFamily="18" charset="0"/>
                <a:ea typeface="Cambria" panose="02040503050406030204" pitchFamily="18" charset="0"/>
              </a:rPr>
              <a:t>there within you she kindles the Babylonian furnace in which the peace of your home, the purity of your heart, the happiness of your marriage will be burnt up!” </a:t>
            </a:r>
            <a:endParaRPr lang="en-US"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a:t>
            </a:r>
            <a:r>
              <a:rPr lang="en-US" sz="1600" dirty="0" smtClean="0"/>
              <a:t>p. 85</a:t>
            </a:r>
            <a:r>
              <a:rPr lang="en-US" sz="1600" dirty="0"/>
              <a:t>). B&amp;H Publishing Group.</a:t>
            </a:r>
            <a:endParaRPr lang="en-US" sz="1600" dirty="0">
              <a:solidFill>
                <a:prstClr val="black"/>
              </a:solidFill>
            </a:endParaRPr>
          </a:p>
        </p:txBody>
      </p:sp>
    </p:spTree>
    <p:extLst>
      <p:ext uri="{BB962C8B-B14F-4D97-AF65-F5344CB8AC3E}">
        <p14:creationId xmlns:p14="http://schemas.microsoft.com/office/powerpoint/2010/main" val="1567254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2000"/>
            <a:ext cx="8839200" cy="5488814"/>
          </a:xfrm>
        </p:spPr>
        <p:txBody>
          <a:bodyPr>
            <a:normAutofit/>
          </a:bodyPr>
          <a:lstStyle/>
          <a:p>
            <a:r>
              <a:rPr lang="en-US" dirty="0" smtClean="0"/>
              <a:t>His </a:t>
            </a:r>
            <a:r>
              <a:rPr lang="en-US" dirty="0"/>
              <a:t>lack of tact and political skill made him too many enemies—in the imperial family and among fellow </a:t>
            </a:r>
            <a:r>
              <a:rPr lang="en-US" dirty="0" smtClean="0"/>
              <a:t>bishops.</a:t>
            </a:r>
            <a:r>
              <a:rPr lang="en-US" baseline="30000" dirty="0" smtClean="0"/>
              <a:t>1</a:t>
            </a:r>
          </a:p>
          <a:p>
            <a:r>
              <a:rPr lang="en-US" dirty="0"/>
              <a:t>Eudoxia, the emperor’s wife, resented the bishop’s growing power. Besides, what was being said from the pulpit </a:t>
            </a:r>
            <a:r>
              <a:rPr lang="en-US" dirty="0" smtClean="0"/>
              <a:t>was </a:t>
            </a:r>
            <a:r>
              <a:rPr lang="en-US" dirty="0"/>
              <a:t>not to her liking— it </a:t>
            </a:r>
            <a:r>
              <a:rPr lang="en-US" dirty="0" smtClean="0"/>
              <a:t>described </a:t>
            </a:r>
            <a:r>
              <a:rPr lang="en-US" dirty="0"/>
              <a:t>her too </a:t>
            </a:r>
            <a:r>
              <a:rPr lang="en-US" dirty="0" smtClean="0"/>
              <a:t>well.</a:t>
            </a:r>
            <a:r>
              <a:rPr lang="en-US" baseline="30000" dirty="0" smtClean="0"/>
              <a:t>2</a:t>
            </a:r>
            <a:endParaRPr lang="en-US" dirty="0" smtClean="0"/>
          </a:p>
          <a:p>
            <a:r>
              <a:rPr lang="en-US" dirty="0" smtClean="0"/>
              <a:t>When </a:t>
            </a:r>
            <a:r>
              <a:rPr lang="en-US" dirty="0"/>
              <a:t>Chrysostom described the pomp and the folly of the powerful, she felt the people’s eyes staring at </a:t>
            </a:r>
            <a:r>
              <a:rPr lang="en-US" dirty="0" smtClean="0"/>
              <a:t>her.</a:t>
            </a:r>
            <a:r>
              <a:rPr lang="en-US" baseline="30000" dirty="0" smtClean="0"/>
              <a:t>2</a:t>
            </a:r>
            <a:r>
              <a:rPr lang="en-US" dirty="0" smtClean="0"/>
              <a:t> </a:t>
            </a:r>
            <a:endParaRPr lang="en-US" dirty="0" smtClean="0"/>
          </a:p>
          <a:p>
            <a:r>
              <a:rPr lang="en-US" dirty="0" smtClean="0"/>
              <a:t>So the </a:t>
            </a:r>
            <a:r>
              <a:rPr lang="en-US" dirty="0"/>
              <a:t>empress made special grants to the </a:t>
            </a:r>
            <a:r>
              <a:rPr lang="en-US" dirty="0" smtClean="0"/>
              <a:t>church in hopes that </a:t>
            </a:r>
            <a:r>
              <a:rPr lang="en-US" dirty="0"/>
              <a:t>Chrysostom </a:t>
            </a:r>
            <a:r>
              <a:rPr lang="en-US" dirty="0" smtClean="0"/>
              <a:t>would tone down his </a:t>
            </a:r>
            <a:r>
              <a:rPr lang="en-US" dirty="0" smtClean="0"/>
              <a:t>criticisms.</a:t>
            </a:r>
            <a:r>
              <a:rPr lang="en-US" baseline="30000" dirty="0" smtClean="0"/>
              <a:t>2</a:t>
            </a:r>
            <a:r>
              <a:rPr lang="en-US" dirty="0" smtClean="0"/>
              <a:t> </a:t>
            </a:r>
            <a:endParaRPr lang="en-US" dirty="0" smtClean="0"/>
          </a:p>
          <a:p>
            <a:r>
              <a:rPr lang="en-US" dirty="0" smtClean="0"/>
              <a:t>But instead he thanked </a:t>
            </a:r>
            <a:r>
              <a:rPr lang="en-US" dirty="0"/>
              <a:t>her. And continued </a:t>
            </a:r>
            <a:r>
              <a:rPr lang="en-US" dirty="0" smtClean="0"/>
              <a:t>preaching.</a:t>
            </a:r>
            <a:r>
              <a:rPr lang="en-US" baseline="30000" dirty="0" smtClean="0"/>
              <a:t>2</a:t>
            </a:r>
            <a:endParaRPr lang="en-US" dirty="0"/>
          </a:p>
        </p:txBody>
      </p:sp>
      <p:sp>
        <p:nvSpPr>
          <p:cNvPr id="6" name="TextBox 5"/>
          <p:cNvSpPr txBox="1"/>
          <p:nvPr/>
        </p:nvSpPr>
        <p:spPr>
          <a:xfrm>
            <a:off x="-24442" y="6334780"/>
            <a:ext cx="9144000" cy="523220"/>
          </a:xfrm>
          <a:prstGeom prst="rect">
            <a:avLst/>
          </a:prstGeom>
          <a:noFill/>
        </p:spPr>
        <p:txBody>
          <a:bodyPr wrap="square" rtlCol="0">
            <a:spAutoFit/>
          </a:bodyPr>
          <a:lstStyle/>
          <a:p>
            <a:r>
              <a:rPr lang="en-US" sz="1400" baseline="30000" dirty="0" smtClean="0"/>
              <a:t>1</a:t>
            </a:r>
            <a:r>
              <a:rPr lang="en-US" sz="1400" dirty="0" smtClean="0"/>
              <a:t> Galli</a:t>
            </a:r>
            <a:r>
              <a:rPr lang="en-US" sz="1400" dirty="0"/>
              <a:t>, Mark. 131 Christians Everyone Should Know (</a:t>
            </a:r>
            <a:r>
              <a:rPr lang="en-US" sz="1400" dirty="0" smtClean="0"/>
              <a:t>p. 85</a:t>
            </a:r>
            <a:r>
              <a:rPr lang="en-US" sz="1400" dirty="0"/>
              <a:t>). B&amp;H Publishing Group</a:t>
            </a:r>
            <a:r>
              <a:rPr lang="en-US" sz="1400" dirty="0" smtClean="0"/>
              <a:t>.</a:t>
            </a:r>
          </a:p>
          <a:p>
            <a:r>
              <a:rPr lang="en-US" sz="1400" baseline="30000" dirty="0"/>
              <a:t>2</a:t>
            </a:r>
            <a:r>
              <a:rPr lang="en-US" sz="1400" dirty="0" smtClean="0">
                <a:solidFill>
                  <a:prstClr val="black"/>
                </a:solidFill>
              </a:rPr>
              <a:t> </a:t>
            </a:r>
            <a:r>
              <a:rPr lang="en-US" sz="1400" dirty="0"/>
              <a:t>Gonzalez, Justo L.. The Story of Christianity: Volume 1: The Early Church to the Dawn of the Reformation (pp. 228-229</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562288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2000"/>
            <a:ext cx="8839200" cy="5715000"/>
          </a:xfrm>
        </p:spPr>
        <p:txBody>
          <a:bodyPr>
            <a:normAutofit fontScale="92500" lnSpcReduction="10000"/>
          </a:bodyPr>
          <a:lstStyle/>
          <a:p>
            <a:r>
              <a:rPr lang="en-US" dirty="0" smtClean="0"/>
              <a:t>So </a:t>
            </a:r>
            <a:r>
              <a:rPr lang="en-US" dirty="0" smtClean="0"/>
              <a:t>one day when </a:t>
            </a:r>
            <a:r>
              <a:rPr lang="en-US" dirty="0"/>
              <a:t>Chrysostom had to leave the city in order to attend to some matters in Ephesus, Eudoxia joined </a:t>
            </a:r>
            <a:r>
              <a:rPr lang="en-US" dirty="0" smtClean="0"/>
              <a:t>Theophilus, bishop of Alexandria, </a:t>
            </a:r>
            <a:r>
              <a:rPr lang="en-US" dirty="0"/>
              <a:t>in plotting against the meddling preacher. </a:t>
            </a:r>
            <a:endParaRPr lang="en-US" dirty="0" smtClean="0"/>
          </a:p>
          <a:p>
            <a:r>
              <a:rPr lang="en-US" dirty="0" smtClean="0"/>
              <a:t>Upon </a:t>
            </a:r>
            <a:r>
              <a:rPr lang="en-US" dirty="0"/>
              <a:t>his return, Chrysostom found himself the object of a long list of ridiculous charges brought before a small gathering of bishops convened by Theophilus. </a:t>
            </a:r>
            <a:endParaRPr lang="en-US" dirty="0" smtClean="0"/>
          </a:p>
          <a:p>
            <a:r>
              <a:rPr lang="en-US" dirty="0" smtClean="0"/>
              <a:t>He </a:t>
            </a:r>
            <a:r>
              <a:rPr lang="en-US" dirty="0"/>
              <a:t>paid no attention to them, but simply went about his preaching and his management of the church. </a:t>
            </a:r>
            <a:endParaRPr lang="en-US" dirty="0" smtClean="0"/>
          </a:p>
          <a:p>
            <a:r>
              <a:rPr lang="en-US" dirty="0" smtClean="0"/>
              <a:t>Theophilus </a:t>
            </a:r>
            <a:r>
              <a:rPr lang="en-US" dirty="0"/>
              <a:t>and his partisans found him guilty, and asked </a:t>
            </a:r>
            <a:r>
              <a:rPr lang="en-US" dirty="0" smtClean="0"/>
              <a:t>the </a:t>
            </a:r>
            <a:r>
              <a:rPr lang="en-US" dirty="0"/>
              <a:t>emperor </a:t>
            </a:r>
            <a:r>
              <a:rPr lang="en-US" dirty="0" smtClean="0"/>
              <a:t>Arcadius </a:t>
            </a:r>
            <a:r>
              <a:rPr lang="en-US" dirty="0"/>
              <a:t>to banish him. </a:t>
            </a:r>
            <a:endParaRPr lang="en-US" dirty="0" smtClean="0"/>
          </a:p>
          <a:p>
            <a:r>
              <a:rPr lang="en-US" dirty="0" smtClean="0"/>
              <a:t>Prodded his wife, </a:t>
            </a:r>
            <a:r>
              <a:rPr lang="en-US" dirty="0"/>
              <a:t>the weak emperor agreed to that request, and ordered Chrysostom to leave the city</a:t>
            </a:r>
            <a:r>
              <a:rPr lang="en-US" dirty="0" smtClean="0"/>
              <a:t>.</a:t>
            </a:r>
          </a:p>
          <a:p>
            <a:r>
              <a:rPr lang="en-US" dirty="0"/>
              <a:t>The situation was tense. The people were indignant.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t>2</a:t>
            </a:r>
            <a:r>
              <a:rPr lang="en-US" sz="1400" dirty="0" smtClean="0">
                <a:solidFill>
                  <a:prstClr val="black"/>
                </a:solidFill>
              </a:rPr>
              <a:t> </a:t>
            </a:r>
            <a:r>
              <a:rPr lang="en-US" sz="1400" dirty="0"/>
              <a:t>Gonzalez, Justo L.. The Story of Christianity: Volume 1: The Early Church to the Dawn of the Reformation </a:t>
            </a:r>
            <a:r>
              <a:rPr lang="en-US" sz="1400" dirty="0" smtClean="0"/>
              <a:t>(p</a:t>
            </a:r>
            <a:r>
              <a:rPr lang="en-US" sz="1400" dirty="0"/>
              <a:t>. </a:t>
            </a:r>
            <a:r>
              <a:rPr lang="en-US" sz="1400" dirty="0" smtClean="0"/>
              <a:t>229).</a:t>
            </a:r>
            <a:endParaRPr lang="en-US" sz="1400" dirty="0">
              <a:solidFill>
                <a:prstClr val="black"/>
              </a:solidFill>
            </a:endParaRPr>
          </a:p>
        </p:txBody>
      </p:sp>
    </p:spTree>
    <p:extLst>
      <p:ext uri="{BB962C8B-B14F-4D97-AF65-F5344CB8AC3E}">
        <p14:creationId xmlns:p14="http://schemas.microsoft.com/office/powerpoint/2010/main" val="2218880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2000"/>
            <a:ext cx="8839200" cy="5715000"/>
          </a:xfrm>
        </p:spPr>
        <p:txBody>
          <a:bodyPr>
            <a:normAutofit lnSpcReduction="10000"/>
          </a:bodyPr>
          <a:lstStyle/>
          <a:p>
            <a:r>
              <a:rPr lang="en-US" dirty="0" smtClean="0"/>
              <a:t>The </a:t>
            </a:r>
            <a:r>
              <a:rPr lang="en-US" dirty="0"/>
              <a:t>bishops and other clergy from neighboring towns gathered at the capital, and pledged their support to </a:t>
            </a:r>
            <a:r>
              <a:rPr lang="en-US" dirty="0"/>
              <a:t>Chrysostom. </a:t>
            </a:r>
            <a:endParaRPr lang="en-US" dirty="0" smtClean="0"/>
          </a:p>
          <a:p>
            <a:r>
              <a:rPr lang="en-US" dirty="0" smtClean="0"/>
              <a:t>All </a:t>
            </a:r>
            <a:r>
              <a:rPr lang="en-US" dirty="0"/>
              <a:t>that </a:t>
            </a:r>
            <a:r>
              <a:rPr lang="en-US" dirty="0"/>
              <a:t>Chrysostom </a:t>
            </a:r>
            <a:r>
              <a:rPr lang="en-US" dirty="0" smtClean="0"/>
              <a:t>would have to have done was </a:t>
            </a:r>
            <a:r>
              <a:rPr lang="en-US" dirty="0"/>
              <a:t>to give the order, and </a:t>
            </a:r>
            <a:r>
              <a:rPr lang="en-US" dirty="0" smtClean="0"/>
              <a:t>the neighboring bishops and clergy </a:t>
            </a:r>
            <a:r>
              <a:rPr lang="en-US" dirty="0"/>
              <a:t>would </a:t>
            </a:r>
            <a:r>
              <a:rPr lang="en-US" dirty="0" smtClean="0"/>
              <a:t>have </a:t>
            </a:r>
            <a:r>
              <a:rPr lang="en-US" dirty="0" smtClean="0"/>
              <a:t>convened </a:t>
            </a:r>
            <a:r>
              <a:rPr lang="en-US" dirty="0"/>
              <a:t>as a synod </a:t>
            </a:r>
            <a:r>
              <a:rPr lang="en-US" dirty="0" smtClean="0"/>
              <a:t>and condemned </a:t>
            </a:r>
            <a:r>
              <a:rPr lang="en-US" dirty="0"/>
              <a:t>Theophilus and his followers. </a:t>
            </a:r>
            <a:endParaRPr lang="en-US" dirty="0" smtClean="0"/>
          </a:p>
          <a:p>
            <a:r>
              <a:rPr lang="en-US" dirty="0" smtClean="0"/>
              <a:t>Such a </a:t>
            </a:r>
            <a:r>
              <a:rPr lang="en-US" dirty="0"/>
              <a:t>popular uprising that would </a:t>
            </a:r>
            <a:r>
              <a:rPr lang="en-US" dirty="0" smtClean="0"/>
              <a:t>have no doubt shaken </a:t>
            </a:r>
            <a:r>
              <a:rPr lang="en-US" dirty="0"/>
              <a:t>the very foundations of the empire. </a:t>
            </a:r>
            <a:endParaRPr lang="en-US" dirty="0" smtClean="0"/>
          </a:p>
          <a:p>
            <a:r>
              <a:rPr lang="en-US" dirty="0" smtClean="0"/>
              <a:t>But </a:t>
            </a:r>
            <a:r>
              <a:rPr lang="en-US" dirty="0"/>
              <a:t>Chrysostom was a lover of peace, and therefore made ready for exile. Three days after receiving the imperial edict, he bid farewell to his friends and followers and surrendered to the authorities</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t>2</a:t>
            </a:r>
            <a:r>
              <a:rPr lang="en-US" sz="1400" dirty="0" smtClean="0">
                <a:solidFill>
                  <a:prstClr val="black"/>
                </a:solidFill>
              </a:rPr>
              <a:t> </a:t>
            </a:r>
            <a:r>
              <a:rPr lang="en-US" sz="1400" dirty="0"/>
              <a:t>Gonzalez, Justo L.. The Story of Christianity: Volume 1: The Early Church to the Dawn of the Reformation </a:t>
            </a:r>
            <a:r>
              <a:rPr lang="en-US" sz="1400" dirty="0" smtClean="0"/>
              <a:t>(p</a:t>
            </a:r>
            <a:r>
              <a:rPr lang="en-US" sz="1400" dirty="0"/>
              <a:t>. </a:t>
            </a:r>
            <a:r>
              <a:rPr lang="en-US" sz="1400" dirty="0" smtClean="0"/>
              <a:t>229).</a:t>
            </a:r>
            <a:endParaRPr lang="en-US" sz="1400" dirty="0">
              <a:solidFill>
                <a:prstClr val="black"/>
              </a:solidFill>
            </a:endParaRPr>
          </a:p>
        </p:txBody>
      </p:sp>
    </p:spTree>
    <p:extLst>
      <p:ext uri="{BB962C8B-B14F-4D97-AF65-F5344CB8AC3E}">
        <p14:creationId xmlns:p14="http://schemas.microsoft.com/office/powerpoint/2010/main" val="12259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1999"/>
            <a:ext cx="8839200" cy="5788223"/>
          </a:xfrm>
        </p:spPr>
        <p:txBody>
          <a:bodyPr>
            <a:normAutofit/>
          </a:bodyPr>
          <a:lstStyle/>
          <a:p>
            <a:r>
              <a:rPr lang="en-US" dirty="0"/>
              <a:t>Chrysostom was </a:t>
            </a:r>
            <a:r>
              <a:rPr lang="en-US" dirty="0" smtClean="0"/>
              <a:t>sent </a:t>
            </a:r>
            <a:r>
              <a:rPr lang="en-US" dirty="0"/>
              <a:t>to a cold and unknown hamlet on the shores of the Black Sea. </a:t>
            </a:r>
            <a:endParaRPr lang="en-US" dirty="0" smtClean="0"/>
          </a:p>
          <a:p>
            <a:r>
              <a:rPr lang="en-US" dirty="0" smtClean="0"/>
              <a:t>The </a:t>
            </a:r>
            <a:r>
              <a:rPr lang="en-US" dirty="0"/>
              <a:t>soldiers guarding him, being aware that their charge did not have the good will of the crown, paid no attention to his failing health, and during the journey drove him to exertions well beyond his strength. </a:t>
            </a:r>
            <a:endParaRPr lang="en-US" dirty="0" smtClean="0"/>
          </a:p>
          <a:p>
            <a:r>
              <a:rPr lang="en-US" dirty="0" smtClean="0"/>
              <a:t>Soon </a:t>
            </a:r>
            <a:r>
              <a:rPr lang="en-US" dirty="0"/>
              <a:t>the banished bishop became seriously ill. </a:t>
            </a:r>
            <a:r>
              <a:rPr lang="en-US" dirty="0" smtClean="0"/>
              <a:t>When </a:t>
            </a:r>
            <a:r>
              <a:rPr lang="en-US" dirty="0"/>
              <a:t>he perceived that death was near, he asked to be taken to a small church by the roadside. </a:t>
            </a:r>
            <a:endParaRPr lang="en-US" dirty="0" smtClean="0"/>
          </a:p>
          <a:p>
            <a:r>
              <a:rPr lang="en-US" dirty="0" smtClean="0"/>
              <a:t>There </a:t>
            </a:r>
            <a:r>
              <a:rPr lang="en-US" dirty="0"/>
              <a:t>he took communion, bid farewell to those around him, and preached his briefest but most eloquent sermon: “In all things, glory to God. Amen</a:t>
            </a:r>
            <a:r>
              <a:rPr lang="en-US" dirty="0" smtClean="0"/>
              <a:t>.”</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t>*</a:t>
            </a:r>
            <a:r>
              <a:rPr lang="en-US" sz="1400" dirty="0" smtClean="0"/>
              <a:t>Gonzalez</a:t>
            </a:r>
            <a:r>
              <a:rPr lang="en-US" sz="1400" dirty="0"/>
              <a:t>, Justo L.. The Story of Christianity: Volume 1: The Early Church to the Dawn of the Reformation </a:t>
            </a:r>
            <a:r>
              <a:rPr lang="en-US" sz="1400" dirty="0" smtClean="0"/>
              <a:t>(pp. </a:t>
            </a:r>
            <a:r>
              <a:rPr lang="en-US" sz="1400" dirty="0"/>
              <a:t>230-232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802797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1999"/>
            <a:ext cx="8839200" cy="5788223"/>
          </a:xfrm>
        </p:spPr>
        <p:txBody>
          <a:bodyPr>
            <a:normAutofit/>
          </a:bodyPr>
          <a:lstStyle/>
          <a:p>
            <a:r>
              <a:rPr lang="en-US" dirty="0" smtClean="0"/>
              <a:t>In </a:t>
            </a:r>
            <a:r>
              <a:rPr lang="en-US" dirty="0"/>
              <a:t>Constantinople and elsewhere, people felt that a great injustice and even a sacrilege had been committed. </a:t>
            </a:r>
            <a:endParaRPr lang="en-US" dirty="0" smtClean="0"/>
          </a:p>
          <a:p>
            <a:r>
              <a:rPr lang="en-US" dirty="0" smtClean="0"/>
              <a:t>John’s </a:t>
            </a:r>
            <a:r>
              <a:rPr lang="en-US" dirty="0"/>
              <a:t>staunchest supporters refused the authority of the new bishop and of those in communion with him— particularly the patriarchs of Alexandria and of </a:t>
            </a:r>
            <a:r>
              <a:rPr lang="en-US" dirty="0" smtClean="0"/>
              <a:t>Antioch.</a:t>
            </a:r>
          </a:p>
          <a:p>
            <a:r>
              <a:rPr lang="en-US" dirty="0" smtClean="0"/>
              <a:t>The </a:t>
            </a:r>
            <a:r>
              <a:rPr lang="en-US" dirty="0"/>
              <a:t>schism ended only when, </a:t>
            </a:r>
            <a:r>
              <a:rPr lang="en-US" b="1" i="1" dirty="0"/>
              <a:t>thirty-one years</a:t>
            </a:r>
            <a:r>
              <a:rPr lang="en-US" dirty="0"/>
              <a:t> after his death, John’s memory was restored, and his body </a:t>
            </a:r>
            <a:r>
              <a:rPr lang="en-US" dirty="0" smtClean="0"/>
              <a:t>was brought </a:t>
            </a:r>
            <a:r>
              <a:rPr lang="en-US" dirty="0"/>
              <a:t>back to Constantinople amid great pomp and celebration</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t>*</a:t>
            </a:r>
            <a:r>
              <a:rPr lang="en-US" sz="1400" dirty="0" smtClean="0"/>
              <a:t>Gonzalez</a:t>
            </a:r>
            <a:r>
              <a:rPr lang="en-US" sz="1400" dirty="0"/>
              <a:t>, Justo L.. The Story of Christianity: Volume 1: The Early Church to the Dawn of the Reformation </a:t>
            </a:r>
            <a:r>
              <a:rPr lang="en-US" sz="1400" dirty="0" smtClean="0"/>
              <a:t>(pp. </a:t>
            </a:r>
            <a:r>
              <a:rPr lang="en-US" sz="1400" dirty="0"/>
              <a:t>230-232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2643932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*John </a:t>
            </a:r>
            <a:r>
              <a:rPr lang="en-US" b="1" dirty="0" smtClean="0"/>
              <a:t>Chrysostom</a:t>
            </a:r>
            <a:endParaRPr lang="en-US" b="1" dirty="0"/>
          </a:p>
        </p:txBody>
      </p:sp>
      <p:sp>
        <p:nvSpPr>
          <p:cNvPr id="4" name="Content Placeholder 3"/>
          <p:cNvSpPr>
            <a:spLocks noGrp="1"/>
          </p:cNvSpPr>
          <p:nvPr>
            <p:ph idx="1"/>
          </p:nvPr>
        </p:nvSpPr>
        <p:spPr>
          <a:xfrm>
            <a:off x="152400" y="762000"/>
            <a:ext cx="8839200" cy="5638800"/>
          </a:xfrm>
        </p:spPr>
        <p:txBody>
          <a:bodyPr>
            <a:normAutofit fontScale="85000" lnSpcReduction="20000"/>
          </a:bodyPr>
          <a:lstStyle/>
          <a:p>
            <a:r>
              <a:rPr lang="en-US" dirty="0"/>
              <a:t>As we compare the lives of Chrysostom and Ambrose, we see an indication of what would be the future course of the churches in the East compared with the West. </a:t>
            </a:r>
            <a:endParaRPr lang="en-US" dirty="0" smtClean="0"/>
          </a:p>
          <a:p>
            <a:r>
              <a:rPr lang="en-US" dirty="0" smtClean="0"/>
              <a:t>Ambrose </a:t>
            </a:r>
            <a:r>
              <a:rPr lang="en-US" dirty="0"/>
              <a:t>faced the most powerful emperor of his time, and won. </a:t>
            </a:r>
            <a:endParaRPr lang="en-US" dirty="0" smtClean="0"/>
          </a:p>
          <a:p>
            <a:r>
              <a:rPr lang="en-US" dirty="0" smtClean="0"/>
              <a:t>Chrysostom</a:t>
            </a:r>
            <a:r>
              <a:rPr lang="en-US" dirty="0"/>
              <a:t>, on the other hand, was deposed and banished by the weak Arcadius. </a:t>
            </a:r>
            <a:endParaRPr lang="en-US" dirty="0" smtClean="0"/>
          </a:p>
          <a:p>
            <a:r>
              <a:rPr lang="en-US" dirty="0" smtClean="0"/>
              <a:t>From </a:t>
            </a:r>
            <a:r>
              <a:rPr lang="en-US" dirty="0"/>
              <a:t>then on, the Latin-speaking church of the West would become increasingly powerful, as it filled the vacuum left by the crumbling empire. </a:t>
            </a:r>
            <a:endParaRPr lang="en-US" dirty="0" smtClean="0"/>
          </a:p>
          <a:p>
            <a:r>
              <a:rPr lang="en-US" dirty="0" smtClean="0"/>
              <a:t>In </a:t>
            </a:r>
            <a:r>
              <a:rPr lang="en-US" dirty="0"/>
              <a:t>the Greek-speaking East, on the other hand, the empire would last another thousand years. </a:t>
            </a:r>
            <a:endParaRPr lang="en-US" dirty="0" smtClean="0"/>
          </a:p>
          <a:p>
            <a:r>
              <a:rPr lang="en-US" dirty="0" smtClean="0"/>
              <a:t>Sometimes </a:t>
            </a:r>
            <a:r>
              <a:rPr lang="en-US" dirty="0"/>
              <a:t>weak, and sometimes strong, this Eastern offshoot of the old Roman Empire— the Byzantine Empire— would zealously guard its prerogatives over the church. </a:t>
            </a:r>
            <a:endParaRPr lang="en-US" dirty="0" smtClean="0"/>
          </a:p>
          <a:p>
            <a:r>
              <a:rPr lang="en-US" dirty="0" smtClean="0"/>
              <a:t>Theodosius </a:t>
            </a:r>
            <a:r>
              <a:rPr lang="en-US" dirty="0"/>
              <a:t>was not the last Western emperor to be humbled by a Latin-speaking bishop. </a:t>
            </a:r>
            <a:r>
              <a:rPr lang="en-US" dirty="0" smtClean="0"/>
              <a:t>And </a:t>
            </a:r>
            <a:r>
              <a:rPr lang="en-US" dirty="0"/>
              <a:t>John Chrysostom was not the last Greek-speaking bishop banished by an Eastern emperor</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t>*</a:t>
            </a:r>
            <a:r>
              <a:rPr lang="en-US" sz="1400" dirty="0" smtClean="0"/>
              <a:t>Gonzalez</a:t>
            </a:r>
            <a:r>
              <a:rPr lang="en-US" sz="1400" dirty="0"/>
              <a:t>, Justo L.. The Story of Christianity: Volume 1: The Early Church to the Dawn of the Reformation </a:t>
            </a:r>
            <a:r>
              <a:rPr lang="en-US" sz="1400" dirty="0" smtClean="0"/>
              <a:t>(pp. </a:t>
            </a:r>
            <a:r>
              <a:rPr lang="en-US" sz="1400" dirty="0"/>
              <a:t>230-232</a:t>
            </a:r>
            <a:r>
              <a:rPr lang="en-US" sz="1400" dirty="0" smtClean="0"/>
              <a:t>).</a:t>
            </a:r>
            <a:endParaRPr lang="en-US" sz="1400" dirty="0">
              <a:solidFill>
                <a:prstClr val="black"/>
              </a:solidFill>
            </a:endParaRPr>
          </a:p>
        </p:txBody>
      </p:sp>
    </p:spTree>
    <p:extLst>
      <p:ext uri="{BB962C8B-B14F-4D97-AF65-F5344CB8AC3E}">
        <p14:creationId xmlns:p14="http://schemas.microsoft.com/office/powerpoint/2010/main" val="1279151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833143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228600" y="685800"/>
            <a:ext cx="8610600" cy="6244087"/>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As Athanasius passed from the scene God raised up </a:t>
            </a:r>
            <a:r>
              <a:rPr lang="en-US" dirty="0" smtClean="0"/>
              <a:t>three </a:t>
            </a:r>
            <a:r>
              <a:rPr lang="en-US" dirty="0" smtClean="0"/>
              <a:t>more Nicene theologians. What did the three of them come to be known as and why were they called that?</a:t>
            </a:r>
          </a:p>
          <a:p>
            <a:pPr lvl="1"/>
            <a:r>
              <a:rPr lang="en-US" dirty="0" smtClean="0"/>
              <a:t>They came to be known as the </a:t>
            </a:r>
            <a:r>
              <a:rPr lang="en-US" b="1" i="1" dirty="0"/>
              <a:t>Cappadocian </a:t>
            </a:r>
            <a:r>
              <a:rPr lang="en-US" b="1" i="1" dirty="0" smtClean="0"/>
              <a:t>fathers </a:t>
            </a:r>
            <a:r>
              <a:rPr lang="en-US" dirty="0" smtClean="0"/>
              <a:t>because they </a:t>
            </a:r>
            <a:r>
              <a:rPr lang="en-US" dirty="0"/>
              <a:t>were </a:t>
            </a:r>
            <a:r>
              <a:rPr lang="en-US" dirty="0" smtClean="0"/>
              <a:t>all natives </a:t>
            </a:r>
            <a:r>
              <a:rPr lang="en-US" dirty="0"/>
              <a:t>of the province of Cappadocia in Asia Minor</a:t>
            </a:r>
            <a:r>
              <a:rPr lang="en-US" dirty="0" smtClean="0"/>
              <a:t>.</a:t>
            </a:r>
          </a:p>
          <a:p>
            <a:r>
              <a:rPr lang="en-US" dirty="0" smtClean="0"/>
              <a:t>The writings </a:t>
            </a:r>
            <a:r>
              <a:rPr lang="en-US" dirty="0"/>
              <a:t>and personal influence </a:t>
            </a:r>
            <a:r>
              <a:rPr lang="en-US" dirty="0" smtClean="0"/>
              <a:t>of the </a:t>
            </a:r>
            <a:r>
              <a:rPr lang="en-US" dirty="0"/>
              <a:t>Cappadocian fathers </a:t>
            </a:r>
            <a:r>
              <a:rPr lang="en-US" dirty="0" smtClean="0"/>
              <a:t>brought </a:t>
            </a:r>
            <a:r>
              <a:rPr lang="en-US" dirty="0"/>
              <a:t>about a final </a:t>
            </a:r>
            <a:r>
              <a:rPr lang="en-US" dirty="0" smtClean="0"/>
              <a:t>agreement </a:t>
            </a:r>
            <a:r>
              <a:rPr lang="en-US" dirty="0"/>
              <a:t>between the Nicene and Origenist </a:t>
            </a:r>
            <a:r>
              <a:rPr lang="en-US" dirty="0" smtClean="0"/>
              <a:t>parties on the </a:t>
            </a:r>
            <a:r>
              <a:rPr lang="en-US" dirty="0" smtClean="0"/>
              <a:t>full deity </a:t>
            </a:r>
            <a:r>
              <a:rPr lang="en-US" dirty="0" smtClean="0"/>
              <a:t>of Christ.</a:t>
            </a:r>
          </a:p>
          <a:p>
            <a:r>
              <a:rPr lang="en-US" dirty="0" smtClean="0"/>
              <a:t>What </a:t>
            </a:r>
            <a:r>
              <a:rPr lang="en-US" b="1" i="1" dirty="0" smtClean="0"/>
              <a:t>other</a:t>
            </a:r>
            <a:r>
              <a:rPr lang="en-US" dirty="0" smtClean="0"/>
              <a:t> teachings did </a:t>
            </a:r>
            <a:r>
              <a:rPr lang="en-US" dirty="0"/>
              <a:t>Cappadocian fathers </a:t>
            </a:r>
            <a:r>
              <a:rPr lang="en-US" dirty="0" smtClean="0"/>
              <a:t>help to solidify concerning the trinity?</a:t>
            </a:r>
          </a:p>
          <a:p>
            <a:pPr lvl="1"/>
            <a:r>
              <a:rPr lang="en-US" dirty="0" smtClean="0"/>
              <a:t>That the </a:t>
            </a:r>
            <a:r>
              <a:rPr lang="en-US" dirty="0"/>
              <a:t>Holy Spirit </a:t>
            </a:r>
            <a:r>
              <a:rPr lang="en-US" dirty="0" smtClean="0"/>
              <a:t>was also </a:t>
            </a:r>
            <a:r>
              <a:rPr lang="en-US" dirty="0"/>
              <a:t>“of the same essence” as the Father</a:t>
            </a:r>
            <a:r>
              <a:rPr lang="en-US" dirty="0" smtClean="0"/>
              <a:t>.</a:t>
            </a:r>
          </a:p>
          <a:p>
            <a:pPr lvl="1"/>
            <a:r>
              <a:rPr lang="en-US" dirty="0"/>
              <a:t>God is three persons existing eternally in one single being or nature</a:t>
            </a:r>
            <a:r>
              <a:rPr lang="en-US" dirty="0" smtClean="0"/>
              <a:t>.</a:t>
            </a:r>
          </a:p>
          <a:p>
            <a:r>
              <a:rPr lang="en-US" dirty="0" smtClean="0"/>
              <a:t>What Ecumenical Council was called by the Emperor Theodosius in AD 381, and what did it accomplish?</a:t>
            </a:r>
          </a:p>
          <a:p>
            <a:pPr lvl="1"/>
            <a:r>
              <a:rPr lang="en-US" dirty="0"/>
              <a:t>The </a:t>
            </a:r>
            <a:r>
              <a:rPr lang="en-US" b="1" i="1" dirty="0"/>
              <a:t>Council of </a:t>
            </a:r>
            <a:r>
              <a:rPr lang="en-US" b="1" i="1" dirty="0" smtClean="0"/>
              <a:t>Constantinople – </a:t>
            </a:r>
            <a:r>
              <a:rPr lang="en-US" dirty="0" smtClean="0"/>
              <a:t>this council produced </a:t>
            </a:r>
            <a:r>
              <a:rPr lang="en-US" dirty="0"/>
              <a:t>a new revised form of the Creed of Nicaea, known as the </a:t>
            </a:r>
            <a:r>
              <a:rPr lang="en-US" i="1" dirty="0"/>
              <a:t>Nicene Creed</a:t>
            </a:r>
            <a:r>
              <a:rPr lang="en-US" dirty="0"/>
              <a:t>, </a:t>
            </a:r>
            <a:r>
              <a:rPr lang="en-US" dirty="0" smtClean="0"/>
              <a:t>which </a:t>
            </a:r>
            <a:r>
              <a:rPr lang="en-US" dirty="0"/>
              <a:t>reaffirmed and extended the teaching of the Council of Nicaea in AD 325</a:t>
            </a:r>
            <a:r>
              <a:rPr lang="en-US" dirty="0" smtClean="0"/>
              <a:t>.</a:t>
            </a:r>
          </a:p>
          <a:p>
            <a:pPr lvl="1"/>
            <a:endParaRPr lang="en-US" dirty="0"/>
          </a:p>
          <a:p>
            <a:endParaRPr lang="en-US" dirty="0"/>
          </a:p>
          <a:p>
            <a:pPr lvl="2"/>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398782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23100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6019800"/>
          </a:xfrm>
        </p:spPr>
        <p:txBody>
          <a:bodyPr>
            <a:normAutofit fontScale="85000" lnSpcReduction="20000"/>
          </a:bodyPr>
          <a:lstStyle/>
          <a:p>
            <a:r>
              <a:rPr lang="en-US" dirty="0" smtClean="0"/>
              <a:t>When the emperor Theodosius showed up for church </a:t>
            </a:r>
            <a:r>
              <a:rPr lang="en-US" dirty="0"/>
              <a:t>in Milan </a:t>
            </a:r>
            <a:r>
              <a:rPr lang="en-US" dirty="0" smtClean="0"/>
              <a:t>one </a:t>
            </a:r>
            <a:r>
              <a:rPr lang="en-US" dirty="0"/>
              <a:t>Sunday, </a:t>
            </a:r>
            <a:r>
              <a:rPr lang="en-US" dirty="0" smtClean="0"/>
              <a:t>claiming to have repented of ordering the murder of 7,000 Thessalonians, the bishop </a:t>
            </a:r>
            <a:r>
              <a:rPr lang="en-US" dirty="0"/>
              <a:t>Ambrose informed him that </a:t>
            </a:r>
            <a:r>
              <a:rPr lang="en-US" b="1" i="1" dirty="0"/>
              <a:t>words</a:t>
            </a:r>
            <a:r>
              <a:rPr lang="en-US" dirty="0"/>
              <a:t> were not enough – </a:t>
            </a:r>
            <a:r>
              <a:rPr lang="en-US" dirty="0" smtClean="0"/>
              <a:t>he was forced to walk </a:t>
            </a:r>
            <a:r>
              <a:rPr lang="en-US" dirty="0"/>
              <a:t>through the streets of Milan doing public </a:t>
            </a:r>
            <a:r>
              <a:rPr lang="en-US" dirty="0" smtClean="0"/>
              <a:t>penance and barred from church attendance for eight months.</a:t>
            </a:r>
          </a:p>
          <a:p>
            <a:r>
              <a:rPr lang="en-US" dirty="0" smtClean="0"/>
              <a:t>What do you think of Ambrose’s response? Are words not enough to show repentance? Should some kind of </a:t>
            </a:r>
            <a:r>
              <a:rPr lang="en-US" b="1" i="1" dirty="0" smtClean="0"/>
              <a:t>penance</a:t>
            </a:r>
            <a:r>
              <a:rPr lang="en-US" dirty="0" smtClean="0"/>
              <a:t> be required before a sinning church member is allowed back into a church fellowship? </a:t>
            </a:r>
          </a:p>
          <a:p>
            <a:r>
              <a:rPr lang="en-US" dirty="0" smtClean="0"/>
              <a:t>When John Chrysostom </a:t>
            </a:r>
            <a:r>
              <a:rPr lang="en-US" dirty="0"/>
              <a:t>found himself increasingly unable to control his sexual desires, and he felt that he must get away from feminine company </a:t>
            </a:r>
            <a:r>
              <a:rPr lang="en-US" dirty="0" smtClean="0"/>
              <a:t>entirely and joined a monastery for a number of years.</a:t>
            </a:r>
          </a:p>
          <a:p>
            <a:r>
              <a:rPr lang="en-US" dirty="0" smtClean="0"/>
              <a:t>What do you think of this approach to dealing with sin and temptation? </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1731952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https://www.franciscanmedia.org/saint-john-chrysostom/</a:t>
            </a:r>
            <a:endParaRPr lang="en-US" sz="1600" dirty="0">
              <a:solidFill>
                <a:prstClr val="black"/>
              </a:solidFill>
            </a:endParaRPr>
          </a:p>
        </p:txBody>
      </p:sp>
      <p:sp>
        <p:nvSpPr>
          <p:cNvPr id="3" name="Title 2"/>
          <p:cNvSpPr txBox="1">
            <a:spLocks/>
          </p:cNvSpPr>
          <p:nvPr/>
        </p:nvSpPr>
        <p:spPr>
          <a:xfrm>
            <a:off x="304800" y="0"/>
            <a:ext cx="8610600" cy="9906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prstClr val="white"/>
                </a:solidFill>
                <a:effectLst>
                  <a:glow rad="139700">
                    <a:srgbClr val="C00000">
                      <a:alpha val="40000"/>
                    </a:srgbClr>
                  </a:glow>
                  <a:outerShdw blurRad="114300" dist="38100" dir="13500000" algn="br" rotWithShape="0">
                    <a:prstClr val="black"/>
                  </a:outerShdw>
                </a:effectLst>
              </a:rPr>
              <a:t>Ambrose of Milan</a:t>
            </a:r>
            <a:endParaRPr lang="en-US" sz="32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43545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smtClean="0"/>
              <a:t>After </a:t>
            </a:r>
            <a:r>
              <a:rPr lang="en-US" dirty="0"/>
              <a:t>Rome, Milan was the most important city of Italy, and its church enjoyed great prestige. </a:t>
            </a:r>
            <a:endParaRPr lang="en-US" dirty="0" smtClean="0"/>
          </a:p>
          <a:p>
            <a:r>
              <a:rPr lang="en-US" dirty="0" smtClean="0"/>
              <a:t>In </a:t>
            </a:r>
            <a:r>
              <a:rPr lang="en-US" dirty="0"/>
              <a:t>AD </a:t>
            </a:r>
            <a:r>
              <a:rPr lang="en-US" dirty="0" smtClean="0"/>
              <a:t>374, the </a:t>
            </a:r>
            <a:r>
              <a:rPr lang="en-US" dirty="0"/>
              <a:t>death </a:t>
            </a:r>
            <a:r>
              <a:rPr lang="en-US" dirty="0"/>
              <a:t>of </a:t>
            </a:r>
            <a:r>
              <a:rPr lang="en-US" dirty="0" smtClean="0"/>
              <a:t>Auxentius, the bishop of Milan and </a:t>
            </a:r>
            <a:r>
              <a:rPr lang="en-US" dirty="0"/>
              <a:t>the West’s leading Arian, threw the Milanese church into a fierce power-struggle between Arians and </a:t>
            </a:r>
            <a:r>
              <a:rPr lang="en-US" dirty="0" smtClean="0"/>
              <a:t>Trinitarians </a:t>
            </a:r>
            <a:r>
              <a:rPr lang="en-US" dirty="0"/>
              <a:t>over who should succeed </a:t>
            </a:r>
            <a:r>
              <a:rPr lang="en-US" dirty="0" smtClean="0"/>
              <a:t>him as bishop. </a:t>
            </a:r>
            <a:endParaRPr lang="en-US" dirty="0" smtClean="0"/>
          </a:p>
          <a:p>
            <a:r>
              <a:rPr lang="en-US" dirty="0" smtClean="0"/>
              <a:t>Ambrose was </a:t>
            </a:r>
            <a:r>
              <a:rPr lang="en-US" dirty="0"/>
              <a:t>provincial </a:t>
            </a:r>
            <a:r>
              <a:rPr lang="en-US" dirty="0" smtClean="0"/>
              <a:t>governor of Milan at that time, and it </a:t>
            </a:r>
            <a:r>
              <a:rPr lang="en-US" dirty="0"/>
              <a:t>was </a:t>
            </a:r>
            <a:r>
              <a:rPr lang="en-US" dirty="0" smtClean="0"/>
              <a:t>his </a:t>
            </a:r>
            <a:r>
              <a:rPr lang="en-US" dirty="0"/>
              <a:t>duty </a:t>
            </a:r>
            <a:r>
              <a:rPr lang="en-US" dirty="0" smtClean="0"/>
              <a:t>to </a:t>
            </a:r>
            <a:r>
              <a:rPr lang="en-US" dirty="0"/>
              <a:t>make sure that the election did not erupt into public disorder and violence. </a:t>
            </a:r>
            <a:endParaRPr lang="en-US" dirty="0" smtClean="0"/>
          </a:p>
          <a:p>
            <a:r>
              <a:rPr lang="en-US" dirty="0" smtClean="0"/>
              <a:t>As </a:t>
            </a:r>
            <a:r>
              <a:rPr lang="en-US" dirty="0"/>
              <a:t>he addressed the excited church members, exhorting them to peaceful conduct, a child’s voice suddenly shouted out, “Ambrose for bishop!” </a:t>
            </a:r>
            <a:endParaRPr lang="en-US" dirty="0" smtClean="0"/>
          </a:p>
          <a:p>
            <a:r>
              <a:rPr lang="en-US" dirty="0" smtClean="0"/>
              <a:t>The </a:t>
            </a:r>
            <a:r>
              <a:rPr lang="en-US" dirty="0"/>
              <a:t>whole crowd took up the cry, even though Ambrose was not a presbyter – in fact, he was only a </a:t>
            </a:r>
            <a:r>
              <a:rPr lang="en-US" dirty="0" smtClean="0"/>
              <a:t>layman who had </a:t>
            </a:r>
            <a:r>
              <a:rPr lang="en-US" dirty="0"/>
              <a:t>not yet </a:t>
            </a:r>
            <a:r>
              <a:rPr lang="en-US" dirty="0" smtClean="0"/>
              <a:t>been baptized</a:t>
            </a:r>
            <a:r>
              <a:rPr lang="en-US" dirty="0"/>
              <a:t>!</a:t>
            </a:r>
            <a:r>
              <a:rPr lang="en-US" dirty="0" smtClean="0"/>
              <a:t> </a:t>
            </a:r>
            <a:endParaRPr lang="en-US" dirty="0" smtClean="0"/>
          </a:p>
          <a:p>
            <a:r>
              <a:rPr lang="en-US" dirty="0" smtClean="0"/>
              <a:t>Ambrose </a:t>
            </a:r>
            <a:r>
              <a:rPr lang="en-US" dirty="0"/>
              <a:t>was horrified, but </a:t>
            </a:r>
            <a:r>
              <a:rPr lang="en-US" dirty="0" smtClean="0"/>
              <a:t>he interpreted </a:t>
            </a:r>
            <a:r>
              <a:rPr lang="en-US" dirty="0"/>
              <a:t>the event as God’s will and reluctantly submitted</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075995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a:t>As bishop of Milan, Ambrose attained to fame as a magnificent preacher, a resolute enemy of Arianism, and a pioneer hymn-writer. </a:t>
            </a:r>
            <a:endParaRPr lang="en-US" dirty="0" smtClean="0"/>
          </a:p>
          <a:p>
            <a:r>
              <a:rPr lang="en-US" dirty="0" smtClean="0"/>
              <a:t>He </a:t>
            </a:r>
            <a:r>
              <a:rPr lang="en-US" dirty="0"/>
              <a:t>introduced into his church in Milan the Eastern practice of congregational singing in worship. Prior to this in Western worship, the psalms had been chanted or sung “responsively</a:t>
            </a:r>
            <a:r>
              <a:rPr lang="en-US" dirty="0" smtClean="0"/>
              <a:t>”.</a:t>
            </a:r>
          </a:p>
          <a:p>
            <a:r>
              <a:rPr lang="en-US" dirty="0" smtClean="0"/>
              <a:t>Ambrose popularized </a:t>
            </a:r>
            <a:r>
              <a:rPr lang="en-US" dirty="0"/>
              <a:t>in Western worship the Eastern practice of singing </a:t>
            </a:r>
            <a:r>
              <a:rPr lang="en-US" dirty="0" smtClean="0"/>
              <a:t>hymns, i.e. newly </a:t>
            </a:r>
            <a:r>
              <a:rPr lang="en-US" dirty="0"/>
              <a:t>written songs of worship, as opposed to the Old Testament psalms and other songs or poetic passages of Scripture set to music (e.g. the </a:t>
            </a:r>
            <a:r>
              <a:rPr lang="en-US" i="1" dirty="0"/>
              <a:t>Magnificat</a:t>
            </a:r>
            <a:r>
              <a:rPr lang="en-US" dirty="0"/>
              <a:t> of Luke 1: 46-55). </a:t>
            </a:r>
            <a:endParaRPr lang="en-US" dirty="0" smtClean="0"/>
          </a:p>
          <a:p>
            <a:r>
              <a:rPr lang="en-US" dirty="0" smtClean="0"/>
              <a:t>Ambrose </a:t>
            </a:r>
            <a:r>
              <a:rPr lang="en-US" dirty="0"/>
              <a:t>wrote his own hymns to teach his congregation the orthodox doctrine of Christ during the Arian </a:t>
            </a:r>
            <a:r>
              <a:rPr lang="en-US" dirty="0" smtClean="0"/>
              <a:t>controversy.</a:t>
            </a:r>
          </a:p>
          <a:p>
            <a:r>
              <a:rPr lang="en-US" dirty="0" smtClean="0"/>
              <a:t>Tradition </a:t>
            </a:r>
            <a:r>
              <a:rPr lang="en-US" dirty="0"/>
              <a:t>says he wrote the great Latin hymn, the </a:t>
            </a:r>
            <a:r>
              <a:rPr lang="en-US" i="1" dirty="0">
                <a:hlinkClick r:id="rId4" action="ppaction://hlinkfile"/>
              </a:rPr>
              <a:t>Te deum</a:t>
            </a:r>
            <a:r>
              <a:rPr lang="en-US" dirty="0"/>
              <a:t>; whether or not Ambrose was its real author, it is certainly the greatest hymn of the Western Church from the patristic </a:t>
            </a:r>
            <a:r>
              <a:rPr lang="en-US" dirty="0" smtClean="0"/>
              <a:t>age.</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464849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When the emperor Theodosius the Great made Milan his Western capital, Ambrose became his close friend and advisor; but Ambrose </a:t>
            </a:r>
            <a:r>
              <a:rPr lang="en-US" dirty="0" smtClean="0"/>
              <a:t>made it clear </a:t>
            </a:r>
            <a:r>
              <a:rPr lang="en-US" dirty="0"/>
              <a:t>that the emperor was </a:t>
            </a:r>
            <a:r>
              <a:rPr lang="en-US" b="1" i="1" dirty="0"/>
              <a:t>not</a:t>
            </a:r>
            <a:r>
              <a:rPr lang="en-US" dirty="0"/>
              <a:t> to behave as a ruler in the Church. </a:t>
            </a:r>
            <a:endParaRPr lang="en-US" dirty="0" smtClean="0"/>
          </a:p>
          <a:p>
            <a:r>
              <a:rPr lang="en-US" dirty="0" smtClean="0"/>
              <a:t>Ambrose </a:t>
            </a:r>
            <a:r>
              <a:rPr lang="en-US" dirty="0"/>
              <a:t>wrote: “The Church belongs to God, therefore it cannot be assigned to Caesar. The emperor is </a:t>
            </a:r>
            <a:r>
              <a:rPr lang="en-US" b="1" i="1" dirty="0"/>
              <a:t>within</a:t>
            </a:r>
            <a:r>
              <a:rPr lang="en-US" dirty="0"/>
              <a:t> the Church, </a:t>
            </a:r>
            <a:r>
              <a:rPr lang="en-US" b="1" i="1" dirty="0"/>
              <a:t>not above</a:t>
            </a:r>
            <a:r>
              <a:rPr lang="en-US" dirty="0"/>
              <a:t> it.”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356368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smtClean="0"/>
              <a:t>Ambrose’s </a:t>
            </a:r>
            <a:r>
              <a:rPr lang="en-US" dirty="0"/>
              <a:t>view led to a famous confrontation between bishop and emperor in </a:t>
            </a:r>
            <a:r>
              <a:rPr lang="en-US" dirty="0" smtClean="0"/>
              <a:t>AD 390</a:t>
            </a:r>
            <a:r>
              <a:rPr lang="en-US" dirty="0"/>
              <a:t>. </a:t>
            </a:r>
            <a:endParaRPr lang="en-US" dirty="0" smtClean="0"/>
          </a:p>
          <a:p>
            <a:pPr lvl="1"/>
            <a:r>
              <a:rPr lang="en-US" dirty="0" smtClean="0"/>
              <a:t>That </a:t>
            </a:r>
            <a:r>
              <a:rPr lang="en-US" dirty="0"/>
              <a:t>year, in the city of Thessalonica, a rioting mob murdered Botherich, the virtuous governor of the province of Illyria, along with several of his officials. The results were explosive. </a:t>
            </a:r>
            <a:endParaRPr lang="en-US" dirty="0" smtClean="0"/>
          </a:p>
          <a:p>
            <a:pPr lvl="1"/>
            <a:r>
              <a:rPr lang="en-US" dirty="0" smtClean="0"/>
              <a:t>Theodosius </a:t>
            </a:r>
            <a:r>
              <a:rPr lang="en-US" dirty="0"/>
              <a:t>was normally a wise, generous, far-seeing ruler, admired for his Christian integrity of character; but he had one fatal weakness – he was prone to outbursts of wild fury, which so terrified everyone that even his wife and children would hide from him. </a:t>
            </a:r>
            <a:endParaRPr lang="en-US" dirty="0" smtClean="0"/>
          </a:p>
          <a:p>
            <a:pPr lvl="1"/>
            <a:r>
              <a:rPr lang="en-US" dirty="0" smtClean="0"/>
              <a:t>When </a:t>
            </a:r>
            <a:r>
              <a:rPr lang="en-US" dirty="0"/>
              <a:t>Theodosius heard about the murder of Botherich, he lost all self-control, and in a fit of wrath he sent an order to his soldiers to massacre the Thessalonians as a punishment. </a:t>
            </a:r>
            <a:endParaRPr lang="en-US" dirty="0" smtClean="0"/>
          </a:p>
          <a:p>
            <a:pPr lvl="1"/>
            <a:r>
              <a:rPr lang="en-US" dirty="0" smtClean="0"/>
              <a:t>Almost </a:t>
            </a:r>
            <a:r>
              <a:rPr lang="en-US" dirty="0"/>
              <a:t>immediately Theodosius recoiled from what he had done, and sent another order cancelling his savage decree</a:t>
            </a:r>
            <a:r>
              <a:rPr lang="en-US" dirty="0" smtClean="0"/>
              <a:t>.</a:t>
            </a:r>
          </a:p>
          <a:p>
            <a:pPr lvl="1"/>
            <a:r>
              <a:rPr lang="en-US" dirty="0"/>
              <a:t>But it was too late. The Thessalonian troops, eager to avenge the murder of their beloved governor, had already butchered some 7,000 people</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4187448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8000" b="-3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*Ambrose of </a:t>
            </a:r>
            <a:r>
              <a:rPr lang="en-US" b="1" dirty="0" smtClean="0"/>
              <a:t>Milan</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When Ambrose heard of this outrage, he boldly excommunicated the emperor and exhorted him to deep, meaningful </a:t>
            </a:r>
            <a:r>
              <a:rPr lang="en-US" dirty="0" smtClean="0"/>
              <a:t>repentance. </a:t>
            </a:r>
          </a:p>
          <a:p>
            <a:r>
              <a:rPr lang="en-US" dirty="0" smtClean="0"/>
              <a:t>Theodosius </a:t>
            </a:r>
            <a:r>
              <a:rPr lang="en-US" dirty="0"/>
              <a:t>turned up at the church in Milan on Sunday, as if nothing had happened, only to find Ambrose barring his way, refusing to let him </a:t>
            </a:r>
            <a:r>
              <a:rPr lang="en-US" dirty="0" smtClean="0"/>
              <a:t>enter! </a:t>
            </a:r>
            <a:endParaRPr lang="en-US" dirty="0" smtClean="0"/>
          </a:p>
          <a:p>
            <a:r>
              <a:rPr lang="en-US" dirty="0" smtClean="0"/>
              <a:t>The </a:t>
            </a:r>
            <a:r>
              <a:rPr lang="en-US" dirty="0"/>
              <a:t>emperor claimed he had repented; Ambrose informed him that words were not enough – his repentance must be as public as his sin had been. </a:t>
            </a:r>
            <a:endParaRPr lang="en-US" dirty="0" smtClean="0"/>
          </a:p>
          <a:p>
            <a:r>
              <a:rPr lang="en-US" dirty="0" smtClean="0"/>
              <a:t>Theodosius </a:t>
            </a:r>
            <a:r>
              <a:rPr lang="en-US" dirty="0"/>
              <a:t>submitted and walked through the streets of Milan doing public penance. </a:t>
            </a:r>
            <a:endParaRPr lang="en-US" dirty="0" smtClean="0"/>
          </a:p>
          <a:p>
            <a:r>
              <a:rPr lang="en-US" dirty="0" smtClean="0"/>
              <a:t>He </a:t>
            </a:r>
            <a:r>
              <a:rPr lang="en-US" dirty="0"/>
              <a:t>was banned from attending worship for </a:t>
            </a:r>
            <a:r>
              <a:rPr lang="en-US" b="1" i="1" dirty="0"/>
              <a:t>eight months</a:t>
            </a:r>
            <a:r>
              <a:rPr lang="en-US" dirty="0"/>
              <a:t>.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4003456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178064</TotalTime>
  <Words>4252</Words>
  <Application>Microsoft Office PowerPoint</Application>
  <PresentationFormat>On-screen Show (4:3)</PresentationFormat>
  <Paragraphs>190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111_Office Theme</vt:lpstr>
      <vt:lpstr>PowerPoint Presentation</vt:lpstr>
      <vt:lpstr>Review</vt:lpstr>
      <vt:lpstr>Review</vt:lpstr>
      <vt:lpstr>PowerPoint Presentation</vt:lpstr>
      <vt:lpstr>*Ambrose of Milan</vt:lpstr>
      <vt:lpstr>*Ambrose of Milan</vt:lpstr>
      <vt:lpstr>*Ambrose of Milan</vt:lpstr>
      <vt:lpstr>*Ambrose of Milan</vt:lpstr>
      <vt:lpstr>*Ambrose of Milan</vt:lpstr>
      <vt:lpstr>*Ambrose of Milan</vt:lpstr>
      <vt:lpstr>PowerPoint Presentation</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*John Chrysostom</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2744</cp:revision>
  <cp:lastPrinted>2019-05-19T14:34:31Z</cp:lastPrinted>
  <dcterms:created xsi:type="dcterms:W3CDTF">2018-06-08T00:19:32Z</dcterms:created>
  <dcterms:modified xsi:type="dcterms:W3CDTF">2019-05-22T02:39:23Z</dcterms:modified>
</cp:coreProperties>
</file>