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220" r:id="rId2"/>
    <p:sldMasterId id="2147485232" r:id="rId3"/>
    <p:sldMasterId id="2147485244" r:id="rId4"/>
  </p:sldMasterIdLst>
  <p:notesMasterIdLst>
    <p:notesMasterId r:id="rId35"/>
  </p:notesMasterIdLst>
  <p:handoutMasterIdLst>
    <p:handoutMasterId r:id="rId36"/>
  </p:handoutMasterIdLst>
  <p:sldIdLst>
    <p:sldId id="1542" r:id="rId5"/>
    <p:sldId id="1543" r:id="rId6"/>
    <p:sldId id="1547" r:id="rId7"/>
    <p:sldId id="1548" r:id="rId8"/>
    <p:sldId id="1549" r:id="rId9"/>
    <p:sldId id="1550" r:id="rId10"/>
    <p:sldId id="1551" r:id="rId11"/>
    <p:sldId id="1552" r:id="rId12"/>
    <p:sldId id="1553" r:id="rId13"/>
    <p:sldId id="1555" r:id="rId14"/>
    <p:sldId id="1556" r:id="rId15"/>
    <p:sldId id="1557" r:id="rId16"/>
    <p:sldId id="1558" r:id="rId17"/>
    <p:sldId id="1559" r:id="rId18"/>
    <p:sldId id="1560" r:id="rId19"/>
    <p:sldId id="1561" r:id="rId20"/>
    <p:sldId id="1563" r:id="rId21"/>
    <p:sldId id="1564" r:id="rId22"/>
    <p:sldId id="1569" r:id="rId23"/>
    <p:sldId id="1570" r:id="rId24"/>
    <p:sldId id="1572" r:id="rId25"/>
    <p:sldId id="1571" r:id="rId26"/>
    <p:sldId id="1573" r:id="rId27"/>
    <p:sldId id="1574" r:id="rId28"/>
    <p:sldId id="1575" r:id="rId29"/>
    <p:sldId id="1576" r:id="rId30"/>
    <p:sldId id="1577" r:id="rId31"/>
    <p:sldId id="1544" r:id="rId32"/>
    <p:sldId id="1545" r:id="rId33"/>
    <p:sldId id="1546" r:id="rId3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5/26/2019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5/26/2019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156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4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003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573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7330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4766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216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32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089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51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120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087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5393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986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393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260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568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163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44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157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4506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2487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7118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213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5827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1066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1604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453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329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10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3841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3512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18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8254997"/>
      </p:ext>
    </p:extLst>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160603"/>
      </p:ext>
    </p:extLst>
  </p:cSld>
  <p:clrMap bg1="lt1" tx1="dk1" bg2="lt2" tx2="dk2" accent1="accent1" accent2="accent2" accent3="accent3" accent4="accent4" accent5="accent5" accent6="accent6" hlink="hlink" folHlink="folHlink"/>
  <p:sldLayoutIdLst>
    <p:sldLayoutId id="2147485233" r:id="rId1"/>
    <p:sldLayoutId id="2147485234" r:id="rId2"/>
    <p:sldLayoutId id="2147485235" r:id="rId3"/>
    <p:sldLayoutId id="2147485236" r:id="rId4"/>
    <p:sldLayoutId id="2147485237" r:id="rId5"/>
    <p:sldLayoutId id="2147485238" r:id="rId6"/>
    <p:sldLayoutId id="2147485239" r:id="rId7"/>
    <p:sldLayoutId id="2147485240" r:id="rId8"/>
    <p:sldLayoutId id="2147485241" r:id="rId9"/>
    <p:sldLayoutId id="2147485242" r:id="rId10"/>
    <p:sldLayoutId id="2147485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4438691"/>
      </p:ext>
    </p:extLst>
  </p:cSld>
  <p:clrMap bg1="lt1" tx1="dk1" bg2="lt2" tx2="dk2" accent1="accent1" accent2="accent2" accent3="accent3" accent4="accent4" accent5="accent5" accent6="accent6" hlink="hlink" folHlink="folHlink"/>
  <p:sldLayoutIdLst>
    <p:sldLayoutId id="2147485245" r:id="rId1"/>
    <p:sldLayoutId id="2147485246" r:id="rId2"/>
    <p:sldLayoutId id="2147485247" r:id="rId3"/>
    <p:sldLayoutId id="2147485248" r:id="rId4"/>
    <p:sldLayoutId id="2147485249" r:id="rId5"/>
    <p:sldLayoutId id="2147485250" r:id="rId6"/>
    <p:sldLayoutId id="2147485251" r:id="rId7"/>
    <p:sldLayoutId id="2147485252" r:id="rId8"/>
    <p:sldLayoutId id="2147485253" r:id="rId9"/>
    <p:sldLayoutId id="2147485254" r:id="rId10"/>
    <p:sldLayoutId id="2147485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hyperlink" Target="https://commons.wikimedia.org/wiki/File:Shivta_Baptismal_font.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9.xml"/><Relationship Id="rId1" Type="http://schemas.openxmlformats.org/officeDocument/2006/relationships/themeOverride" Target="../theme/themeOverride25.xml"/><Relationship Id="rId4" Type="http://schemas.openxmlformats.org/officeDocument/2006/relationships/hyperlink" Target="https://www.hopehelps.org/volunteer-appreciation-week-201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en.wikipedia.org/wiki/History_of_Sofia#/media/File:StGeorgeRotundaSofia.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920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*Scripture and Tradition</a:t>
            </a:r>
            <a:endParaRPr lang="en-US" b="1" dirty="0"/>
          </a:p>
        </p:txBody>
      </p:sp>
      <p:sp>
        <p:nvSpPr>
          <p:cNvPr id="4" name="Content Placeholder 3"/>
          <p:cNvSpPr>
            <a:spLocks noGrp="1"/>
          </p:cNvSpPr>
          <p:nvPr>
            <p:ph idx="1"/>
          </p:nvPr>
        </p:nvSpPr>
        <p:spPr>
          <a:xfrm>
            <a:off x="228600" y="685801"/>
            <a:ext cx="8610600" cy="5864422"/>
          </a:xfrm>
        </p:spPr>
        <p:txBody>
          <a:bodyPr>
            <a:normAutofit fontScale="92500" lnSpcReduction="20000"/>
          </a:bodyPr>
          <a:lstStyle/>
          <a:p>
            <a:r>
              <a:rPr lang="en-US" dirty="0" smtClean="0"/>
              <a:t>For example, Basil </a:t>
            </a:r>
            <a:r>
              <a:rPr lang="en-US" dirty="0"/>
              <a:t>of Caesarea </a:t>
            </a:r>
            <a:r>
              <a:rPr lang="en-US" dirty="0" smtClean="0"/>
              <a:t>wrote:</a:t>
            </a:r>
          </a:p>
          <a:p>
            <a:pPr lvl="1"/>
            <a:r>
              <a:rPr lang="en-US" b="1" i="1" dirty="0">
                <a:latin typeface="Cambria" panose="02040503050406030204" pitchFamily="18" charset="0"/>
                <a:ea typeface="Cambria" panose="02040503050406030204" pitchFamily="18" charset="0"/>
              </a:rPr>
              <a:t>Some</a:t>
            </a:r>
            <a:r>
              <a:rPr lang="en-US" i="1" dirty="0">
                <a:latin typeface="Cambria" panose="02040503050406030204" pitchFamily="18" charset="0"/>
                <a:ea typeface="Cambria" panose="02040503050406030204" pitchFamily="18" charset="0"/>
              </a:rPr>
              <a:t> of the beliefs and practices which have been preserved in the Church we have received from </a:t>
            </a:r>
            <a:r>
              <a:rPr lang="en-US" b="1" i="1" dirty="0">
                <a:latin typeface="Cambria" panose="02040503050406030204" pitchFamily="18" charset="0"/>
                <a:ea typeface="Cambria" panose="02040503050406030204" pitchFamily="18" charset="0"/>
              </a:rPr>
              <a:t>written</a:t>
            </a:r>
            <a:r>
              <a:rPr lang="en-US" i="1" dirty="0">
                <a:latin typeface="Cambria" panose="02040503050406030204" pitchFamily="18" charset="0"/>
                <a:ea typeface="Cambria" panose="02040503050406030204" pitchFamily="18" charset="0"/>
              </a:rPr>
              <a:t> </a:t>
            </a:r>
            <a:r>
              <a:rPr lang="en-US" i="1" dirty="0" smtClean="0">
                <a:latin typeface="Cambria" panose="02040503050406030204" pitchFamily="18" charset="0"/>
                <a:ea typeface="Cambria" panose="02040503050406030204" pitchFamily="18" charset="0"/>
              </a:rPr>
              <a:t>teaching </a:t>
            </a:r>
            <a:r>
              <a:rPr lang="en-US" dirty="0" smtClean="0">
                <a:latin typeface="Cambria" panose="02040503050406030204" pitchFamily="18" charset="0"/>
                <a:ea typeface="Cambria" panose="02040503050406030204" pitchFamily="18" charset="0"/>
              </a:rPr>
              <a:t>[i.e. the scriptures]</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others have been delivered to us </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from the </a:t>
            </a:r>
            <a:r>
              <a:rPr lang="en-US" b="1" i="1" dirty="0">
                <a:latin typeface="Cambria" panose="02040503050406030204" pitchFamily="18" charset="0"/>
                <a:ea typeface="Cambria" panose="02040503050406030204" pitchFamily="18" charset="0"/>
              </a:rPr>
              <a:t>tradition</a:t>
            </a:r>
            <a:r>
              <a:rPr lang="en-US" i="1" dirty="0">
                <a:latin typeface="Cambria" panose="02040503050406030204" pitchFamily="18" charset="0"/>
                <a:ea typeface="Cambria" panose="02040503050406030204" pitchFamily="18" charset="0"/>
              </a:rPr>
              <a:t> of the apostles. </a:t>
            </a:r>
            <a:r>
              <a:rPr lang="en-US" b="1" i="1" dirty="0">
                <a:latin typeface="Cambria" panose="02040503050406030204" pitchFamily="18" charset="0"/>
                <a:ea typeface="Cambria" panose="02040503050406030204" pitchFamily="18" charset="0"/>
              </a:rPr>
              <a:t>Both have the same authority for true godliness</a:t>
            </a:r>
            <a:r>
              <a:rPr lang="en-US" i="1" dirty="0">
                <a:latin typeface="Cambria" panose="02040503050406030204" pitchFamily="18" charset="0"/>
                <a:ea typeface="Cambria" panose="02040503050406030204" pitchFamily="18" charset="0"/>
              </a:rPr>
              <a:t>. No-one will disagree with these things, if he has the smallest experience of the Church’s ordinances. If we tried to play down the value of the customs that lack written authority, claiming that they have little validity, we would unwittingly inflict serious damage on the </a:t>
            </a:r>
            <a:r>
              <a:rPr lang="en-US" i="1" dirty="0" smtClean="0">
                <a:latin typeface="Cambria" panose="02040503050406030204" pitchFamily="18" charset="0"/>
                <a:ea typeface="Cambria" panose="02040503050406030204" pitchFamily="18" charset="0"/>
              </a:rPr>
              <a:t>gospel. </a:t>
            </a:r>
            <a:r>
              <a:rPr lang="en-US" i="1" dirty="0">
                <a:latin typeface="Cambria" panose="02040503050406030204" pitchFamily="18" charset="0"/>
                <a:ea typeface="Cambria" panose="02040503050406030204" pitchFamily="18" charset="0"/>
              </a:rPr>
              <a:t>For example, to mention the most common custom, who gave us a written command to make the sign of the cross over those who have set their hope on the name of the Lord Jesus? What written command do we have for turning to the east in prayer? </a:t>
            </a:r>
            <a:r>
              <a:rPr lang="en-US" i="1" dirty="0" smtClean="0">
                <a:latin typeface="Cambria" panose="02040503050406030204" pitchFamily="18" charset="0"/>
                <a:ea typeface="Cambria" panose="02040503050406030204" pitchFamily="18" charset="0"/>
              </a:rPr>
              <a:t>… </a:t>
            </a:r>
            <a:r>
              <a:rPr lang="en-US" b="1" i="1" dirty="0" smtClean="0">
                <a:latin typeface="Cambria" panose="02040503050406030204" pitchFamily="18" charset="0"/>
                <a:ea typeface="Cambria" panose="02040503050406030204" pitchFamily="18" charset="0"/>
              </a:rPr>
              <a:t>We </a:t>
            </a:r>
            <a:r>
              <a:rPr lang="en-US" b="1" i="1" dirty="0">
                <a:latin typeface="Cambria" panose="02040503050406030204" pitchFamily="18" charset="0"/>
                <a:ea typeface="Cambria" panose="02040503050406030204" pitchFamily="18" charset="0"/>
              </a:rPr>
              <a:t>do not simply limit ourselves to the written record </a:t>
            </a:r>
            <a:r>
              <a:rPr lang="en-US" b="1" i="1" dirty="0" smtClean="0">
                <a:latin typeface="Cambria" panose="02040503050406030204" pitchFamily="18" charset="0"/>
                <a:ea typeface="Cambria" panose="02040503050406030204" pitchFamily="18" charset="0"/>
              </a:rPr>
              <a:t>found </a:t>
            </a:r>
            <a:r>
              <a:rPr lang="en-US" b="1" i="1" dirty="0">
                <a:latin typeface="Cambria" panose="02040503050406030204" pitchFamily="18" charset="0"/>
                <a:ea typeface="Cambria" panose="02040503050406030204" pitchFamily="18" charset="0"/>
              </a:rPr>
              <a:t>in the apostle Paul and the Gospels, but we add on </a:t>
            </a:r>
            <a:r>
              <a:rPr lang="en-US" b="1" i="1" dirty="0" smtClean="0">
                <a:latin typeface="Cambria" panose="02040503050406030204" pitchFamily="18" charset="0"/>
                <a:ea typeface="Cambria" panose="02040503050406030204" pitchFamily="18" charset="0"/>
              </a:rPr>
              <a:t>… other </a:t>
            </a:r>
            <a:r>
              <a:rPr lang="en-US" b="1" i="1" dirty="0">
                <a:latin typeface="Cambria" panose="02040503050406030204" pitchFamily="18" charset="0"/>
                <a:ea typeface="Cambria" panose="02040503050406030204" pitchFamily="18" charset="0"/>
              </a:rPr>
              <a:t>things received from the unwritten tradition</a:t>
            </a:r>
            <a:r>
              <a:rPr lang="en-US" i="1" dirty="0">
                <a:latin typeface="Cambria" panose="02040503050406030204" pitchFamily="18" charset="0"/>
                <a:ea typeface="Cambria" panose="02040503050406030204" pitchFamily="18" charset="0"/>
              </a:rPr>
              <a:t>, and we regard these things as </a:t>
            </a:r>
            <a:r>
              <a:rPr lang="en-US" b="1" i="1" dirty="0">
                <a:latin typeface="Cambria" panose="02040503050406030204" pitchFamily="18" charset="0"/>
                <a:ea typeface="Cambria" panose="02040503050406030204" pitchFamily="18" charset="0"/>
              </a:rPr>
              <a:t>very important</a:t>
            </a:r>
            <a:r>
              <a:rPr lang="en-US" i="1" dirty="0">
                <a:latin typeface="Cambria" panose="02040503050406030204" pitchFamily="18" charset="0"/>
                <a:ea typeface="Cambria" panose="02040503050406030204" pitchFamily="18" charset="0"/>
              </a:rPr>
              <a:t> </a:t>
            </a:r>
            <a:r>
              <a:rPr lang="en-US" i="1" dirty="0" smtClean="0">
                <a:latin typeface="Cambria" panose="02040503050406030204" pitchFamily="18" charset="0"/>
                <a:ea typeface="Cambria" panose="02040503050406030204" pitchFamily="18" charset="0"/>
              </a:rPr>
              <a:t>… We </a:t>
            </a:r>
            <a:r>
              <a:rPr lang="en-US" i="1" dirty="0">
                <a:latin typeface="Cambria" panose="02040503050406030204" pitchFamily="18" charset="0"/>
                <a:ea typeface="Cambria" panose="02040503050406030204" pitchFamily="18" charset="0"/>
              </a:rPr>
              <a:t>do these things on the basis of the </a:t>
            </a:r>
            <a:r>
              <a:rPr lang="en-US" b="1" i="1" dirty="0">
                <a:latin typeface="Cambria" panose="02040503050406030204" pitchFamily="18" charset="0"/>
                <a:ea typeface="Cambria" panose="02040503050406030204" pitchFamily="18" charset="0"/>
              </a:rPr>
              <a:t>unspoken secret </a:t>
            </a:r>
            <a:r>
              <a:rPr lang="en-US" b="1" i="1" dirty="0" smtClean="0">
                <a:latin typeface="Cambria" panose="02040503050406030204" pitchFamily="18" charset="0"/>
                <a:ea typeface="Cambria" panose="02040503050406030204" pitchFamily="18" charset="0"/>
              </a:rPr>
              <a:t>tradition</a:t>
            </a:r>
            <a:r>
              <a:rPr lang="en-US" i="1" dirty="0" smtClean="0">
                <a:latin typeface="Cambria" panose="02040503050406030204" pitchFamily="18" charset="0"/>
                <a:ea typeface="Cambria" panose="02040503050406030204" pitchFamily="18" charset="0"/>
              </a:rPr>
              <a:t> … </a:t>
            </a:r>
            <a:r>
              <a:rPr lang="en-US" i="1" dirty="0">
                <a:latin typeface="Cambria" panose="02040503050406030204" pitchFamily="18" charset="0"/>
                <a:ea typeface="Cambria" panose="02040503050406030204" pitchFamily="18" charset="0"/>
              </a:rPr>
              <a:t>Where does the custom of immersing people three times in baptism come from? </a:t>
            </a:r>
            <a:r>
              <a:rPr lang="en-US" i="1" dirty="0" smtClean="0">
                <a:latin typeface="Cambria" panose="02040503050406030204" pitchFamily="18" charset="0"/>
                <a:ea typeface="Cambria" panose="02040503050406030204" pitchFamily="18" charset="0"/>
              </a:rPr>
              <a:t>… Does </a:t>
            </a:r>
            <a:r>
              <a:rPr lang="en-US" i="1" dirty="0">
                <a:latin typeface="Cambria" panose="02040503050406030204" pitchFamily="18" charset="0"/>
                <a:ea typeface="Cambria" panose="02040503050406030204" pitchFamily="18" charset="0"/>
              </a:rPr>
              <a:t>this not come from the unwritten secret teaching</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t> Needham, Nick. 2,000 Years of Christ's Power Vol. 1: The Age of the Early Church Fathers </a:t>
            </a:r>
            <a:endParaRPr lang="en-US" sz="1400" dirty="0">
              <a:solidFill>
                <a:prstClr val="black"/>
              </a:solidFill>
            </a:endParaRPr>
          </a:p>
        </p:txBody>
      </p:sp>
    </p:spTree>
    <p:extLst>
      <p:ext uri="{BB962C8B-B14F-4D97-AF65-F5344CB8AC3E}">
        <p14:creationId xmlns:p14="http://schemas.microsoft.com/office/powerpoint/2010/main" val="1507071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*Scripture and Tradition</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smtClean="0"/>
              <a:t>It could be argued that many of the practices of the fourth century that they claimed were based on “unwritten tradition” were relatively harmless.</a:t>
            </a:r>
          </a:p>
          <a:p>
            <a:r>
              <a:rPr lang="en-US" dirty="0" smtClean="0"/>
              <a:t>But as time went on, the practice of following “unwritten traditions” soon begin to corrupt their </a:t>
            </a:r>
            <a:r>
              <a:rPr lang="en-US" b="1" i="1" dirty="0" smtClean="0"/>
              <a:t>doctrinal</a:t>
            </a:r>
            <a:r>
              <a:rPr lang="en-US" dirty="0" smtClean="0"/>
              <a:t> beliefs and lead the church into </a:t>
            </a:r>
            <a:r>
              <a:rPr lang="en-US" b="1" i="1" dirty="0" smtClean="0"/>
              <a:t>serious</a:t>
            </a:r>
            <a:r>
              <a:rPr lang="en-US" dirty="0" smtClean="0"/>
              <a:t> error.</a:t>
            </a:r>
          </a:p>
          <a:p>
            <a:r>
              <a:rPr lang="en-US" dirty="0" smtClean="0"/>
              <a:t>Thus we see the importance of looking to scripture </a:t>
            </a:r>
            <a:r>
              <a:rPr lang="en-US" b="1" i="1" dirty="0" smtClean="0"/>
              <a:t>alone</a:t>
            </a:r>
            <a:r>
              <a:rPr lang="en-US" dirty="0" smtClean="0"/>
              <a:t> (</a:t>
            </a:r>
            <a:r>
              <a:rPr lang="en-US" i="1" dirty="0" smtClean="0"/>
              <a:t>sola scriptura</a:t>
            </a:r>
            <a:r>
              <a:rPr lang="en-US" dirty="0" smtClean="0"/>
              <a:t>) as our authoritative voice.</a:t>
            </a:r>
            <a:endParaRPr lang="en-US" dirty="0"/>
          </a:p>
          <a:p>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1320706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Organization</a:t>
            </a:r>
            <a:endParaRPr lang="en-US" b="1" dirty="0"/>
          </a:p>
        </p:txBody>
      </p:sp>
      <p:sp>
        <p:nvSpPr>
          <p:cNvPr id="4" name="Content Placeholder 3"/>
          <p:cNvSpPr>
            <a:spLocks noGrp="1"/>
          </p:cNvSpPr>
          <p:nvPr>
            <p:ph idx="1"/>
          </p:nvPr>
        </p:nvSpPr>
        <p:spPr>
          <a:xfrm>
            <a:off x="228600" y="914400"/>
            <a:ext cx="8610600" cy="5562600"/>
          </a:xfrm>
        </p:spPr>
        <p:txBody>
          <a:bodyPr>
            <a:normAutofit fontScale="92500" lnSpcReduction="20000"/>
          </a:bodyPr>
          <a:lstStyle/>
          <a:p>
            <a:r>
              <a:rPr lang="en-US" dirty="0" smtClean="0"/>
              <a:t>As we have already seen, </a:t>
            </a:r>
            <a:r>
              <a:rPr lang="en-US" dirty="0"/>
              <a:t>Church organization in the </a:t>
            </a:r>
            <a:r>
              <a:rPr lang="en-US" b="1" dirty="0" smtClean="0"/>
              <a:t>first one and a half centuries</a:t>
            </a:r>
            <a:r>
              <a:rPr lang="en-US" dirty="0" smtClean="0"/>
              <a:t> </a:t>
            </a:r>
            <a:r>
              <a:rPr lang="en-US" dirty="0"/>
              <a:t>had </a:t>
            </a:r>
            <a:r>
              <a:rPr lang="en-US" dirty="0" smtClean="0"/>
              <a:t>been very biblical: you had a plurality of equal bishops/elders and you had deacons.</a:t>
            </a:r>
          </a:p>
          <a:p>
            <a:r>
              <a:rPr lang="en-US" dirty="0" smtClean="0"/>
              <a:t>By the </a:t>
            </a:r>
            <a:r>
              <a:rPr lang="en-US" b="1" i="1" dirty="0" smtClean="0"/>
              <a:t>middle of the </a:t>
            </a:r>
            <a:r>
              <a:rPr lang="en-US" b="1" dirty="0"/>
              <a:t>2nd </a:t>
            </a:r>
            <a:r>
              <a:rPr lang="en-US" b="1" dirty="0" smtClean="0"/>
              <a:t>century </a:t>
            </a:r>
            <a:r>
              <a:rPr lang="en-US" dirty="0" smtClean="0"/>
              <a:t>they began to deviate from the biblical teaching in this area and soon each individual church had only </a:t>
            </a:r>
            <a:r>
              <a:rPr lang="en-US" b="1" i="1" dirty="0" smtClean="0"/>
              <a:t>one</a:t>
            </a:r>
            <a:r>
              <a:rPr lang="en-US" dirty="0" smtClean="0"/>
              <a:t> bishop with a plurality of presbyters serving </a:t>
            </a:r>
            <a:r>
              <a:rPr lang="en-US" b="1" i="1" dirty="0" smtClean="0"/>
              <a:t>under</a:t>
            </a:r>
            <a:r>
              <a:rPr lang="en-US" dirty="0" smtClean="0"/>
              <a:t> that bishop – though at that point, when the leaders of </a:t>
            </a:r>
            <a:r>
              <a:rPr lang="en-US" b="1" i="1" dirty="0" smtClean="0"/>
              <a:t>multiple</a:t>
            </a:r>
            <a:r>
              <a:rPr lang="en-US" dirty="0" smtClean="0"/>
              <a:t> churches met to discuss and come to agreement over important doctrinal issues, all bishops continued to have an equal voice. </a:t>
            </a:r>
          </a:p>
          <a:p>
            <a:r>
              <a:rPr lang="en-US" dirty="0" smtClean="0"/>
              <a:t>In </a:t>
            </a:r>
            <a:r>
              <a:rPr lang="en-US" dirty="0"/>
              <a:t>the </a:t>
            </a:r>
            <a:r>
              <a:rPr lang="en-US" b="1" dirty="0"/>
              <a:t>4th century</a:t>
            </a:r>
            <a:r>
              <a:rPr lang="en-US" dirty="0"/>
              <a:t>, </a:t>
            </a:r>
            <a:r>
              <a:rPr lang="en-US" dirty="0" smtClean="0"/>
              <a:t>a complex </a:t>
            </a:r>
            <a:r>
              <a:rPr lang="en-US" b="1" i="1" dirty="0" smtClean="0"/>
              <a:t>multiple</a:t>
            </a:r>
            <a:r>
              <a:rPr lang="en-US" dirty="0" smtClean="0"/>
              <a:t> church </a:t>
            </a:r>
            <a:r>
              <a:rPr lang="en-US" dirty="0"/>
              <a:t>government began to </a:t>
            </a:r>
            <a:r>
              <a:rPr lang="en-US" dirty="0" smtClean="0"/>
              <a:t>form. </a:t>
            </a:r>
          </a:p>
          <a:p>
            <a:r>
              <a:rPr lang="en-US" dirty="0" smtClean="0"/>
              <a:t>No longer were all bishops viewed as equals: Instead</a:t>
            </a:r>
            <a:r>
              <a:rPr lang="en-US" dirty="0"/>
              <a:t>, the bishops of </a:t>
            </a:r>
            <a:r>
              <a:rPr lang="en-US" b="1" i="1" dirty="0"/>
              <a:t>major cities</a:t>
            </a:r>
            <a:r>
              <a:rPr lang="en-US" dirty="0" smtClean="0"/>
              <a:t> came to be viewed as having more authority than bishops of smaller cities.</a:t>
            </a:r>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3356511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Organization</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smtClean="0"/>
              <a:t>The </a:t>
            </a:r>
            <a:r>
              <a:rPr lang="en-US" dirty="0"/>
              <a:t>bishop of a provincial capital </a:t>
            </a:r>
            <a:r>
              <a:rPr lang="en-US" dirty="0" smtClean="0"/>
              <a:t>(like Rome or Constantinople) </a:t>
            </a:r>
            <a:r>
              <a:rPr lang="en-US" dirty="0"/>
              <a:t>was called </a:t>
            </a:r>
            <a:r>
              <a:rPr lang="en-US" dirty="0" smtClean="0"/>
              <a:t>an </a:t>
            </a:r>
            <a:r>
              <a:rPr lang="en-US" b="1" i="1" dirty="0"/>
              <a:t>archbishop</a:t>
            </a:r>
            <a:r>
              <a:rPr lang="en-US" dirty="0"/>
              <a:t> (Greek for “</a:t>
            </a:r>
            <a:r>
              <a:rPr lang="en-US" b="1" i="1" dirty="0"/>
              <a:t>chief </a:t>
            </a:r>
            <a:r>
              <a:rPr lang="en-US" dirty="0"/>
              <a:t>bishop”). </a:t>
            </a:r>
            <a:endParaRPr lang="en-US" dirty="0" smtClean="0"/>
          </a:p>
          <a:p>
            <a:r>
              <a:rPr lang="en-US" dirty="0" smtClean="0"/>
              <a:t>In some cities when </a:t>
            </a:r>
            <a:r>
              <a:rPr lang="en-US" dirty="0"/>
              <a:t>the congregation became too big to meet in one </a:t>
            </a:r>
            <a:r>
              <a:rPr lang="en-US" dirty="0" smtClean="0"/>
              <a:t>place, smaller </a:t>
            </a:r>
            <a:r>
              <a:rPr lang="en-US" dirty="0"/>
              <a:t>congregations were set up, </a:t>
            </a:r>
            <a:r>
              <a:rPr lang="en-US" dirty="0" smtClean="0"/>
              <a:t>which were still </a:t>
            </a:r>
            <a:r>
              <a:rPr lang="en-US" dirty="0"/>
              <a:t>under the authority of the </a:t>
            </a:r>
            <a:r>
              <a:rPr lang="en-US" b="1" i="1" dirty="0"/>
              <a:t>bishop</a:t>
            </a:r>
            <a:r>
              <a:rPr lang="en-US" dirty="0"/>
              <a:t> of the </a:t>
            </a:r>
            <a:r>
              <a:rPr lang="en-US" b="1" i="1" dirty="0"/>
              <a:t>city</a:t>
            </a:r>
            <a:r>
              <a:rPr lang="en-US" dirty="0"/>
              <a:t>, but cared for spiritually by a </a:t>
            </a:r>
            <a:r>
              <a:rPr lang="en-US" b="1" i="1" dirty="0"/>
              <a:t>presbyter</a:t>
            </a:r>
            <a:r>
              <a:rPr lang="en-US" dirty="0"/>
              <a:t> who </a:t>
            </a:r>
            <a:r>
              <a:rPr lang="en-US" dirty="0" smtClean="0"/>
              <a:t>in turn answered to the city bishop</a:t>
            </a:r>
            <a:r>
              <a:rPr lang="en-US" dirty="0"/>
              <a:t>. </a:t>
            </a:r>
            <a:endParaRPr lang="en-US" dirty="0" smtClean="0"/>
          </a:p>
          <a:p>
            <a:r>
              <a:rPr lang="en-US" dirty="0" smtClean="0"/>
              <a:t>It </a:t>
            </a:r>
            <a:r>
              <a:rPr lang="en-US" dirty="0"/>
              <a:t>soon became common for the normal pastor of a congregation to be a presbyter </a:t>
            </a:r>
            <a:r>
              <a:rPr lang="en-US" dirty="0" smtClean="0"/>
              <a:t>(whom they sometimes called a “priest”), </a:t>
            </a:r>
            <a:r>
              <a:rPr lang="en-US" dirty="0"/>
              <a:t>and for the bishop to be pastor only of the central church of a city</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3775915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Organization</a:t>
            </a:r>
            <a:endParaRPr lang="en-US" b="1" dirty="0"/>
          </a:p>
        </p:txBody>
      </p:sp>
      <p:sp>
        <p:nvSpPr>
          <p:cNvPr id="4" name="Content Placeholder 3"/>
          <p:cNvSpPr>
            <a:spLocks noGrp="1"/>
          </p:cNvSpPr>
          <p:nvPr>
            <p:ph idx="1"/>
          </p:nvPr>
        </p:nvSpPr>
        <p:spPr>
          <a:xfrm>
            <a:off x="228600" y="914400"/>
            <a:ext cx="8610600" cy="5562600"/>
          </a:xfrm>
        </p:spPr>
        <p:txBody>
          <a:bodyPr>
            <a:normAutofit fontScale="85000" lnSpcReduction="20000"/>
          </a:bodyPr>
          <a:lstStyle/>
          <a:p>
            <a:r>
              <a:rPr lang="en-US" dirty="0" smtClean="0"/>
              <a:t>Eventually, </a:t>
            </a:r>
            <a:r>
              <a:rPr lang="en-US" dirty="0"/>
              <a:t>a few bishops became even </a:t>
            </a:r>
            <a:r>
              <a:rPr lang="en-US" b="1" i="1" dirty="0"/>
              <a:t>more</a:t>
            </a:r>
            <a:r>
              <a:rPr lang="en-US" dirty="0"/>
              <a:t> powerful than the </a:t>
            </a:r>
            <a:r>
              <a:rPr lang="en-US" dirty="0" smtClean="0"/>
              <a:t>archbishops</a:t>
            </a:r>
            <a:r>
              <a:rPr lang="en-US" dirty="0"/>
              <a:t>, </a:t>
            </a:r>
            <a:r>
              <a:rPr lang="en-US" dirty="0" smtClean="0"/>
              <a:t>due </a:t>
            </a:r>
            <a:r>
              <a:rPr lang="en-US" dirty="0"/>
              <a:t>to the outstanding spiritual or political importance of their cities and churches. </a:t>
            </a:r>
            <a:endParaRPr lang="en-US" dirty="0" smtClean="0"/>
          </a:p>
          <a:p>
            <a:r>
              <a:rPr lang="en-US" dirty="0" smtClean="0"/>
              <a:t>These </a:t>
            </a:r>
            <a:r>
              <a:rPr lang="en-US" dirty="0"/>
              <a:t>supreme bishops came to be called patriarchs (Greek for “fatherly rulers”). </a:t>
            </a:r>
            <a:endParaRPr lang="en-US" dirty="0" smtClean="0"/>
          </a:p>
          <a:p>
            <a:r>
              <a:rPr lang="en-US" dirty="0" smtClean="0"/>
              <a:t>The </a:t>
            </a:r>
            <a:r>
              <a:rPr lang="en-US" dirty="0"/>
              <a:t>Church eventually </a:t>
            </a:r>
            <a:r>
              <a:rPr lang="en-US" dirty="0" smtClean="0"/>
              <a:t>recognized </a:t>
            </a:r>
            <a:r>
              <a:rPr lang="en-US" dirty="0"/>
              <a:t>the bishops of Rome, Constantinople, Alexandria, Antioch and Jerusalem as having this highest patriarchal rank; </a:t>
            </a:r>
            <a:r>
              <a:rPr lang="en-US" dirty="0" smtClean="0"/>
              <a:t>this </a:t>
            </a:r>
            <a:r>
              <a:rPr lang="en-US" dirty="0"/>
              <a:t>recognition became official at the Council of Chalcedon in 451. </a:t>
            </a:r>
            <a:endParaRPr lang="en-US" dirty="0" smtClean="0"/>
          </a:p>
          <a:p>
            <a:r>
              <a:rPr lang="en-US" dirty="0" smtClean="0"/>
              <a:t>By </a:t>
            </a:r>
            <a:r>
              <a:rPr lang="en-US" dirty="0"/>
              <a:t>the 5th century, the territories of the different patriarchs had become fairly well defined, and all other bishops and archbishops in each territory (called a “province”) were under their patriarch’s authority. </a:t>
            </a:r>
            <a:endParaRPr lang="en-US" dirty="0" smtClean="0"/>
          </a:p>
          <a:p>
            <a:r>
              <a:rPr lang="en-US" dirty="0" smtClean="0"/>
              <a:t>The </a:t>
            </a:r>
            <a:r>
              <a:rPr lang="en-US" dirty="0"/>
              <a:t>patriarch of Constantinople became supremely important in the East, simply because his city was the capital of the Eastern or Byzantine Empire. </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2948863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Organization</a:t>
            </a:r>
            <a:endParaRPr lang="en-US" b="1" dirty="0"/>
          </a:p>
        </p:txBody>
      </p:sp>
      <p:sp>
        <p:nvSpPr>
          <p:cNvPr id="4" name="Content Placeholder 3"/>
          <p:cNvSpPr>
            <a:spLocks noGrp="1"/>
          </p:cNvSpPr>
          <p:nvPr>
            <p:ph idx="1"/>
          </p:nvPr>
        </p:nvSpPr>
        <p:spPr>
          <a:xfrm>
            <a:off x="228600" y="914400"/>
            <a:ext cx="8610600" cy="5562600"/>
          </a:xfrm>
        </p:spPr>
        <p:txBody>
          <a:bodyPr>
            <a:normAutofit fontScale="92500" lnSpcReduction="20000"/>
          </a:bodyPr>
          <a:lstStyle/>
          <a:p>
            <a:r>
              <a:rPr lang="en-US" dirty="0" smtClean="0"/>
              <a:t>In </a:t>
            </a:r>
            <a:r>
              <a:rPr lang="en-US" dirty="0"/>
              <a:t>the West, the </a:t>
            </a:r>
            <a:r>
              <a:rPr lang="en-US" b="1" i="1" dirty="0"/>
              <a:t>bishop of Rome </a:t>
            </a:r>
            <a:r>
              <a:rPr lang="en-US" dirty="0"/>
              <a:t>was the </a:t>
            </a:r>
            <a:r>
              <a:rPr lang="en-US" b="1" i="1" dirty="0"/>
              <a:t>only</a:t>
            </a:r>
            <a:r>
              <a:rPr lang="en-US" dirty="0"/>
              <a:t> patriarch. </a:t>
            </a:r>
            <a:endParaRPr lang="en-US" dirty="0" smtClean="0"/>
          </a:p>
          <a:p>
            <a:r>
              <a:rPr lang="en-US" dirty="0" smtClean="0"/>
              <a:t>The </a:t>
            </a:r>
            <a:r>
              <a:rPr lang="en-US" dirty="0"/>
              <a:t>Church might have </a:t>
            </a:r>
            <a:r>
              <a:rPr lang="en-US" dirty="0" smtClean="0"/>
              <a:t>recognized </a:t>
            </a:r>
            <a:r>
              <a:rPr lang="en-US" dirty="0"/>
              <a:t>the bishop of the West’s second greatest city, Carthage, as a patriarch too, but </a:t>
            </a:r>
            <a:r>
              <a:rPr lang="en-US" dirty="0" smtClean="0"/>
              <a:t>Vandal </a:t>
            </a:r>
            <a:r>
              <a:rPr lang="en-US" dirty="0"/>
              <a:t>and Arab invasions in the 5th and 7th centuries left Carthage in ruins. </a:t>
            </a:r>
            <a:endParaRPr lang="en-US" dirty="0" smtClean="0"/>
          </a:p>
          <a:p>
            <a:r>
              <a:rPr lang="en-US" dirty="0" smtClean="0"/>
              <a:t>Christians </a:t>
            </a:r>
            <a:r>
              <a:rPr lang="en-US" dirty="0"/>
              <a:t>tended to give their patriarchs the affectionate title of “papa” or </a:t>
            </a:r>
            <a:r>
              <a:rPr lang="en-US" b="1" i="1" dirty="0"/>
              <a:t>pope</a:t>
            </a:r>
            <a:r>
              <a:rPr lang="en-US" dirty="0"/>
              <a:t>, which means “father”, however, the normal custom </a:t>
            </a:r>
            <a:r>
              <a:rPr lang="en-US" dirty="0" smtClean="0"/>
              <a:t>of many modern writers is </a:t>
            </a:r>
            <a:r>
              <a:rPr lang="en-US" dirty="0"/>
              <a:t>to give the title “pope” specifically to the bishop of Rome, and the title “patriarch” to the bishops of Constantinople, Alexandria, Antioch and Jerusalem. </a:t>
            </a:r>
            <a:endParaRPr lang="en-US" dirty="0" smtClean="0"/>
          </a:p>
          <a:p>
            <a:r>
              <a:rPr lang="en-US" dirty="0" smtClean="0"/>
              <a:t>Until </a:t>
            </a:r>
            <a:r>
              <a:rPr lang="en-US" dirty="0"/>
              <a:t>the great East– West schism of </a:t>
            </a:r>
            <a:r>
              <a:rPr lang="en-US" dirty="0" smtClean="0"/>
              <a:t>1054, </a:t>
            </a:r>
            <a:r>
              <a:rPr lang="en-US" dirty="0"/>
              <a:t>the Eastern Church held to the theory that the five patriarchs of Constantinople, Rome, Alexandria, Antioch and Jerusalem should act together as the leaders of the universal Church</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17598497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Organization</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a:t>The other important structure that developed in the 4th century was the </a:t>
            </a:r>
            <a:r>
              <a:rPr lang="en-US" b="1" i="1" dirty="0" smtClean="0"/>
              <a:t>Ecumenical </a:t>
            </a:r>
            <a:r>
              <a:rPr lang="en-US" b="1" i="1" dirty="0"/>
              <a:t>Council</a:t>
            </a:r>
            <a:r>
              <a:rPr lang="en-US" dirty="0"/>
              <a:t>. </a:t>
            </a:r>
            <a:endParaRPr lang="en-US" dirty="0" smtClean="0"/>
          </a:p>
          <a:p>
            <a:r>
              <a:rPr lang="en-US" dirty="0" smtClean="0"/>
              <a:t>This </a:t>
            </a:r>
            <a:r>
              <a:rPr lang="en-US" dirty="0"/>
              <a:t>was an assembly of bishops from throughout the Empire. </a:t>
            </a:r>
            <a:r>
              <a:rPr lang="en-US" dirty="0" smtClean="0"/>
              <a:t>(“Ecumenical</a:t>
            </a:r>
            <a:r>
              <a:rPr lang="en-US" dirty="0"/>
              <a:t>” comes from the Greek word meaning “the inhabited earth”). </a:t>
            </a:r>
            <a:endParaRPr lang="en-US" dirty="0" smtClean="0"/>
          </a:p>
          <a:p>
            <a:r>
              <a:rPr lang="en-US" dirty="0" smtClean="0"/>
              <a:t>From </a:t>
            </a:r>
            <a:r>
              <a:rPr lang="en-US" dirty="0"/>
              <a:t>the 5th </a:t>
            </a:r>
            <a:r>
              <a:rPr lang="en-US" dirty="0" smtClean="0"/>
              <a:t>century on, </a:t>
            </a:r>
            <a:r>
              <a:rPr lang="en-US" dirty="0"/>
              <a:t>the Church </a:t>
            </a:r>
            <a:r>
              <a:rPr lang="en-US" dirty="0" smtClean="0"/>
              <a:t>began to regard </a:t>
            </a:r>
            <a:r>
              <a:rPr lang="en-US" dirty="0"/>
              <a:t>the decisions of an Ecumenical Council about doctrine and discipline as </a:t>
            </a:r>
            <a:r>
              <a:rPr lang="en-US" b="1" i="1" dirty="0"/>
              <a:t>inspired by the Holy Spirit</a:t>
            </a:r>
            <a:r>
              <a:rPr lang="en-US" dirty="0"/>
              <a:t> and therefore </a:t>
            </a:r>
            <a:r>
              <a:rPr lang="en-US" b="1" i="1" dirty="0" smtClean="0"/>
              <a:t>authoritative</a:t>
            </a:r>
            <a:r>
              <a:rPr lang="en-US" dirty="0" smtClean="0"/>
              <a:t> – thus creating another avenue through which error could creep into the church while being regarded as “authoritative”.</a:t>
            </a:r>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746942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fontScale="85000" lnSpcReduction="20000"/>
          </a:bodyPr>
          <a:lstStyle/>
          <a:p>
            <a:r>
              <a:rPr lang="en-US" dirty="0"/>
              <a:t>The </a:t>
            </a:r>
            <a:r>
              <a:rPr lang="en-US" b="1" i="1" dirty="0"/>
              <a:t>worship </a:t>
            </a:r>
            <a:r>
              <a:rPr lang="en-US" dirty="0"/>
              <a:t>of the Church underwent important developments in the 4th century. </a:t>
            </a:r>
            <a:endParaRPr lang="en-US" dirty="0" smtClean="0"/>
          </a:p>
          <a:p>
            <a:r>
              <a:rPr lang="en-US" dirty="0" smtClean="0"/>
              <a:t>Up </a:t>
            </a:r>
            <a:r>
              <a:rPr lang="en-US" dirty="0"/>
              <a:t>until now, virtually all churches throughout the Empire had conducted their worship in the same </a:t>
            </a:r>
            <a:r>
              <a:rPr lang="en-US" dirty="0" smtClean="0"/>
              <a:t>language: Greek. However</a:t>
            </a:r>
            <a:r>
              <a:rPr lang="en-US" dirty="0"/>
              <a:t>, in the 4th century, the West increasingly </a:t>
            </a:r>
            <a:r>
              <a:rPr lang="en-US" dirty="0" smtClean="0"/>
              <a:t>began using </a:t>
            </a:r>
            <a:r>
              <a:rPr lang="en-US" dirty="0"/>
              <a:t>Latin, until by about </a:t>
            </a:r>
            <a:r>
              <a:rPr lang="en-US" dirty="0" smtClean="0"/>
              <a:t>AD 350 </a:t>
            </a:r>
            <a:r>
              <a:rPr lang="en-US" dirty="0"/>
              <a:t>it had replaced Greek as the preferred language of Western worship. </a:t>
            </a:r>
            <a:endParaRPr lang="en-US" dirty="0" smtClean="0"/>
          </a:p>
          <a:p>
            <a:r>
              <a:rPr lang="en-US" dirty="0" smtClean="0"/>
              <a:t>This </a:t>
            </a:r>
            <a:r>
              <a:rPr lang="en-US" dirty="0"/>
              <a:t>reflected the fact that the Eastern and Western halves of the Empire were drifting apart culturally, and it contributed powerfully to the process by which Eastern and Western Christianity went different ways theologically and spiritually. </a:t>
            </a:r>
            <a:endParaRPr lang="en-US" dirty="0" smtClean="0"/>
          </a:p>
          <a:p>
            <a:r>
              <a:rPr lang="en-US" dirty="0" smtClean="0"/>
              <a:t>Also</a:t>
            </a:r>
            <a:r>
              <a:rPr lang="en-US" dirty="0"/>
              <a:t>, within the East, many Syrian churches began to use Syriac in worship, and many Egyptian churches began to use Coptic. </a:t>
            </a:r>
            <a:endParaRPr lang="en-US" dirty="0" smtClean="0"/>
          </a:p>
          <a:p>
            <a:r>
              <a:rPr lang="en-US" dirty="0" smtClean="0"/>
              <a:t>This </a:t>
            </a:r>
            <a:r>
              <a:rPr lang="en-US" dirty="0"/>
              <a:t>paved the way for Syrian and Egyptian Christians to form their own independent national Churches in the 5th and 6th centuries, separate from the mainstream of Eastern Byzantine </a:t>
            </a:r>
            <a:r>
              <a:rPr lang="en-US" dirty="0" smtClean="0"/>
              <a:t>Christianity.</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251279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fontScale="92500" lnSpcReduction="10000"/>
          </a:bodyPr>
          <a:lstStyle/>
          <a:p>
            <a:r>
              <a:rPr lang="en-US" dirty="0"/>
              <a:t>There was also an increasing emphasis in 4th century worship on liturgy – a fixed, written form of worship. </a:t>
            </a:r>
            <a:endParaRPr lang="en-US" dirty="0" smtClean="0"/>
          </a:p>
          <a:p>
            <a:r>
              <a:rPr lang="en-US" dirty="0" smtClean="0"/>
              <a:t>As </a:t>
            </a:r>
            <a:r>
              <a:rPr lang="en-US" dirty="0"/>
              <a:t>we have seen, liturgies had been in use in Christian worship from the earliest </a:t>
            </a:r>
            <a:r>
              <a:rPr lang="en-US" dirty="0" smtClean="0"/>
              <a:t>times, </a:t>
            </a:r>
            <a:r>
              <a:rPr lang="en-US" dirty="0"/>
              <a:t>but there was now less and less room for the bishop, who led the worship, to vary from the set pattern. </a:t>
            </a:r>
            <a:endParaRPr lang="en-US" dirty="0" smtClean="0"/>
          </a:p>
          <a:p>
            <a:r>
              <a:rPr lang="en-US" dirty="0"/>
              <a:t>4th century worship also witnessed a powerful trend towards a greater use of ritual and ceremony. </a:t>
            </a:r>
          </a:p>
          <a:p>
            <a:r>
              <a:rPr lang="en-US" dirty="0"/>
              <a:t>We find the clearest example of this in the church of Jerusalem during the leadership of Cyril, who became bishop in AD 350. </a:t>
            </a:r>
          </a:p>
          <a:p>
            <a:r>
              <a:rPr lang="en-US" dirty="0"/>
              <a:t>It is in Cyril’s Jerusalem church that we first hear of clergy wearing special vestments, the use of incense, the carrying of lights (lamps, candles, tapers), and other ceremonies. </a:t>
            </a:r>
          </a:p>
          <a:p>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14673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fontScale="92500" lnSpcReduction="20000"/>
          </a:bodyPr>
          <a:lstStyle/>
          <a:p>
            <a:r>
              <a:rPr lang="en-US" dirty="0" smtClean="0"/>
              <a:t>In 4th </a:t>
            </a:r>
            <a:r>
              <a:rPr lang="en-US" dirty="0"/>
              <a:t>century worship </a:t>
            </a:r>
            <a:r>
              <a:rPr lang="en-US" dirty="0" smtClean="0"/>
              <a:t>we begin to see the unfortunate growth of many </a:t>
            </a:r>
            <a:r>
              <a:rPr lang="en-US" b="1" i="1" dirty="0" smtClean="0"/>
              <a:t>idolatrous practices</a:t>
            </a:r>
            <a:r>
              <a:rPr lang="en-US" dirty="0" smtClean="0"/>
              <a:t> beginning to creep into the church. </a:t>
            </a:r>
          </a:p>
          <a:p>
            <a:r>
              <a:rPr lang="en-US" dirty="0" smtClean="0"/>
              <a:t>Christians began to attach great importance </a:t>
            </a:r>
            <a:r>
              <a:rPr lang="en-US" dirty="0"/>
              <a:t>to the dead bodies of those who had been considered outstandingly holy in their lifetimes, especially martyrs. </a:t>
            </a:r>
            <a:endParaRPr lang="en-US" dirty="0" smtClean="0"/>
          </a:p>
          <a:p>
            <a:r>
              <a:rPr lang="en-US" dirty="0" smtClean="0"/>
              <a:t>Chapels </a:t>
            </a:r>
            <a:r>
              <a:rPr lang="en-US" dirty="0"/>
              <a:t>and shrines, and sometimes churches, were built over the tombs of </a:t>
            </a:r>
            <a:r>
              <a:rPr lang="en-US" dirty="0" smtClean="0"/>
              <a:t>revered “saints”. </a:t>
            </a:r>
          </a:p>
          <a:p>
            <a:r>
              <a:rPr lang="en-US" dirty="0" smtClean="0"/>
              <a:t>Believers </a:t>
            </a:r>
            <a:r>
              <a:rPr lang="en-US" dirty="0"/>
              <a:t>increasingly prized “relics” of saints – things that had belonged to the saint when he was alive, e.g. a piece of his clothing, or even one of his bones. </a:t>
            </a:r>
            <a:endParaRPr lang="en-US" dirty="0" smtClean="0"/>
          </a:p>
          <a:p>
            <a:r>
              <a:rPr lang="en-US" dirty="0" smtClean="0"/>
              <a:t>The </a:t>
            </a:r>
            <a:r>
              <a:rPr lang="en-US" dirty="0"/>
              <a:t>idea </a:t>
            </a:r>
            <a:r>
              <a:rPr lang="en-US" dirty="0" smtClean="0"/>
              <a:t>developed </a:t>
            </a:r>
            <a:r>
              <a:rPr lang="en-US" dirty="0"/>
              <a:t>that the dead saint, now in heaven, could help struggling believers on earth by his prayers. </a:t>
            </a:r>
            <a:endParaRPr lang="en-US" dirty="0" smtClean="0"/>
          </a:p>
          <a:p>
            <a:r>
              <a:rPr lang="en-US" dirty="0" smtClean="0"/>
              <a:t>So </a:t>
            </a:r>
            <a:r>
              <a:rPr lang="en-US" dirty="0"/>
              <a:t>Christians </a:t>
            </a:r>
            <a:r>
              <a:rPr lang="en-US" dirty="0" smtClean="0"/>
              <a:t>practiced </a:t>
            </a:r>
            <a:r>
              <a:rPr lang="en-US" dirty="0"/>
              <a:t>– not praying to the saints – but asking the saints in heaven to pray for them. </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3517043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77500" lnSpcReduction="20000"/>
          </a:bodyPr>
          <a:lstStyle/>
          <a:p>
            <a:r>
              <a:rPr lang="en-US" dirty="0" smtClean="0"/>
              <a:t>How did Ambrose end up becoming bishop </a:t>
            </a:r>
            <a:r>
              <a:rPr lang="en-US" dirty="0"/>
              <a:t>of </a:t>
            </a:r>
            <a:r>
              <a:rPr lang="en-US" dirty="0" smtClean="0"/>
              <a:t>Milan?</a:t>
            </a:r>
          </a:p>
          <a:p>
            <a:pPr lvl="1"/>
            <a:r>
              <a:rPr lang="en-US" dirty="0"/>
              <a:t>In AD 374, the death of Auxentius, the bishop of Milan and the West’s leading Arian, threw the Milanese church into a fierce power-struggle between Arians and Trinitarians over who should succeed him as bishop. </a:t>
            </a:r>
          </a:p>
          <a:p>
            <a:pPr lvl="1"/>
            <a:r>
              <a:rPr lang="en-US" dirty="0" smtClean="0"/>
              <a:t>Ambrose </a:t>
            </a:r>
            <a:r>
              <a:rPr lang="en-US" dirty="0"/>
              <a:t>was provincial governor of Milan at that time, and it was his duty to make sure that the election did not erupt into public disorder and violence. </a:t>
            </a:r>
          </a:p>
          <a:p>
            <a:pPr lvl="1"/>
            <a:r>
              <a:rPr lang="en-US" dirty="0"/>
              <a:t>As he addressed the excited church members, </a:t>
            </a:r>
            <a:r>
              <a:rPr lang="en-US" dirty="0" smtClean="0"/>
              <a:t>a </a:t>
            </a:r>
            <a:r>
              <a:rPr lang="en-US" dirty="0"/>
              <a:t>child’s voice suddenly shouted out, “Ambrose for bishop!” </a:t>
            </a:r>
            <a:r>
              <a:rPr lang="en-US" dirty="0" smtClean="0"/>
              <a:t>Soon, </a:t>
            </a:r>
            <a:r>
              <a:rPr lang="en-US" dirty="0"/>
              <a:t>t</a:t>
            </a:r>
            <a:r>
              <a:rPr lang="en-US" dirty="0" smtClean="0"/>
              <a:t>he </a:t>
            </a:r>
            <a:r>
              <a:rPr lang="en-US" dirty="0"/>
              <a:t>whole crowd took up the </a:t>
            </a:r>
            <a:r>
              <a:rPr lang="en-US" dirty="0" smtClean="0"/>
              <a:t>cry.</a:t>
            </a:r>
          </a:p>
          <a:p>
            <a:pPr lvl="1"/>
            <a:r>
              <a:rPr lang="en-US" dirty="0"/>
              <a:t>Ambrose was horrified, but he interpreted the event as God’s will and reluctantly submitted.</a:t>
            </a:r>
          </a:p>
          <a:p>
            <a:r>
              <a:rPr lang="en-US" dirty="0" smtClean="0"/>
              <a:t>What was Ambrose’s view on the relationship between the emperor and the church?</a:t>
            </a:r>
          </a:p>
          <a:p>
            <a:pPr lvl="1"/>
            <a:r>
              <a:rPr lang="en-US" dirty="0"/>
              <a:t>The Church belongs to God, </a:t>
            </a:r>
            <a:r>
              <a:rPr lang="en-US" dirty="0" smtClean="0"/>
              <a:t>not </a:t>
            </a:r>
            <a:r>
              <a:rPr lang="en-US" dirty="0"/>
              <a:t>Caesar. The emperor is </a:t>
            </a:r>
            <a:r>
              <a:rPr lang="en-US" b="1" i="1" dirty="0"/>
              <a:t>within</a:t>
            </a:r>
            <a:r>
              <a:rPr lang="en-US" dirty="0"/>
              <a:t> the Church, </a:t>
            </a:r>
            <a:r>
              <a:rPr lang="en-US" b="1" i="1" dirty="0"/>
              <a:t>not above</a:t>
            </a:r>
            <a:r>
              <a:rPr lang="en-US" dirty="0"/>
              <a:t> it</a:t>
            </a:r>
            <a:r>
              <a:rPr lang="en-US" dirty="0" smtClean="0"/>
              <a:t>.</a:t>
            </a:r>
          </a:p>
          <a:p>
            <a:r>
              <a:rPr lang="en-US" dirty="0" smtClean="0"/>
              <a:t>Describe how Ambrose’s </a:t>
            </a:r>
            <a:r>
              <a:rPr lang="en-US" dirty="0"/>
              <a:t>view </a:t>
            </a:r>
            <a:r>
              <a:rPr lang="en-US" dirty="0" smtClean="0"/>
              <a:t>played out in the famous </a:t>
            </a:r>
            <a:r>
              <a:rPr lang="en-US" dirty="0"/>
              <a:t>confrontation between </a:t>
            </a:r>
            <a:r>
              <a:rPr lang="en-US" dirty="0" smtClean="0"/>
              <a:t>him and the emperor </a:t>
            </a:r>
            <a:r>
              <a:rPr lang="en-US" dirty="0"/>
              <a:t>Theodosius</a:t>
            </a:r>
            <a:r>
              <a:rPr lang="en-US" dirty="0" smtClean="0"/>
              <a:t>.</a:t>
            </a:r>
          </a:p>
          <a:p>
            <a:pPr lvl="1"/>
            <a:r>
              <a:rPr lang="en-US" dirty="0" smtClean="0"/>
              <a:t>The emperor ordered his troops to slaughter thousands of Thessalonians</a:t>
            </a:r>
          </a:p>
          <a:p>
            <a:pPr lvl="1"/>
            <a:r>
              <a:rPr lang="en-US" dirty="0" smtClean="0"/>
              <a:t>Ambrose excommunicated </a:t>
            </a:r>
            <a:r>
              <a:rPr lang="en-US" dirty="0"/>
              <a:t>the emperor </a:t>
            </a:r>
            <a:r>
              <a:rPr lang="en-US" dirty="0" smtClean="0"/>
              <a:t>for giving such an order and </a:t>
            </a:r>
            <a:r>
              <a:rPr lang="en-US" dirty="0"/>
              <a:t>exhorted him to deep, meaningful repentance. </a:t>
            </a:r>
          </a:p>
          <a:p>
            <a:pPr lvl="1"/>
            <a:r>
              <a:rPr lang="en-US" dirty="0" smtClean="0"/>
              <a:t>The emperor </a:t>
            </a:r>
            <a:r>
              <a:rPr lang="en-US" dirty="0"/>
              <a:t>turned up at the church in Milan on Sunday, as if nothing had happened, only to find Ambrose barring his way, refusing to let him enter! </a:t>
            </a:r>
          </a:p>
          <a:p>
            <a:pPr lvl="1"/>
            <a:r>
              <a:rPr lang="en-US" dirty="0" smtClean="0"/>
              <a:t>Ambrose banned  </a:t>
            </a:r>
            <a:r>
              <a:rPr lang="en-US" dirty="0"/>
              <a:t>t</a:t>
            </a:r>
            <a:r>
              <a:rPr lang="en-US" dirty="0" smtClean="0"/>
              <a:t>he emperor from </a:t>
            </a:r>
            <a:r>
              <a:rPr lang="en-US" dirty="0"/>
              <a:t>attending worship for </a:t>
            </a:r>
            <a:r>
              <a:rPr lang="en-US" b="1" i="1" dirty="0"/>
              <a:t>eight months</a:t>
            </a:r>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508114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smtClean="0"/>
              <a:t>In </a:t>
            </a:r>
            <a:r>
              <a:rPr lang="en-US" dirty="0"/>
              <a:t>popular piety, it often drifted into a custom of actually praying to the saints which was little different from the way that Pagans had prayed to their various gods. </a:t>
            </a:r>
            <a:endParaRPr lang="en-US" dirty="0" smtClean="0"/>
          </a:p>
          <a:p>
            <a:r>
              <a:rPr lang="en-US" dirty="0" smtClean="0"/>
              <a:t>People </a:t>
            </a:r>
            <a:r>
              <a:rPr lang="en-US" dirty="0"/>
              <a:t>considered particular saints to be especially good at meeting particular needs: one could bring about a cure for childlessness, another could protect </a:t>
            </a:r>
            <a:r>
              <a:rPr lang="en-US" dirty="0" smtClean="0"/>
              <a:t>travelers, </a:t>
            </a:r>
            <a:r>
              <a:rPr lang="en-US" dirty="0"/>
              <a:t>another could reveal the future, etc</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1845516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lnSpcReduction="10000"/>
          </a:bodyPr>
          <a:lstStyle/>
          <a:p>
            <a:r>
              <a:rPr lang="en-US" dirty="0"/>
              <a:t>It was also during the 4th century that believers began to adorn churches with </a:t>
            </a:r>
            <a:r>
              <a:rPr lang="en-US" b="1" i="1" dirty="0"/>
              <a:t>pictures</a:t>
            </a:r>
            <a:r>
              <a:rPr lang="en-US" dirty="0"/>
              <a:t> of </a:t>
            </a:r>
            <a:r>
              <a:rPr lang="en-US" dirty="0" smtClean="0"/>
              <a:t>Christ </a:t>
            </a:r>
            <a:r>
              <a:rPr lang="en-US" dirty="0"/>
              <a:t>and the saints (this would include holy men and women from the Bible itself and from the history of the Christian Church). </a:t>
            </a:r>
            <a:endParaRPr lang="en-US" dirty="0" smtClean="0"/>
          </a:p>
          <a:p>
            <a:r>
              <a:rPr lang="en-US" dirty="0" smtClean="0"/>
              <a:t>Christians </a:t>
            </a:r>
            <a:r>
              <a:rPr lang="en-US" dirty="0"/>
              <a:t>in the East called these pictures </a:t>
            </a:r>
            <a:r>
              <a:rPr lang="en-US" dirty="0" smtClean="0"/>
              <a:t>“icons” </a:t>
            </a:r>
            <a:r>
              <a:rPr lang="en-US" dirty="0"/>
              <a:t>– icon is the Greek word for “image”. </a:t>
            </a:r>
            <a:endParaRPr lang="en-US" dirty="0" smtClean="0"/>
          </a:p>
          <a:p>
            <a:r>
              <a:rPr lang="en-US" dirty="0" smtClean="0"/>
              <a:t>Prior </a:t>
            </a:r>
            <a:r>
              <a:rPr lang="en-US" dirty="0"/>
              <a:t>to the 4th century, Christian icons had hardly ever been used to decorate churches, although Christians had certainly used them in other contexts. </a:t>
            </a:r>
            <a:endParaRPr lang="en-US" dirty="0" smtClean="0"/>
          </a:p>
          <a:p>
            <a:r>
              <a:rPr lang="en-US" dirty="0" smtClean="0"/>
              <a:t>For </a:t>
            </a:r>
            <a:r>
              <a:rPr lang="en-US" dirty="0"/>
              <a:t>example, Tertullian spoke (disapprovingly) of cups which depicted Christ as a good shepherd carrying a sheep. </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3787449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fontScale="92500" lnSpcReduction="20000"/>
          </a:bodyPr>
          <a:lstStyle/>
          <a:p>
            <a:r>
              <a:rPr lang="en-US" dirty="0" smtClean="0"/>
              <a:t>Clement </a:t>
            </a:r>
            <a:r>
              <a:rPr lang="en-US" dirty="0"/>
              <a:t>of Alexandria mentioned signet rings with which Christians attached their personal seal to a letter; these rings impressed a Christian symbol into the sealing </a:t>
            </a:r>
            <a:r>
              <a:rPr lang="en-US" dirty="0" smtClean="0"/>
              <a:t>wax: </a:t>
            </a:r>
          </a:p>
          <a:p>
            <a:pPr lvl="1"/>
            <a:r>
              <a:rPr lang="en-US" dirty="0" smtClean="0"/>
              <a:t>a </a:t>
            </a:r>
            <a:r>
              <a:rPr lang="en-US" dirty="0"/>
              <a:t>fish (Christ</a:t>
            </a:r>
            <a:r>
              <a:rPr lang="en-US" dirty="0" smtClean="0"/>
              <a:t>)</a:t>
            </a:r>
          </a:p>
          <a:p>
            <a:pPr lvl="1"/>
            <a:r>
              <a:rPr lang="en-US" dirty="0" smtClean="0"/>
              <a:t>a </a:t>
            </a:r>
            <a:r>
              <a:rPr lang="en-US" dirty="0"/>
              <a:t>dove (the Holy Spirit</a:t>
            </a:r>
            <a:r>
              <a:rPr lang="en-US" dirty="0" smtClean="0"/>
              <a:t>)</a:t>
            </a:r>
          </a:p>
          <a:p>
            <a:pPr lvl="1"/>
            <a:r>
              <a:rPr lang="en-US" dirty="0" smtClean="0"/>
              <a:t>an </a:t>
            </a:r>
            <a:r>
              <a:rPr lang="en-US" dirty="0"/>
              <a:t>anchor (faith – see Heb. 6: 19</a:t>
            </a:r>
            <a:r>
              <a:rPr lang="en-US" dirty="0" smtClean="0"/>
              <a:t>)</a:t>
            </a:r>
          </a:p>
          <a:p>
            <a:pPr lvl="1"/>
            <a:r>
              <a:rPr lang="en-US" dirty="0" smtClean="0"/>
              <a:t>a </a:t>
            </a:r>
            <a:r>
              <a:rPr lang="en-US" dirty="0"/>
              <a:t>loaf of bread (holy communion). </a:t>
            </a:r>
            <a:endParaRPr lang="en-US" dirty="0" smtClean="0"/>
          </a:p>
          <a:p>
            <a:r>
              <a:rPr lang="en-US" dirty="0" smtClean="0"/>
              <a:t>The </a:t>
            </a:r>
            <a:r>
              <a:rPr lang="en-US" dirty="0"/>
              <a:t>fish was a </a:t>
            </a:r>
            <a:r>
              <a:rPr lang="en-US" dirty="0" smtClean="0"/>
              <a:t>favorite </a:t>
            </a:r>
            <a:r>
              <a:rPr lang="en-US" dirty="0"/>
              <a:t>icon, </a:t>
            </a:r>
            <a:r>
              <a:rPr lang="en-US" dirty="0" smtClean="0"/>
              <a:t>symbolizing </a:t>
            </a:r>
            <a:r>
              <a:rPr lang="en-US" dirty="0"/>
              <a:t>Christ. The Greek word for fish was ΙΧΘUΣ (in English, “</a:t>
            </a:r>
            <a:r>
              <a:rPr lang="en-US" i="1" dirty="0" err="1"/>
              <a:t>ichthus</a:t>
            </a:r>
            <a:r>
              <a:rPr lang="en-US" dirty="0"/>
              <a:t>”); each letter in the word stood for </a:t>
            </a:r>
            <a:r>
              <a:rPr lang="en-US" dirty="0" err="1"/>
              <a:t>ΥΙησοῦς</a:t>
            </a:r>
            <a:r>
              <a:rPr lang="en-US" dirty="0"/>
              <a:t> </a:t>
            </a:r>
            <a:r>
              <a:rPr lang="en-US" dirty="0" err="1"/>
              <a:t>Χριστός</a:t>
            </a:r>
            <a:r>
              <a:rPr lang="en-US" dirty="0"/>
              <a:t> </a:t>
            </a:r>
            <a:r>
              <a:rPr lang="en-US" dirty="0" err="1"/>
              <a:t>Θεου</a:t>
            </a:r>
            <a:r>
              <a:rPr lang="en-US" dirty="0"/>
              <a:t>͂ </a:t>
            </a:r>
            <a:r>
              <a:rPr lang="en-US" dirty="0" err="1"/>
              <a:t>Uἱ</a:t>
            </a:r>
            <a:r>
              <a:rPr lang="en-US" dirty="0" err="1" smtClean="0"/>
              <a:t>ος</a:t>
            </a:r>
            <a:r>
              <a:rPr lang="en-US" dirty="0" smtClean="0"/>
              <a:t> </a:t>
            </a:r>
            <a:r>
              <a:rPr lang="en-US" dirty="0" err="1" smtClean="0"/>
              <a:t>Σωτηρ</a:t>
            </a:r>
            <a:r>
              <a:rPr lang="en-US" dirty="0" smtClean="0"/>
              <a:t> </a:t>
            </a:r>
            <a:r>
              <a:rPr lang="en-US" dirty="0"/>
              <a:t>– “Jesus Christ, Son of God, </a:t>
            </a:r>
            <a:r>
              <a:rPr lang="en-US" dirty="0" smtClean="0"/>
              <a:t>Savior”. </a:t>
            </a:r>
          </a:p>
          <a:p>
            <a:r>
              <a:rPr lang="en-US" dirty="0" smtClean="0"/>
              <a:t>The </a:t>
            </a:r>
            <a:r>
              <a:rPr lang="en-US" dirty="0"/>
              <a:t>great </a:t>
            </a:r>
            <a:r>
              <a:rPr lang="en-US" dirty="0" smtClean="0"/>
              <a:t> Church historian of the 4th century, Eusebius of Caesarea</a:t>
            </a:r>
            <a:r>
              <a:rPr lang="en-US" dirty="0"/>
              <a:t>, although himself personally opposed to icons, mentioned their widespread existence: “The features of the apostles Paul and Peter, and indeed of Christ Himself, have been preserved in </a:t>
            </a:r>
            <a:r>
              <a:rPr lang="en-US" dirty="0" smtClean="0"/>
              <a:t>colored </a:t>
            </a:r>
            <a:r>
              <a:rPr lang="en-US" dirty="0"/>
              <a:t>pictures which I have seen.” </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2015716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smtClean="0"/>
              <a:t>Christian </a:t>
            </a:r>
            <a:r>
              <a:rPr lang="en-US" dirty="0"/>
              <a:t>icons were particularly used in Rome on and around the tombs of believers. </a:t>
            </a:r>
            <a:endParaRPr lang="en-US" dirty="0" smtClean="0"/>
          </a:p>
          <a:p>
            <a:r>
              <a:rPr lang="en-US" dirty="0" smtClean="0"/>
              <a:t>These </a:t>
            </a:r>
            <a:r>
              <a:rPr lang="en-US" dirty="0"/>
              <a:t>tombs were located in secret underground passages known as “catacombs”, and date back to the 1st century AD. </a:t>
            </a:r>
            <a:endParaRPr lang="en-US" dirty="0" smtClean="0"/>
          </a:p>
          <a:p>
            <a:r>
              <a:rPr lang="en-US" dirty="0" smtClean="0"/>
              <a:t>Early </a:t>
            </a:r>
            <a:r>
              <a:rPr lang="en-US" dirty="0"/>
              <a:t>Christian art in the Roman catacombs often depicted Biblical </a:t>
            </a:r>
            <a:r>
              <a:rPr lang="en-US" dirty="0" smtClean="0"/>
              <a:t>scenes from the Old and New Testament. </a:t>
            </a:r>
          </a:p>
          <a:p>
            <a:r>
              <a:rPr lang="en-US" dirty="0" smtClean="0"/>
              <a:t>The </a:t>
            </a:r>
            <a:r>
              <a:rPr lang="en-US" dirty="0"/>
              <a:t>first church we know about which had pictures like these painted on its walls was a 3rd century church in Dura (in present-day Iraq</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2569597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fontScale="92500"/>
          </a:bodyPr>
          <a:lstStyle/>
          <a:p>
            <a:r>
              <a:rPr lang="en-US" dirty="0"/>
              <a:t>However, it was only in the 4th century that the adorning of churches with icons became a common practice. </a:t>
            </a:r>
            <a:endParaRPr lang="en-US" dirty="0" smtClean="0"/>
          </a:p>
          <a:p>
            <a:r>
              <a:rPr lang="en-US" dirty="0" smtClean="0"/>
              <a:t>In </a:t>
            </a:r>
            <a:r>
              <a:rPr lang="en-US" dirty="0"/>
              <a:t>part, this was because it was only in the 4th century that church buildings themselves became the universal norm; before the conversion of Constantine, when the threat of persecution continually hung over Christians, many assemblies of believers still met in private houses. </a:t>
            </a:r>
            <a:endParaRPr lang="en-US" dirty="0" smtClean="0"/>
          </a:p>
          <a:p>
            <a:r>
              <a:rPr lang="en-US" dirty="0" smtClean="0"/>
              <a:t>But </a:t>
            </a:r>
            <a:r>
              <a:rPr lang="en-US" dirty="0"/>
              <a:t>when the fear of government persecution vanished in Constantine’s reign, Christians could afford to be much more open and public in expressing their faith; and so the construction of special buildings for worship, and the adorning of these buildings with Christian art, went hand-in-hand. </a:t>
            </a:r>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3126265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fontScale="92500"/>
          </a:bodyPr>
          <a:lstStyle/>
          <a:p>
            <a:r>
              <a:rPr lang="en-US" dirty="0" smtClean="0"/>
              <a:t>Even </a:t>
            </a:r>
            <a:r>
              <a:rPr lang="en-US" dirty="0"/>
              <a:t>so, some of the 4th century fathers, notably Epiphanius of Salamis (315-403), were violently opposed to this use of icons in churches. </a:t>
            </a:r>
            <a:endParaRPr lang="en-US" dirty="0" smtClean="0"/>
          </a:p>
          <a:p>
            <a:r>
              <a:rPr lang="en-US" dirty="0" smtClean="0"/>
              <a:t>Epiphanius</a:t>
            </a:r>
            <a:r>
              <a:rPr lang="en-US" dirty="0"/>
              <a:t>, bishop of the capital city of Cyprus, was a zealous foe of Arianism and all other deviations from orthodoxy; his book, </a:t>
            </a:r>
            <a:r>
              <a:rPr lang="en-US" i="1" dirty="0"/>
              <a:t>Medicine Chest for the Cure of All Heresies</a:t>
            </a:r>
            <a:r>
              <a:rPr lang="en-US" dirty="0"/>
              <a:t>, is our greatest single source of information about non-Catholic religious groups in the patristic period. </a:t>
            </a:r>
            <a:endParaRPr lang="en-US" dirty="0" smtClean="0"/>
          </a:p>
          <a:p>
            <a:r>
              <a:rPr lang="en-US" dirty="0" smtClean="0"/>
              <a:t>As </a:t>
            </a:r>
            <a:r>
              <a:rPr lang="en-US" dirty="0"/>
              <a:t>far as Epiphanius was concerned, icons in churches were another deviation. He once saw a picture of Christ woven into a curtain in a church in Palestine, and was so angry that he tore it down and complained to the bishop of Jerusalem</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2168153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*Church Worship</a:t>
            </a:r>
            <a:endParaRPr lang="en-US" b="1" dirty="0"/>
          </a:p>
        </p:txBody>
      </p:sp>
      <p:sp>
        <p:nvSpPr>
          <p:cNvPr id="4" name="Content Placeholder 3"/>
          <p:cNvSpPr>
            <a:spLocks noGrp="1"/>
          </p:cNvSpPr>
          <p:nvPr>
            <p:ph idx="1"/>
          </p:nvPr>
        </p:nvSpPr>
        <p:spPr>
          <a:xfrm>
            <a:off x="228600" y="914400"/>
            <a:ext cx="8610600" cy="5562600"/>
          </a:xfrm>
        </p:spPr>
        <p:txBody>
          <a:bodyPr>
            <a:normAutofit lnSpcReduction="10000"/>
          </a:bodyPr>
          <a:lstStyle/>
          <a:p>
            <a:r>
              <a:rPr lang="en-US" dirty="0"/>
              <a:t>But Epiphanius was fighting a losing battle. </a:t>
            </a:r>
            <a:endParaRPr lang="en-US" dirty="0" smtClean="0"/>
          </a:p>
          <a:p>
            <a:r>
              <a:rPr lang="en-US" dirty="0" smtClean="0"/>
              <a:t>Other </a:t>
            </a:r>
            <a:r>
              <a:rPr lang="en-US" dirty="0"/>
              <a:t>great fathers of the 4th century, like Ambrose of Milan and Augustine of Hippo, defended the adorning of church buildings with religious icons. </a:t>
            </a:r>
            <a:endParaRPr lang="en-US" dirty="0" smtClean="0"/>
          </a:p>
          <a:p>
            <a:r>
              <a:rPr lang="en-US" dirty="0" smtClean="0"/>
              <a:t>They </a:t>
            </a:r>
            <a:r>
              <a:rPr lang="en-US" dirty="0"/>
              <a:t>became extremely popular; most churches soon displayed images of Christ and the saints, in the form of paintings, tapestries, mosaics and sculptures. </a:t>
            </a:r>
            <a:endParaRPr lang="en-US" dirty="0" smtClean="0"/>
          </a:p>
          <a:p>
            <a:r>
              <a:rPr lang="en-US" dirty="0" smtClean="0"/>
              <a:t>Bibles</a:t>
            </a:r>
            <a:r>
              <a:rPr lang="en-US" dirty="0"/>
              <a:t>, too, increasingly contained religious illustrations, which were often very beautiful. </a:t>
            </a:r>
            <a:endParaRPr lang="en-US" dirty="0" smtClean="0"/>
          </a:p>
          <a:p>
            <a:r>
              <a:rPr lang="en-US" dirty="0" smtClean="0"/>
              <a:t>However</a:t>
            </a:r>
            <a:r>
              <a:rPr lang="en-US" dirty="0"/>
              <a:t>, Epiphanius’s hostility to icons never entirely died out in the Church, and it blazed up again in the Eastern Church with devastating ferocity in the great “iconoclastic controversy” of the 8th and 9th centuries</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solidFill>
                  <a:prstClr val="black"/>
                </a:solidFill>
              </a:rPr>
              <a:t> Needham, Nick. 2,000 Years of Christ's Power Vol. 1: The Age of the Early Church Fathers </a:t>
            </a:r>
          </a:p>
        </p:txBody>
      </p:sp>
    </p:spTree>
    <p:extLst>
      <p:ext uri="{BB962C8B-B14F-4D97-AF65-F5344CB8AC3E}">
        <p14:creationId xmlns:p14="http://schemas.microsoft.com/office/powerpoint/2010/main" val="241595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https://commons.wikimedia.org/wiki/File:Shivta_Baptismal_font.jpg</a:t>
            </a:r>
            <a:endParaRPr lang="en-US" sz="1600" dirty="0">
              <a:solidFill>
                <a:prstClr val="black"/>
              </a:solidFill>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prstClr val="white"/>
                </a:solidFill>
                <a:effectLst>
                  <a:glow rad="139700">
                    <a:srgbClr val="C00000">
                      <a:alpha val="40000"/>
                    </a:srgbClr>
                  </a:glow>
                  <a:outerShdw blurRad="114300" dist="38100" dir="13500000" algn="br" rotWithShape="0">
                    <a:prstClr val="black"/>
                  </a:outerShdw>
                </a:effectLst>
              </a:rPr>
              <a:t>Baptism in the Early Church</a:t>
            </a:r>
            <a:endParaRPr lang="en-US" sz="40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98951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135194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787496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smtClean="0"/>
              <a:t>How did John get the name Chrysostom?</a:t>
            </a:r>
          </a:p>
          <a:p>
            <a:pPr lvl="1"/>
            <a:r>
              <a:rPr lang="en-US" dirty="0" smtClean="0"/>
              <a:t>Because of his eloquent preaching – Chrysostom means “golden mouth” in Greek.</a:t>
            </a:r>
          </a:p>
          <a:p>
            <a:r>
              <a:rPr lang="en-US" dirty="0" smtClean="0"/>
              <a:t>What were some of the things Chrysostom preached against in his day and what did he say about them?</a:t>
            </a:r>
          </a:p>
          <a:p>
            <a:pPr lvl="1"/>
            <a:r>
              <a:rPr lang="en-US" dirty="0" smtClean="0"/>
              <a:t>He denounced </a:t>
            </a:r>
            <a:r>
              <a:rPr lang="en-US" dirty="0"/>
              <a:t>abortion, prostitution, gluttony, the theater</a:t>
            </a:r>
            <a:r>
              <a:rPr lang="en-US" dirty="0" smtClean="0"/>
              <a:t>, horse racing </a:t>
            </a:r>
            <a:r>
              <a:rPr lang="en-US" dirty="0"/>
              <a:t>and </a:t>
            </a:r>
            <a:r>
              <a:rPr lang="en-US" dirty="0" smtClean="0"/>
              <a:t>swearing. </a:t>
            </a:r>
            <a:r>
              <a:rPr lang="en-US" dirty="0"/>
              <a:t>He </a:t>
            </a:r>
            <a:r>
              <a:rPr lang="en-US" dirty="0" smtClean="0"/>
              <a:t>also railed </a:t>
            </a:r>
            <a:r>
              <a:rPr lang="en-US" dirty="0"/>
              <a:t>against abuses of wealth and power</a:t>
            </a:r>
            <a:r>
              <a:rPr lang="en-US" dirty="0" smtClean="0"/>
              <a:t>.</a:t>
            </a:r>
          </a:p>
          <a:p>
            <a:r>
              <a:rPr lang="en-US" dirty="0" smtClean="0"/>
              <a:t>What vivid analogy did Chrysostom give to describe the frustration that he sometimes experienced in preaching?</a:t>
            </a:r>
          </a:p>
          <a:p>
            <a:pPr lvl="1"/>
            <a:r>
              <a:rPr lang="en-US" dirty="0"/>
              <a:t>“</a:t>
            </a:r>
            <a:r>
              <a:rPr lang="en-US" i="1" dirty="0">
                <a:latin typeface="Cambria" panose="02040503050406030204" pitchFamily="18" charset="0"/>
                <a:ea typeface="Cambria" panose="02040503050406030204" pitchFamily="18" charset="0"/>
              </a:rPr>
              <a:t>My work is like that of a man who is trying to clean a piece of ground into which a muddy stream is constantly flowing</a:t>
            </a:r>
            <a:r>
              <a:rPr lang="en-US" i="1" dirty="0" smtClean="0">
                <a:latin typeface="Cambria" panose="02040503050406030204" pitchFamily="18" charset="0"/>
                <a:ea typeface="Cambria" panose="02040503050406030204" pitchFamily="18" charset="0"/>
              </a:rPr>
              <a:t>.</a:t>
            </a:r>
            <a:r>
              <a:rPr lang="en-US" dirty="0" smtClean="0"/>
              <a:t>”</a:t>
            </a:r>
          </a:p>
          <a:p>
            <a:r>
              <a:rPr lang="en-US" dirty="0" smtClean="0"/>
              <a:t>Describe the contrast between the relationship of bishops and emperors in the West (as illustrated by Ambrose) and those in the East (as illustrated by Chrysostom).</a:t>
            </a:r>
          </a:p>
          <a:p>
            <a:pPr lvl="1"/>
            <a:r>
              <a:rPr lang="en-US" dirty="0"/>
              <a:t>Ambrose faced the most powerful emperor of his time, and won. </a:t>
            </a:r>
          </a:p>
          <a:p>
            <a:pPr lvl="1"/>
            <a:r>
              <a:rPr lang="en-US" dirty="0"/>
              <a:t>Chrysostom, on the other hand, was deposed and banished by the weak Arcadius. </a:t>
            </a:r>
            <a:endParaRPr lang="en-US" dirty="0" smtClean="0"/>
          </a:p>
          <a:p>
            <a:pPr lvl="1"/>
            <a:r>
              <a:rPr lang="en-US" dirty="0"/>
              <a:t>Theodosius was not the last Western emperor to be humbled by a Latin-speaking bishop. And John Chrysostom was not the last Greek-speaking bishop banished by an Eastern emperor</a:t>
            </a:r>
            <a:r>
              <a:rPr lang="en-US" dirty="0" smtClean="0"/>
              <a:t>.</a:t>
            </a:r>
            <a:endParaRPr lang="en-US" dirty="0"/>
          </a:p>
          <a:p>
            <a:pPr lvl="1"/>
            <a:endParaRPr lang="en-US" dirty="0" smtClean="0"/>
          </a:p>
          <a:p>
            <a:pPr lvl="1"/>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527107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smtClean="0"/>
              <a:t>Were you surprised at how long it took the early church to come to a unanimous consensus on which NT books were to be considered canonical?</a:t>
            </a:r>
          </a:p>
          <a:p>
            <a:r>
              <a:rPr lang="en-US" dirty="0" smtClean="0"/>
              <a:t>In today’s lesson we saw how the early church father’s deviation from have scripture as the sole infallible rule of faith and practice (</a:t>
            </a:r>
            <a:r>
              <a:rPr lang="en-US" i="1" dirty="0" smtClean="0"/>
              <a:t>sola scriptura</a:t>
            </a:r>
            <a:r>
              <a:rPr lang="en-US" dirty="0" smtClean="0"/>
              <a:t>) eventually allowed serious error to creep into the church.</a:t>
            </a:r>
          </a:p>
          <a:p>
            <a:r>
              <a:rPr lang="en-US" dirty="0" smtClean="0"/>
              <a:t>They did it by insisting that “unwritten traditions” supposedly handed down from the apostles be practiced. Is there a parallel to this fatal error to be found in modern “protestant” churches in the form of man-made </a:t>
            </a:r>
            <a:r>
              <a:rPr lang="en-US" smtClean="0"/>
              <a:t>legalisms or denominational </a:t>
            </a:r>
            <a:r>
              <a:rPr lang="en-US" dirty="0" smtClean="0"/>
              <a:t>“traditions”?</a:t>
            </a:r>
          </a:p>
          <a:p>
            <a:r>
              <a:rPr lang="en-US" dirty="0" smtClean="0"/>
              <a:t>During the Reformation, the Reformers rejected the practice of having images (and statues) in churches as a violation of the biblical commands against idolatry – “</a:t>
            </a:r>
            <a:r>
              <a:rPr lang="en-US" b="1" i="1" dirty="0">
                <a:solidFill>
                  <a:srgbClr val="344BF6"/>
                </a:solidFill>
                <a:latin typeface="Cambria" panose="02040503050406030204" pitchFamily="18" charset="0"/>
                <a:ea typeface="Cambria" panose="02040503050406030204" pitchFamily="18" charset="0"/>
              </a:rPr>
              <a:t>You shall not make for yourself a carved image, or any likeness of anything that is in heaven above, or that is in the earth beneath, or that is in the water under the earth</a:t>
            </a:r>
            <a:r>
              <a:rPr lang="en-US" dirty="0" smtClean="0"/>
              <a:t>.” (Exodus 20:4). Do you agree with them?</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2476095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https://en.wikipedia.org/wiki/History_of_Sofia#/media/File:StGeorgeRotundaSofia.JPG</a:t>
            </a:r>
            <a:endParaRPr lang="en-US" sz="1600" dirty="0">
              <a:solidFill>
                <a:prstClr val="black"/>
              </a:solidFill>
            </a:endParaRPr>
          </a:p>
        </p:txBody>
      </p:sp>
      <p:sp>
        <p:nvSpPr>
          <p:cNvPr id="3" name="Title 2"/>
          <p:cNvSpPr txBox="1">
            <a:spLocks/>
          </p:cNvSpPr>
          <p:nvPr/>
        </p:nvSpPr>
        <p:spPr>
          <a:xfrm>
            <a:off x="304800" y="0"/>
            <a:ext cx="8610600" cy="14478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white"/>
                </a:solidFill>
                <a:effectLst>
                  <a:glow rad="139700">
                    <a:srgbClr val="C00000">
                      <a:alpha val="40000"/>
                    </a:srgbClr>
                  </a:glow>
                  <a:outerShdw blurRad="114300" dist="38100" dir="13500000" algn="br" rotWithShape="0">
                    <a:prstClr val="black"/>
                  </a:outerShdw>
                </a:effectLst>
              </a:rPr>
              <a:t>Church Teaching, Organization and Worship in the Fourth Century</a:t>
            </a:r>
            <a:endParaRPr lang="en-US" sz="24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69169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418208"/>
          </a:xfrm>
        </p:spPr>
        <p:txBody>
          <a:bodyPr>
            <a:noAutofit/>
          </a:bodyPr>
          <a:lstStyle/>
          <a:p>
            <a:r>
              <a:rPr lang="en-US" b="1" dirty="0"/>
              <a:t>*Church Teaching, Organization and Worship in the Fourth </a:t>
            </a:r>
            <a:r>
              <a:rPr lang="en-US" b="1" dirty="0" smtClean="0"/>
              <a:t>Century</a:t>
            </a:r>
            <a:endParaRPr lang="en-US" b="1" dirty="0"/>
          </a:p>
        </p:txBody>
      </p:sp>
      <p:sp>
        <p:nvSpPr>
          <p:cNvPr id="4" name="Content Placeholder 3"/>
          <p:cNvSpPr>
            <a:spLocks noGrp="1"/>
          </p:cNvSpPr>
          <p:nvPr>
            <p:ph idx="1"/>
          </p:nvPr>
        </p:nvSpPr>
        <p:spPr>
          <a:xfrm>
            <a:off x="152400" y="1600200"/>
            <a:ext cx="8839200" cy="4800600"/>
          </a:xfrm>
        </p:spPr>
        <p:txBody>
          <a:bodyPr>
            <a:normAutofit/>
          </a:bodyPr>
          <a:lstStyle/>
          <a:p>
            <a:r>
              <a:rPr lang="en-US" dirty="0"/>
              <a:t>Perhaps at no time before the Protestant Reformation of the 16th century </a:t>
            </a:r>
            <a:r>
              <a:rPr lang="en-US" dirty="0" smtClean="0"/>
              <a:t>did </a:t>
            </a:r>
            <a:r>
              <a:rPr lang="en-US" dirty="0"/>
              <a:t>the theology, </a:t>
            </a:r>
            <a:r>
              <a:rPr lang="en-US" dirty="0" smtClean="0"/>
              <a:t>organization, </a:t>
            </a:r>
            <a:r>
              <a:rPr lang="en-US" dirty="0"/>
              <a:t>worship and life of the Church undergo such important developments as they did in the 4th century. </a:t>
            </a:r>
            <a:endParaRPr lang="en-US" dirty="0" smtClean="0"/>
          </a:p>
          <a:p>
            <a:r>
              <a:rPr lang="en-US" dirty="0" smtClean="0"/>
              <a:t>In this </a:t>
            </a:r>
            <a:r>
              <a:rPr lang="en-US" dirty="0"/>
              <a:t>section </a:t>
            </a:r>
            <a:r>
              <a:rPr lang="en-US" dirty="0" smtClean="0"/>
              <a:t>we want to take a look at what </a:t>
            </a:r>
            <a:r>
              <a:rPr lang="en-US" dirty="0"/>
              <a:t>Christianity came to “look like” in the complex and </a:t>
            </a:r>
            <a:r>
              <a:rPr lang="en-US" dirty="0" smtClean="0"/>
              <a:t>colorful </a:t>
            </a:r>
            <a:r>
              <a:rPr lang="en-US" dirty="0"/>
              <a:t>century of Constantine and Theodosius</a:t>
            </a:r>
            <a:r>
              <a:rPr lang="en-US" dirty="0" smtClean="0"/>
              <a: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t> Needham, Nick. 2,000 Years of Christ's Power Vol. 1: The Age of the Early Church Fathers </a:t>
            </a:r>
            <a:endParaRPr lang="en-US" sz="1400" dirty="0">
              <a:solidFill>
                <a:prstClr val="black"/>
              </a:solidFill>
            </a:endParaRPr>
          </a:p>
        </p:txBody>
      </p:sp>
    </p:spTree>
    <p:extLst>
      <p:ext uri="{BB962C8B-B14F-4D97-AF65-F5344CB8AC3E}">
        <p14:creationId xmlns:p14="http://schemas.microsoft.com/office/powerpoint/2010/main" val="2176015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*Scripture and Tradition</a:t>
            </a:r>
            <a:endParaRPr lang="en-US" b="1" dirty="0"/>
          </a:p>
        </p:txBody>
      </p:sp>
      <p:sp>
        <p:nvSpPr>
          <p:cNvPr id="4" name="Content Placeholder 3"/>
          <p:cNvSpPr>
            <a:spLocks noGrp="1"/>
          </p:cNvSpPr>
          <p:nvPr>
            <p:ph idx="1"/>
          </p:nvPr>
        </p:nvSpPr>
        <p:spPr>
          <a:xfrm>
            <a:off x="228600" y="914400"/>
            <a:ext cx="8610600" cy="5562600"/>
          </a:xfrm>
        </p:spPr>
        <p:txBody>
          <a:bodyPr>
            <a:normAutofit fontScale="85000" lnSpcReduction="10000"/>
          </a:bodyPr>
          <a:lstStyle/>
          <a:p>
            <a:r>
              <a:rPr lang="en-US" dirty="0" smtClean="0"/>
              <a:t>The </a:t>
            </a:r>
            <a:r>
              <a:rPr lang="en-US" b="1" i="1" dirty="0" smtClean="0"/>
              <a:t>earliest</a:t>
            </a:r>
            <a:r>
              <a:rPr lang="en-US" dirty="0" smtClean="0"/>
              <a:t> known list that identifies </a:t>
            </a:r>
            <a:r>
              <a:rPr lang="en-US" b="1" i="1" dirty="0" smtClean="0"/>
              <a:t>all</a:t>
            </a:r>
            <a:r>
              <a:rPr lang="en-US" dirty="0" smtClean="0"/>
              <a:t> 27 books in our NT as </a:t>
            </a:r>
            <a:r>
              <a:rPr lang="en-US" b="1" i="1" dirty="0" smtClean="0"/>
              <a:t>canonical</a:t>
            </a:r>
            <a:r>
              <a:rPr lang="en-US" dirty="0" smtClean="0"/>
              <a:t> is found in the </a:t>
            </a:r>
            <a:r>
              <a:rPr lang="en-US" i="1" dirty="0" smtClean="0"/>
              <a:t>39th </a:t>
            </a:r>
            <a:r>
              <a:rPr lang="en-US" i="1" dirty="0"/>
              <a:t>Festal Letter</a:t>
            </a:r>
            <a:r>
              <a:rPr lang="en-US" dirty="0"/>
              <a:t> of </a:t>
            </a:r>
            <a:r>
              <a:rPr lang="en-US" dirty="0" smtClean="0"/>
              <a:t>Athanasius written in AD 367.</a:t>
            </a:r>
          </a:p>
          <a:p>
            <a:r>
              <a:rPr lang="en-US" dirty="0" smtClean="0"/>
              <a:t>Prior to the publication of that list, we have a number of references to and </a:t>
            </a:r>
            <a:r>
              <a:rPr lang="en-US" b="1" i="1" dirty="0" smtClean="0"/>
              <a:t>partial</a:t>
            </a:r>
            <a:r>
              <a:rPr lang="en-US" dirty="0" smtClean="0"/>
              <a:t> lists of the NT books as canonical. </a:t>
            </a:r>
          </a:p>
          <a:p>
            <a:r>
              <a:rPr lang="en-US" dirty="0" smtClean="0"/>
              <a:t>We conclude from this that, prior to AD 367, the church was still in the process of compiling and coming to agreement on which books were a part of the NT canon.</a:t>
            </a:r>
          </a:p>
          <a:p>
            <a:r>
              <a:rPr lang="en-US" dirty="0" smtClean="0"/>
              <a:t>After the fourth century there seems to have been little question over which books were to be included in the NT canon.</a:t>
            </a:r>
            <a:endParaRPr lang="en-US" dirty="0"/>
          </a:p>
          <a:p>
            <a:r>
              <a:rPr lang="en-US" dirty="0"/>
              <a:t>The </a:t>
            </a:r>
            <a:r>
              <a:rPr lang="en-US" dirty="0" smtClean="0"/>
              <a:t>Fourth Century Church recognized that the </a:t>
            </a:r>
            <a:r>
              <a:rPr lang="en-US" dirty="0"/>
              <a:t>New Testament </a:t>
            </a:r>
            <a:r>
              <a:rPr lang="en-US" dirty="0" smtClean="0"/>
              <a:t>scriptures carried </a:t>
            </a:r>
            <a:r>
              <a:rPr lang="en-US" dirty="0"/>
              <a:t>the </a:t>
            </a:r>
            <a:r>
              <a:rPr lang="en-US" dirty="0" smtClean="0"/>
              <a:t>divine authority given to </a:t>
            </a:r>
            <a:r>
              <a:rPr lang="en-US" dirty="0"/>
              <a:t>the </a:t>
            </a:r>
            <a:r>
              <a:rPr lang="en-US" dirty="0" smtClean="0"/>
              <a:t>apostles. </a:t>
            </a:r>
          </a:p>
          <a:p>
            <a:r>
              <a:rPr lang="en-US" dirty="0" smtClean="0"/>
              <a:t>They believed </a:t>
            </a:r>
            <a:r>
              <a:rPr lang="en-US" dirty="0"/>
              <a:t>Old and New Testaments </a:t>
            </a:r>
            <a:r>
              <a:rPr lang="en-US" dirty="0" smtClean="0"/>
              <a:t>together were </a:t>
            </a:r>
            <a:r>
              <a:rPr lang="en-US" dirty="0"/>
              <a:t>the divinely inspired and infallible Word of God, and they contained everything the believer needed to know for his salvation. </a:t>
            </a:r>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t> Needham, Nick. 2,000 Years of Christ's Power Vol. 1: The Age of the Early Church Fathers </a:t>
            </a:r>
            <a:endParaRPr lang="en-US" sz="1400" dirty="0">
              <a:solidFill>
                <a:prstClr val="black"/>
              </a:solidFill>
            </a:endParaRPr>
          </a:p>
        </p:txBody>
      </p:sp>
    </p:spTree>
    <p:extLst>
      <p:ext uri="{BB962C8B-B14F-4D97-AF65-F5344CB8AC3E}">
        <p14:creationId xmlns:p14="http://schemas.microsoft.com/office/powerpoint/2010/main" val="3481817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*Scripture and Tradition</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smtClean="0"/>
              <a:t>Cyril </a:t>
            </a:r>
            <a:r>
              <a:rPr lang="en-US" dirty="0"/>
              <a:t>of </a:t>
            </a:r>
            <a:r>
              <a:rPr lang="en-US" dirty="0" smtClean="0"/>
              <a:t>Jerusalem</a:t>
            </a:r>
            <a:r>
              <a:rPr lang="en-US" dirty="0"/>
              <a:t>, a distinguished theologian of the early Church </a:t>
            </a:r>
            <a:r>
              <a:rPr lang="en-US" dirty="0" smtClean="0"/>
              <a:t>(AD 313 </a:t>
            </a:r>
            <a:r>
              <a:rPr lang="en-US" dirty="0"/>
              <a:t>– </a:t>
            </a:r>
            <a:r>
              <a:rPr lang="en-US" dirty="0" smtClean="0"/>
              <a:t>386) </a:t>
            </a:r>
            <a:r>
              <a:rPr lang="en-US" dirty="0"/>
              <a:t>taught his </a:t>
            </a:r>
            <a:r>
              <a:rPr lang="en-US" dirty="0" smtClean="0"/>
              <a:t>students that:</a:t>
            </a:r>
          </a:p>
          <a:p>
            <a:pPr lvl="1"/>
            <a:r>
              <a:rPr lang="en-US" i="1" dirty="0" smtClean="0">
                <a:latin typeface="Cambria" panose="02040503050406030204" pitchFamily="18" charset="0"/>
                <a:ea typeface="Cambria" panose="02040503050406030204" pitchFamily="18" charset="0"/>
              </a:rPr>
              <a:t>No </a:t>
            </a:r>
            <a:r>
              <a:rPr lang="en-US" i="1" dirty="0">
                <a:latin typeface="Cambria" panose="02040503050406030204" pitchFamily="18" charset="0"/>
                <a:ea typeface="Cambria" panose="02040503050406030204" pitchFamily="18" charset="0"/>
              </a:rPr>
              <a:t>doctrine concerning the divine and holy mysteries of the faith, however casual, may be taught without the backing of the holy Scriptures. We must not let ourselves be drawn aside by mere plausibility and cleverness of speech. Do not even give absolute belief to </a:t>
            </a:r>
            <a:r>
              <a:rPr lang="en-US" b="1" i="1" dirty="0">
                <a:latin typeface="Cambria" panose="02040503050406030204" pitchFamily="18" charset="0"/>
                <a:ea typeface="Cambria" panose="02040503050406030204" pitchFamily="18" charset="0"/>
              </a:rPr>
              <a:t>me</a:t>
            </a:r>
            <a:r>
              <a:rPr lang="en-US" i="1" dirty="0">
                <a:latin typeface="Cambria" panose="02040503050406030204" pitchFamily="18" charset="0"/>
                <a:ea typeface="Cambria" panose="02040503050406030204" pitchFamily="18" charset="0"/>
              </a:rPr>
              <a:t>, the one who tells you these things, unless you receive proof from the divine Scriptures of what I teach. For the salvation that flows from faith derives its power, not from clever human </a:t>
            </a:r>
            <a:r>
              <a:rPr lang="en-US" i="1" dirty="0" smtClean="0">
                <a:latin typeface="Cambria" panose="02040503050406030204" pitchFamily="18" charset="0"/>
                <a:ea typeface="Cambria" panose="02040503050406030204" pitchFamily="18" charset="0"/>
              </a:rPr>
              <a:t>reasoning's, </a:t>
            </a:r>
            <a:r>
              <a:rPr lang="en-US" i="1" dirty="0">
                <a:latin typeface="Cambria" panose="02040503050406030204" pitchFamily="18" charset="0"/>
                <a:ea typeface="Cambria" panose="02040503050406030204" pitchFamily="18" charset="0"/>
              </a:rPr>
              <a:t>but rather from the demonstration of the holy Scriptures</a:t>
            </a:r>
            <a:r>
              <a:rPr lang="en-US" i="1" dirty="0" smtClean="0">
                <a:latin typeface="Cambria" panose="02040503050406030204" pitchFamily="18" charset="0"/>
                <a:ea typeface="Cambria" panose="02040503050406030204" pitchFamily="18" charset="0"/>
              </a:rPr>
              <a:t>.</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t> Needham, Nick. 2,000 Years of Christ's Power Vol. 1: The Age of the Early Church Fathers </a:t>
            </a:r>
            <a:endParaRPr lang="en-US" sz="1400" dirty="0">
              <a:solidFill>
                <a:prstClr val="black"/>
              </a:solidFill>
            </a:endParaRPr>
          </a:p>
        </p:txBody>
      </p:sp>
    </p:spTree>
    <p:extLst>
      <p:ext uri="{BB962C8B-B14F-4D97-AF65-F5344CB8AC3E}">
        <p14:creationId xmlns:p14="http://schemas.microsoft.com/office/powerpoint/2010/main" val="2599894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*Scripture and Tradition</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a:t>Gregory of </a:t>
            </a:r>
            <a:r>
              <a:rPr lang="en-US" dirty="0" smtClean="0"/>
              <a:t>Nazianzus (one of the Cappadocian Fathers) </a:t>
            </a:r>
            <a:r>
              <a:rPr lang="en-US" dirty="0"/>
              <a:t>saw the inspiration of the Holy Spirit behind the tiniest details of the Bible: </a:t>
            </a:r>
            <a:endParaRPr lang="en-US" dirty="0" smtClean="0"/>
          </a:p>
          <a:p>
            <a:pPr lvl="1"/>
            <a:r>
              <a:rPr lang="en-US" i="1" dirty="0" smtClean="0">
                <a:latin typeface="Cambria" panose="02040503050406030204" pitchFamily="18" charset="0"/>
                <a:ea typeface="Cambria" panose="02040503050406030204" pitchFamily="18" charset="0"/>
              </a:rPr>
              <a:t>The </a:t>
            </a:r>
            <a:r>
              <a:rPr lang="en-US" i="1" dirty="0">
                <a:latin typeface="Cambria" panose="02040503050406030204" pitchFamily="18" charset="0"/>
                <a:ea typeface="Cambria" panose="02040503050406030204" pitchFamily="18" charset="0"/>
              </a:rPr>
              <a:t>Spirit’s precise action we follow </a:t>
            </a:r>
            <a:r>
              <a:rPr lang="en-US" b="1" i="1" dirty="0">
                <a:latin typeface="Cambria" panose="02040503050406030204" pitchFamily="18" charset="0"/>
                <a:ea typeface="Cambria" panose="02040503050406030204" pitchFamily="18" charset="0"/>
              </a:rPr>
              <a:t>even in the details </a:t>
            </a:r>
            <a:r>
              <a:rPr lang="en-US" i="1" dirty="0">
                <a:latin typeface="Cambria" panose="02040503050406030204" pitchFamily="18" charset="0"/>
                <a:ea typeface="Cambria" panose="02040503050406030204" pitchFamily="18" charset="0"/>
              </a:rPr>
              <a:t>of Scripture, and we will never admit the godless idea that </a:t>
            </a:r>
            <a:r>
              <a:rPr lang="en-US" b="1" i="1" dirty="0">
                <a:latin typeface="Cambria" panose="02040503050406030204" pitchFamily="18" charset="0"/>
                <a:ea typeface="Cambria" panose="02040503050406030204" pitchFamily="18" charset="0"/>
              </a:rPr>
              <a:t>even the most trivial</a:t>
            </a:r>
            <a:r>
              <a:rPr lang="en-US" i="1" dirty="0">
                <a:latin typeface="Cambria" panose="02040503050406030204" pitchFamily="18" charset="0"/>
                <a:ea typeface="Cambria" panose="02040503050406030204" pitchFamily="18" charset="0"/>
              </a:rPr>
              <a:t> of Scripture’s statements about history were not set down accurately in writing by their authors with a serious purpose. </a:t>
            </a:r>
            <a:endParaRPr lang="en-US" i="1" dirty="0" smtClean="0">
              <a:latin typeface="Cambria" panose="02040503050406030204" pitchFamily="18" charset="0"/>
              <a:ea typeface="Cambria" panose="02040503050406030204" pitchFamily="18" charset="0"/>
            </a:endParaRPr>
          </a:p>
          <a:p>
            <a:r>
              <a:rPr lang="en-US" dirty="0" smtClean="0"/>
              <a:t>This </a:t>
            </a:r>
            <a:r>
              <a:rPr lang="en-US" dirty="0"/>
              <a:t>doctrine of the Bible’s “inspiration and infallibility,” as we call it </a:t>
            </a:r>
            <a:r>
              <a:rPr lang="en-US" dirty="0" smtClean="0"/>
              <a:t>today, was held </a:t>
            </a:r>
            <a:r>
              <a:rPr lang="en-US" dirty="0"/>
              <a:t>throughout </a:t>
            </a:r>
            <a:r>
              <a:rPr lang="en-US" dirty="0" smtClean="0"/>
              <a:t>the history of the </a:t>
            </a:r>
            <a:r>
              <a:rPr lang="en-US" dirty="0"/>
              <a:t>Church in </a:t>
            </a:r>
            <a:r>
              <a:rPr lang="en-US" dirty="0" smtClean="0"/>
              <a:t>both the East </a:t>
            </a:r>
            <a:r>
              <a:rPr lang="en-US" dirty="0"/>
              <a:t>and </a:t>
            </a:r>
            <a:r>
              <a:rPr lang="en-US" dirty="0" smtClean="0"/>
              <a:t>West – it was not until </a:t>
            </a:r>
            <a:r>
              <a:rPr lang="en-US" dirty="0"/>
              <a:t>the Enlightenment of the 18th </a:t>
            </a:r>
            <a:r>
              <a:rPr lang="en-US" dirty="0" smtClean="0"/>
              <a:t>century, that some within the church began to question it.</a:t>
            </a:r>
            <a:endParaRPr lang="en-US" dirty="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t> Needham, Nick. 2,000 Years of Christ's Power Vol. 1: The Age of the Early Church Fathers </a:t>
            </a:r>
            <a:endParaRPr lang="en-US" sz="1400" dirty="0">
              <a:solidFill>
                <a:prstClr val="black"/>
              </a:solidFill>
            </a:endParaRPr>
          </a:p>
        </p:txBody>
      </p:sp>
    </p:spTree>
    <p:extLst>
      <p:ext uri="{BB962C8B-B14F-4D97-AF65-F5344CB8AC3E}">
        <p14:creationId xmlns:p14="http://schemas.microsoft.com/office/powerpoint/2010/main" val="631230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*Scripture and Tradition</a:t>
            </a:r>
            <a:endParaRPr lang="en-US" b="1" dirty="0"/>
          </a:p>
        </p:txBody>
      </p:sp>
      <p:sp>
        <p:nvSpPr>
          <p:cNvPr id="4" name="Content Placeholder 3"/>
          <p:cNvSpPr>
            <a:spLocks noGrp="1"/>
          </p:cNvSpPr>
          <p:nvPr>
            <p:ph idx="1"/>
          </p:nvPr>
        </p:nvSpPr>
        <p:spPr>
          <a:xfrm>
            <a:off x="228600" y="914400"/>
            <a:ext cx="8610600" cy="5562600"/>
          </a:xfrm>
        </p:spPr>
        <p:txBody>
          <a:bodyPr>
            <a:normAutofit/>
          </a:bodyPr>
          <a:lstStyle/>
          <a:p>
            <a:r>
              <a:rPr lang="en-US" dirty="0" smtClean="0"/>
              <a:t>Unfortunately, </a:t>
            </a:r>
            <a:r>
              <a:rPr lang="en-US" b="1" i="1" dirty="0" smtClean="0"/>
              <a:t>in addition </a:t>
            </a:r>
            <a:r>
              <a:rPr lang="en-US" dirty="0" smtClean="0"/>
              <a:t>to recognizing the divine authority of the scriptures, many early church fathers </a:t>
            </a:r>
            <a:r>
              <a:rPr lang="en-US" b="1" i="1" dirty="0" smtClean="0"/>
              <a:t>also</a:t>
            </a:r>
            <a:r>
              <a:rPr lang="en-US" dirty="0" smtClean="0"/>
              <a:t> gave an alarmingly significant amount of weight to what they claimed to be “</a:t>
            </a:r>
            <a:r>
              <a:rPr lang="en-US" b="1" i="1" dirty="0" smtClean="0"/>
              <a:t>unwritten</a:t>
            </a:r>
            <a:r>
              <a:rPr lang="en-US" dirty="0" smtClean="0"/>
              <a:t> traditions” that had been “handed down” by the apostles.</a:t>
            </a:r>
          </a:p>
          <a:p>
            <a:r>
              <a:rPr lang="en-US" dirty="0" smtClean="0"/>
              <a:t>As a rule, the church fathers of the fourth century did </a:t>
            </a:r>
            <a:r>
              <a:rPr lang="en-US" b="1" i="1" dirty="0" smtClean="0"/>
              <a:t>not</a:t>
            </a:r>
            <a:r>
              <a:rPr lang="en-US" dirty="0" smtClean="0"/>
              <a:t> (yet) see these unwritten traditions as speaking to </a:t>
            </a:r>
            <a:r>
              <a:rPr lang="en-US" dirty="0"/>
              <a:t>the </a:t>
            </a:r>
            <a:r>
              <a:rPr lang="en-US" b="1" i="1" dirty="0"/>
              <a:t>doctrinal </a:t>
            </a:r>
            <a:r>
              <a:rPr lang="en-US" dirty="0"/>
              <a:t>content of the </a:t>
            </a:r>
            <a:r>
              <a:rPr lang="en-US" dirty="0" smtClean="0"/>
              <a:t>Christian faith, but they </a:t>
            </a:r>
            <a:r>
              <a:rPr lang="en-US" b="1" i="1" dirty="0" smtClean="0"/>
              <a:t>did </a:t>
            </a:r>
            <a:r>
              <a:rPr lang="en-US" dirty="0" smtClean="0"/>
              <a:t>believe </a:t>
            </a:r>
            <a:r>
              <a:rPr lang="en-US" dirty="0"/>
              <a:t>that apostolic </a:t>
            </a:r>
            <a:r>
              <a:rPr lang="en-US" dirty="0" smtClean="0"/>
              <a:t>“tradition” </a:t>
            </a:r>
            <a:r>
              <a:rPr lang="en-US" dirty="0"/>
              <a:t>contained </a:t>
            </a:r>
            <a:r>
              <a:rPr lang="en-US" b="1" i="1" dirty="0"/>
              <a:t>other</a:t>
            </a:r>
            <a:r>
              <a:rPr lang="en-US" dirty="0"/>
              <a:t> things the Church needed to know for its </a:t>
            </a:r>
            <a:r>
              <a:rPr lang="en-US" b="1" i="1" dirty="0"/>
              <a:t>organization and worship</a:t>
            </a:r>
            <a:r>
              <a:rPr lang="en-US" dirty="0"/>
              <a:t>. </a:t>
            </a:r>
          </a:p>
          <a:p>
            <a:endParaRPr lang="en-US" dirty="0" smtClean="0"/>
          </a:p>
        </p:txBody>
      </p:sp>
      <p:sp>
        <p:nvSpPr>
          <p:cNvPr id="6" name="TextBox 5"/>
          <p:cNvSpPr txBox="1"/>
          <p:nvPr/>
        </p:nvSpPr>
        <p:spPr>
          <a:xfrm>
            <a:off x="-24442" y="6550223"/>
            <a:ext cx="9144000" cy="307777"/>
          </a:xfrm>
          <a:prstGeom prst="rect">
            <a:avLst/>
          </a:prstGeom>
          <a:noFill/>
        </p:spPr>
        <p:txBody>
          <a:bodyPr wrap="square" rtlCol="0">
            <a:spAutoFit/>
          </a:bodyPr>
          <a:lstStyle/>
          <a:p>
            <a:r>
              <a:rPr lang="en-US" sz="1400" baseline="30000" dirty="0" smtClean="0">
                <a:solidFill>
                  <a:prstClr val="black"/>
                </a:solidFill>
              </a:rPr>
              <a:t>*</a:t>
            </a:r>
            <a:r>
              <a:rPr lang="en-US" sz="1400" dirty="0"/>
              <a:t> Needham, Nick. 2,000 Years of Christ's Power Vol. 1: The Age of the Early Church Fathers </a:t>
            </a:r>
            <a:endParaRPr lang="en-US" sz="1400" dirty="0">
              <a:solidFill>
                <a:prstClr val="black"/>
              </a:solidFill>
            </a:endParaRPr>
          </a:p>
        </p:txBody>
      </p:sp>
    </p:spTree>
    <p:extLst>
      <p:ext uri="{BB962C8B-B14F-4D97-AF65-F5344CB8AC3E}">
        <p14:creationId xmlns:p14="http://schemas.microsoft.com/office/powerpoint/2010/main" val="4150649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175655</TotalTime>
  <Words>3994</Words>
  <Application>Microsoft Office PowerPoint</Application>
  <PresentationFormat>On-screen Show (4:3)</PresentationFormat>
  <Paragraphs>174</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112_Office Theme</vt:lpstr>
      <vt:lpstr>113_Office Theme</vt:lpstr>
      <vt:lpstr>114_Office Theme</vt:lpstr>
      <vt:lpstr>PowerPoint Presentation</vt:lpstr>
      <vt:lpstr>Review</vt:lpstr>
      <vt:lpstr>Review</vt:lpstr>
      <vt:lpstr>PowerPoint Presentation</vt:lpstr>
      <vt:lpstr>*Church Teaching, Organization and Worship in the Fourth Century</vt:lpstr>
      <vt:lpstr>*Scripture and Tradition</vt:lpstr>
      <vt:lpstr>*Scripture and Tradition</vt:lpstr>
      <vt:lpstr>*Scripture and Tradition</vt:lpstr>
      <vt:lpstr>*Scripture and Tradition</vt:lpstr>
      <vt:lpstr>*Scripture and Tradition</vt:lpstr>
      <vt:lpstr>*Scripture and Tradition</vt:lpstr>
      <vt:lpstr>*Church Organization</vt:lpstr>
      <vt:lpstr>*Church Organization</vt:lpstr>
      <vt:lpstr>*Church Organization</vt:lpstr>
      <vt:lpstr>*Church Organization</vt:lpstr>
      <vt:lpstr>*Church Organization</vt:lpstr>
      <vt:lpstr>*Church Worship</vt:lpstr>
      <vt:lpstr>*Church Worship</vt:lpstr>
      <vt:lpstr>*Church Worship</vt:lpstr>
      <vt:lpstr>*Church Worship</vt:lpstr>
      <vt:lpstr>*Church Worship</vt:lpstr>
      <vt:lpstr>*Church Worship</vt:lpstr>
      <vt:lpstr>*Church Worship</vt:lpstr>
      <vt:lpstr>*Church Worship</vt:lpstr>
      <vt:lpstr>*Church Worship</vt:lpstr>
      <vt:lpstr>*Church Worship</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2828</cp:revision>
  <cp:lastPrinted>2019-05-26T13:37:18Z</cp:lastPrinted>
  <dcterms:created xsi:type="dcterms:W3CDTF">2018-06-08T00:19:32Z</dcterms:created>
  <dcterms:modified xsi:type="dcterms:W3CDTF">2019-05-27T01:38:44Z</dcterms:modified>
</cp:coreProperties>
</file>