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256" r:id="rId2"/>
    <p:sldMasterId id="2147485268" r:id="rId3"/>
  </p:sldMasterIdLst>
  <p:notesMasterIdLst>
    <p:notesMasterId r:id="rId31"/>
  </p:notesMasterIdLst>
  <p:handoutMasterIdLst>
    <p:handoutMasterId r:id="rId32"/>
  </p:handoutMasterIdLst>
  <p:sldIdLst>
    <p:sldId id="1578" r:id="rId4"/>
    <p:sldId id="1579" r:id="rId5"/>
    <p:sldId id="1584" r:id="rId6"/>
    <p:sldId id="1580" r:id="rId7"/>
    <p:sldId id="1585" r:id="rId8"/>
    <p:sldId id="1588" r:id="rId9"/>
    <p:sldId id="1589" r:id="rId10"/>
    <p:sldId id="1590" r:id="rId11"/>
    <p:sldId id="1594" r:id="rId12"/>
    <p:sldId id="1591" r:id="rId13"/>
    <p:sldId id="1593" r:id="rId14"/>
    <p:sldId id="1592" r:id="rId15"/>
    <p:sldId id="1595" r:id="rId16"/>
    <p:sldId id="1596" r:id="rId17"/>
    <p:sldId id="1597" r:id="rId18"/>
    <p:sldId id="1598" r:id="rId19"/>
    <p:sldId id="1599" r:id="rId20"/>
    <p:sldId id="1601" r:id="rId21"/>
    <p:sldId id="1602" r:id="rId22"/>
    <p:sldId id="1603" r:id="rId23"/>
    <p:sldId id="1604" r:id="rId24"/>
    <p:sldId id="1605" r:id="rId25"/>
    <p:sldId id="1606" r:id="rId26"/>
    <p:sldId id="1607" r:id="rId27"/>
    <p:sldId id="1581" r:id="rId28"/>
    <p:sldId id="1582" r:id="rId29"/>
    <p:sldId id="1583" r:id="rId30"/>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BF6"/>
    <a:srgbClr val="5731F9"/>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1560" y="-72"/>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3B20E6D-5301-4921-965A-4165F13FB2F9}" type="datetimeFigureOut">
              <a:rPr lang="en-US" smtClean="0"/>
              <a:t>6/2/2019</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D1EC55D-DF11-4B6E-B8E2-8ED8B7CB6743}" type="datetimeFigureOut">
              <a:rPr lang="en-US" smtClean="0"/>
              <a:t>6/2/2019</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6/2/2019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6/2/2019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6/2/2019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0804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9121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0928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961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6/2/2019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7998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6/2/2019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7087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6/2/2019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9378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4210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t>6/2/2019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9105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91592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37099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7442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19120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80337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37972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6/2/2019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34221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6/2/2019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38681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6/2/2019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8447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6/2/2019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62886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54007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54253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7837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6/2/2019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6/2/2019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6/2/2019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6/2/2019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6/2/2019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6/2/2019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6/2/2019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6/2/2019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8110440"/>
      </p:ext>
    </p:extLst>
  </p:cSld>
  <p:clrMap bg1="lt1" tx1="dk1" bg2="lt2" tx2="dk2" accent1="accent1" accent2="accent2" accent3="accent3" accent4="accent4" accent5="accent5" accent6="accent6" hlink="hlink" folHlink="folHlink"/>
  <p:sldLayoutIdLst>
    <p:sldLayoutId id="2147485257" r:id="rId1"/>
    <p:sldLayoutId id="2147485258" r:id="rId2"/>
    <p:sldLayoutId id="2147485259" r:id="rId3"/>
    <p:sldLayoutId id="2147485260" r:id="rId4"/>
    <p:sldLayoutId id="2147485261" r:id="rId5"/>
    <p:sldLayoutId id="2147485262" r:id="rId6"/>
    <p:sldLayoutId id="2147485263" r:id="rId7"/>
    <p:sldLayoutId id="2147485264" r:id="rId8"/>
    <p:sldLayoutId id="2147485265" r:id="rId9"/>
    <p:sldLayoutId id="2147485266" r:id="rId10"/>
    <p:sldLayoutId id="21474852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6/2/2019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6983107"/>
      </p:ext>
    </p:extLst>
  </p:cSld>
  <p:clrMap bg1="lt1" tx1="dk1" bg2="lt2" tx2="dk2" accent1="accent1" accent2="accent2" accent3="accent3" accent4="accent4" accent5="accent5" accent6="accent6" hlink="hlink" folHlink="folHlink"/>
  <p:sldLayoutIdLst>
    <p:sldLayoutId id="2147485269" r:id="rId1"/>
    <p:sldLayoutId id="2147485270" r:id="rId2"/>
    <p:sldLayoutId id="2147485271" r:id="rId3"/>
    <p:sldLayoutId id="2147485272" r:id="rId4"/>
    <p:sldLayoutId id="2147485273" r:id="rId5"/>
    <p:sldLayoutId id="2147485274" r:id="rId6"/>
    <p:sldLayoutId id="2147485275" r:id="rId7"/>
    <p:sldLayoutId id="2147485276" r:id="rId8"/>
    <p:sldLayoutId id="2147485277" r:id="rId9"/>
    <p:sldLayoutId id="2147485278" r:id="rId10"/>
    <p:sldLayoutId id="21474852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10.xml"/><Relationship Id="rId4" Type="http://schemas.openxmlformats.org/officeDocument/2006/relationships/hyperlink" Target="https://www.michaeljkruger.com/did-the-earliest-christians-really-believe-in-substitutionary-atonement-and-even-imputation-one-important-exampl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4.xml"/><Relationship Id="rId1" Type="http://schemas.openxmlformats.org/officeDocument/2006/relationships/themeOverride" Target="../theme/themeOverride11.xml"/><Relationship Id="rId4" Type="http://schemas.openxmlformats.org/officeDocument/2006/relationships/hyperlink" Target="https://www.thegospelcoalition.org/article/did-early-christians-believe-in-substitutionary-atonemen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4.xml"/><Relationship Id="rId1" Type="http://schemas.openxmlformats.org/officeDocument/2006/relationships/themeOverride" Target="../theme/themeOverride12.xml"/><Relationship Id="rId4" Type="http://schemas.openxmlformats.org/officeDocument/2006/relationships/hyperlink" Target="https://www.thegospelcoalition.org/article/did-early-christians-believe-in-substitutionary-atonemen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4.xml"/><Relationship Id="rId1" Type="http://schemas.openxmlformats.org/officeDocument/2006/relationships/themeOverride" Target="../theme/themeOverride13.xml"/><Relationship Id="rId4" Type="http://schemas.openxmlformats.org/officeDocument/2006/relationships/hyperlink" Target="https://www.thegospelcoalition.org/article/did-early-christians-believe-in-substitutionary-atonemen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4.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4.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4.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4.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4.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4.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4.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8.xml"/><Relationship Id="rId1" Type="http://schemas.openxmlformats.org/officeDocument/2006/relationships/themeOverride" Target="../theme/themeOverride21.xml"/><Relationship Id="rId4" Type="http://schemas.openxmlformats.org/officeDocument/2006/relationships/hyperlink" Target="https://www.theschooloflife.com/thebookoflife/the-great-philosophers-augustin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7.xml"/><Relationship Id="rId1" Type="http://schemas.openxmlformats.org/officeDocument/2006/relationships/themeOverride" Target="../theme/themeOverride22.xml"/><Relationship Id="rId4" Type="http://schemas.openxmlformats.org/officeDocument/2006/relationships/hyperlink" Target="https://www.hopehelps.org/volunteer-appreciation-week-2018/"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7.xml"/><Relationship Id="rId1" Type="http://schemas.openxmlformats.org/officeDocument/2006/relationships/themeOverride" Target="../theme/themeOverride23.xml"/><Relationship Id="rId4" Type="http://schemas.openxmlformats.org/officeDocument/2006/relationships/hyperlink" Target="https://www.weareteachers.com/moving-beyond-classroom-discussion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3.xml"/><Relationship Id="rId1" Type="http://schemas.openxmlformats.org/officeDocument/2006/relationships/themeOverride" Target="../theme/themeOverride2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hyperlink" Target="https://commons.wikimedia.org/wiki/File:Shivta_Baptismal_font.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0502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a:bodyPr>
          <a:lstStyle/>
          <a:p>
            <a:r>
              <a:rPr lang="en-US" b="1" dirty="0" smtClean="0"/>
              <a:t>*4</a:t>
            </a:r>
            <a:r>
              <a:rPr lang="en-US" b="1" baseline="30000" dirty="0" smtClean="0"/>
              <a:t>th</a:t>
            </a:r>
            <a:r>
              <a:rPr lang="en-US" b="1" dirty="0" smtClean="0"/>
              <a:t> Century Teaching on Baptism</a:t>
            </a:r>
            <a:endParaRPr lang="en-US"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a:t>In assessing this patristic doctrine of “baptismal regeneration”, modern readers should keep </a:t>
            </a:r>
            <a:r>
              <a:rPr lang="en-US" dirty="0" smtClean="0"/>
              <a:t>in </a:t>
            </a:r>
            <a:r>
              <a:rPr lang="en-US" dirty="0"/>
              <a:t>mind</a:t>
            </a:r>
            <a:r>
              <a:rPr lang="en-US" dirty="0" smtClean="0"/>
              <a:t>:</a:t>
            </a:r>
          </a:p>
          <a:p>
            <a:pPr marL="914400" lvl="1" indent="-457200">
              <a:buFont typeface="+mj-lt"/>
              <a:buAutoNum type="arabicPeriod" startAt="3"/>
            </a:pPr>
            <a:r>
              <a:rPr lang="en-US" dirty="0" smtClean="0"/>
              <a:t>Owing </a:t>
            </a:r>
            <a:r>
              <a:rPr lang="en-US" dirty="0"/>
              <a:t>to this widespread belief that baptism could deal only with sins committed before a person was </a:t>
            </a:r>
            <a:r>
              <a:rPr lang="en-US" dirty="0" smtClean="0"/>
              <a:t>baptized, </a:t>
            </a:r>
            <a:r>
              <a:rPr lang="en-US" dirty="0"/>
              <a:t>even adult converts often delayed their baptism till the last possible moment, when they were ill and dying. The classic example of this was the emperor Constantine the Great, who was </a:t>
            </a:r>
            <a:r>
              <a:rPr lang="en-US" dirty="0" smtClean="0"/>
              <a:t>baptized </a:t>
            </a:r>
            <a:r>
              <a:rPr lang="en-US" dirty="0"/>
              <a:t>only in his last moments of life. </a:t>
            </a:r>
            <a:endParaRPr lang="en-US"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t> Needham, Nick. 2,000 Years of Christ's Power Vol. 1: The Age of the Early Church Fathers</a:t>
            </a:r>
            <a:endParaRPr lang="en-US" sz="1600" dirty="0">
              <a:solidFill>
                <a:prstClr val="black"/>
              </a:solidFill>
            </a:endParaRPr>
          </a:p>
        </p:txBody>
      </p:sp>
    </p:spTree>
    <p:extLst>
      <p:ext uri="{BB962C8B-B14F-4D97-AF65-F5344CB8AC3E}">
        <p14:creationId xmlns:p14="http://schemas.microsoft.com/office/powerpoint/2010/main" val="30344776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a:bodyPr>
          <a:lstStyle/>
          <a:p>
            <a:r>
              <a:rPr lang="en-US" b="1" dirty="0" smtClean="0"/>
              <a:t>*4</a:t>
            </a:r>
            <a:r>
              <a:rPr lang="en-US" b="1" baseline="30000" dirty="0" smtClean="0"/>
              <a:t>th</a:t>
            </a:r>
            <a:r>
              <a:rPr lang="en-US" b="1" dirty="0" smtClean="0"/>
              <a:t> Century Teaching on Baptism</a:t>
            </a:r>
            <a:endParaRPr lang="en-US"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a:t>In assessing this patristic doctrine of “baptismal regeneration”, modern readers should keep </a:t>
            </a:r>
            <a:r>
              <a:rPr lang="en-US" dirty="0" smtClean="0"/>
              <a:t>in </a:t>
            </a:r>
            <a:r>
              <a:rPr lang="en-US" dirty="0"/>
              <a:t>mind</a:t>
            </a:r>
            <a:r>
              <a:rPr lang="en-US" dirty="0" smtClean="0"/>
              <a:t>:</a:t>
            </a:r>
          </a:p>
          <a:p>
            <a:pPr marL="914400" lvl="1" indent="-457200">
              <a:buFont typeface="+mj-lt"/>
              <a:buAutoNum type="arabicPeriod" startAt="4"/>
            </a:pPr>
            <a:r>
              <a:rPr lang="en-US" dirty="0" smtClean="0"/>
              <a:t>If </a:t>
            </a:r>
            <a:r>
              <a:rPr lang="en-US" dirty="0"/>
              <a:t>a catechumen died before being </a:t>
            </a:r>
            <a:r>
              <a:rPr lang="en-US" dirty="0" smtClean="0"/>
              <a:t>baptized, </a:t>
            </a:r>
            <a:r>
              <a:rPr lang="en-US" dirty="0"/>
              <a:t>some of the greatest of the early Church fathers taught that he or she was saved without baptism. </a:t>
            </a:r>
            <a:endParaRPr lang="en-US" dirty="0" smtClean="0"/>
          </a:p>
          <a:p>
            <a:pPr lvl="2"/>
            <a:r>
              <a:rPr lang="en-US" sz="2200" dirty="0" smtClean="0"/>
              <a:t>When </a:t>
            </a:r>
            <a:r>
              <a:rPr lang="en-US" sz="2200" dirty="0"/>
              <a:t>the godly young Western emperor Valentinian II (383-92) was murdered in </a:t>
            </a:r>
            <a:r>
              <a:rPr lang="en-US" sz="2200" dirty="0" smtClean="0"/>
              <a:t>AD 392 </a:t>
            </a:r>
            <a:r>
              <a:rPr lang="en-US" sz="2200" dirty="0"/>
              <a:t>before his baptism, Ambrose of Milan comforted Valentinan’s two sisters with the assurance that their brother’s soul had gone to be with Christ. “</a:t>
            </a:r>
            <a:r>
              <a:rPr lang="en-US" sz="2200" i="1" dirty="0">
                <a:latin typeface="Cambria" panose="02040503050406030204" pitchFamily="18" charset="0"/>
                <a:ea typeface="Cambria" panose="02040503050406030204" pitchFamily="18" charset="0"/>
              </a:rPr>
              <a:t>It was enough that he desired baptism,</a:t>
            </a:r>
            <a:r>
              <a:rPr lang="en-US" sz="2200" dirty="0"/>
              <a:t>” Ambrose said. “</a:t>
            </a:r>
            <a:r>
              <a:rPr lang="en-US" sz="2200" i="1" dirty="0">
                <a:latin typeface="Cambria" panose="02040503050406030204" pitchFamily="18" charset="0"/>
                <a:ea typeface="Cambria" panose="02040503050406030204" pitchFamily="18" charset="0"/>
              </a:rPr>
              <a:t>His sincere desire for baptism was just as effective as baptism itself</a:t>
            </a:r>
            <a:r>
              <a:rPr lang="en-US" sz="2200" dirty="0"/>
              <a:t>.” </a:t>
            </a:r>
            <a:endParaRPr lang="en-US" sz="2200" dirty="0" smtClean="0"/>
          </a:p>
          <a:p>
            <a:pPr lvl="2"/>
            <a:r>
              <a:rPr lang="en-US" sz="2200" dirty="0" smtClean="0"/>
              <a:t>Augustine </a:t>
            </a:r>
            <a:r>
              <a:rPr lang="en-US" sz="2200" dirty="0"/>
              <a:t>taught the same: </a:t>
            </a:r>
            <a:r>
              <a:rPr lang="en-US" sz="2200" dirty="0" smtClean="0"/>
              <a:t>“</a:t>
            </a:r>
            <a:r>
              <a:rPr lang="en-US" sz="2200" i="1" dirty="0" smtClean="0">
                <a:latin typeface="Cambria" panose="02040503050406030204" pitchFamily="18" charset="0"/>
                <a:ea typeface="Cambria" panose="02040503050406030204" pitchFamily="18" charset="0"/>
              </a:rPr>
              <a:t>A </a:t>
            </a:r>
            <a:r>
              <a:rPr lang="en-US" sz="2200" i="1" dirty="0">
                <a:latin typeface="Cambria" panose="02040503050406030204" pitchFamily="18" charset="0"/>
                <a:ea typeface="Cambria" panose="02040503050406030204" pitchFamily="18" charset="0"/>
              </a:rPr>
              <a:t>person is </a:t>
            </a:r>
            <a:r>
              <a:rPr lang="en-US" sz="2200" i="1" dirty="0" smtClean="0">
                <a:latin typeface="Cambria" panose="02040503050406030204" pitchFamily="18" charset="0"/>
                <a:ea typeface="Cambria" panose="02040503050406030204" pitchFamily="18" charset="0"/>
              </a:rPr>
              <a:t>baptized </a:t>
            </a:r>
            <a:r>
              <a:rPr lang="en-US" sz="2200" i="1" dirty="0">
                <a:latin typeface="Cambria" panose="02040503050406030204" pitchFamily="18" charset="0"/>
                <a:ea typeface="Cambria" panose="02040503050406030204" pitchFamily="18" charset="0"/>
              </a:rPr>
              <a:t>invisibly, when his failure to be </a:t>
            </a:r>
            <a:r>
              <a:rPr lang="en-US" sz="2200" i="1" dirty="0" smtClean="0">
                <a:latin typeface="Cambria" panose="02040503050406030204" pitchFamily="18" charset="0"/>
                <a:ea typeface="Cambria" panose="02040503050406030204" pitchFamily="18" charset="0"/>
              </a:rPr>
              <a:t>baptized </a:t>
            </a:r>
            <a:r>
              <a:rPr lang="en-US" sz="2200" i="1" dirty="0">
                <a:latin typeface="Cambria" panose="02040503050406030204" pitchFamily="18" charset="0"/>
                <a:ea typeface="Cambria" panose="02040503050406030204" pitchFamily="18" charset="0"/>
              </a:rPr>
              <a:t>in water was owing to an unavoidable death rather than contempt for Christianity</a:t>
            </a:r>
            <a:r>
              <a:rPr lang="en-US" sz="2200" i="1" dirty="0" smtClean="0">
                <a:latin typeface="Cambria" panose="02040503050406030204" pitchFamily="18" charset="0"/>
                <a:ea typeface="Cambria" panose="02040503050406030204" pitchFamily="18" charset="0"/>
              </a:rPr>
              <a:t>.</a:t>
            </a:r>
            <a:r>
              <a:rPr lang="en-US" sz="2200" dirty="0" smtClean="0"/>
              <a:t>”</a:t>
            </a: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t> Needham, Nick. 2,000 Years of Christ's Power Vol. 1: The Age of the Early Church Fathers</a:t>
            </a:r>
            <a:endParaRPr lang="en-US" sz="1600" dirty="0">
              <a:solidFill>
                <a:prstClr val="black"/>
              </a:solidFill>
            </a:endParaRPr>
          </a:p>
        </p:txBody>
      </p:sp>
    </p:spTree>
    <p:extLst>
      <p:ext uri="{BB962C8B-B14F-4D97-AF65-F5344CB8AC3E}">
        <p14:creationId xmlns:p14="http://schemas.microsoft.com/office/powerpoint/2010/main" val="22619057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p:cTn id="13"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 calcmode="lin" valueType="num">
                                      <p:cBhvr>
                                        <p:cTn id="20"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1"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a:bodyPr>
          <a:lstStyle/>
          <a:p>
            <a:r>
              <a:rPr lang="en-US" b="1" dirty="0" smtClean="0"/>
              <a:t>*4</a:t>
            </a:r>
            <a:r>
              <a:rPr lang="en-US" b="1" baseline="30000" dirty="0" smtClean="0"/>
              <a:t>th</a:t>
            </a:r>
            <a:r>
              <a:rPr lang="en-US" b="1" dirty="0" smtClean="0"/>
              <a:t> Century Teaching on Baptism</a:t>
            </a:r>
            <a:endParaRPr lang="en-US"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a:t>In assessing this patristic doctrine of “baptismal regeneration”, modern readers should keep </a:t>
            </a:r>
            <a:r>
              <a:rPr lang="en-US" dirty="0" smtClean="0"/>
              <a:t>in </a:t>
            </a:r>
            <a:r>
              <a:rPr lang="en-US" dirty="0"/>
              <a:t>mind</a:t>
            </a:r>
            <a:r>
              <a:rPr lang="en-US" dirty="0" smtClean="0"/>
              <a:t>:</a:t>
            </a:r>
          </a:p>
          <a:p>
            <a:pPr marL="914400" lvl="1" indent="-457200">
              <a:buFont typeface="+mj-lt"/>
              <a:buAutoNum type="arabicPeriod" startAt="5"/>
            </a:pPr>
            <a:r>
              <a:rPr lang="en-US" dirty="0" smtClean="0"/>
              <a:t>The </a:t>
            </a:r>
            <a:r>
              <a:rPr lang="en-US" dirty="0"/>
              <a:t>fathers saw acceptance of the true faith as necessary if baptism was to be effective. The mere physical act of baptism, without true faith, was empty of value. Baptism given by heretics, e.g. Manichees and Arians, was therefore regarded by the early Church fathers as spiritually worthless; heretics performed the outward act of baptism, but their faith was not in the true gospel, and so their baptism conferred no spiritual benefit</a:t>
            </a:r>
            <a:r>
              <a:rPr lang="en-US" dirty="0" smtClean="0"/>
              <a:t>.</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t> Needham, Nick. 2,000 Years of Christ's Power Vol. 1: The Age of the Early Church Fathers</a:t>
            </a:r>
            <a:endParaRPr lang="en-US" sz="1600" dirty="0">
              <a:solidFill>
                <a:prstClr val="black"/>
              </a:solidFill>
            </a:endParaRPr>
          </a:p>
        </p:txBody>
      </p:sp>
    </p:spTree>
    <p:extLst>
      <p:ext uri="{BB962C8B-B14F-4D97-AF65-F5344CB8AC3E}">
        <p14:creationId xmlns:p14="http://schemas.microsoft.com/office/powerpoint/2010/main" val="13656131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1000" r="-41000"/>
          </a:stretch>
        </a:blipFill>
        <a:effectLst/>
      </p:bgPr>
    </p:bg>
    <p:spTree>
      <p:nvGrpSpPr>
        <p:cNvPr id="1" name=""/>
        <p:cNvGrpSpPr/>
        <p:nvPr/>
      </p:nvGrpSpPr>
      <p:grpSpPr>
        <a:xfrm>
          <a:off x="0" y="0"/>
          <a:ext cx="0" cy="0"/>
          <a:chOff x="0" y="0"/>
          <a:chExt cx="0" cy="0"/>
        </a:xfrm>
      </p:grpSpPr>
      <p:sp>
        <p:nvSpPr>
          <p:cNvPr id="4" name="Rectangle 3"/>
          <p:cNvSpPr/>
          <p:nvPr/>
        </p:nvSpPr>
        <p:spPr>
          <a:xfrm>
            <a:off x="152400" y="6290218"/>
            <a:ext cx="8915400" cy="523220"/>
          </a:xfrm>
          <a:prstGeom prst="rect">
            <a:avLst/>
          </a:prstGeom>
        </p:spPr>
        <p:txBody>
          <a:bodyPr wrap="square">
            <a:spAutoFit/>
          </a:bodyPr>
          <a:lstStyle/>
          <a:p>
            <a:r>
              <a:rPr lang="en-US" sz="1400" dirty="0">
                <a:hlinkClick r:id="rId4"/>
              </a:rPr>
              <a:t>https://www.michaeljkruger.com/did-the-earliest-christians-really-believe-in-substitutionary-atonement-and-even-imputation-one-important-example/</a:t>
            </a:r>
            <a:endParaRPr lang="en-US" sz="1400" dirty="0">
              <a:solidFill>
                <a:prstClr val="black"/>
              </a:solidFill>
            </a:endParaRPr>
          </a:p>
        </p:txBody>
      </p:sp>
      <p:sp>
        <p:nvSpPr>
          <p:cNvPr id="3" name="Title 2"/>
          <p:cNvSpPr txBox="1">
            <a:spLocks/>
          </p:cNvSpPr>
          <p:nvPr/>
        </p:nvSpPr>
        <p:spPr>
          <a:xfrm>
            <a:off x="304800" y="0"/>
            <a:ext cx="8610600" cy="2057400"/>
          </a:xfrm>
          <a:prstGeom prst="rect">
            <a:avLst/>
          </a:prstGeom>
          <a:effectLst/>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smtClean="0">
                <a:solidFill>
                  <a:prstClr val="white"/>
                </a:solidFill>
                <a:effectLst>
                  <a:glow rad="139700">
                    <a:srgbClr val="C00000">
                      <a:alpha val="40000"/>
                    </a:srgbClr>
                  </a:glow>
                  <a:outerShdw blurRad="114300" dist="38100" dir="13500000" algn="br" rotWithShape="0">
                    <a:prstClr val="black"/>
                  </a:outerShdw>
                </a:effectLst>
              </a:rPr>
              <a:t>Early Church Teaching on the Atonement</a:t>
            </a:r>
            <a:endParaRPr lang="en-US" sz="4000" b="1" dirty="0">
              <a:ln w="12700">
                <a:solidFill>
                  <a:srgbClr val="1F497D">
                    <a:satMod val="155000"/>
                  </a:srgbClr>
                </a:solidFill>
                <a:prstDash val="solid"/>
              </a:ln>
              <a:solidFill>
                <a:prstClr val="white"/>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9366032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1000" r="-4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fontScale="90000"/>
          </a:bodyPr>
          <a:lstStyle/>
          <a:p>
            <a:r>
              <a:rPr lang="en-US" b="1" dirty="0" smtClean="0"/>
              <a:t>*Early Church Teaching on the Atonement</a:t>
            </a:r>
            <a:endParaRPr lang="en-US" b="1" dirty="0"/>
          </a:p>
        </p:txBody>
      </p:sp>
      <p:sp>
        <p:nvSpPr>
          <p:cNvPr id="4" name="Content Placeholder 3"/>
          <p:cNvSpPr>
            <a:spLocks noGrp="1"/>
          </p:cNvSpPr>
          <p:nvPr>
            <p:ph idx="1"/>
          </p:nvPr>
        </p:nvSpPr>
        <p:spPr>
          <a:xfrm>
            <a:off x="266700" y="728246"/>
            <a:ext cx="8610600" cy="5791200"/>
          </a:xfrm>
        </p:spPr>
        <p:txBody>
          <a:bodyPr>
            <a:normAutofit fontScale="92500" lnSpcReduction="20000"/>
          </a:bodyPr>
          <a:lstStyle/>
          <a:p>
            <a:r>
              <a:rPr lang="en-US" dirty="0"/>
              <a:t>Critical scholars, led by the classic work of </a:t>
            </a:r>
            <a:r>
              <a:rPr lang="en-US" dirty="0" smtClean="0"/>
              <a:t>the neo-orthodox, Lutheran theologian </a:t>
            </a:r>
            <a:r>
              <a:rPr lang="en-US" dirty="0" err="1" smtClean="0"/>
              <a:t>Gustaf</a:t>
            </a:r>
            <a:r>
              <a:rPr lang="en-US" dirty="0" smtClean="0"/>
              <a:t> </a:t>
            </a:r>
            <a:r>
              <a:rPr lang="en-US" dirty="0" err="1" smtClean="0"/>
              <a:t>Aulén</a:t>
            </a:r>
            <a:r>
              <a:rPr lang="en-US" dirty="0" smtClean="0"/>
              <a:t> (1879-1977), </a:t>
            </a:r>
            <a:r>
              <a:rPr lang="en-US" dirty="0"/>
              <a:t>have long argued that the earliest Christians did not believe that Christ died as a substitute for sinners. </a:t>
            </a:r>
            <a:endParaRPr lang="en-US" dirty="0" smtClean="0"/>
          </a:p>
          <a:p>
            <a:r>
              <a:rPr lang="en-US" dirty="0" smtClean="0"/>
              <a:t>If </a:t>
            </a:r>
            <a:r>
              <a:rPr lang="en-US" dirty="0" err="1"/>
              <a:t>Aulén</a:t>
            </a:r>
            <a:r>
              <a:rPr lang="en-US" dirty="0"/>
              <a:t> is correct, then when did the substitutionary view of the atonement arise</a:t>
            </a:r>
            <a:r>
              <a:rPr lang="en-US" dirty="0" smtClean="0"/>
              <a:t>? </a:t>
            </a:r>
            <a:r>
              <a:rPr lang="en-US" dirty="0"/>
              <a:t> </a:t>
            </a:r>
            <a:r>
              <a:rPr lang="en-US" dirty="0" smtClean="0"/>
              <a:t>The </a:t>
            </a:r>
            <a:r>
              <a:rPr lang="en-US" dirty="0"/>
              <a:t>typical critical approach </a:t>
            </a:r>
            <a:r>
              <a:rPr lang="en-US" dirty="0" smtClean="0"/>
              <a:t>says that </a:t>
            </a:r>
            <a:r>
              <a:rPr lang="en-US" dirty="0"/>
              <a:t>it was not until the Middle Ages, when Anselm wrote </a:t>
            </a:r>
            <a:r>
              <a:rPr lang="en-US" i="1" dirty="0"/>
              <a:t>Cur Deus Homo (Why the God-Man</a:t>
            </a:r>
            <a:r>
              <a:rPr lang="en-US" i="1" dirty="0" smtClean="0"/>
              <a:t>?</a:t>
            </a:r>
            <a:r>
              <a:rPr lang="en-US" dirty="0" smtClean="0"/>
              <a:t>), </a:t>
            </a:r>
            <a:r>
              <a:rPr lang="en-US" dirty="0"/>
              <a:t>that Christians began to believe Christ died in place of sinners.</a:t>
            </a:r>
          </a:p>
          <a:p>
            <a:r>
              <a:rPr lang="en-US" dirty="0"/>
              <a:t>No doubt these sorts of scholarly arguments can explain why alternative theories of the atonement have gained popularity in recent years, while the substitutionary view continues to be vilified as un-Christian. </a:t>
            </a:r>
            <a:endParaRPr lang="en-US" dirty="0" smtClean="0"/>
          </a:p>
          <a:p>
            <a:r>
              <a:rPr lang="en-US" dirty="0" smtClean="0"/>
              <a:t>Rob </a:t>
            </a:r>
            <a:r>
              <a:rPr lang="en-US" dirty="0"/>
              <a:t>Bell does precisely this in his book </a:t>
            </a:r>
            <a:r>
              <a:rPr lang="en-US" i="1" dirty="0"/>
              <a:t>Love Wins</a:t>
            </a:r>
            <a:r>
              <a:rPr lang="en-US" dirty="0"/>
              <a:t>, where he roundly rejects the substitutionary view in favor of other options</a:t>
            </a:r>
            <a:r>
              <a:rPr lang="en-US" dirty="0" smtClean="0"/>
              <a:t>.</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smtClean="0"/>
              <a:t> </a:t>
            </a:r>
            <a:r>
              <a:rPr lang="en-US" sz="1600" dirty="0">
                <a:hlinkClick r:id="rId4"/>
              </a:rPr>
              <a:t>https://www.thegospelcoalition.org/article/did-early-christians-believe-in-substitutionary-atonement/</a:t>
            </a:r>
            <a:endParaRPr lang="en-US" sz="1600" dirty="0">
              <a:solidFill>
                <a:prstClr val="black"/>
              </a:solidFill>
            </a:endParaRPr>
          </a:p>
        </p:txBody>
      </p:sp>
    </p:spTree>
    <p:extLst>
      <p:ext uri="{BB962C8B-B14F-4D97-AF65-F5344CB8AC3E}">
        <p14:creationId xmlns:p14="http://schemas.microsoft.com/office/powerpoint/2010/main" val="12625523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1000" r="-4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fontScale="90000"/>
          </a:bodyPr>
          <a:lstStyle/>
          <a:p>
            <a:r>
              <a:rPr lang="en-US" b="1" dirty="0" smtClean="0"/>
              <a:t>*Early Church Teaching on the Atonement</a:t>
            </a:r>
            <a:endParaRPr lang="en-US"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But</a:t>
            </a:r>
            <a:r>
              <a:rPr lang="en-US" dirty="0"/>
              <a:t> is it really true that the substitutionary view of the atonement was not found before the Middle Ages? </a:t>
            </a:r>
            <a:endParaRPr lang="en-US" dirty="0" smtClean="0"/>
          </a:p>
          <a:p>
            <a:r>
              <a:rPr lang="en-US" dirty="0" smtClean="0"/>
              <a:t>Not </a:t>
            </a:r>
            <a:r>
              <a:rPr lang="en-US" dirty="0"/>
              <a:t>at all. Such a claim can be readily refuted merely by examining the writings of the New Testament itself—particularly the letters of Paul. </a:t>
            </a:r>
            <a:endParaRPr lang="en-US" dirty="0" smtClean="0"/>
          </a:p>
          <a:p>
            <a:r>
              <a:rPr lang="en-US" dirty="0" smtClean="0"/>
              <a:t>Furthermore, we have already seen that key </a:t>
            </a:r>
            <a:r>
              <a:rPr lang="en-US" dirty="0"/>
              <a:t>elements of the substitutionary view </a:t>
            </a:r>
            <a:r>
              <a:rPr lang="en-US" dirty="0" smtClean="0"/>
              <a:t>of atonement were </a:t>
            </a:r>
            <a:r>
              <a:rPr lang="en-US" dirty="0"/>
              <a:t>held by some of the earliest Christian writers. </a:t>
            </a:r>
            <a:endParaRPr lang="en-US" dirty="0" smtClean="0"/>
          </a:p>
          <a:p>
            <a:r>
              <a:rPr lang="en-US" dirty="0" smtClean="0"/>
              <a:t>One </a:t>
            </a:r>
            <a:r>
              <a:rPr lang="en-US" dirty="0"/>
              <a:t>example is the author of the </a:t>
            </a:r>
            <a:r>
              <a:rPr lang="en-US" i="1" dirty="0"/>
              <a:t>Epistle to </a:t>
            </a:r>
            <a:r>
              <a:rPr lang="en-US" i="1" dirty="0" smtClean="0"/>
              <a:t>Diognetus</a:t>
            </a:r>
            <a:r>
              <a:rPr lang="en-US" dirty="0" smtClean="0"/>
              <a:t>, written </a:t>
            </a:r>
            <a:r>
              <a:rPr lang="en-US" dirty="0"/>
              <a:t>by an </a:t>
            </a:r>
            <a:r>
              <a:rPr lang="en-US" dirty="0" smtClean="0"/>
              <a:t>one of the Apostolic Fathers in </a:t>
            </a:r>
            <a:r>
              <a:rPr lang="en-US" dirty="0"/>
              <a:t>the </a:t>
            </a:r>
            <a:r>
              <a:rPr lang="en-US" b="1" i="1" dirty="0"/>
              <a:t>early second </a:t>
            </a:r>
            <a:r>
              <a:rPr lang="en-US" b="1" i="1" dirty="0" smtClean="0"/>
              <a:t>century</a:t>
            </a:r>
            <a:r>
              <a:rPr lang="en-US" dirty="0" smtClean="0"/>
              <a:t>.</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t> </a:t>
            </a:r>
            <a:r>
              <a:rPr lang="en-US" sz="1600" dirty="0">
                <a:hlinkClick r:id="rId4"/>
              </a:rPr>
              <a:t>https://www.thegospelcoalition.org/article/did-early-christians-believe-in-substitutionary-atonement/</a:t>
            </a:r>
            <a:endParaRPr lang="en-US" sz="1600" dirty="0">
              <a:solidFill>
                <a:prstClr val="black"/>
              </a:solidFill>
            </a:endParaRPr>
          </a:p>
        </p:txBody>
      </p:sp>
    </p:spTree>
    <p:extLst>
      <p:ext uri="{BB962C8B-B14F-4D97-AF65-F5344CB8AC3E}">
        <p14:creationId xmlns:p14="http://schemas.microsoft.com/office/powerpoint/2010/main" val="16041522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1000" r="-4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fontScale="90000"/>
          </a:bodyPr>
          <a:lstStyle/>
          <a:p>
            <a:r>
              <a:rPr lang="en-US" b="1" dirty="0" smtClean="0"/>
              <a:t>*Early Church Teaching on the Atonement</a:t>
            </a:r>
            <a:endParaRPr lang="en-US" b="1" dirty="0"/>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smtClean="0"/>
              <a:t>Below </a:t>
            </a:r>
            <a:r>
              <a:rPr lang="en-US" dirty="0"/>
              <a:t>are some excerpts from the </a:t>
            </a:r>
            <a:r>
              <a:rPr lang="en-US" i="1" dirty="0"/>
              <a:t>Epistle to Diognetus </a:t>
            </a:r>
            <a:r>
              <a:rPr lang="en-US" dirty="0" smtClean="0"/>
              <a:t>that </a:t>
            </a:r>
            <a:r>
              <a:rPr lang="en-US" dirty="0"/>
              <a:t>affirm key aspects of substitutionary </a:t>
            </a:r>
            <a:r>
              <a:rPr lang="en-US" dirty="0" smtClean="0"/>
              <a:t>atonement:</a:t>
            </a:r>
          </a:p>
          <a:p>
            <a:pPr lvl="1"/>
            <a:r>
              <a:rPr lang="en-US" b="1" dirty="0"/>
              <a:t>Seriousness of </a:t>
            </a:r>
            <a:r>
              <a:rPr lang="en-US" b="1" dirty="0" smtClean="0"/>
              <a:t>Sin – </a:t>
            </a:r>
            <a:r>
              <a:rPr lang="en-US" i="1" dirty="0" smtClean="0">
                <a:latin typeface="Cambria" panose="02040503050406030204" pitchFamily="18" charset="0"/>
                <a:ea typeface="Cambria" panose="02040503050406030204" pitchFamily="18" charset="0"/>
              </a:rPr>
              <a:t>And </a:t>
            </a:r>
            <a:r>
              <a:rPr lang="en-US" i="1" dirty="0">
                <a:latin typeface="Cambria" panose="02040503050406030204" pitchFamily="18" charset="0"/>
                <a:ea typeface="Cambria" panose="02040503050406030204" pitchFamily="18" charset="0"/>
              </a:rPr>
              <a:t>when we had demonstrated that we were powerless to enter the kingdom of God on our own, </a:t>
            </a:r>
            <a:r>
              <a:rPr lang="en-US" i="1" dirty="0" smtClean="0">
                <a:latin typeface="Cambria" panose="02040503050406030204" pitchFamily="18" charset="0"/>
                <a:ea typeface="Cambria" panose="02040503050406030204" pitchFamily="18" charset="0"/>
              </a:rPr>
              <a:t>we were enabled to do so by </a:t>
            </a:r>
            <a:r>
              <a:rPr lang="en-US" i="1" dirty="0">
                <a:latin typeface="Cambria" panose="02040503050406030204" pitchFamily="18" charset="0"/>
                <a:ea typeface="Cambria" panose="02040503050406030204" pitchFamily="18" charset="0"/>
              </a:rPr>
              <a:t>the power of God. For our unrighteous way of life came to fruition and it became perfectly clear that </a:t>
            </a:r>
            <a:r>
              <a:rPr lang="en-US" i="1" dirty="0" smtClean="0">
                <a:latin typeface="Cambria" panose="02040503050406030204" pitchFamily="18" charset="0"/>
                <a:ea typeface="Cambria" panose="02040503050406030204" pitchFamily="18" charset="0"/>
              </a:rPr>
              <a:t>we </a:t>
            </a:r>
            <a:r>
              <a:rPr lang="en-US" i="1" dirty="0">
                <a:latin typeface="Cambria" panose="02040503050406030204" pitchFamily="18" charset="0"/>
                <a:ea typeface="Cambria" panose="02040503050406030204" pitchFamily="18" charset="0"/>
              </a:rPr>
              <a:t>could expect only punishment and death as </a:t>
            </a:r>
            <a:r>
              <a:rPr lang="en-US" i="1" dirty="0" smtClean="0">
                <a:latin typeface="Cambria" panose="02040503050406030204" pitchFamily="18" charset="0"/>
                <a:ea typeface="Cambria" panose="02040503050406030204" pitchFamily="18" charset="0"/>
              </a:rPr>
              <a:t>our </a:t>
            </a:r>
            <a:r>
              <a:rPr lang="en-US" i="1" dirty="0">
                <a:latin typeface="Cambria" panose="02040503050406030204" pitchFamily="18" charset="0"/>
                <a:ea typeface="Cambria" panose="02040503050406030204" pitchFamily="18" charset="0"/>
              </a:rPr>
              <a:t>ultimate reward</a:t>
            </a:r>
            <a:r>
              <a:rPr lang="en-US" dirty="0"/>
              <a:t>. (9.1-2</a:t>
            </a:r>
            <a:r>
              <a:rPr lang="en-US" dirty="0" smtClean="0"/>
              <a:t>)</a:t>
            </a:r>
          </a:p>
          <a:p>
            <a:pPr lvl="1"/>
            <a:r>
              <a:rPr lang="en-US" b="1" dirty="0"/>
              <a:t>Grace and Love of </a:t>
            </a:r>
            <a:r>
              <a:rPr lang="en-US" b="1" dirty="0" smtClean="0"/>
              <a:t>God </a:t>
            </a:r>
            <a:r>
              <a:rPr lang="en-US" b="1" dirty="0"/>
              <a:t>– </a:t>
            </a:r>
            <a:r>
              <a:rPr lang="en-US" i="1" dirty="0">
                <a:latin typeface="Cambria" panose="02040503050406030204" pitchFamily="18" charset="0"/>
                <a:ea typeface="Cambria" panose="02040503050406030204" pitchFamily="18" charset="0"/>
              </a:rPr>
              <a:t>But then, when the time arrived that God planned to reveal at last his goodness and power (Oh the supreme beneficence and love of God!), he did not hate us, destroy us, or hold a grudge against us. </a:t>
            </a:r>
            <a:r>
              <a:rPr lang="en-US" dirty="0"/>
              <a:t>(9.2)</a:t>
            </a:r>
          </a:p>
          <a:p>
            <a:pPr lvl="1"/>
            <a:r>
              <a:rPr lang="en-US" b="1" dirty="0"/>
              <a:t>Christ Bore Our Sins on </a:t>
            </a:r>
            <a:r>
              <a:rPr lang="en-US" b="1" dirty="0" smtClean="0"/>
              <a:t>Himself </a:t>
            </a:r>
            <a:r>
              <a:rPr lang="en-US" b="1" dirty="0"/>
              <a:t>– </a:t>
            </a:r>
            <a:r>
              <a:rPr lang="en-US" i="1" dirty="0">
                <a:latin typeface="Cambria" panose="02040503050406030204" pitchFamily="18" charset="0"/>
                <a:ea typeface="Cambria" panose="02040503050406030204" pitchFamily="18" charset="0"/>
              </a:rPr>
              <a:t>But [God] was patient, he bore with us, and out of pity for us took our sins upon himself. He gave up his own Son as a ransom for us, the holy one for the lawless, the innocent one for the wicked, the righteous one for the unrighteous, the imperishable one for the perishable, the immortal one for the mortal. </a:t>
            </a:r>
            <a:r>
              <a:rPr lang="en-US" dirty="0"/>
              <a:t>(9.2)</a:t>
            </a: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t> </a:t>
            </a:r>
            <a:r>
              <a:rPr lang="en-US" sz="1600" dirty="0">
                <a:hlinkClick r:id="rId4"/>
              </a:rPr>
              <a:t>https://www.thegospelcoalition.org/article/did-early-christians-believe-in-substitutionary-atonement/</a:t>
            </a:r>
            <a:endParaRPr lang="en-US" sz="1600" dirty="0">
              <a:solidFill>
                <a:prstClr val="black"/>
              </a:solidFill>
            </a:endParaRPr>
          </a:p>
        </p:txBody>
      </p:sp>
    </p:spTree>
    <p:extLst>
      <p:ext uri="{BB962C8B-B14F-4D97-AF65-F5344CB8AC3E}">
        <p14:creationId xmlns:p14="http://schemas.microsoft.com/office/powerpoint/2010/main" val="10683700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1000" r="-4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fontScale="90000"/>
          </a:bodyPr>
          <a:lstStyle/>
          <a:p>
            <a:r>
              <a:rPr lang="en-US" b="1" dirty="0" smtClean="0"/>
              <a:t>*Early Church Teaching on the Atonement</a:t>
            </a:r>
            <a:endParaRPr lang="en-US" b="1" dirty="0"/>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smtClean="0"/>
              <a:t>Subsequent to the Apostolic Fathers, early church teaching on the atonement becomes less prominent and, at times, intermixed or replaced by other ideas.</a:t>
            </a:r>
          </a:p>
          <a:p>
            <a:r>
              <a:rPr lang="en-US" b="1" dirty="0"/>
              <a:t>The </a:t>
            </a:r>
            <a:r>
              <a:rPr lang="en-US" b="1" dirty="0" smtClean="0"/>
              <a:t>Second Century Apologists </a:t>
            </a:r>
            <a:r>
              <a:rPr lang="en-US" dirty="0"/>
              <a:t>contain very little on the subject that is of importance. In so far as Christ is represented as a Redeemer, it is usually as a Redeemer from the power of the devil</a:t>
            </a:r>
            <a:r>
              <a:rPr lang="en-US" dirty="0" smtClean="0"/>
              <a:t>.</a:t>
            </a:r>
          </a:p>
          <a:p>
            <a:r>
              <a:rPr lang="en-US" b="1" dirty="0" smtClean="0"/>
              <a:t>Irenaeus</a:t>
            </a:r>
            <a:r>
              <a:rPr lang="en-US" dirty="0" smtClean="0"/>
              <a:t> (AD 130-202) agrees </a:t>
            </a:r>
            <a:r>
              <a:rPr lang="en-US" dirty="0"/>
              <a:t>with the </a:t>
            </a:r>
            <a:r>
              <a:rPr lang="en-US" dirty="0" smtClean="0"/>
              <a:t>Second Century Apologists </a:t>
            </a:r>
            <a:r>
              <a:rPr lang="en-US" dirty="0"/>
              <a:t>in </a:t>
            </a:r>
            <a:r>
              <a:rPr lang="en-US" dirty="0" smtClean="0"/>
              <a:t>seeing </a:t>
            </a:r>
            <a:r>
              <a:rPr lang="en-US" dirty="0"/>
              <a:t>man as enslaved by the powers of darkness, and looks upon redemption partly as deliverance from the power of Satan, though he does not look upon it as a satisfaction due </a:t>
            </a:r>
            <a:r>
              <a:rPr lang="en-US" b="1" i="1" dirty="0"/>
              <a:t>to</a:t>
            </a:r>
            <a:r>
              <a:rPr lang="en-US" dirty="0"/>
              <a:t> Satan. His idea is rather that the death of Christ satisfied the justice of God and thus liberates man</a:t>
            </a:r>
            <a:r>
              <a:rPr lang="en-US" dirty="0" smtClean="0"/>
              <a:t>.</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t> Berkhof, Louis. The History of Christian Doctrines (p. 167)</a:t>
            </a:r>
            <a:endParaRPr lang="en-US" sz="1600" dirty="0">
              <a:solidFill>
                <a:prstClr val="black"/>
              </a:solidFill>
            </a:endParaRPr>
          </a:p>
        </p:txBody>
      </p:sp>
    </p:spTree>
    <p:extLst>
      <p:ext uri="{BB962C8B-B14F-4D97-AF65-F5344CB8AC3E}">
        <p14:creationId xmlns:p14="http://schemas.microsoft.com/office/powerpoint/2010/main" val="36721340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1000" r="-4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fontScale="90000"/>
          </a:bodyPr>
          <a:lstStyle/>
          <a:p>
            <a:r>
              <a:rPr lang="en-US" b="1" dirty="0" smtClean="0"/>
              <a:t>*Early Church Teaching on the Atonement</a:t>
            </a:r>
            <a:endParaRPr lang="en-US" b="1" dirty="0"/>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a:t>In the </a:t>
            </a:r>
            <a:r>
              <a:rPr lang="en-US" b="1" dirty="0"/>
              <a:t>Alexandrian School </a:t>
            </a:r>
            <a:r>
              <a:rPr lang="en-US" dirty="0"/>
              <a:t>we find </a:t>
            </a:r>
            <a:r>
              <a:rPr lang="en-US" dirty="0" smtClean="0"/>
              <a:t>a number of ideas about the atonement:</a:t>
            </a:r>
          </a:p>
          <a:p>
            <a:pPr lvl="1"/>
            <a:r>
              <a:rPr lang="en-US" b="1" dirty="0" smtClean="0"/>
              <a:t>Clement </a:t>
            </a:r>
            <a:r>
              <a:rPr lang="en-US" b="1" dirty="0"/>
              <a:t>of Alexandria </a:t>
            </a:r>
            <a:r>
              <a:rPr lang="en-US" dirty="0" smtClean="0"/>
              <a:t>in one of his </a:t>
            </a:r>
            <a:r>
              <a:rPr lang="en-US" b="1" i="1" dirty="0" smtClean="0"/>
              <a:t>minor</a:t>
            </a:r>
            <a:r>
              <a:rPr lang="en-US" dirty="0" smtClean="0"/>
              <a:t> works represents </a:t>
            </a:r>
            <a:r>
              <a:rPr lang="en-US" dirty="0"/>
              <a:t>the death of Christ as a payment of man’s debt and as a ransom; but in his </a:t>
            </a:r>
            <a:r>
              <a:rPr lang="en-US" b="1" i="1" dirty="0"/>
              <a:t>main</a:t>
            </a:r>
            <a:r>
              <a:rPr lang="en-US" dirty="0"/>
              <a:t> works he gives more prominence to the thought that Christ as Teacher saves men by endowing them with true knowledge and inspiring them to a life of love and true righteousness! </a:t>
            </a:r>
            <a:endParaRPr lang="en-US" dirty="0" smtClean="0"/>
          </a:p>
          <a:p>
            <a:pPr lvl="1"/>
            <a:r>
              <a:rPr lang="en-US" b="1" dirty="0" smtClean="0"/>
              <a:t>Origen</a:t>
            </a:r>
            <a:r>
              <a:rPr lang="en-US" dirty="0" smtClean="0"/>
              <a:t> </a:t>
            </a:r>
            <a:r>
              <a:rPr lang="en-US" dirty="0"/>
              <a:t>presents several different views without </a:t>
            </a:r>
            <a:r>
              <a:rPr lang="en-US" dirty="0" smtClean="0"/>
              <a:t>really explaining how they all fit together: </a:t>
            </a:r>
          </a:p>
          <a:p>
            <a:pPr lvl="2"/>
            <a:r>
              <a:rPr lang="en-US" dirty="0" smtClean="0"/>
              <a:t>Christ </a:t>
            </a:r>
            <a:r>
              <a:rPr lang="en-US" dirty="0"/>
              <a:t>saves by deifying human nature through the incarnation; </a:t>
            </a:r>
            <a:endParaRPr lang="en-US" dirty="0" smtClean="0"/>
          </a:p>
          <a:p>
            <a:pPr lvl="2"/>
            <a:r>
              <a:rPr lang="en-US" dirty="0"/>
              <a:t>B</a:t>
            </a:r>
            <a:r>
              <a:rPr lang="en-US" dirty="0" smtClean="0"/>
              <a:t>y </a:t>
            </a:r>
            <a:r>
              <a:rPr lang="en-US" dirty="0"/>
              <a:t>giving the supreme example of self-sacrifice, thus inspiring others to a similar sacrifice; </a:t>
            </a:r>
            <a:endParaRPr lang="en-US" dirty="0" smtClean="0"/>
          </a:p>
          <a:p>
            <a:pPr lvl="2"/>
            <a:r>
              <a:rPr lang="en-US" dirty="0"/>
              <a:t>B</a:t>
            </a:r>
            <a:r>
              <a:rPr lang="en-US" dirty="0" smtClean="0"/>
              <a:t>y </a:t>
            </a:r>
            <a:r>
              <a:rPr lang="en-US" dirty="0"/>
              <a:t>laying down his life as a sacrifice </a:t>
            </a:r>
            <a:r>
              <a:rPr lang="en-US" dirty="0" smtClean="0"/>
              <a:t>that takes away </a:t>
            </a:r>
            <a:r>
              <a:rPr lang="en-US" dirty="0"/>
              <a:t>guilt </a:t>
            </a:r>
            <a:r>
              <a:rPr lang="en-US" dirty="0" smtClean="0"/>
              <a:t>by </a:t>
            </a:r>
            <a:r>
              <a:rPr lang="en-US" dirty="0"/>
              <a:t>the payment of a penalty or the offering of an atonement</a:t>
            </a:r>
            <a:r>
              <a:rPr lang="en-US" dirty="0" smtClean="0"/>
              <a:t>; </a:t>
            </a:r>
          </a:p>
          <a:p>
            <a:pPr lvl="2"/>
            <a:r>
              <a:rPr lang="en-US" dirty="0"/>
              <a:t>B</a:t>
            </a:r>
            <a:r>
              <a:rPr lang="en-US" dirty="0" smtClean="0"/>
              <a:t>y </a:t>
            </a:r>
            <a:r>
              <a:rPr lang="en-US" dirty="0"/>
              <a:t>redeeming men from the power of Satan. </a:t>
            </a: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t> Berkhof, Louis. The History of Christian Doctrines (p. </a:t>
            </a:r>
            <a:r>
              <a:rPr lang="en-US" sz="1600" dirty="0" smtClean="0"/>
              <a:t>168)</a:t>
            </a:r>
            <a:endParaRPr lang="en-US" sz="1600" dirty="0">
              <a:solidFill>
                <a:prstClr val="black"/>
              </a:solidFill>
            </a:endParaRPr>
          </a:p>
        </p:txBody>
      </p:sp>
    </p:spTree>
    <p:extLst>
      <p:ext uri="{BB962C8B-B14F-4D97-AF65-F5344CB8AC3E}">
        <p14:creationId xmlns:p14="http://schemas.microsoft.com/office/powerpoint/2010/main" val="17848750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1000" r="-4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fontScale="90000"/>
          </a:bodyPr>
          <a:lstStyle/>
          <a:p>
            <a:r>
              <a:rPr lang="en-US" b="1" dirty="0" smtClean="0"/>
              <a:t>*Early Church Teaching on the Atonement</a:t>
            </a:r>
            <a:endParaRPr lang="en-US" b="1" dirty="0"/>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b="1" dirty="0" smtClean="0"/>
              <a:t>Origen</a:t>
            </a:r>
            <a:r>
              <a:rPr lang="en-US" dirty="0" smtClean="0"/>
              <a:t> in his teaching that Christ redeemed men from the power of Satan, introduces </a:t>
            </a:r>
            <a:r>
              <a:rPr lang="en-US" dirty="0"/>
              <a:t>a new idea, namely that Satan was </a:t>
            </a:r>
            <a:r>
              <a:rPr lang="en-US" b="1" i="1" dirty="0"/>
              <a:t>deceived</a:t>
            </a:r>
            <a:r>
              <a:rPr lang="en-US" dirty="0"/>
              <a:t> in the </a:t>
            </a:r>
            <a:r>
              <a:rPr lang="en-US" dirty="0" smtClean="0"/>
              <a:t>transaction: </a:t>
            </a:r>
          </a:p>
          <a:p>
            <a:pPr lvl="1"/>
            <a:r>
              <a:rPr lang="en-US" dirty="0" smtClean="0"/>
              <a:t>Christ </a:t>
            </a:r>
            <a:r>
              <a:rPr lang="en-US" dirty="0"/>
              <a:t>offered Himself as a ransom to </a:t>
            </a:r>
            <a:r>
              <a:rPr lang="en-US" b="1" i="1" dirty="0" smtClean="0"/>
              <a:t>Satan</a:t>
            </a:r>
          </a:p>
          <a:p>
            <a:pPr lvl="1"/>
            <a:r>
              <a:rPr lang="en-US" dirty="0" smtClean="0"/>
              <a:t>Satan </a:t>
            </a:r>
            <a:r>
              <a:rPr lang="en-US" dirty="0"/>
              <a:t>accepted the ransom without realizing that he would not be able to retain his hold on Christ because of the latter’s divine power and holiness. </a:t>
            </a:r>
            <a:endParaRPr lang="en-US" dirty="0" smtClean="0"/>
          </a:p>
          <a:p>
            <a:pPr lvl="1"/>
            <a:r>
              <a:rPr lang="en-US" dirty="0" smtClean="0"/>
              <a:t>Satan </a:t>
            </a:r>
            <a:r>
              <a:rPr lang="en-US" dirty="0"/>
              <a:t>swallowed the bait of Christ’s humanity, and was caught on the hook of His divinity. </a:t>
            </a:r>
            <a:endParaRPr lang="en-US" dirty="0" smtClean="0"/>
          </a:p>
          <a:p>
            <a:pPr lvl="1"/>
            <a:r>
              <a:rPr lang="en-US" dirty="0" smtClean="0"/>
              <a:t>Thus </a:t>
            </a:r>
            <a:r>
              <a:rPr lang="en-US" dirty="0"/>
              <a:t>the souls of all men - even of those in hades - were set free from the power of Satan</a:t>
            </a:r>
            <a:r>
              <a:rPr lang="en-US" dirty="0" smtClean="0"/>
              <a:t>.</a:t>
            </a:r>
          </a:p>
          <a:p>
            <a:r>
              <a:rPr lang="en-US" dirty="0" smtClean="0"/>
              <a:t>The Bible does speak of Christ’s death as a “ransom” (Mat. 20:28; 1Tim. 2:6; 1Pet. 1:18; Rev. 5:9) but </a:t>
            </a:r>
            <a:r>
              <a:rPr lang="en-US" b="1" i="1" dirty="0" smtClean="0"/>
              <a:t>not</a:t>
            </a:r>
            <a:r>
              <a:rPr lang="en-US" dirty="0" smtClean="0"/>
              <a:t> as a ransom to </a:t>
            </a:r>
            <a:r>
              <a:rPr lang="en-US" b="1" i="1" dirty="0" smtClean="0"/>
              <a:t>Satan</a:t>
            </a:r>
            <a:r>
              <a:rPr lang="en-US" dirty="0" smtClean="0"/>
              <a:t>.</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t> Berkhof, Louis. The History of Christian Doctrines (p. </a:t>
            </a:r>
            <a:r>
              <a:rPr lang="en-US" sz="1600" dirty="0" smtClean="0"/>
              <a:t>168)</a:t>
            </a:r>
            <a:endParaRPr lang="en-US" sz="1600" dirty="0">
              <a:solidFill>
                <a:prstClr val="black"/>
              </a:solidFill>
            </a:endParaRPr>
          </a:p>
        </p:txBody>
      </p:sp>
    </p:spTree>
    <p:extLst>
      <p:ext uri="{BB962C8B-B14F-4D97-AF65-F5344CB8AC3E}">
        <p14:creationId xmlns:p14="http://schemas.microsoft.com/office/powerpoint/2010/main" val="24986640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20000"/>
          </a:bodyPr>
          <a:lstStyle/>
          <a:p>
            <a:r>
              <a:rPr lang="en-US" dirty="0" smtClean="0"/>
              <a:t>What is the </a:t>
            </a:r>
            <a:r>
              <a:rPr lang="en-US" b="1" i="1" dirty="0"/>
              <a:t>earliest</a:t>
            </a:r>
            <a:r>
              <a:rPr lang="en-US" dirty="0"/>
              <a:t> known list that identifies </a:t>
            </a:r>
            <a:r>
              <a:rPr lang="en-US" b="1" i="1" dirty="0"/>
              <a:t>all</a:t>
            </a:r>
            <a:r>
              <a:rPr lang="en-US" dirty="0"/>
              <a:t> 27 books in our NT as </a:t>
            </a:r>
            <a:r>
              <a:rPr lang="en-US" b="1" i="1" dirty="0" smtClean="0"/>
              <a:t>canonical </a:t>
            </a:r>
            <a:r>
              <a:rPr lang="en-US" dirty="0" smtClean="0"/>
              <a:t>and when was it written?</a:t>
            </a:r>
          </a:p>
          <a:p>
            <a:pPr lvl="1"/>
            <a:r>
              <a:rPr lang="en-US" dirty="0" smtClean="0"/>
              <a:t>The </a:t>
            </a:r>
            <a:r>
              <a:rPr lang="en-US" i="1" dirty="0"/>
              <a:t>39th Festal Letter</a:t>
            </a:r>
            <a:r>
              <a:rPr lang="en-US" dirty="0"/>
              <a:t> of Athanasius written in AD </a:t>
            </a:r>
            <a:r>
              <a:rPr lang="en-US" dirty="0" smtClean="0"/>
              <a:t>367</a:t>
            </a:r>
          </a:p>
          <a:p>
            <a:r>
              <a:rPr lang="en-US" dirty="0"/>
              <a:t>The Fourth Century Church recognized </a:t>
            </a:r>
            <a:r>
              <a:rPr lang="en-US" dirty="0" smtClean="0"/>
              <a:t>the </a:t>
            </a:r>
            <a:r>
              <a:rPr lang="en-US" dirty="0"/>
              <a:t>inspiration and infallibility </a:t>
            </a:r>
            <a:r>
              <a:rPr lang="en-US" dirty="0" smtClean="0"/>
              <a:t> of both the Old and New </a:t>
            </a:r>
            <a:r>
              <a:rPr lang="en-US" dirty="0"/>
              <a:t>Testament </a:t>
            </a:r>
            <a:r>
              <a:rPr lang="en-US" dirty="0" smtClean="0"/>
              <a:t>scriptures.</a:t>
            </a:r>
          </a:p>
          <a:p>
            <a:r>
              <a:rPr lang="en-US" dirty="0"/>
              <a:t>Unfortunately, </a:t>
            </a:r>
            <a:r>
              <a:rPr lang="en-US" b="1" i="1" dirty="0"/>
              <a:t>in addition </a:t>
            </a:r>
            <a:r>
              <a:rPr lang="en-US" dirty="0"/>
              <a:t>to recognizing the divine authority of the scriptures, many early church fathers </a:t>
            </a:r>
            <a:r>
              <a:rPr lang="en-US" b="1" i="1" dirty="0"/>
              <a:t>also</a:t>
            </a:r>
            <a:r>
              <a:rPr lang="en-US" dirty="0"/>
              <a:t> gave an alarmingly significant amount of weight to </a:t>
            </a:r>
            <a:r>
              <a:rPr lang="en-US" dirty="0" smtClean="0"/>
              <a:t>what other source of teaching?</a:t>
            </a:r>
          </a:p>
          <a:p>
            <a:pPr lvl="1"/>
            <a:r>
              <a:rPr lang="en-US" dirty="0"/>
              <a:t>“</a:t>
            </a:r>
            <a:r>
              <a:rPr lang="en-US" b="1" i="1" dirty="0"/>
              <a:t>unwritten</a:t>
            </a:r>
            <a:r>
              <a:rPr lang="en-US" dirty="0"/>
              <a:t> traditions” that </a:t>
            </a:r>
            <a:r>
              <a:rPr lang="en-US" dirty="0" smtClean="0"/>
              <a:t>they claimed had </a:t>
            </a:r>
            <a:r>
              <a:rPr lang="en-US" dirty="0"/>
              <a:t>been “handed down” by the </a:t>
            </a:r>
            <a:r>
              <a:rPr lang="en-US" dirty="0" smtClean="0"/>
              <a:t>apostles</a:t>
            </a:r>
          </a:p>
          <a:p>
            <a:r>
              <a:rPr lang="en-US" dirty="0" smtClean="0"/>
              <a:t>Give some of the supposed “unwritten traditions” that we saw last week in the citation that I gave from </a:t>
            </a:r>
            <a:r>
              <a:rPr lang="en-US" dirty="0"/>
              <a:t>Basil of </a:t>
            </a:r>
            <a:r>
              <a:rPr lang="en-US" dirty="0" smtClean="0"/>
              <a:t>Caesarea.</a:t>
            </a:r>
          </a:p>
          <a:p>
            <a:pPr lvl="1"/>
            <a:r>
              <a:rPr lang="en-US" i="1" dirty="0">
                <a:latin typeface="Cambria" panose="02040503050406030204" pitchFamily="18" charset="0"/>
                <a:ea typeface="Cambria" panose="02040503050406030204" pitchFamily="18" charset="0"/>
              </a:rPr>
              <a:t>to make the sign of the </a:t>
            </a:r>
            <a:r>
              <a:rPr lang="en-US" i="1" dirty="0" smtClean="0">
                <a:latin typeface="Cambria" panose="02040503050406030204" pitchFamily="18" charset="0"/>
                <a:ea typeface="Cambria" panose="02040503050406030204" pitchFamily="18" charset="0"/>
              </a:rPr>
              <a:t>cross</a:t>
            </a:r>
          </a:p>
          <a:p>
            <a:pPr lvl="1"/>
            <a:r>
              <a:rPr lang="en-US" i="1" dirty="0">
                <a:latin typeface="Cambria" panose="02040503050406030204" pitchFamily="18" charset="0"/>
                <a:ea typeface="Cambria" panose="02040503050406030204" pitchFamily="18" charset="0"/>
              </a:rPr>
              <a:t>turning to the east in </a:t>
            </a:r>
            <a:r>
              <a:rPr lang="en-US" i="1" dirty="0" smtClean="0">
                <a:latin typeface="Cambria" panose="02040503050406030204" pitchFamily="18" charset="0"/>
                <a:ea typeface="Cambria" panose="02040503050406030204" pitchFamily="18" charset="0"/>
              </a:rPr>
              <a:t>prayer</a:t>
            </a:r>
          </a:p>
          <a:p>
            <a:pPr lvl="1"/>
            <a:r>
              <a:rPr lang="en-US" i="1" dirty="0">
                <a:latin typeface="Cambria" panose="02040503050406030204" pitchFamily="18" charset="0"/>
                <a:ea typeface="Cambria" panose="02040503050406030204" pitchFamily="18" charset="0"/>
              </a:rPr>
              <a:t>immersing people three times in baptism</a:t>
            </a:r>
            <a:endParaRPr lang="en-US" dirty="0"/>
          </a:p>
          <a:p>
            <a:endParaRPr lang="en-US" dirty="0"/>
          </a:p>
          <a:p>
            <a:endParaRPr lang="en-US" dirty="0" smtClean="0"/>
          </a:p>
          <a:p>
            <a:pPr lvl="1"/>
            <a:endParaRPr lang="en-US" dirty="0" smtClean="0"/>
          </a:p>
          <a:p>
            <a:pPr lvl="1"/>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1867978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 calcmode="lin" valueType="num">
                                      <p:cBhvr>
                                        <p:cTn id="63"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1000" r="-4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fontScale="90000"/>
          </a:bodyPr>
          <a:lstStyle/>
          <a:p>
            <a:r>
              <a:rPr lang="en-US" b="1" dirty="0" smtClean="0"/>
              <a:t>*Early Church Teaching on the Atonement</a:t>
            </a:r>
            <a:endParaRPr lang="en-US" b="1" dirty="0"/>
          </a:p>
        </p:txBody>
      </p:sp>
      <p:sp>
        <p:nvSpPr>
          <p:cNvPr id="4" name="Content Placeholder 3"/>
          <p:cNvSpPr>
            <a:spLocks noGrp="1"/>
          </p:cNvSpPr>
          <p:nvPr>
            <p:ph idx="1"/>
          </p:nvPr>
        </p:nvSpPr>
        <p:spPr>
          <a:xfrm>
            <a:off x="266700" y="728246"/>
            <a:ext cx="8610600" cy="5791200"/>
          </a:xfrm>
        </p:spPr>
        <p:txBody>
          <a:bodyPr>
            <a:normAutofit/>
          </a:bodyPr>
          <a:lstStyle/>
          <a:p>
            <a:r>
              <a:rPr lang="en-US" b="1" dirty="0" smtClean="0"/>
              <a:t>Athanasius</a:t>
            </a:r>
            <a:r>
              <a:rPr lang="en-US" dirty="0" smtClean="0"/>
              <a:t> wrote the </a:t>
            </a:r>
            <a:r>
              <a:rPr lang="en-US" dirty="0"/>
              <a:t>first systematic treatise on the work of the atonement </a:t>
            </a:r>
            <a:r>
              <a:rPr lang="en-US" dirty="0" smtClean="0"/>
              <a:t>in </a:t>
            </a:r>
            <a:r>
              <a:rPr lang="en-US" i="1" dirty="0" smtClean="0"/>
              <a:t>De </a:t>
            </a:r>
            <a:r>
              <a:rPr lang="en-US" i="1" dirty="0" err="1"/>
              <a:t>Incamatione</a:t>
            </a:r>
            <a:r>
              <a:rPr lang="en-US" dirty="0"/>
              <a:t>. This work also contains several different </a:t>
            </a:r>
            <a:r>
              <a:rPr lang="en-US" dirty="0" smtClean="0"/>
              <a:t>ideas: </a:t>
            </a:r>
          </a:p>
          <a:p>
            <a:pPr lvl="1"/>
            <a:r>
              <a:rPr lang="en-US" dirty="0" smtClean="0"/>
              <a:t>The </a:t>
            </a:r>
            <a:r>
              <a:rPr lang="en-US" dirty="0"/>
              <a:t>Logos became incarnate to restore to man the true knowledge of God, which had been lost by sin. </a:t>
            </a:r>
            <a:endParaRPr lang="en-US" dirty="0" smtClean="0"/>
          </a:p>
          <a:p>
            <a:pPr lvl="1"/>
            <a:r>
              <a:rPr lang="en-US" dirty="0" smtClean="0"/>
              <a:t>The </a:t>
            </a:r>
            <a:r>
              <a:rPr lang="en-US" dirty="0"/>
              <a:t>incarnate Logos is also represented as man’s substitute, who pays his debt for him by enduring the penalty of sin. </a:t>
            </a:r>
            <a:endParaRPr lang="en-US" dirty="0" smtClean="0"/>
          </a:p>
          <a:p>
            <a:pPr lvl="1"/>
            <a:r>
              <a:rPr lang="en-US" dirty="0" smtClean="0"/>
              <a:t>The Logos </a:t>
            </a:r>
            <a:r>
              <a:rPr lang="en-US" dirty="0"/>
              <a:t>assumed flesh in order to deify and immortalize </a:t>
            </a:r>
            <a:r>
              <a:rPr lang="en-US" dirty="0" smtClean="0"/>
              <a:t>it.</a:t>
            </a: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t> Berkhof, Louis. The History of Christian Doctrines (p. </a:t>
            </a:r>
            <a:r>
              <a:rPr lang="en-US" sz="1600" dirty="0" smtClean="0"/>
              <a:t>168-170)</a:t>
            </a:r>
            <a:endParaRPr lang="en-US" sz="1600" dirty="0">
              <a:solidFill>
                <a:prstClr val="black"/>
              </a:solidFill>
            </a:endParaRPr>
          </a:p>
        </p:txBody>
      </p:sp>
    </p:spTree>
    <p:extLst>
      <p:ext uri="{BB962C8B-B14F-4D97-AF65-F5344CB8AC3E}">
        <p14:creationId xmlns:p14="http://schemas.microsoft.com/office/powerpoint/2010/main" val="24136286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1000" r="-4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fontScale="90000"/>
          </a:bodyPr>
          <a:lstStyle/>
          <a:p>
            <a:r>
              <a:rPr lang="en-US" b="1" dirty="0" smtClean="0"/>
              <a:t>*Early Church Teaching on the Atonement</a:t>
            </a:r>
            <a:endParaRPr lang="en-US"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The </a:t>
            </a:r>
            <a:r>
              <a:rPr lang="en-US" b="1" dirty="0" smtClean="0"/>
              <a:t>Cappadocian fathers </a:t>
            </a:r>
            <a:r>
              <a:rPr lang="en-US" dirty="0" smtClean="0"/>
              <a:t>are the true </a:t>
            </a:r>
            <a:r>
              <a:rPr lang="en-US" dirty="0"/>
              <a:t>successors of </a:t>
            </a:r>
            <a:r>
              <a:rPr lang="en-US" dirty="0" smtClean="0"/>
              <a:t>Athanasius: </a:t>
            </a:r>
          </a:p>
          <a:p>
            <a:pPr lvl="1"/>
            <a:r>
              <a:rPr lang="en-US" b="1" dirty="0"/>
              <a:t>Basil </a:t>
            </a:r>
            <a:r>
              <a:rPr lang="en-US" dirty="0"/>
              <a:t>contributed little to the doctrine of the atonement.</a:t>
            </a:r>
          </a:p>
          <a:p>
            <a:pPr lvl="1"/>
            <a:r>
              <a:rPr lang="en-US" b="1" dirty="0" smtClean="0"/>
              <a:t>Gregory of </a:t>
            </a:r>
            <a:r>
              <a:rPr lang="en-US" b="1" dirty="0"/>
              <a:t>Nyssa</a:t>
            </a:r>
            <a:r>
              <a:rPr lang="en-US" dirty="0"/>
              <a:t>, is </a:t>
            </a:r>
            <a:r>
              <a:rPr lang="en-US" dirty="0" smtClean="0"/>
              <a:t>the </a:t>
            </a:r>
            <a:r>
              <a:rPr lang="en-US" dirty="0"/>
              <a:t>author of the second important systematic treatment on the work of Christ, the </a:t>
            </a:r>
            <a:r>
              <a:rPr lang="en-US" i="1" dirty="0"/>
              <a:t>Great </a:t>
            </a:r>
            <a:r>
              <a:rPr lang="en-US" i="1" dirty="0" smtClean="0"/>
              <a:t>Catechism</a:t>
            </a:r>
            <a:r>
              <a:rPr lang="en-US" dirty="0" smtClean="0"/>
              <a:t>, in which the </a:t>
            </a:r>
            <a:r>
              <a:rPr lang="en-US" dirty="0"/>
              <a:t>underlying thought </a:t>
            </a:r>
            <a:r>
              <a:rPr lang="en-US" dirty="0" smtClean="0"/>
              <a:t>is </a:t>
            </a:r>
            <a:r>
              <a:rPr lang="en-US" dirty="0"/>
              <a:t>the </a:t>
            </a:r>
            <a:r>
              <a:rPr lang="en-US" dirty="0" smtClean="0"/>
              <a:t>idea that </a:t>
            </a:r>
            <a:r>
              <a:rPr lang="en-US" dirty="0"/>
              <a:t>in the incarnation God joined himself to our nature, in order to free it from </a:t>
            </a:r>
            <a:r>
              <a:rPr lang="en-US" dirty="0" smtClean="0"/>
              <a:t>sin and death</a:t>
            </a:r>
            <a:r>
              <a:rPr lang="en-US" dirty="0"/>
              <a:t>. </a:t>
            </a:r>
            <a:endParaRPr lang="en-US" dirty="0" smtClean="0"/>
          </a:p>
          <a:p>
            <a:pPr lvl="1"/>
            <a:r>
              <a:rPr lang="en-US" b="1" dirty="0" smtClean="0"/>
              <a:t>Gregory </a:t>
            </a:r>
            <a:r>
              <a:rPr lang="en-US" b="1" dirty="0"/>
              <a:t>of Nazianzus</a:t>
            </a:r>
            <a:r>
              <a:rPr lang="en-US" dirty="0"/>
              <a:t> repudiates with scorn and indignation the idea of a ransom paid to Satan. But he also rejects the idea that God the Father required a ransom. For the rest he virtually repeats the teachings of Athanasius. </a:t>
            </a: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t> Berkhof, Louis. The History of Christian Doctrines (p. </a:t>
            </a:r>
            <a:r>
              <a:rPr lang="en-US" sz="1600" dirty="0" smtClean="0"/>
              <a:t>168-170)</a:t>
            </a:r>
            <a:endParaRPr lang="en-US" sz="1600" dirty="0">
              <a:solidFill>
                <a:prstClr val="black"/>
              </a:solidFill>
            </a:endParaRPr>
          </a:p>
        </p:txBody>
      </p:sp>
    </p:spTree>
    <p:extLst>
      <p:ext uri="{BB962C8B-B14F-4D97-AF65-F5344CB8AC3E}">
        <p14:creationId xmlns:p14="http://schemas.microsoft.com/office/powerpoint/2010/main" val="42526060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1000" r="-4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fontScale="90000"/>
          </a:bodyPr>
          <a:lstStyle/>
          <a:p>
            <a:r>
              <a:rPr lang="en-US" b="1" dirty="0" smtClean="0"/>
              <a:t>*Early Church Teaching on the Atonement</a:t>
            </a:r>
            <a:endParaRPr lang="en-US" b="1" dirty="0"/>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b="1" dirty="0"/>
              <a:t>Augustine</a:t>
            </a:r>
            <a:r>
              <a:rPr lang="en-US" dirty="0"/>
              <a:t> comes along at the end of the fourth century and beginning of the fifth. </a:t>
            </a:r>
            <a:endParaRPr lang="en-US" dirty="0" smtClean="0"/>
          </a:p>
          <a:p>
            <a:pPr lvl="1"/>
            <a:r>
              <a:rPr lang="en-US" dirty="0" smtClean="0"/>
              <a:t>He </a:t>
            </a:r>
            <a:r>
              <a:rPr lang="en-US" dirty="0"/>
              <a:t>provides us with an orthodox summary, de-emphasizing those elements in earlier writings that are the most unbiblical, and emphasizing the Pauline concepts of justification, substitution, and forgiveness. </a:t>
            </a:r>
            <a:endParaRPr lang="en-US" dirty="0" smtClean="0"/>
          </a:p>
          <a:p>
            <a:pPr lvl="1"/>
            <a:r>
              <a:rPr lang="en-US" dirty="0" smtClean="0"/>
              <a:t>But Augustine </a:t>
            </a:r>
            <a:r>
              <a:rPr lang="en-US" dirty="0"/>
              <a:t>does not have an in-depth handle on the Greek language (he is reading in the Latin</a:t>
            </a:r>
            <a:r>
              <a:rPr lang="en-US" dirty="0" smtClean="0"/>
              <a:t>) and so his analysis is not always as accurate or in-depth as we might wish.</a:t>
            </a:r>
          </a:p>
          <a:p>
            <a:r>
              <a:rPr lang="en-US" dirty="0" smtClean="0"/>
              <a:t>There were </a:t>
            </a:r>
            <a:r>
              <a:rPr lang="en-US" dirty="0"/>
              <a:t>further developments in this area in the medieval period with Anselm and Abelard. </a:t>
            </a:r>
            <a:endParaRPr lang="en-US" dirty="0" smtClean="0"/>
          </a:p>
          <a:p>
            <a:r>
              <a:rPr lang="en-US" dirty="0" smtClean="0"/>
              <a:t>But </a:t>
            </a:r>
            <a:r>
              <a:rPr lang="en-US" dirty="0"/>
              <a:t>there is no question that the most biblically based discussion on the subject of the atonement comes post-Reformation. </a:t>
            </a:r>
            <a:endParaRPr lang="en-US"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t> James White </a:t>
            </a:r>
            <a:r>
              <a:rPr lang="en-US" sz="1600" dirty="0" smtClean="0"/>
              <a:t>– 2016 Church History Series # </a:t>
            </a:r>
            <a:r>
              <a:rPr lang="en-US" sz="1600" dirty="0"/>
              <a:t>34 – Theories of the Atonement</a:t>
            </a:r>
            <a:endParaRPr lang="en-US" sz="1600" dirty="0">
              <a:solidFill>
                <a:prstClr val="black"/>
              </a:solidFill>
            </a:endParaRPr>
          </a:p>
        </p:txBody>
      </p:sp>
    </p:spTree>
    <p:extLst>
      <p:ext uri="{BB962C8B-B14F-4D97-AF65-F5344CB8AC3E}">
        <p14:creationId xmlns:p14="http://schemas.microsoft.com/office/powerpoint/2010/main" val="17393298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1000" r="-4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fontScale="90000"/>
          </a:bodyPr>
          <a:lstStyle/>
          <a:p>
            <a:r>
              <a:rPr lang="en-US" b="1" dirty="0" smtClean="0"/>
              <a:t>*Early Church Teaching on the Atonement</a:t>
            </a:r>
            <a:endParaRPr lang="en-US" b="1" dirty="0"/>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smtClean="0"/>
              <a:t>You </a:t>
            </a:r>
            <a:r>
              <a:rPr lang="en-US" dirty="0"/>
              <a:t>might ask why. If </a:t>
            </a:r>
            <a:r>
              <a:rPr lang="en-US" dirty="0" smtClean="0"/>
              <a:t>the atonement is such a central doctrine, </a:t>
            </a:r>
            <a:r>
              <a:rPr lang="en-US" dirty="0"/>
              <a:t>why </a:t>
            </a:r>
            <a:r>
              <a:rPr lang="en-US" dirty="0" smtClean="0"/>
              <a:t>was so little said about it in those early periods of Christian history</a:t>
            </a:r>
            <a:r>
              <a:rPr lang="en-US" dirty="0"/>
              <a:t>? </a:t>
            </a:r>
            <a:endParaRPr lang="en-US" dirty="0" smtClean="0"/>
          </a:p>
          <a:p>
            <a:r>
              <a:rPr lang="en-US" dirty="0" smtClean="0"/>
              <a:t>Primarily </a:t>
            </a:r>
            <a:r>
              <a:rPr lang="en-US" dirty="0"/>
              <a:t>because the biblical </a:t>
            </a:r>
            <a:r>
              <a:rPr lang="en-US" dirty="0" smtClean="0"/>
              <a:t>categories relating to the atonement are most clearly expressed </a:t>
            </a:r>
            <a:r>
              <a:rPr lang="en-US" dirty="0"/>
              <a:t>in the Old Covenant and in the book of Hebrews. It wasn’t until a Christian risked his life to have a Jew teach him the OT that these things really began to come to light. </a:t>
            </a:r>
            <a:endParaRPr lang="en-US" dirty="0" smtClean="0"/>
          </a:p>
          <a:p>
            <a:r>
              <a:rPr lang="en-US" dirty="0" smtClean="0"/>
              <a:t>The </a:t>
            </a:r>
            <a:r>
              <a:rPr lang="en-US" dirty="0"/>
              <a:t>other reason it became so important to second and third generation reformers is that once the initial battle on justification has been put out there, then </a:t>
            </a:r>
            <a:r>
              <a:rPr lang="en-US" dirty="0" smtClean="0"/>
              <a:t>they began to dig more deeply into questions </a:t>
            </a:r>
            <a:r>
              <a:rPr lang="en-US" dirty="0"/>
              <a:t>about the </a:t>
            </a:r>
            <a:r>
              <a:rPr lang="en-US" b="1" i="1" dirty="0"/>
              <a:t>foundations</a:t>
            </a:r>
            <a:r>
              <a:rPr lang="en-US" dirty="0"/>
              <a:t> of </a:t>
            </a:r>
            <a:r>
              <a:rPr lang="en-US" dirty="0" smtClean="0"/>
              <a:t>justification, </a:t>
            </a:r>
            <a:r>
              <a:rPr lang="en-US" dirty="0"/>
              <a:t>which </a:t>
            </a:r>
            <a:r>
              <a:rPr lang="en-US" dirty="0" smtClean="0"/>
              <a:t>then takes </a:t>
            </a:r>
            <a:r>
              <a:rPr lang="en-US" dirty="0"/>
              <a:t>you to the atonement of Christ.</a:t>
            </a: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t> James White </a:t>
            </a:r>
            <a:r>
              <a:rPr lang="en-US" sz="1600" dirty="0" smtClean="0"/>
              <a:t>– 2016 Church History Series # </a:t>
            </a:r>
            <a:r>
              <a:rPr lang="en-US" sz="1600" dirty="0"/>
              <a:t>34 – Theories of the Atonement</a:t>
            </a:r>
            <a:endParaRPr lang="en-US" sz="1600" dirty="0">
              <a:solidFill>
                <a:prstClr val="black"/>
              </a:solidFill>
            </a:endParaRPr>
          </a:p>
        </p:txBody>
      </p:sp>
    </p:spTree>
    <p:extLst>
      <p:ext uri="{BB962C8B-B14F-4D97-AF65-F5344CB8AC3E}">
        <p14:creationId xmlns:p14="http://schemas.microsoft.com/office/powerpoint/2010/main" val="3962380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sp>
        <p:nvSpPr>
          <p:cNvPr id="4" name="Rectangle 3"/>
          <p:cNvSpPr/>
          <p:nvPr/>
        </p:nvSpPr>
        <p:spPr>
          <a:xfrm>
            <a:off x="149525" y="6550223"/>
            <a:ext cx="8915400" cy="307777"/>
          </a:xfrm>
          <a:prstGeom prst="rect">
            <a:avLst/>
          </a:prstGeom>
        </p:spPr>
        <p:txBody>
          <a:bodyPr wrap="square">
            <a:spAutoFit/>
          </a:bodyPr>
          <a:lstStyle/>
          <a:p>
            <a:r>
              <a:rPr lang="en-US" sz="1400" dirty="0">
                <a:hlinkClick r:id="rId4"/>
              </a:rPr>
              <a:t>https://www.theschooloflife.com/thebookoflife/the-great-philosophers-augustine/</a:t>
            </a:r>
            <a:endParaRPr lang="en-US" sz="1400" dirty="0">
              <a:solidFill>
                <a:prstClr val="black"/>
              </a:solidFill>
            </a:endParaRPr>
          </a:p>
        </p:txBody>
      </p:sp>
      <p:sp>
        <p:nvSpPr>
          <p:cNvPr id="3" name="Title 2"/>
          <p:cNvSpPr txBox="1">
            <a:spLocks/>
          </p:cNvSpPr>
          <p:nvPr/>
        </p:nvSpPr>
        <p:spPr>
          <a:xfrm>
            <a:off x="304800" y="0"/>
            <a:ext cx="8610600" cy="2057400"/>
          </a:xfrm>
          <a:prstGeom prst="rect">
            <a:avLst/>
          </a:prstGeom>
          <a:effectLst/>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smtClean="0">
                <a:solidFill>
                  <a:prstClr val="white"/>
                </a:solidFill>
                <a:effectLst>
                  <a:glow rad="139700">
                    <a:srgbClr val="C00000">
                      <a:alpha val="40000"/>
                    </a:srgbClr>
                  </a:glow>
                  <a:outerShdw blurRad="114300" dist="38100" dir="13500000" algn="br" rotWithShape="0">
                    <a:prstClr val="black"/>
                  </a:outerShdw>
                </a:effectLst>
              </a:rPr>
              <a:t>Augustine of Hippo</a:t>
            </a:r>
            <a:endParaRPr lang="en-US" sz="4000" b="1" dirty="0">
              <a:ln w="12700">
                <a:solidFill>
                  <a:srgbClr val="1F497D">
                    <a:satMod val="155000"/>
                  </a:srgbClr>
                </a:solidFill>
                <a:prstDash val="solid"/>
              </a:ln>
              <a:solidFill>
                <a:prstClr val="white"/>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9922256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https://www.hopehelps.org/volunteer-appreciation-week-2018</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3875849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https://www.weareteachers.com/moving-beyond-classroom-discussions</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5879"/>
            <a:ext cx="9144000" cy="1269521"/>
          </a:xfrm>
          <a:effectLst/>
        </p:spPr>
        <p:txBody>
          <a:bodyPr>
            <a:noAutofit/>
          </a:bodyPr>
          <a:lstStyle/>
          <a:p>
            <a:r>
              <a:rPr lang="en-US" sz="6600" b="1" dirty="0" smtClean="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40439541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*Class Discussion Time</a:t>
            </a:r>
            <a:endParaRPr lang="en-US" sz="3600" b="1" dirty="0"/>
          </a:p>
        </p:txBody>
      </p:sp>
      <p:sp>
        <p:nvSpPr>
          <p:cNvPr id="4" name="Content Placeholder 3"/>
          <p:cNvSpPr>
            <a:spLocks noGrp="1"/>
          </p:cNvSpPr>
          <p:nvPr>
            <p:ph idx="1"/>
          </p:nvPr>
        </p:nvSpPr>
        <p:spPr>
          <a:xfrm>
            <a:off x="31630" y="685800"/>
            <a:ext cx="8991600" cy="6172200"/>
          </a:xfrm>
        </p:spPr>
        <p:txBody>
          <a:bodyPr>
            <a:normAutofit/>
          </a:bodyPr>
          <a:lstStyle/>
          <a:p>
            <a:r>
              <a:rPr lang="en-US" dirty="0" smtClean="0"/>
              <a:t>By the fourth century, the early church had clearly added a number of elements to the baptismal ceremony that are not commanded in scripture. Do you see that as a problem?</a:t>
            </a:r>
          </a:p>
          <a:p>
            <a:r>
              <a:rPr lang="en-US" dirty="0" smtClean="0"/>
              <a:t>Is it a problem to view baptism as necessary to salvation? Why or why not?</a:t>
            </a:r>
          </a:p>
          <a:p>
            <a:r>
              <a:rPr lang="en-US" dirty="0" smtClean="0"/>
              <a:t>In the early church, there seems to be a very strong emphasis on the role of Satan in hindering our access to and/or our faithfulness to God. Do the scriptures support such an idea? Do you think the modern church gives adequate attention to this topic? Why or why not?</a:t>
            </a:r>
          </a:p>
          <a:p>
            <a:r>
              <a:rPr lang="en-US" dirty="0" smtClean="0"/>
              <a:t>Do </a:t>
            </a:r>
            <a:r>
              <a:rPr lang="en-US" b="1" i="1" dirty="0"/>
              <a:t>you</a:t>
            </a:r>
            <a:r>
              <a:rPr lang="en-US" dirty="0"/>
              <a:t> have a topic or question that </a:t>
            </a:r>
            <a:r>
              <a:rPr lang="en-US" b="1" i="1" dirty="0"/>
              <a:t>you</a:t>
            </a:r>
            <a:r>
              <a:rPr lang="en-US" dirty="0"/>
              <a:t> would like to see us to discuss</a:t>
            </a:r>
            <a:r>
              <a:rPr lang="en-US" dirty="0" smtClean="0"/>
              <a:t>?</a:t>
            </a:r>
            <a:endParaRPr lang="en-US" dirty="0"/>
          </a:p>
        </p:txBody>
      </p:sp>
    </p:spTree>
    <p:extLst>
      <p:ext uri="{BB962C8B-B14F-4D97-AF65-F5344CB8AC3E}">
        <p14:creationId xmlns:p14="http://schemas.microsoft.com/office/powerpoint/2010/main" val="29101743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fontScale="70000" lnSpcReduction="20000"/>
          </a:bodyPr>
          <a:lstStyle/>
          <a:p>
            <a:r>
              <a:rPr lang="en-US" dirty="0"/>
              <a:t>In the </a:t>
            </a:r>
            <a:r>
              <a:rPr lang="en-US" b="1" dirty="0"/>
              <a:t>4th century</a:t>
            </a:r>
            <a:r>
              <a:rPr lang="en-US" dirty="0"/>
              <a:t>, </a:t>
            </a:r>
            <a:r>
              <a:rPr lang="en-US" dirty="0" smtClean="0"/>
              <a:t>an complex </a:t>
            </a:r>
            <a:r>
              <a:rPr lang="en-US" b="1" i="1" dirty="0"/>
              <a:t>multiple</a:t>
            </a:r>
            <a:r>
              <a:rPr lang="en-US" dirty="0"/>
              <a:t> church government began to form</a:t>
            </a:r>
            <a:r>
              <a:rPr lang="en-US" dirty="0" smtClean="0"/>
              <a:t>. </a:t>
            </a:r>
            <a:r>
              <a:rPr lang="en-US" dirty="0"/>
              <a:t>No longer were all bishops viewed as </a:t>
            </a:r>
            <a:r>
              <a:rPr lang="en-US" dirty="0" smtClean="0"/>
              <a:t>equals. Those of greater importance came to be called archbishops.</a:t>
            </a:r>
          </a:p>
          <a:p>
            <a:r>
              <a:rPr lang="en-US" dirty="0" smtClean="0"/>
              <a:t>What was one of the major factors that from the 4</a:t>
            </a:r>
            <a:r>
              <a:rPr lang="en-US" baseline="30000" dirty="0" smtClean="0"/>
              <a:t>th</a:t>
            </a:r>
            <a:r>
              <a:rPr lang="en-US" dirty="0" smtClean="0"/>
              <a:t> century on served to determine the importance of a bishop?</a:t>
            </a:r>
          </a:p>
          <a:p>
            <a:pPr lvl="1"/>
            <a:r>
              <a:rPr lang="en-US" dirty="0" smtClean="0"/>
              <a:t>The size and importance of the city that he was bishop over.</a:t>
            </a:r>
          </a:p>
          <a:p>
            <a:r>
              <a:rPr lang="en-US" dirty="0" smtClean="0"/>
              <a:t>By the 5</a:t>
            </a:r>
            <a:r>
              <a:rPr lang="en-US" baseline="30000" dirty="0" smtClean="0"/>
              <a:t>th</a:t>
            </a:r>
            <a:r>
              <a:rPr lang="en-US" dirty="0" smtClean="0"/>
              <a:t> century, </a:t>
            </a:r>
            <a:r>
              <a:rPr lang="en-US" dirty="0"/>
              <a:t>a few </a:t>
            </a:r>
            <a:r>
              <a:rPr lang="en-US" dirty="0" smtClean="0"/>
              <a:t>bishops were viewed as being </a:t>
            </a:r>
            <a:r>
              <a:rPr lang="en-US" dirty="0"/>
              <a:t>even </a:t>
            </a:r>
            <a:r>
              <a:rPr lang="en-US" b="1" i="1" dirty="0"/>
              <a:t>more</a:t>
            </a:r>
            <a:r>
              <a:rPr lang="en-US" dirty="0"/>
              <a:t> powerful than the archbishops, due to the outstanding spiritual or political importance of their cities </a:t>
            </a:r>
            <a:r>
              <a:rPr lang="en-US" dirty="0" smtClean="0"/>
              <a:t>and/or </a:t>
            </a:r>
            <a:r>
              <a:rPr lang="en-US" dirty="0"/>
              <a:t>churches</a:t>
            </a:r>
            <a:r>
              <a:rPr lang="en-US" dirty="0" smtClean="0"/>
              <a:t>. What were these bishops called?</a:t>
            </a:r>
          </a:p>
          <a:p>
            <a:pPr lvl="1"/>
            <a:r>
              <a:rPr lang="en-US" dirty="0" smtClean="0"/>
              <a:t>“Patriarchs” or, in the case of Rome “papa” or “pope”</a:t>
            </a:r>
          </a:p>
          <a:p>
            <a:r>
              <a:rPr lang="en-US" dirty="0" smtClean="0"/>
              <a:t>Give some examples of changes that took place in church worship in the 4</a:t>
            </a:r>
            <a:r>
              <a:rPr lang="en-US" baseline="30000" dirty="0" smtClean="0"/>
              <a:t>th</a:t>
            </a:r>
            <a:r>
              <a:rPr lang="en-US" dirty="0" smtClean="0"/>
              <a:t> century.</a:t>
            </a:r>
          </a:p>
          <a:p>
            <a:pPr lvl="1"/>
            <a:r>
              <a:rPr lang="en-US" dirty="0"/>
              <a:t>emphasis </a:t>
            </a:r>
            <a:r>
              <a:rPr lang="en-US" dirty="0" smtClean="0"/>
              <a:t>on </a:t>
            </a:r>
            <a:r>
              <a:rPr lang="en-US" dirty="0"/>
              <a:t>liturgy – a fixed, written form of </a:t>
            </a:r>
            <a:r>
              <a:rPr lang="en-US" dirty="0" smtClean="0"/>
              <a:t>worship</a:t>
            </a:r>
          </a:p>
          <a:p>
            <a:pPr lvl="1"/>
            <a:r>
              <a:rPr lang="en-US" dirty="0"/>
              <a:t>wearing special </a:t>
            </a:r>
            <a:r>
              <a:rPr lang="en-US" dirty="0" smtClean="0"/>
              <a:t>vestments</a:t>
            </a:r>
          </a:p>
          <a:p>
            <a:pPr lvl="1"/>
            <a:r>
              <a:rPr lang="en-US" dirty="0" smtClean="0"/>
              <a:t>use </a:t>
            </a:r>
            <a:r>
              <a:rPr lang="en-US" dirty="0"/>
              <a:t>of </a:t>
            </a:r>
            <a:r>
              <a:rPr lang="en-US" dirty="0" smtClean="0"/>
              <a:t>incense </a:t>
            </a:r>
          </a:p>
          <a:p>
            <a:pPr lvl="1"/>
            <a:r>
              <a:rPr lang="en-US" dirty="0" smtClean="0"/>
              <a:t>the </a:t>
            </a:r>
            <a:r>
              <a:rPr lang="en-US" dirty="0"/>
              <a:t>carrying of lights (lamps, candles, tapers</a:t>
            </a:r>
            <a:r>
              <a:rPr lang="en-US" dirty="0" smtClean="0"/>
              <a:t>)</a:t>
            </a:r>
          </a:p>
          <a:p>
            <a:r>
              <a:rPr lang="en-US" dirty="0" smtClean="0"/>
              <a:t>Name some practices that crept </a:t>
            </a:r>
            <a:r>
              <a:rPr lang="en-US" dirty="0"/>
              <a:t>into the </a:t>
            </a:r>
            <a:r>
              <a:rPr lang="en-US" dirty="0" smtClean="0"/>
              <a:t>church in the 4</a:t>
            </a:r>
            <a:r>
              <a:rPr lang="en-US" baseline="30000" dirty="0" smtClean="0"/>
              <a:t>th</a:t>
            </a:r>
            <a:r>
              <a:rPr lang="en-US" dirty="0" smtClean="0"/>
              <a:t> century that, either </a:t>
            </a:r>
            <a:r>
              <a:rPr lang="en-US" b="1" i="1" dirty="0" smtClean="0"/>
              <a:t>were</a:t>
            </a:r>
            <a:r>
              <a:rPr lang="en-US" dirty="0" smtClean="0"/>
              <a:t> idolatrous or, over time, </a:t>
            </a:r>
            <a:r>
              <a:rPr lang="en-US" b="1" i="1" dirty="0" smtClean="0"/>
              <a:t>led</a:t>
            </a:r>
            <a:r>
              <a:rPr lang="en-US" dirty="0" smtClean="0"/>
              <a:t> to idolatry.</a:t>
            </a:r>
          </a:p>
          <a:p>
            <a:pPr lvl="1"/>
            <a:r>
              <a:rPr lang="en-US" dirty="0" smtClean="0"/>
              <a:t>Revering the “relics</a:t>
            </a:r>
            <a:r>
              <a:rPr lang="en-US" dirty="0"/>
              <a:t>” of </a:t>
            </a:r>
            <a:r>
              <a:rPr lang="en-US" dirty="0" smtClean="0"/>
              <a:t>saints</a:t>
            </a:r>
          </a:p>
          <a:p>
            <a:pPr lvl="1"/>
            <a:r>
              <a:rPr lang="en-US" dirty="0" smtClean="0"/>
              <a:t>praying to saints (who had died)</a:t>
            </a:r>
          </a:p>
          <a:p>
            <a:pPr lvl="1"/>
            <a:r>
              <a:rPr lang="en-US" dirty="0" smtClean="0"/>
              <a:t>adorning </a:t>
            </a:r>
            <a:r>
              <a:rPr lang="en-US" dirty="0"/>
              <a:t>of churches with icons</a:t>
            </a:r>
          </a:p>
          <a:p>
            <a:endParaRPr lang="en-US" dirty="0"/>
          </a:p>
          <a:p>
            <a:endParaRPr lang="en-US" dirty="0" smtClean="0"/>
          </a:p>
          <a:p>
            <a:pPr lvl="1"/>
            <a:endParaRPr lang="en-US" dirty="0" smtClean="0"/>
          </a:p>
          <a:p>
            <a:pPr lvl="1"/>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18899414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 calcmode="lin" valueType="num">
                                      <p:cBhvr>
                                        <p:cTn id="56"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4">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
                                            <p:txEl>
                                              <p:pRg st="9" end="9"/>
                                            </p:txEl>
                                          </p:spTgt>
                                        </p:tgtEl>
                                        <p:attrNameLst>
                                          <p:attrName>style.visibility</p:attrName>
                                        </p:attrNameLst>
                                      </p:cBhvr>
                                      <p:to>
                                        <p:strVal val="visible"/>
                                      </p:to>
                                    </p:set>
                                    <p:anim calcmode="lin" valueType="num">
                                      <p:cBhvr>
                                        <p:cTn id="63"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4">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4">
                                            <p:txEl>
                                              <p:pRg st="10" end="10"/>
                                            </p:txEl>
                                          </p:spTgt>
                                        </p:tgtEl>
                                        <p:attrNameLst>
                                          <p:attrName>style.visibility</p:attrName>
                                        </p:attrNameLst>
                                      </p:cBhvr>
                                      <p:to>
                                        <p:strVal val="visible"/>
                                      </p:to>
                                    </p:set>
                                    <p:anim calcmode="lin" valueType="num">
                                      <p:cBhvr>
                                        <p:cTn id="70"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71" dur="5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72" dur="500"/>
                                        <p:tgtEl>
                                          <p:spTgt spid="4">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4">
                                            <p:txEl>
                                              <p:pRg st="11" end="11"/>
                                            </p:txEl>
                                          </p:spTgt>
                                        </p:tgtEl>
                                        <p:attrNameLst>
                                          <p:attrName>style.visibility</p:attrName>
                                        </p:attrNameLst>
                                      </p:cBhvr>
                                      <p:to>
                                        <p:strVal val="visible"/>
                                      </p:to>
                                    </p:set>
                                    <p:anim calcmode="lin" valueType="num">
                                      <p:cBhvr>
                                        <p:cTn id="77" dur="500" fill="hold"/>
                                        <p:tgtEl>
                                          <p:spTgt spid="4">
                                            <p:txEl>
                                              <p:pRg st="11" end="11"/>
                                            </p:txEl>
                                          </p:spTgt>
                                        </p:tgtEl>
                                        <p:attrNameLst>
                                          <p:attrName>ppt_w</p:attrName>
                                        </p:attrNameLst>
                                      </p:cBhvr>
                                      <p:tavLst>
                                        <p:tav tm="0">
                                          <p:val>
                                            <p:fltVal val="0"/>
                                          </p:val>
                                        </p:tav>
                                        <p:tav tm="100000">
                                          <p:val>
                                            <p:strVal val="#ppt_w"/>
                                          </p:val>
                                        </p:tav>
                                      </p:tavLst>
                                    </p:anim>
                                    <p:anim calcmode="lin" valueType="num">
                                      <p:cBhvr>
                                        <p:cTn id="78" dur="500" fill="hold"/>
                                        <p:tgtEl>
                                          <p:spTgt spid="4">
                                            <p:txEl>
                                              <p:pRg st="11" end="11"/>
                                            </p:txEl>
                                          </p:spTgt>
                                        </p:tgtEl>
                                        <p:attrNameLst>
                                          <p:attrName>ppt_h</p:attrName>
                                        </p:attrNameLst>
                                      </p:cBhvr>
                                      <p:tavLst>
                                        <p:tav tm="0">
                                          <p:val>
                                            <p:fltVal val="0"/>
                                          </p:val>
                                        </p:tav>
                                        <p:tav tm="100000">
                                          <p:val>
                                            <p:strVal val="#ppt_h"/>
                                          </p:val>
                                        </p:tav>
                                      </p:tavLst>
                                    </p:anim>
                                    <p:animEffect transition="in" filter="fade">
                                      <p:cBhvr>
                                        <p:cTn id="79" dur="500"/>
                                        <p:tgtEl>
                                          <p:spTgt spid="4">
                                            <p:txEl>
                                              <p:pRg st="11" end="1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4">
                                            <p:txEl>
                                              <p:pRg st="12" end="12"/>
                                            </p:txEl>
                                          </p:spTgt>
                                        </p:tgtEl>
                                        <p:attrNameLst>
                                          <p:attrName>style.visibility</p:attrName>
                                        </p:attrNameLst>
                                      </p:cBhvr>
                                      <p:to>
                                        <p:strVal val="visible"/>
                                      </p:to>
                                    </p:set>
                                    <p:anim calcmode="lin" valueType="num">
                                      <p:cBhvr>
                                        <p:cTn id="84" dur="500" fill="hold"/>
                                        <p:tgtEl>
                                          <p:spTgt spid="4">
                                            <p:txEl>
                                              <p:pRg st="12" end="12"/>
                                            </p:txEl>
                                          </p:spTgt>
                                        </p:tgtEl>
                                        <p:attrNameLst>
                                          <p:attrName>ppt_w</p:attrName>
                                        </p:attrNameLst>
                                      </p:cBhvr>
                                      <p:tavLst>
                                        <p:tav tm="0">
                                          <p:val>
                                            <p:fltVal val="0"/>
                                          </p:val>
                                        </p:tav>
                                        <p:tav tm="100000">
                                          <p:val>
                                            <p:strVal val="#ppt_w"/>
                                          </p:val>
                                        </p:tav>
                                      </p:tavLst>
                                    </p:anim>
                                    <p:anim calcmode="lin" valueType="num">
                                      <p:cBhvr>
                                        <p:cTn id="85" dur="500" fill="hold"/>
                                        <p:tgtEl>
                                          <p:spTgt spid="4">
                                            <p:txEl>
                                              <p:pRg st="12" end="12"/>
                                            </p:txEl>
                                          </p:spTgt>
                                        </p:tgtEl>
                                        <p:attrNameLst>
                                          <p:attrName>ppt_h</p:attrName>
                                        </p:attrNameLst>
                                      </p:cBhvr>
                                      <p:tavLst>
                                        <p:tav tm="0">
                                          <p:val>
                                            <p:fltVal val="0"/>
                                          </p:val>
                                        </p:tav>
                                        <p:tav tm="100000">
                                          <p:val>
                                            <p:strVal val="#ppt_h"/>
                                          </p:val>
                                        </p:tav>
                                      </p:tavLst>
                                    </p:anim>
                                    <p:animEffect transition="in" filter="fade">
                                      <p:cBhvr>
                                        <p:cTn id="86" dur="500"/>
                                        <p:tgtEl>
                                          <p:spTgt spid="4">
                                            <p:txEl>
                                              <p:pRg st="12" end="12"/>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4">
                                            <p:txEl>
                                              <p:pRg st="13" end="13"/>
                                            </p:txEl>
                                          </p:spTgt>
                                        </p:tgtEl>
                                        <p:attrNameLst>
                                          <p:attrName>style.visibility</p:attrName>
                                        </p:attrNameLst>
                                      </p:cBhvr>
                                      <p:to>
                                        <p:strVal val="visible"/>
                                      </p:to>
                                    </p:set>
                                    <p:anim calcmode="lin" valueType="num">
                                      <p:cBhvr>
                                        <p:cTn id="91" dur="500" fill="hold"/>
                                        <p:tgtEl>
                                          <p:spTgt spid="4">
                                            <p:txEl>
                                              <p:pRg st="13" end="13"/>
                                            </p:txEl>
                                          </p:spTgt>
                                        </p:tgtEl>
                                        <p:attrNameLst>
                                          <p:attrName>ppt_w</p:attrName>
                                        </p:attrNameLst>
                                      </p:cBhvr>
                                      <p:tavLst>
                                        <p:tav tm="0">
                                          <p:val>
                                            <p:fltVal val="0"/>
                                          </p:val>
                                        </p:tav>
                                        <p:tav tm="100000">
                                          <p:val>
                                            <p:strVal val="#ppt_w"/>
                                          </p:val>
                                        </p:tav>
                                      </p:tavLst>
                                    </p:anim>
                                    <p:anim calcmode="lin" valueType="num">
                                      <p:cBhvr>
                                        <p:cTn id="92" dur="500" fill="hold"/>
                                        <p:tgtEl>
                                          <p:spTgt spid="4">
                                            <p:txEl>
                                              <p:pRg st="13" end="13"/>
                                            </p:txEl>
                                          </p:spTgt>
                                        </p:tgtEl>
                                        <p:attrNameLst>
                                          <p:attrName>ppt_h</p:attrName>
                                        </p:attrNameLst>
                                      </p:cBhvr>
                                      <p:tavLst>
                                        <p:tav tm="0">
                                          <p:val>
                                            <p:fltVal val="0"/>
                                          </p:val>
                                        </p:tav>
                                        <p:tav tm="100000">
                                          <p:val>
                                            <p:strVal val="#ppt_h"/>
                                          </p:val>
                                        </p:tav>
                                      </p:tavLst>
                                    </p:anim>
                                    <p:animEffect transition="in" filter="fade">
                                      <p:cBhvr>
                                        <p:cTn id="93"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https://commons.wikimedia.org/wiki/File:Shivta_Baptismal_font.jpg</a:t>
            </a:r>
            <a:endParaRPr lang="en-US" sz="1600" dirty="0">
              <a:solidFill>
                <a:prstClr val="black"/>
              </a:solidFill>
            </a:endParaRPr>
          </a:p>
        </p:txBody>
      </p:sp>
      <p:sp>
        <p:nvSpPr>
          <p:cNvPr id="3" name="Title 2"/>
          <p:cNvSpPr txBox="1">
            <a:spLocks/>
          </p:cNvSpPr>
          <p:nvPr/>
        </p:nvSpPr>
        <p:spPr>
          <a:xfrm>
            <a:off x="304800" y="0"/>
            <a:ext cx="8610600" cy="2057400"/>
          </a:xfrm>
          <a:prstGeom prst="rect">
            <a:avLst/>
          </a:prstGeom>
          <a:effectLst/>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smtClean="0">
                <a:solidFill>
                  <a:prstClr val="white"/>
                </a:solidFill>
                <a:effectLst>
                  <a:glow rad="139700">
                    <a:srgbClr val="C00000">
                      <a:alpha val="40000"/>
                    </a:srgbClr>
                  </a:glow>
                  <a:outerShdw blurRad="114300" dist="38100" dir="13500000" algn="br" rotWithShape="0">
                    <a:prstClr val="black"/>
                  </a:outerShdw>
                </a:effectLst>
              </a:rPr>
              <a:t>Baptism in the Early Church</a:t>
            </a:r>
            <a:endParaRPr lang="en-US" sz="4000" b="1" dirty="0">
              <a:ln w="12700">
                <a:solidFill>
                  <a:srgbClr val="1F497D">
                    <a:satMod val="155000"/>
                  </a:srgbClr>
                </a:solidFill>
                <a:prstDash val="solid"/>
              </a:ln>
              <a:solidFill>
                <a:prstClr val="white"/>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7963477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90600"/>
          </a:xfrm>
        </p:spPr>
        <p:txBody>
          <a:bodyPr>
            <a:noAutofit/>
          </a:bodyPr>
          <a:lstStyle/>
          <a:p>
            <a:r>
              <a:rPr lang="en-US" sz="4000" b="1" dirty="0" smtClean="0"/>
              <a:t>*Description of a 4</a:t>
            </a:r>
            <a:r>
              <a:rPr lang="en-US" sz="4000" b="1" baseline="30000" dirty="0" smtClean="0"/>
              <a:t>th</a:t>
            </a:r>
            <a:r>
              <a:rPr lang="en-US" sz="4000" b="1" dirty="0" smtClean="0"/>
              <a:t> Century </a:t>
            </a:r>
            <a:br>
              <a:rPr lang="en-US" sz="4000" b="1" dirty="0" smtClean="0"/>
            </a:br>
            <a:r>
              <a:rPr lang="en-US" sz="4000" b="1" dirty="0" smtClean="0"/>
              <a:t>Baptismal Ceremony</a:t>
            </a:r>
            <a:endParaRPr lang="en-US" sz="4000" b="1" dirty="0"/>
          </a:p>
        </p:txBody>
      </p:sp>
      <p:sp>
        <p:nvSpPr>
          <p:cNvPr id="4" name="Content Placeholder 3"/>
          <p:cNvSpPr>
            <a:spLocks noGrp="1"/>
          </p:cNvSpPr>
          <p:nvPr>
            <p:ph idx="1"/>
          </p:nvPr>
        </p:nvSpPr>
        <p:spPr>
          <a:xfrm>
            <a:off x="457200" y="1066800"/>
            <a:ext cx="8229600" cy="5410200"/>
          </a:xfrm>
        </p:spPr>
        <p:txBody>
          <a:bodyPr>
            <a:normAutofit fontScale="92500" lnSpcReduction="10000"/>
          </a:bodyPr>
          <a:lstStyle/>
          <a:p>
            <a:r>
              <a:rPr lang="en-US" dirty="0" smtClean="0"/>
              <a:t>Cyril of Jerusalem (AD 313</a:t>
            </a:r>
            <a:r>
              <a:rPr lang="en-US" dirty="0"/>
              <a:t> – </a:t>
            </a:r>
            <a:r>
              <a:rPr lang="en-US" dirty="0" smtClean="0"/>
              <a:t>386) </a:t>
            </a:r>
            <a:r>
              <a:rPr lang="en-US" dirty="0"/>
              <a:t>tells us that the catechumens </a:t>
            </a:r>
            <a:r>
              <a:rPr lang="en-US" dirty="0" smtClean="0"/>
              <a:t>(candidates for baptism) gathered </a:t>
            </a:r>
            <a:r>
              <a:rPr lang="en-US" dirty="0"/>
              <a:t>in the vestibule </a:t>
            </a:r>
            <a:r>
              <a:rPr lang="en-US" dirty="0" smtClean="0"/>
              <a:t>(waiting area) of </a:t>
            </a:r>
            <a:r>
              <a:rPr lang="en-US" dirty="0"/>
              <a:t>the baptistery, </a:t>
            </a:r>
            <a:r>
              <a:rPr lang="en-US" dirty="0" smtClean="0"/>
              <a:t>were to turn </a:t>
            </a:r>
            <a:r>
              <a:rPr lang="en-US" dirty="0"/>
              <a:t>the west, and publicly renounced “Satan, his works, his pomp and his service”. </a:t>
            </a:r>
            <a:endParaRPr lang="en-US" dirty="0" smtClean="0"/>
          </a:p>
          <a:p>
            <a:r>
              <a:rPr lang="en-US" dirty="0" smtClean="0"/>
              <a:t>Then</a:t>
            </a:r>
            <a:r>
              <a:rPr lang="en-US" dirty="0"/>
              <a:t>, turning to the east, they professed their faith in the Trinity. </a:t>
            </a:r>
            <a:endParaRPr lang="en-US" dirty="0" smtClean="0"/>
          </a:p>
          <a:p>
            <a:r>
              <a:rPr lang="en-US" dirty="0" smtClean="0"/>
              <a:t>After </a:t>
            </a:r>
            <a:r>
              <a:rPr lang="en-US" dirty="0"/>
              <a:t>this the catechumens were led into the baptistery, where they took off their clothes and were anointed with oil which had first been exorcised. </a:t>
            </a:r>
            <a:endParaRPr lang="en-US" dirty="0" smtClean="0"/>
          </a:p>
          <a:p>
            <a:r>
              <a:rPr lang="en-US" dirty="0" smtClean="0"/>
              <a:t>Then</a:t>
            </a:r>
            <a:r>
              <a:rPr lang="en-US" dirty="0"/>
              <a:t>, one by one, they were immersed three times in the baptismal pool; this threefold or triple immersion signified their faith in each of the three persons of the Trinity, and Christ’s three-day slumber in the tomb. </a:t>
            </a:r>
            <a:endParaRPr lang="en-US"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t> Needham, Nick. 2,000 Years of Christ's Power Vol. 1: The Age of the Early Church Fathers</a:t>
            </a:r>
            <a:endParaRPr lang="en-US" sz="1600" dirty="0">
              <a:solidFill>
                <a:prstClr val="black"/>
              </a:solidFill>
            </a:endParaRPr>
          </a:p>
        </p:txBody>
      </p:sp>
    </p:spTree>
    <p:extLst>
      <p:ext uri="{BB962C8B-B14F-4D97-AF65-F5344CB8AC3E}">
        <p14:creationId xmlns:p14="http://schemas.microsoft.com/office/powerpoint/2010/main" val="33153489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90600"/>
          </a:xfrm>
        </p:spPr>
        <p:txBody>
          <a:bodyPr>
            <a:normAutofit fontScale="90000"/>
          </a:bodyPr>
          <a:lstStyle/>
          <a:p>
            <a:r>
              <a:rPr lang="en-US" b="1" dirty="0"/>
              <a:t>*Description of a 4</a:t>
            </a:r>
            <a:r>
              <a:rPr lang="en-US" b="1" baseline="30000" dirty="0"/>
              <a:t>th</a:t>
            </a:r>
            <a:r>
              <a:rPr lang="en-US" b="1" dirty="0"/>
              <a:t> Century </a:t>
            </a:r>
            <a:br>
              <a:rPr lang="en-US" b="1" dirty="0"/>
            </a:br>
            <a:r>
              <a:rPr lang="en-US" b="1" dirty="0"/>
              <a:t>Baptismal Ceremony</a:t>
            </a:r>
          </a:p>
        </p:txBody>
      </p:sp>
      <p:sp>
        <p:nvSpPr>
          <p:cNvPr id="4" name="Content Placeholder 3"/>
          <p:cNvSpPr>
            <a:spLocks noGrp="1"/>
          </p:cNvSpPr>
          <p:nvPr>
            <p:ph idx="1"/>
          </p:nvPr>
        </p:nvSpPr>
        <p:spPr>
          <a:xfrm>
            <a:off x="457200" y="1066800"/>
            <a:ext cx="8229600" cy="5410200"/>
          </a:xfrm>
        </p:spPr>
        <p:txBody>
          <a:bodyPr>
            <a:normAutofit fontScale="92500" lnSpcReduction="10000"/>
          </a:bodyPr>
          <a:lstStyle/>
          <a:p>
            <a:r>
              <a:rPr lang="en-US" dirty="0"/>
              <a:t>They were then anointed with oil again, on the forehead, ears, nostrils and breast, in a ceremony called chrismation (from </a:t>
            </a:r>
            <a:r>
              <a:rPr lang="en-US" i="1" dirty="0" err="1"/>
              <a:t>chrisma</a:t>
            </a:r>
            <a:r>
              <a:rPr lang="en-US" dirty="0"/>
              <a:t>, the Greek word for “anointing”). </a:t>
            </a:r>
          </a:p>
          <a:p>
            <a:r>
              <a:rPr lang="en-US" dirty="0"/>
              <a:t>Chrismation symbolized the gift of the Holy Spirit. </a:t>
            </a:r>
          </a:p>
          <a:p>
            <a:r>
              <a:rPr lang="en-US" dirty="0" smtClean="0"/>
              <a:t>Finally</a:t>
            </a:r>
            <a:r>
              <a:rPr lang="en-US" dirty="0"/>
              <a:t>, the newly </a:t>
            </a:r>
            <a:r>
              <a:rPr lang="en-US" dirty="0" smtClean="0"/>
              <a:t>baptized </a:t>
            </a:r>
            <a:r>
              <a:rPr lang="en-US" dirty="0"/>
              <a:t>people were clothed in white garments, given lighted tapers, and led into the main part of the church where they took part in holy communion for the first time. </a:t>
            </a:r>
            <a:endParaRPr lang="en-US" dirty="0" smtClean="0"/>
          </a:p>
          <a:p>
            <a:r>
              <a:rPr lang="en-US" dirty="0" smtClean="0"/>
              <a:t>In </a:t>
            </a:r>
            <a:r>
              <a:rPr lang="en-US" dirty="0"/>
              <a:t>the Western churches, they were also given milk and honey just before communion, to </a:t>
            </a:r>
            <a:r>
              <a:rPr lang="en-US" dirty="0" smtClean="0"/>
              <a:t>symbolize </a:t>
            </a:r>
            <a:r>
              <a:rPr lang="en-US" dirty="0"/>
              <a:t>their entrance into the heavenly promised land. </a:t>
            </a:r>
            <a:endParaRPr lang="en-US" dirty="0" smtClean="0"/>
          </a:p>
          <a:p>
            <a:r>
              <a:rPr lang="en-US" dirty="0" smtClean="0"/>
              <a:t>Catechumens </a:t>
            </a:r>
            <a:r>
              <a:rPr lang="en-US" dirty="0"/>
              <a:t>throughout the Empire were all </a:t>
            </a:r>
            <a:r>
              <a:rPr lang="en-US" dirty="0" smtClean="0"/>
              <a:t>baptized </a:t>
            </a:r>
            <a:r>
              <a:rPr lang="en-US" dirty="0"/>
              <a:t>at the same </a:t>
            </a:r>
            <a:r>
              <a:rPr lang="en-US" dirty="0" smtClean="0"/>
              <a:t>time of year: </a:t>
            </a:r>
            <a:r>
              <a:rPr lang="en-US" dirty="0"/>
              <a:t>Easter and Pentecost</a:t>
            </a:r>
            <a:r>
              <a:rPr lang="en-US" dirty="0" smtClean="0"/>
              <a:t>.</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t> Needham, Nick. 2,000 Years of Christ's Power Vol. 1: The Age of the Early Church Fathers</a:t>
            </a:r>
            <a:endParaRPr lang="en-US" sz="1600" dirty="0">
              <a:solidFill>
                <a:prstClr val="black"/>
              </a:solidFill>
            </a:endParaRPr>
          </a:p>
        </p:txBody>
      </p:sp>
    </p:spTree>
    <p:extLst>
      <p:ext uri="{BB962C8B-B14F-4D97-AF65-F5344CB8AC3E}">
        <p14:creationId xmlns:p14="http://schemas.microsoft.com/office/powerpoint/2010/main" val="3724030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a:bodyPr>
          <a:lstStyle/>
          <a:p>
            <a:r>
              <a:rPr lang="en-US" b="1" dirty="0" smtClean="0"/>
              <a:t>*4</a:t>
            </a:r>
            <a:r>
              <a:rPr lang="en-US" b="1" baseline="30000" dirty="0" smtClean="0"/>
              <a:t>th</a:t>
            </a:r>
            <a:r>
              <a:rPr lang="en-US" b="1" dirty="0" smtClean="0"/>
              <a:t> Century Teaching on Baptism</a:t>
            </a:r>
            <a:endParaRPr lang="en-US" b="1" dirty="0"/>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a:t>Cyril’s Lectures give us a full account of how the Catholic Church had, by the 4th century, come to understand the meaning of baptism. </a:t>
            </a:r>
            <a:endParaRPr lang="en-US" dirty="0" smtClean="0"/>
          </a:p>
          <a:p>
            <a:r>
              <a:rPr lang="en-US" dirty="0" smtClean="0"/>
              <a:t>Cyril </a:t>
            </a:r>
            <a:r>
              <a:rPr lang="en-US" dirty="0"/>
              <a:t>called baptism “the bath of regeneration” and taught his catechumens that it had three main effects. </a:t>
            </a:r>
            <a:endParaRPr lang="en-US" dirty="0" smtClean="0"/>
          </a:p>
          <a:p>
            <a:pPr lvl="1"/>
            <a:r>
              <a:rPr lang="en-US" dirty="0" smtClean="0"/>
              <a:t>First</a:t>
            </a:r>
            <a:r>
              <a:rPr lang="en-US" dirty="0"/>
              <a:t>, it washed away the guilt of all sins committed prior to baptism. </a:t>
            </a:r>
            <a:endParaRPr lang="en-US" dirty="0" smtClean="0"/>
          </a:p>
          <a:p>
            <a:pPr lvl="1"/>
            <a:r>
              <a:rPr lang="en-US" dirty="0" smtClean="0"/>
              <a:t>Second</a:t>
            </a:r>
            <a:r>
              <a:rPr lang="en-US" dirty="0"/>
              <a:t>, it sanctified the </a:t>
            </a:r>
            <a:r>
              <a:rPr lang="en-US" dirty="0" smtClean="0"/>
              <a:t>baptized </a:t>
            </a:r>
            <a:r>
              <a:rPr lang="en-US" dirty="0"/>
              <a:t>person, by conferring on him spiritual union with Christ in His death and resurrection, the gift of the Spirit, and adoption as God’s child. </a:t>
            </a:r>
            <a:endParaRPr lang="en-US" dirty="0" smtClean="0"/>
          </a:p>
          <a:p>
            <a:pPr lvl="1"/>
            <a:r>
              <a:rPr lang="en-US" dirty="0" smtClean="0"/>
              <a:t>Third</a:t>
            </a:r>
            <a:r>
              <a:rPr lang="en-US" dirty="0"/>
              <a:t>, it impressed a “seal” or permanent mark on the soul, by virtue of which the </a:t>
            </a:r>
            <a:r>
              <a:rPr lang="en-US" dirty="0" smtClean="0"/>
              <a:t>baptized </a:t>
            </a:r>
            <a:r>
              <a:rPr lang="en-US" dirty="0"/>
              <a:t>person was set apart as the Holy Spirit’s temple. </a:t>
            </a:r>
            <a:endParaRPr lang="en-US" dirty="0" smtClean="0"/>
          </a:p>
          <a:p>
            <a:r>
              <a:rPr lang="en-US" dirty="0" smtClean="0"/>
              <a:t>Cyril’s </a:t>
            </a:r>
            <a:r>
              <a:rPr lang="en-US" dirty="0"/>
              <a:t>doctrine of baptism was the view held by all Christians in the 4th century, and indeed from the 150s onward. </a:t>
            </a: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t> Needham, Nick. 2,000 Years of Christ's Power Vol. 1: The Age of the Early Church Fathers</a:t>
            </a:r>
            <a:endParaRPr lang="en-US" sz="1600" dirty="0">
              <a:solidFill>
                <a:prstClr val="black"/>
              </a:solidFill>
            </a:endParaRPr>
          </a:p>
        </p:txBody>
      </p:sp>
    </p:spTree>
    <p:extLst>
      <p:ext uri="{BB962C8B-B14F-4D97-AF65-F5344CB8AC3E}">
        <p14:creationId xmlns:p14="http://schemas.microsoft.com/office/powerpoint/2010/main" val="34528257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a:bodyPr>
          <a:lstStyle/>
          <a:p>
            <a:r>
              <a:rPr lang="en-US" b="1" dirty="0" smtClean="0"/>
              <a:t>*4</a:t>
            </a:r>
            <a:r>
              <a:rPr lang="en-US" b="1" baseline="30000" dirty="0" smtClean="0"/>
              <a:t>th</a:t>
            </a:r>
            <a:r>
              <a:rPr lang="en-US" b="1" dirty="0" smtClean="0"/>
              <a:t> Century Teaching on Baptism</a:t>
            </a:r>
            <a:endParaRPr lang="en-US" b="1" dirty="0"/>
          </a:p>
        </p:txBody>
      </p:sp>
      <p:sp>
        <p:nvSpPr>
          <p:cNvPr id="4" name="Content Placeholder 3"/>
          <p:cNvSpPr>
            <a:spLocks noGrp="1"/>
          </p:cNvSpPr>
          <p:nvPr>
            <p:ph idx="1"/>
          </p:nvPr>
        </p:nvSpPr>
        <p:spPr>
          <a:xfrm>
            <a:off x="266700" y="728246"/>
            <a:ext cx="8610600" cy="5791200"/>
          </a:xfrm>
        </p:spPr>
        <p:txBody>
          <a:bodyPr>
            <a:normAutofit/>
          </a:bodyPr>
          <a:lstStyle/>
          <a:p>
            <a:pPr marL="344488" indent="-344488"/>
            <a:r>
              <a:rPr lang="en-US" dirty="0"/>
              <a:t>In assessing this patristic doctrine of “baptismal regeneration”, modern readers should keep </a:t>
            </a:r>
            <a:r>
              <a:rPr lang="en-US" dirty="0" smtClean="0"/>
              <a:t>in </a:t>
            </a:r>
            <a:r>
              <a:rPr lang="en-US" dirty="0"/>
              <a:t>mind</a:t>
            </a:r>
            <a:r>
              <a:rPr lang="en-US" dirty="0" smtClean="0"/>
              <a:t>:</a:t>
            </a:r>
          </a:p>
          <a:p>
            <a:pPr marL="914400" lvl="1" indent="-457200">
              <a:buFont typeface="+mj-lt"/>
              <a:buAutoNum type="arabicPeriod"/>
            </a:pPr>
            <a:r>
              <a:rPr lang="en-US" dirty="0" smtClean="0"/>
              <a:t>Cyril </a:t>
            </a:r>
            <a:r>
              <a:rPr lang="en-US" dirty="0"/>
              <a:t>and other fathers insisted that it was not the water of baptism that bestowed these spiritual benefits, but the Holy Spirit, who worked inwardly in the soul at the same time that the water outwardly washed the body. </a:t>
            </a:r>
            <a:endParaRPr lang="en-US"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t> Needham, Nick. 2,000 Years of Christ's Power Vol. 1: The Age of the Early Church Fathers</a:t>
            </a:r>
            <a:endParaRPr lang="en-US" sz="1600" dirty="0">
              <a:solidFill>
                <a:prstClr val="black"/>
              </a:solidFill>
            </a:endParaRPr>
          </a:p>
        </p:txBody>
      </p:sp>
    </p:spTree>
    <p:extLst>
      <p:ext uri="{BB962C8B-B14F-4D97-AF65-F5344CB8AC3E}">
        <p14:creationId xmlns:p14="http://schemas.microsoft.com/office/powerpoint/2010/main" val="5051921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a:bodyPr>
          <a:lstStyle/>
          <a:p>
            <a:r>
              <a:rPr lang="en-US" b="1" dirty="0" smtClean="0"/>
              <a:t>*4</a:t>
            </a:r>
            <a:r>
              <a:rPr lang="en-US" b="1" baseline="30000" dirty="0" smtClean="0"/>
              <a:t>th</a:t>
            </a:r>
            <a:r>
              <a:rPr lang="en-US" b="1" dirty="0" smtClean="0"/>
              <a:t> Century Teaching on Baptism</a:t>
            </a:r>
            <a:endParaRPr lang="en-US"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a:t>In assessing this patristic doctrine of “baptismal regeneration”, modern readers should keep </a:t>
            </a:r>
            <a:r>
              <a:rPr lang="en-US" dirty="0" smtClean="0"/>
              <a:t>in </a:t>
            </a:r>
            <a:r>
              <a:rPr lang="en-US" dirty="0"/>
              <a:t>mind</a:t>
            </a:r>
            <a:r>
              <a:rPr lang="en-US" dirty="0" smtClean="0"/>
              <a:t>:</a:t>
            </a:r>
          </a:p>
          <a:p>
            <a:pPr marL="914400" lvl="1" indent="-457200">
              <a:buFont typeface="+mj-lt"/>
              <a:buAutoNum type="arabicPeriod" startAt="2"/>
            </a:pPr>
            <a:r>
              <a:rPr lang="en-US" dirty="0" smtClean="0"/>
              <a:t>Believers</a:t>
            </a:r>
            <a:r>
              <a:rPr lang="en-US" dirty="0"/>
              <a:t>’ baptism was the norm of baptismal practice in the 4th century. Even though there is clear evidence that infant baptism was </a:t>
            </a:r>
            <a:r>
              <a:rPr lang="en-US" dirty="0" smtClean="0"/>
              <a:t>practiced </a:t>
            </a:r>
            <a:r>
              <a:rPr lang="en-US" dirty="0"/>
              <a:t>(and probably had been since the 2nd </a:t>
            </a:r>
            <a:r>
              <a:rPr lang="en-US" dirty="0" smtClean="0"/>
              <a:t>century), </a:t>
            </a:r>
            <a:r>
              <a:rPr lang="en-US" dirty="0"/>
              <a:t>most Christian parents would still not </a:t>
            </a:r>
            <a:r>
              <a:rPr lang="en-US" dirty="0" smtClean="0"/>
              <a:t>baptize </a:t>
            </a:r>
            <a:r>
              <a:rPr lang="en-US" dirty="0"/>
              <a:t>their children, precisely </a:t>
            </a:r>
            <a:r>
              <a:rPr lang="en-US" b="1" i="1" dirty="0"/>
              <a:t>because </a:t>
            </a:r>
            <a:r>
              <a:rPr lang="en-US" dirty="0"/>
              <a:t>they linked baptism with the washing away of sin. For example, Monica, the mother of the great theologian Augustine of Hippo (354-430), did not have Augustine </a:t>
            </a:r>
            <a:r>
              <a:rPr lang="en-US" dirty="0" smtClean="0"/>
              <a:t>baptized </a:t>
            </a:r>
            <a:r>
              <a:rPr lang="en-US" dirty="0"/>
              <a:t>in infancy, because she did not want him to lose the grace of baptism by all the sins she felt sure he would commit as a child and teenager. </a:t>
            </a:r>
            <a:r>
              <a:rPr lang="en-US" dirty="0" smtClean="0"/>
              <a:t> </a:t>
            </a: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t> Needham, Nick. 2,000 Years of Christ's Power Vol. 1: The Age of the Early Church Fathers</a:t>
            </a:r>
            <a:endParaRPr lang="en-US" sz="1600" dirty="0">
              <a:solidFill>
                <a:prstClr val="black"/>
              </a:solidFill>
            </a:endParaRPr>
          </a:p>
        </p:txBody>
      </p:sp>
    </p:spTree>
    <p:extLst>
      <p:ext uri="{BB962C8B-B14F-4D97-AF65-F5344CB8AC3E}">
        <p14:creationId xmlns:p14="http://schemas.microsoft.com/office/powerpoint/2010/main" val="2988300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179185</TotalTime>
  <Words>2629</Words>
  <Application>Microsoft Office PowerPoint</Application>
  <PresentationFormat>On-screen Show (4:3)</PresentationFormat>
  <Paragraphs>156</Paragraphs>
  <Slides>27</Slides>
  <Notes>0</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Office Theme</vt:lpstr>
      <vt:lpstr>115_Office Theme</vt:lpstr>
      <vt:lpstr>116_Office Theme</vt:lpstr>
      <vt:lpstr>PowerPoint Presentation</vt:lpstr>
      <vt:lpstr>Review</vt:lpstr>
      <vt:lpstr>Review</vt:lpstr>
      <vt:lpstr>PowerPoint Presentation</vt:lpstr>
      <vt:lpstr>*Description of a 4th Century  Baptismal Ceremony</vt:lpstr>
      <vt:lpstr>*Description of a 4th Century  Baptismal Ceremony</vt:lpstr>
      <vt:lpstr>*4th Century Teaching on Baptism</vt:lpstr>
      <vt:lpstr>*4th Century Teaching on Baptism</vt:lpstr>
      <vt:lpstr>*4th Century Teaching on Baptism</vt:lpstr>
      <vt:lpstr>*4th Century Teaching on Baptism</vt:lpstr>
      <vt:lpstr>*4th Century Teaching on Baptism</vt:lpstr>
      <vt:lpstr>*4th Century Teaching on Baptism</vt:lpstr>
      <vt:lpstr>PowerPoint Presentation</vt:lpstr>
      <vt:lpstr>*Early Church Teaching on the Atonement</vt:lpstr>
      <vt:lpstr>*Early Church Teaching on the Atonement</vt:lpstr>
      <vt:lpstr>*Early Church Teaching on the Atonement</vt:lpstr>
      <vt:lpstr>*Early Church Teaching on the Atonement</vt:lpstr>
      <vt:lpstr>*Early Church Teaching on the Atonement</vt:lpstr>
      <vt:lpstr>*Early Church Teaching on the Atonement</vt:lpstr>
      <vt:lpstr>*Early Church Teaching on the Atonement</vt:lpstr>
      <vt:lpstr>*Early Church Teaching on the Atonement</vt:lpstr>
      <vt:lpstr>*Early Church Teaching on the Atonement</vt:lpstr>
      <vt:lpstr>*Early Church Teaching on the Atonement</vt:lpstr>
      <vt:lpstr>PowerPoint Presentation</vt:lpstr>
      <vt:lpstr>PowerPoint Presentation</vt:lpstr>
      <vt:lpstr>Class Discussion Time</vt:lpstr>
      <vt:lpstr>*Class Discussion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2882</cp:revision>
  <cp:lastPrinted>2019-06-02T13:16:38Z</cp:lastPrinted>
  <dcterms:created xsi:type="dcterms:W3CDTF">2018-06-08T00:19:32Z</dcterms:created>
  <dcterms:modified xsi:type="dcterms:W3CDTF">2019-06-02T22:25:04Z</dcterms:modified>
</cp:coreProperties>
</file>