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316" r:id="rId2"/>
    <p:sldMasterId id="2147485328" r:id="rId3"/>
    <p:sldMasterId id="2147485340" r:id="rId4"/>
    <p:sldMasterId id="2147485352" r:id="rId5"/>
    <p:sldMasterId id="2147485376" r:id="rId6"/>
  </p:sldMasterIdLst>
  <p:notesMasterIdLst>
    <p:notesMasterId r:id="rId31"/>
  </p:notesMasterIdLst>
  <p:handoutMasterIdLst>
    <p:handoutMasterId r:id="rId32"/>
  </p:handoutMasterIdLst>
  <p:sldIdLst>
    <p:sldId id="1645" r:id="rId7"/>
    <p:sldId id="1646" r:id="rId8"/>
    <p:sldId id="1666" r:id="rId9"/>
    <p:sldId id="1648" r:id="rId10"/>
    <p:sldId id="1649" r:id="rId11"/>
    <p:sldId id="1650" r:id="rId12"/>
    <p:sldId id="1651" r:id="rId13"/>
    <p:sldId id="1652" r:id="rId14"/>
    <p:sldId id="1667" r:id="rId15"/>
    <p:sldId id="1653" r:id="rId16"/>
    <p:sldId id="1654" r:id="rId17"/>
    <p:sldId id="1668" r:id="rId18"/>
    <p:sldId id="1670" r:id="rId19"/>
    <p:sldId id="1671" r:id="rId20"/>
    <p:sldId id="1656" r:id="rId21"/>
    <p:sldId id="1657" r:id="rId22"/>
    <p:sldId id="1658" r:id="rId23"/>
    <p:sldId id="1659" r:id="rId24"/>
    <p:sldId id="1669" r:id="rId25"/>
    <p:sldId id="1661" r:id="rId26"/>
    <p:sldId id="1672" r:id="rId27"/>
    <p:sldId id="1673" r:id="rId28"/>
    <p:sldId id="1674" r:id="rId29"/>
    <p:sldId id="1675" r:id="rId30"/>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BF6"/>
    <a:srgbClr val="5731F9"/>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972" y="-72"/>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23B20E6D-5301-4921-965A-4165F13FB2F9}" type="datetimeFigureOut">
              <a:rPr lang="en-US" smtClean="0"/>
              <a:t>6/16/2019</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CD1EC55D-DF11-4B6E-B8E2-8ED8B7CB6743}" type="datetimeFigureOut">
              <a:rPr lang="en-US" smtClean="0"/>
              <a:t>6/16/2019</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6/16/2019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6/16/2019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6/16/2019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6/16/2019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29991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6/16/2019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0568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6/16/2019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94569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6/16/2019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37779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6/16/2019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88877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6/16/2019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8387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6/16/2019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1462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6/16/2019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9710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t>6/16/2019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6/16/2019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7557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6/16/2019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19447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6/16/2019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82048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6/16/2019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636076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6/16/2019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87646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6/16/2019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123150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6/16/2019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49171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6/16/2019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46585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6/16/2019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83388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6/16/2019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5159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6/16/2019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6/16/2019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979028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6/16/2019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16327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6/16/2019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982231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6/16/2019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86916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6/16/2019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241400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6/16/2019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63572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6/16/2019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32682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6/16/2019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30709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6/16/2019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726751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6/16/2019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301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t>6/16/2019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6/16/2019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99598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6/16/2019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486560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6/16/2019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58859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6/16/2019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93729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6/16/2019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7568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6/16/2019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881996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6/16/2019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31577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6/16/2019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626973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6/16/2019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89338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6/16/2019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6455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t>6/16/2019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6/16/2019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1462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6/16/2019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27546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6/16/2019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67285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6/16/2019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79320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6/16/2019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35939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6/16/2019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79148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6/16/2019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28271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6/16/2019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14207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6/16/2019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577225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6/16/2019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7700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t>6/16/2019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6/16/2019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397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6/16/2019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272813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6/16/2019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81423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6/16/2019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17415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6/16/2019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763439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6/16/2019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113874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6/16/2019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565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6/16/2019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6/16/2019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6/16/2019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6/16/2019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6/16/2019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4488314"/>
      </p:ext>
    </p:extLst>
  </p:cSld>
  <p:clrMap bg1="lt1" tx1="dk1" bg2="lt2" tx2="dk2" accent1="accent1" accent2="accent2" accent3="accent3" accent4="accent4" accent5="accent5" accent6="accent6" hlink="hlink" folHlink="folHlink"/>
  <p:sldLayoutIdLst>
    <p:sldLayoutId id="2147485317" r:id="rId1"/>
    <p:sldLayoutId id="2147485318" r:id="rId2"/>
    <p:sldLayoutId id="2147485319" r:id="rId3"/>
    <p:sldLayoutId id="2147485320" r:id="rId4"/>
    <p:sldLayoutId id="2147485321" r:id="rId5"/>
    <p:sldLayoutId id="2147485322" r:id="rId6"/>
    <p:sldLayoutId id="2147485323" r:id="rId7"/>
    <p:sldLayoutId id="2147485324" r:id="rId8"/>
    <p:sldLayoutId id="2147485325" r:id="rId9"/>
    <p:sldLayoutId id="2147485326" r:id="rId10"/>
    <p:sldLayoutId id="21474853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6/16/2019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9152728"/>
      </p:ext>
    </p:extLst>
  </p:cSld>
  <p:clrMap bg1="lt1" tx1="dk1" bg2="lt2" tx2="dk2" accent1="accent1" accent2="accent2" accent3="accent3" accent4="accent4" accent5="accent5" accent6="accent6" hlink="hlink" folHlink="folHlink"/>
  <p:sldLayoutIdLst>
    <p:sldLayoutId id="2147485329" r:id="rId1"/>
    <p:sldLayoutId id="2147485330" r:id="rId2"/>
    <p:sldLayoutId id="2147485331" r:id="rId3"/>
    <p:sldLayoutId id="2147485332" r:id="rId4"/>
    <p:sldLayoutId id="2147485333" r:id="rId5"/>
    <p:sldLayoutId id="2147485334" r:id="rId6"/>
    <p:sldLayoutId id="2147485335" r:id="rId7"/>
    <p:sldLayoutId id="2147485336" r:id="rId8"/>
    <p:sldLayoutId id="2147485337" r:id="rId9"/>
    <p:sldLayoutId id="2147485338" r:id="rId10"/>
    <p:sldLayoutId id="21474853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6/16/2019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20718684"/>
      </p:ext>
    </p:extLst>
  </p:cSld>
  <p:clrMap bg1="lt1" tx1="dk1" bg2="lt2" tx2="dk2" accent1="accent1" accent2="accent2" accent3="accent3" accent4="accent4" accent5="accent5" accent6="accent6" hlink="hlink" folHlink="folHlink"/>
  <p:sldLayoutIdLst>
    <p:sldLayoutId id="2147485341" r:id="rId1"/>
    <p:sldLayoutId id="2147485342" r:id="rId2"/>
    <p:sldLayoutId id="2147485343" r:id="rId3"/>
    <p:sldLayoutId id="2147485344" r:id="rId4"/>
    <p:sldLayoutId id="2147485345" r:id="rId5"/>
    <p:sldLayoutId id="2147485346" r:id="rId6"/>
    <p:sldLayoutId id="2147485347" r:id="rId7"/>
    <p:sldLayoutId id="2147485348" r:id="rId8"/>
    <p:sldLayoutId id="2147485349" r:id="rId9"/>
    <p:sldLayoutId id="2147485350" r:id="rId10"/>
    <p:sldLayoutId id="21474853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6/16/2019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8102226"/>
      </p:ext>
    </p:extLst>
  </p:cSld>
  <p:clrMap bg1="lt1" tx1="dk1" bg2="lt2" tx2="dk2" accent1="accent1" accent2="accent2" accent3="accent3" accent4="accent4" accent5="accent5" accent6="accent6" hlink="hlink" folHlink="folHlink"/>
  <p:sldLayoutIdLst>
    <p:sldLayoutId id="2147485353" r:id="rId1"/>
    <p:sldLayoutId id="2147485354" r:id="rId2"/>
    <p:sldLayoutId id="2147485355" r:id="rId3"/>
    <p:sldLayoutId id="2147485356" r:id="rId4"/>
    <p:sldLayoutId id="2147485357" r:id="rId5"/>
    <p:sldLayoutId id="2147485358" r:id="rId6"/>
    <p:sldLayoutId id="2147485359" r:id="rId7"/>
    <p:sldLayoutId id="2147485360" r:id="rId8"/>
    <p:sldLayoutId id="2147485361" r:id="rId9"/>
    <p:sldLayoutId id="2147485362" r:id="rId10"/>
    <p:sldLayoutId id="21474853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6/16/2019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27382477"/>
      </p:ext>
    </p:extLst>
  </p:cSld>
  <p:clrMap bg1="lt1" tx1="dk1" bg2="lt2" tx2="dk2" accent1="accent1" accent2="accent2" accent3="accent3" accent4="accent4" accent5="accent5" accent6="accent6" hlink="hlink" folHlink="folHlink"/>
  <p:sldLayoutIdLst>
    <p:sldLayoutId id="2147485377" r:id="rId1"/>
    <p:sldLayoutId id="2147485378" r:id="rId2"/>
    <p:sldLayoutId id="2147485379" r:id="rId3"/>
    <p:sldLayoutId id="2147485380" r:id="rId4"/>
    <p:sldLayoutId id="2147485381" r:id="rId5"/>
    <p:sldLayoutId id="2147485382" r:id="rId6"/>
    <p:sldLayoutId id="2147485383" r:id="rId7"/>
    <p:sldLayoutId id="2147485384" r:id="rId8"/>
    <p:sldLayoutId id="2147485385" r:id="rId9"/>
    <p:sldLayoutId id="2147485386" r:id="rId10"/>
    <p:sldLayoutId id="21474853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46.xml"/><Relationship Id="rId1" Type="http://schemas.openxmlformats.org/officeDocument/2006/relationships/themeOverride" Target="../theme/themeOverride17.xml"/><Relationship Id="rId5" Type="http://schemas.openxmlformats.org/officeDocument/2006/relationships/image" Target="../media/image4.png"/><Relationship Id="rId4" Type="http://schemas.openxmlformats.org/officeDocument/2006/relationships/hyperlink" Target="https://ipfs.io/ipfs/QmXoypizjW3WknFiJnKLwHCnL72vedxjQkDDP1mXWo6uco/I/m/Invasions_of_the_Roman_Empire_1.pn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8.xml"/><Relationship Id="rId1" Type="http://schemas.openxmlformats.org/officeDocument/2006/relationships/themeOverride" Target="../theme/themeOverride18.xml"/><Relationship Id="rId4" Type="http://schemas.openxmlformats.org/officeDocument/2006/relationships/hyperlink" Target="https://www.thoughtco.com/saint-jerome-profile-1789037"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7.xml"/><Relationship Id="rId1" Type="http://schemas.openxmlformats.org/officeDocument/2006/relationships/themeOverride" Target="../theme/themeOverride19.xml"/><Relationship Id="rId4" Type="http://schemas.openxmlformats.org/officeDocument/2006/relationships/hyperlink" Target="https://www.hopehelps.org/volunteer-appreciation-week-2018/"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61.xml"/><Relationship Id="rId1" Type="http://schemas.openxmlformats.org/officeDocument/2006/relationships/themeOverride" Target="../theme/themeOverride20.xml"/><Relationship Id="rId4" Type="http://schemas.openxmlformats.org/officeDocument/2006/relationships/hyperlink" Target="https://www.weareteachers.com/moving-beyond-classroom-discussion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57.xml"/><Relationship Id="rId1" Type="http://schemas.openxmlformats.org/officeDocument/2006/relationships/themeOverride" Target="../theme/themeOverride2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openxmlformats.org/officeDocument/2006/relationships/hyperlink" Target="https://www.theschooloflife.com/thebookoflife/the-great-philosophers-augustin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5.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09166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rmAutofit/>
          </a:bodyPr>
          <a:lstStyle/>
          <a:p>
            <a:r>
              <a:rPr lang="en-US" b="1" dirty="0"/>
              <a:t>*Augustine and Pelagianism</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Augustine</a:t>
            </a:r>
            <a:r>
              <a:rPr lang="en-US" dirty="0"/>
              <a:t>, like Paul, had been “apprehended” by the grace of God. He entered the Christian faith by what seemed to him catastrophes. </a:t>
            </a:r>
            <a:endParaRPr lang="en-US" dirty="0" smtClean="0"/>
          </a:p>
          <a:p>
            <a:r>
              <a:rPr lang="en-US" dirty="0" smtClean="0"/>
              <a:t>The </a:t>
            </a:r>
            <a:r>
              <a:rPr lang="en-US" dirty="0"/>
              <a:t>great original catastrophe was his condition at birth, sinful alienation from God. And the only freedom from that catastrophe was a new birth.</a:t>
            </a:r>
          </a:p>
          <a:p>
            <a:r>
              <a:rPr lang="en-US" dirty="0" smtClean="0"/>
              <a:t>Therefore Augustine </a:t>
            </a:r>
            <a:r>
              <a:rPr lang="en-US" dirty="0"/>
              <a:t>launched a strenuous literary attack on Pelagianism.</a:t>
            </a:r>
          </a:p>
          <a:p>
            <a:r>
              <a:rPr lang="en-US" dirty="0" smtClean="0"/>
              <a:t>By AD 419 </a:t>
            </a:r>
            <a:r>
              <a:rPr lang="en-US" dirty="0"/>
              <a:t>the Pelagians were banished by the Emperor Honorius, and in </a:t>
            </a:r>
            <a:r>
              <a:rPr lang="en-US" dirty="0" smtClean="0"/>
              <a:t>AD 431 </a:t>
            </a:r>
            <a:r>
              <a:rPr lang="en-US" dirty="0"/>
              <a:t>they were condemned by </a:t>
            </a:r>
            <a:r>
              <a:rPr lang="en-US" dirty="0" smtClean="0"/>
              <a:t>a </a:t>
            </a:r>
            <a:r>
              <a:rPr lang="en-US" dirty="0"/>
              <a:t>General Council of the Church meeting at Ephesus. </a:t>
            </a:r>
          </a:p>
        </p:txBody>
      </p:sp>
      <p:sp>
        <p:nvSpPr>
          <p:cNvPr id="5" name="TextBox 4"/>
          <p:cNvSpPr txBox="1"/>
          <p:nvPr/>
        </p:nvSpPr>
        <p:spPr>
          <a:xfrm>
            <a:off x="0" y="6519446"/>
            <a:ext cx="9144000" cy="338554"/>
          </a:xfrm>
          <a:prstGeom prst="rect">
            <a:avLst/>
          </a:prstGeom>
          <a:noFill/>
        </p:spPr>
        <p:txBody>
          <a:bodyPr wrap="square" rtlCol="0">
            <a:spAutoFit/>
          </a:bodyPr>
          <a:lstStyle/>
          <a:p>
            <a:r>
              <a:rPr lang="en-US" sz="1400" dirty="0" smtClean="0">
                <a:solidFill>
                  <a:prstClr val="black"/>
                </a:solidFill>
              </a:rPr>
              <a:t>*</a:t>
            </a:r>
            <a:r>
              <a:rPr lang="en-US" sz="1400" dirty="0">
                <a:solidFill>
                  <a:prstClr val="black"/>
                </a:solidFill>
              </a:rPr>
              <a:t> </a:t>
            </a:r>
            <a:r>
              <a:rPr lang="en-US" sz="1600" dirty="0">
                <a:solidFill>
                  <a:prstClr val="black"/>
                </a:solidFill>
              </a:rPr>
              <a:t>Shelley, Dr. Bruce L.. Church History in Plain Language: Fourth Edition (p. </a:t>
            </a:r>
            <a:r>
              <a:rPr lang="en-US" sz="1600" dirty="0" smtClean="0">
                <a:solidFill>
                  <a:prstClr val="black"/>
                </a:solidFill>
              </a:rPr>
              <a:t>137-138)</a:t>
            </a:r>
            <a:endParaRPr lang="en-US" sz="1600" dirty="0">
              <a:solidFill>
                <a:prstClr val="black"/>
              </a:solidFill>
            </a:endParaRPr>
          </a:p>
        </p:txBody>
      </p:sp>
    </p:spTree>
    <p:extLst>
      <p:ext uri="{BB962C8B-B14F-4D97-AF65-F5344CB8AC3E}">
        <p14:creationId xmlns:p14="http://schemas.microsoft.com/office/powerpoint/2010/main" val="14005114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rmAutofit/>
          </a:bodyPr>
          <a:lstStyle/>
          <a:p>
            <a:r>
              <a:rPr lang="en-US" b="1" dirty="0"/>
              <a:t>*Augustine and Pelagianism</a:t>
            </a:r>
          </a:p>
        </p:txBody>
      </p:sp>
      <p:sp>
        <p:nvSpPr>
          <p:cNvPr id="4" name="Content Placeholder 3"/>
          <p:cNvSpPr>
            <a:spLocks noGrp="1"/>
          </p:cNvSpPr>
          <p:nvPr>
            <p:ph idx="1"/>
          </p:nvPr>
        </p:nvSpPr>
        <p:spPr>
          <a:xfrm>
            <a:off x="266700" y="728246"/>
            <a:ext cx="8610600" cy="5791200"/>
          </a:xfrm>
        </p:spPr>
        <p:txBody>
          <a:bodyPr>
            <a:normAutofit/>
          </a:bodyPr>
          <a:lstStyle/>
          <a:p>
            <a:r>
              <a:rPr lang="en-US" dirty="0"/>
              <a:t>The Pelagian controversy continued to rumble on in various ways until Augustine’s death and even afterwards. </a:t>
            </a:r>
            <a:endParaRPr lang="en-US" dirty="0" smtClean="0"/>
          </a:p>
          <a:p>
            <a:r>
              <a:rPr lang="en-US" dirty="0" smtClean="0"/>
              <a:t>However</a:t>
            </a:r>
            <a:r>
              <a:rPr lang="en-US" dirty="0"/>
              <a:t>, the controversy was not a straight fight between Augustinians and Pelagians. A small group of writers arose in southern France, </a:t>
            </a:r>
            <a:r>
              <a:rPr lang="en-US" dirty="0" smtClean="0"/>
              <a:t>who were known as “Semi-Pelagians”. </a:t>
            </a:r>
          </a:p>
          <a:p>
            <a:r>
              <a:rPr lang="en-US" dirty="0" smtClean="0"/>
              <a:t>Their </a:t>
            </a:r>
            <a:r>
              <a:rPr lang="en-US" dirty="0"/>
              <a:t>leader was the great John Cassian, one of the founding fathers of Western monasticism. </a:t>
            </a:r>
            <a:endParaRPr lang="en-US" dirty="0" smtClean="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400" dirty="0" smtClean="0">
                <a:solidFill>
                  <a:prstClr val="black"/>
                </a:solidFill>
              </a:rPr>
              <a:t>*</a:t>
            </a:r>
            <a:r>
              <a:rPr lang="en-US" sz="1400" dirty="0">
                <a:solidFill>
                  <a:prstClr val="black"/>
                </a:solidFill>
              </a:rPr>
              <a:t> </a:t>
            </a:r>
            <a:r>
              <a:rPr lang="en-US" sz="1600" dirty="0">
                <a:solidFill>
                  <a:prstClr val="black"/>
                </a:solidFill>
              </a:rPr>
              <a:t>Needham, Nick. 2,000 Years of Christ's Power Vol. 1: The Age of the Early Church Fathers </a:t>
            </a:r>
          </a:p>
        </p:txBody>
      </p:sp>
    </p:spTree>
    <p:extLst>
      <p:ext uri="{BB962C8B-B14F-4D97-AF65-F5344CB8AC3E}">
        <p14:creationId xmlns:p14="http://schemas.microsoft.com/office/powerpoint/2010/main" val="1704487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rmAutofit/>
          </a:bodyPr>
          <a:lstStyle/>
          <a:p>
            <a:r>
              <a:rPr lang="en-US" b="1" dirty="0"/>
              <a:t>*Augustine and Pelagianism</a:t>
            </a:r>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smtClean="0"/>
              <a:t>The </a:t>
            </a:r>
            <a:r>
              <a:rPr lang="en-US" dirty="0"/>
              <a:t>Semi-Pelagians agreed with Augustine that the whole human race had fallen in Adam, and that sinners could not become Christians or do spiritual good without the powerful help of God’s grace. </a:t>
            </a:r>
            <a:endParaRPr lang="en-US" dirty="0" smtClean="0"/>
          </a:p>
          <a:p>
            <a:r>
              <a:rPr lang="en-US" dirty="0" smtClean="0"/>
              <a:t>But </a:t>
            </a:r>
            <a:r>
              <a:rPr lang="en-US" dirty="0"/>
              <a:t>they insisted that although a sinner could not save himself, he could at least cry out to God for saving grace, just as a sick person might not be able to heal himself, but he could at least take himself to the doctor. </a:t>
            </a:r>
            <a:endParaRPr lang="en-US" dirty="0" smtClean="0"/>
          </a:p>
          <a:p>
            <a:r>
              <a:rPr lang="en-US" dirty="0" smtClean="0"/>
              <a:t>Conversion </a:t>
            </a:r>
            <a:r>
              <a:rPr lang="en-US" dirty="0"/>
              <a:t>was therefore a joint product of the divine and human will working together, a view known as </a:t>
            </a:r>
            <a:r>
              <a:rPr lang="en-US" i="1" dirty="0"/>
              <a:t>synergism</a:t>
            </a:r>
            <a:r>
              <a:rPr lang="en-US" dirty="0"/>
              <a:t> (from the Greek “working together”). </a:t>
            </a:r>
            <a:endParaRPr lang="en-US" dirty="0" smtClean="0"/>
          </a:p>
          <a:p>
            <a:r>
              <a:rPr lang="en-US" dirty="0" smtClean="0"/>
              <a:t>Augustine </a:t>
            </a:r>
            <a:r>
              <a:rPr lang="en-US" dirty="0"/>
              <a:t>wrote against the Semi-Pelagians, but treated them with mildness, gentleness and </a:t>
            </a:r>
            <a:r>
              <a:rPr lang="en-US" dirty="0" smtClean="0"/>
              <a:t>respect.</a:t>
            </a:r>
          </a:p>
          <a:p>
            <a:r>
              <a:rPr lang="en-US" dirty="0" smtClean="0"/>
              <a:t>In Augustine’s view,</a:t>
            </a:r>
            <a:r>
              <a:rPr lang="en-US" dirty="0" smtClean="0"/>
              <a:t> </a:t>
            </a:r>
            <a:r>
              <a:rPr lang="en-US" dirty="0"/>
              <a:t>the Pelagians were </a:t>
            </a:r>
            <a:r>
              <a:rPr lang="en-US" b="1" i="1" dirty="0"/>
              <a:t>blasphemous heretics</a:t>
            </a:r>
            <a:r>
              <a:rPr lang="en-US" dirty="0"/>
              <a:t>, but Semi-Pelagians were </a:t>
            </a:r>
            <a:r>
              <a:rPr lang="en-US" b="1" i="1" dirty="0"/>
              <a:t>erring</a:t>
            </a:r>
            <a:r>
              <a:rPr lang="en-US" dirty="0"/>
              <a:t> </a:t>
            </a:r>
            <a:r>
              <a:rPr lang="en-US" b="1" i="1" dirty="0"/>
              <a:t>brothers in Christ</a:t>
            </a:r>
            <a:r>
              <a:rPr lang="en-US" dirty="0" smtClean="0"/>
              <a:t>.</a:t>
            </a:r>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400" dirty="0" smtClean="0">
                <a:solidFill>
                  <a:prstClr val="black"/>
                </a:solidFill>
              </a:rPr>
              <a:t>*</a:t>
            </a:r>
            <a:r>
              <a:rPr lang="en-US" sz="1400" dirty="0">
                <a:solidFill>
                  <a:prstClr val="black"/>
                </a:solidFill>
              </a:rPr>
              <a:t> </a:t>
            </a:r>
            <a:r>
              <a:rPr lang="en-US" sz="1600" dirty="0">
                <a:solidFill>
                  <a:prstClr val="black"/>
                </a:solidFill>
              </a:rPr>
              <a:t>Needham, Nick. 2,000 Years of Christ's Power Vol. 1: The Age of the Early Church Fathers </a:t>
            </a:r>
          </a:p>
        </p:txBody>
      </p:sp>
    </p:spTree>
    <p:extLst>
      <p:ext uri="{BB962C8B-B14F-4D97-AF65-F5344CB8AC3E}">
        <p14:creationId xmlns:p14="http://schemas.microsoft.com/office/powerpoint/2010/main" val="14199914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rmAutofit/>
          </a:bodyPr>
          <a:lstStyle/>
          <a:p>
            <a:r>
              <a:rPr lang="en-US" b="1" dirty="0"/>
              <a:t>*Augustine and Pelagianism</a:t>
            </a:r>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smtClean="0"/>
              <a:t>Another well-known semi-Pelagian in Augustine’s day, Vincent </a:t>
            </a:r>
            <a:r>
              <a:rPr lang="en-US" dirty="0"/>
              <a:t>of </a:t>
            </a:r>
            <a:r>
              <a:rPr lang="en-US" dirty="0" smtClean="0"/>
              <a:t>Lerins, </a:t>
            </a:r>
            <a:r>
              <a:rPr lang="en-US" dirty="0"/>
              <a:t>argued that a test of </a:t>
            </a:r>
            <a:r>
              <a:rPr lang="en-US" dirty="0" smtClean="0"/>
              <a:t>true Catholic </a:t>
            </a:r>
            <a:r>
              <a:rPr lang="en-US" dirty="0"/>
              <a:t>doctrine was that it had been believed “everywhere, always, by everyone” in the Church. </a:t>
            </a:r>
            <a:endParaRPr lang="en-US" dirty="0" smtClean="0"/>
          </a:p>
          <a:p>
            <a:r>
              <a:rPr lang="en-US" dirty="0" smtClean="0"/>
              <a:t>Augustine’s </a:t>
            </a:r>
            <a:r>
              <a:rPr lang="en-US" dirty="0"/>
              <a:t>doctrine of humankind’s helpless slavery to sin and God’s sovereign predestination of some to salvation, Vincent said, failed to pass this test, because until Augustine taught it, it had been believed </a:t>
            </a:r>
            <a:r>
              <a:rPr lang="en-US" dirty="0" smtClean="0"/>
              <a:t>“nowhere</a:t>
            </a:r>
            <a:r>
              <a:rPr lang="en-US" dirty="0"/>
              <a:t>, at no time, by no-one</a:t>
            </a:r>
            <a:r>
              <a:rPr lang="en-US" dirty="0" smtClean="0"/>
              <a:t>!”</a:t>
            </a:r>
          </a:p>
          <a:p>
            <a:r>
              <a:rPr lang="en-US" dirty="0" smtClean="0"/>
              <a:t>Augustine </a:t>
            </a:r>
            <a:r>
              <a:rPr lang="en-US" dirty="0" smtClean="0"/>
              <a:t>disagreed: he argued </a:t>
            </a:r>
            <a:r>
              <a:rPr lang="en-US" dirty="0"/>
              <a:t>that his view </a:t>
            </a:r>
            <a:r>
              <a:rPr lang="en-US" b="1" i="1" dirty="0"/>
              <a:t>was</a:t>
            </a:r>
            <a:r>
              <a:rPr lang="en-US" dirty="0"/>
              <a:t> present in </a:t>
            </a:r>
            <a:r>
              <a:rPr lang="en-US" dirty="0" smtClean="0"/>
              <a:t>in </a:t>
            </a:r>
            <a:r>
              <a:rPr lang="en-US" dirty="0"/>
              <a:t>the writings of earlier fathers, especially Cyprian and </a:t>
            </a:r>
            <a:r>
              <a:rPr lang="en-US" dirty="0" smtClean="0"/>
              <a:t>Ambrose, but that it was in </a:t>
            </a:r>
            <a:r>
              <a:rPr lang="en-US" dirty="0"/>
              <a:t>an </a:t>
            </a:r>
            <a:r>
              <a:rPr lang="en-US" b="1" i="1" dirty="0"/>
              <a:t>undeveloped </a:t>
            </a:r>
            <a:r>
              <a:rPr lang="en-US" b="1" i="1" dirty="0" smtClean="0"/>
              <a:t>form</a:t>
            </a:r>
            <a:r>
              <a:rPr lang="en-US" dirty="0" smtClean="0"/>
              <a:t>.</a:t>
            </a:r>
            <a:endParaRPr lang="en-US" dirty="0" smtClean="0"/>
          </a:p>
          <a:p>
            <a:r>
              <a:rPr lang="en-US" dirty="0" smtClean="0"/>
              <a:t>It </a:t>
            </a:r>
            <a:r>
              <a:rPr lang="en-US" dirty="0"/>
              <a:t>was only the rise of Pelagianism, Augustine contended, that was now forcing the Church to think out </a:t>
            </a:r>
            <a:r>
              <a:rPr lang="en-US" dirty="0" smtClean="0"/>
              <a:t>more clearly </a:t>
            </a:r>
            <a:r>
              <a:rPr lang="en-US" dirty="0"/>
              <a:t>the relationship between grace and free-will. </a:t>
            </a:r>
            <a:endParaRPr lang="en-US" dirty="0" smtClean="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400" dirty="0" smtClean="0">
                <a:solidFill>
                  <a:prstClr val="black"/>
                </a:solidFill>
              </a:rPr>
              <a:t>*</a:t>
            </a:r>
            <a:r>
              <a:rPr lang="en-US" sz="1400" dirty="0">
                <a:solidFill>
                  <a:prstClr val="black"/>
                </a:solidFill>
              </a:rPr>
              <a:t> </a:t>
            </a:r>
            <a:r>
              <a:rPr lang="en-US" sz="1600" dirty="0">
                <a:solidFill>
                  <a:prstClr val="black"/>
                </a:solidFill>
              </a:rPr>
              <a:t>Needham, Nick. 2,000 Years of Christ's Power Vol. 1: The Age of the Early Church Fathers </a:t>
            </a:r>
          </a:p>
        </p:txBody>
      </p:sp>
    </p:spTree>
    <p:extLst>
      <p:ext uri="{BB962C8B-B14F-4D97-AF65-F5344CB8AC3E}">
        <p14:creationId xmlns:p14="http://schemas.microsoft.com/office/powerpoint/2010/main" val="18834171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rmAutofit/>
          </a:bodyPr>
          <a:lstStyle/>
          <a:p>
            <a:r>
              <a:rPr lang="en-US" b="1" dirty="0"/>
              <a:t>*Augustine and Pelagianism</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Augustine went on to say: </a:t>
            </a:r>
            <a:r>
              <a:rPr lang="en-US" dirty="0"/>
              <a:t>“</a:t>
            </a:r>
            <a:r>
              <a:rPr lang="en-US" i="1" dirty="0">
                <a:latin typeface="Cambria" panose="02040503050406030204" pitchFamily="18" charset="0"/>
                <a:ea typeface="Cambria" panose="02040503050406030204" pitchFamily="18" charset="0"/>
              </a:rPr>
              <a:t>Why should we need to search into the works of those who, prior to this heresy, were under no obligation to concern themselves with solving this knotty question – which they would undoubtedly have done, if they had been obliged to deal with such matters? Therefore what they thought about the grace of God, they have </a:t>
            </a:r>
            <a:r>
              <a:rPr lang="en-US" b="1" i="1" dirty="0">
                <a:latin typeface="Cambria" panose="02040503050406030204" pitchFamily="18" charset="0"/>
                <a:ea typeface="Cambria" panose="02040503050406030204" pitchFamily="18" charset="0"/>
              </a:rPr>
              <a:t>shortly and swiftly</a:t>
            </a:r>
            <a:r>
              <a:rPr lang="en-US" i="1" dirty="0">
                <a:latin typeface="Cambria" panose="02040503050406030204" pitchFamily="18" charset="0"/>
                <a:ea typeface="Cambria" panose="02040503050406030204" pitchFamily="18" charset="0"/>
              </a:rPr>
              <a:t> handled in some parts of their </a:t>
            </a:r>
            <a:r>
              <a:rPr lang="en-US" i="1" dirty="0" smtClean="0">
                <a:latin typeface="Cambria" panose="02040503050406030204" pitchFamily="18" charset="0"/>
                <a:ea typeface="Cambria" panose="02040503050406030204" pitchFamily="18" charset="0"/>
              </a:rPr>
              <a:t>writings [since there was no one was raising questions about those issues in their day]. </a:t>
            </a:r>
            <a:r>
              <a:rPr lang="en-US" i="1" dirty="0">
                <a:latin typeface="Cambria" panose="02040503050406030204" pitchFamily="18" charset="0"/>
                <a:ea typeface="Cambria" panose="02040503050406030204" pitchFamily="18" charset="0"/>
              </a:rPr>
              <a:t>But they dealt </a:t>
            </a:r>
            <a:r>
              <a:rPr lang="en-US" b="1" i="1" dirty="0">
                <a:latin typeface="Cambria" panose="02040503050406030204" pitchFamily="18" charset="0"/>
                <a:ea typeface="Cambria" panose="02040503050406030204" pitchFamily="18" charset="0"/>
              </a:rPr>
              <a:t>at length</a:t>
            </a:r>
            <a:r>
              <a:rPr lang="en-US" i="1" dirty="0">
                <a:latin typeface="Cambria" panose="02040503050406030204" pitchFamily="18" charset="0"/>
                <a:ea typeface="Cambria" panose="02040503050406030204" pitchFamily="18" charset="0"/>
              </a:rPr>
              <a:t> with those matters </a:t>
            </a:r>
            <a:r>
              <a:rPr lang="en-US" i="1" dirty="0" smtClean="0">
                <a:latin typeface="Cambria" panose="02040503050406030204" pitchFamily="18" charset="0"/>
                <a:ea typeface="Cambria" panose="02040503050406030204" pitchFamily="18" charset="0"/>
              </a:rPr>
              <a:t>in </a:t>
            </a:r>
            <a:r>
              <a:rPr lang="en-US" i="1" dirty="0">
                <a:latin typeface="Cambria" panose="02040503050406030204" pitchFamily="18" charset="0"/>
                <a:ea typeface="Cambria" panose="02040503050406030204" pitchFamily="18" charset="0"/>
              </a:rPr>
              <a:t>which they </a:t>
            </a:r>
            <a:r>
              <a:rPr lang="en-US" b="1" i="1" dirty="0">
                <a:latin typeface="Cambria" panose="02040503050406030204" pitchFamily="18" charset="0"/>
                <a:ea typeface="Cambria" panose="02040503050406030204" pitchFamily="18" charset="0"/>
              </a:rPr>
              <a:t>refuted</a:t>
            </a:r>
            <a:r>
              <a:rPr lang="en-US" i="1" dirty="0">
                <a:latin typeface="Cambria" panose="02040503050406030204" pitchFamily="18" charset="0"/>
                <a:ea typeface="Cambria" panose="02040503050406030204" pitchFamily="18" charset="0"/>
              </a:rPr>
              <a:t> the enemies of the </a:t>
            </a:r>
            <a:r>
              <a:rPr lang="en-US" i="1" dirty="0" smtClean="0">
                <a:latin typeface="Cambria" panose="02040503050406030204" pitchFamily="18" charset="0"/>
                <a:ea typeface="Cambria" panose="02040503050406030204" pitchFamily="18" charset="0"/>
              </a:rPr>
              <a:t>Church [in </a:t>
            </a:r>
            <a:r>
              <a:rPr lang="en-US" i="1" dirty="0">
                <a:latin typeface="Cambria" panose="02040503050406030204" pitchFamily="18" charset="0"/>
                <a:ea typeface="Cambria" panose="02040503050406030204" pitchFamily="18" charset="0"/>
              </a:rPr>
              <a:t>their day</a:t>
            </a:r>
            <a:r>
              <a:rPr lang="en-US" i="1" dirty="0" smtClean="0">
                <a:latin typeface="Cambria" panose="02040503050406030204" pitchFamily="18" charset="0"/>
                <a:ea typeface="Cambria" panose="02040503050406030204" pitchFamily="18" charset="0"/>
              </a:rPr>
              <a:t>]…”</a:t>
            </a:r>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400" dirty="0" smtClean="0">
                <a:solidFill>
                  <a:prstClr val="black"/>
                </a:solidFill>
              </a:rPr>
              <a:t>*</a:t>
            </a:r>
            <a:r>
              <a:rPr lang="en-US" sz="1400" dirty="0">
                <a:solidFill>
                  <a:prstClr val="black"/>
                </a:solidFill>
              </a:rPr>
              <a:t> </a:t>
            </a:r>
            <a:r>
              <a:rPr lang="en-US" sz="1600" dirty="0">
                <a:solidFill>
                  <a:prstClr val="black"/>
                </a:solidFill>
              </a:rPr>
              <a:t>Needham, Nick. 2,000 Years of Christ's Power Vol. 1: The Age of the Early Church Fathers </a:t>
            </a:r>
          </a:p>
        </p:txBody>
      </p:sp>
    </p:spTree>
    <p:extLst>
      <p:ext uri="{BB962C8B-B14F-4D97-AF65-F5344CB8AC3E}">
        <p14:creationId xmlns:p14="http://schemas.microsoft.com/office/powerpoint/2010/main" val="28376966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rmAutofit/>
          </a:bodyPr>
          <a:lstStyle/>
          <a:p>
            <a:r>
              <a:rPr lang="en-US" b="1" dirty="0"/>
              <a:t>*Augustine and Pelagianism</a:t>
            </a:r>
          </a:p>
        </p:txBody>
      </p:sp>
      <p:sp>
        <p:nvSpPr>
          <p:cNvPr id="4" name="Content Placeholder 3"/>
          <p:cNvSpPr>
            <a:spLocks noGrp="1"/>
          </p:cNvSpPr>
          <p:nvPr>
            <p:ph idx="1"/>
          </p:nvPr>
        </p:nvSpPr>
        <p:spPr>
          <a:xfrm>
            <a:off x="266700" y="728246"/>
            <a:ext cx="8610600" cy="5791200"/>
          </a:xfrm>
        </p:spPr>
        <p:txBody>
          <a:bodyPr>
            <a:normAutofit fontScale="92500" lnSpcReduction="20000"/>
          </a:bodyPr>
          <a:lstStyle/>
          <a:p>
            <a:r>
              <a:rPr lang="en-US" dirty="0"/>
              <a:t>The Western Church broadly accepted Augustine’s doctrines of sin and salvation, with some modifications. </a:t>
            </a:r>
            <a:endParaRPr lang="en-US" dirty="0" smtClean="0"/>
          </a:p>
          <a:p>
            <a:r>
              <a:rPr lang="en-US" dirty="0" smtClean="0"/>
              <a:t>Most </a:t>
            </a:r>
            <a:r>
              <a:rPr lang="en-US" dirty="0"/>
              <a:t>of the great Western theologians of the Middle Ages were “Augustinians” in their basic understanding of human sin and divine grace. </a:t>
            </a:r>
            <a:endParaRPr lang="en-US" dirty="0" smtClean="0"/>
          </a:p>
          <a:p>
            <a:r>
              <a:rPr lang="en-US" dirty="0" smtClean="0"/>
              <a:t>So </a:t>
            </a:r>
            <a:r>
              <a:rPr lang="en-US" dirty="0"/>
              <a:t>were the Protestant Reformers of the 16th century. </a:t>
            </a:r>
            <a:endParaRPr lang="en-US" dirty="0" smtClean="0"/>
          </a:p>
          <a:p>
            <a:r>
              <a:rPr lang="en-US" dirty="0" smtClean="0"/>
              <a:t>The </a:t>
            </a:r>
            <a:r>
              <a:rPr lang="en-US" dirty="0"/>
              <a:t>East, by contrast, followed the Semi-Pelagian </a:t>
            </a:r>
            <a:r>
              <a:rPr lang="en-US" dirty="0" smtClean="0"/>
              <a:t>“</a:t>
            </a:r>
            <a:r>
              <a:rPr lang="en-US" dirty="0"/>
              <a:t>synergist” outlook which John </a:t>
            </a:r>
            <a:r>
              <a:rPr lang="en-US" dirty="0" smtClean="0"/>
              <a:t>Cassian had </a:t>
            </a:r>
            <a:r>
              <a:rPr lang="en-US" dirty="0"/>
              <a:t>championed in France. </a:t>
            </a:r>
            <a:endParaRPr lang="en-US" dirty="0" smtClean="0"/>
          </a:p>
          <a:p>
            <a:r>
              <a:rPr lang="en-US" dirty="0" smtClean="0"/>
              <a:t>Because </a:t>
            </a:r>
            <a:r>
              <a:rPr lang="en-US" dirty="0"/>
              <a:t>of Augustine’s view of the Catholic Church, he held that the grace which saved the elect was </a:t>
            </a:r>
            <a:r>
              <a:rPr lang="en-US" dirty="0" smtClean="0"/>
              <a:t>channeled </a:t>
            </a:r>
            <a:r>
              <a:rPr lang="en-US" dirty="0"/>
              <a:t>through the one true Church and its sacraments. If anyone lived and died outside the Catholic Church, that showed he was not one of the elect. </a:t>
            </a:r>
            <a:endParaRPr lang="en-US" dirty="0" smtClean="0"/>
          </a:p>
          <a:p>
            <a:r>
              <a:rPr lang="en-US" dirty="0" smtClean="0"/>
              <a:t>This </a:t>
            </a:r>
            <a:r>
              <a:rPr lang="en-US" dirty="0"/>
              <a:t>was the type of Augustinianism which prevailed in the Middle Ages in the West. </a:t>
            </a:r>
            <a:endParaRPr lang="en-US" dirty="0" smtClean="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400" dirty="0" smtClean="0">
                <a:solidFill>
                  <a:prstClr val="black"/>
                </a:solidFill>
              </a:rPr>
              <a:t>*</a:t>
            </a:r>
            <a:r>
              <a:rPr lang="en-US" sz="1400" dirty="0">
                <a:solidFill>
                  <a:prstClr val="black"/>
                </a:solidFill>
              </a:rPr>
              <a:t> </a:t>
            </a:r>
            <a:r>
              <a:rPr lang="en-US" sz="1600" dirty="0">
                <a:solidFill>
                  <a:prstClr val="black"/>
                </a:solidFill>
              </a:rPr>
              <a:t>Needham, Nick. 2,000 Years of Christ's Power Vol. 1: The Age of the Early Church Fathers </a:t>
            </a:r>
          </a:p>
        </p:txBody>
      </p:sp>
    </p:spTree>
    <p:extLst>
      <p:ext uri="{BB962C8B-B14F-4D97-AF65-F5344CB8AC3E}">
        <p14:creationId xmlns:p14="http://schemas.microsoft.com/office/powerpoint/2010/main" val="8978042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rmAutofit/>
          </a:bodyPr>
          <a:lstStyle/>
          <a:p>
            <a:r>
              <a:rPr lang="en-US" b="1" dirty="0"/>
              <a:t>*Augustine and Pelagianism</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Later</a:t>
            </a:r>
            <a:r>
              <a:rPr lang="en-US" dirty="0"/>
              <a:t>, the Protestant Reformers rejected Augustine’s doctrine of the Church, and taught that the Holy Spirit bestowed grace on the elect by creating personal faith in the gospel, written or preached. </a:t>
            </a:r>
            <a:endParaRPr lang="en-US" dirty="0" smtClean="0"/>
          </a:p>
          <a:p>
            <a:r>
              <a:rPr lang="en-US" dirty="0" smtClean="0"/>
              <a:t>In </a:t>
            </a:r>
            <a:r>
              <a:rPr lang="en-US" dirty="0"/>
              <a:t>this way the Reformers “liberated God’s grace” from its confinement in one exclusive Church. </a:t>
            </a:r>
            <a:endParaRPr lang="en-US" dirty="0" smtClean="0"/>
          </a:p>
          <a:p>
            <a:r>
              <a:rPr lang="en-US" dirty="0" smtClean="0"/>
              <a:t>The </a:t>
            </a:r>
            <a:r>
              <a:rPr lang="en-US" dirty="0"/>
              <a:t>Protestant Reformation has often been called “the triumph of Augustine’s doctrine of grace over Augustine’s doctrine of the Church</a:t>
            </a:r>
            <a:r>
              <a:rPr lang="en-US" dirty="0" smtClean="0"/>
              <a:t>”.</a:t>
            </a:r>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400" dirty="0" smtClean="0">
                <a:solidFill>
                  <a:prstClr val="black"/>
                </a:solidFill>
              </a:rPr>
              <a:t>*</a:t>
            </a:r>
            <a:r>
              <a:rPr lang="en-US" sz="1400" dirty="0">
                <a:solidFill>
                  <a:prstClr val="black"/>
                </a:solidFill>
              </a:rPr>
              <a:t> </a:t>
            </a:r>
            <a:r>
              <a:rPr lang="en-US" sz="1600" dirty="0">
                <a:solidFill>
                  <a:prstClr val="black"/>
                </a:solidFill>
              </a:rPr>
              <a:t>Needham, Nick. 2,000 Years of Christ's Power Vol. 1: The Age of the Early Church Fathers </a:t>
            </a:r>
          </a:p>
        </p:txBody>
      </p:sp>
    </p:spTree>
    <p:extLst>
      <p:ext uri="{BB962C8B-B14F-4D97-AF65-F5344CB8AC3E}">
        <p14:creationId xmlns:p14="http://schemas.microsoft.com/office/powerpoint/2010/main" val="32386701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rmAutofit/>
          </a:bodyPr>
          <a:lstStyle/>
          <a:p>
            <a:r>
              <a:rPr lang="en-US" b="1" dirty="0"/>
              <a:t>*Augustine </a:t>
            </a:r>
            <a:r>
              <a:rPr lang="en-US" b="1" dirty="0" smtClean="0"/>
              <a:t>and </a:t>
            </a:r>
            <a:r>
              <a:rPr lang="en-US" b="1" i="1" dirty="0" smtClean="0"/>
              <a:t>The City of God</a:t>
            </a:r>
            <a:endParaRPr lang="en-US" b="1" i="1" dirty="0"/>
          </a:p>
        </p:txBody>
      </p:sp>
      <p:sp>
        <p:nvSpPr>
          <p:cNvPr id="4" name="Content Placeholder 3"/>
          <p:cNvSpPr>
            <a:spLocks noGrp="1"/>
          </p:cNvSpPr>
          <p:nvPr>
            <p:ph idx="1"/>
          </p:nvPr>
        </p:nvSpPr>
        <p:spPr>
          <a:xfrm>
            <a:off x="266700" y="728246"/>
            <a:ext cx="8610600" cy="5791200"/>
          </a:xfrm>
        </p:spPr>
        <p:txBody>
          <a:bodyPr>
            <a:normAutofit fontScale="92500" lnSpcReduction="20000"/>
          </a:bodyPr>
          <a:lstStyle/>
          <a:p>
            <a:r>
              <a:rPr lang="en-US" dirty="0" smtClean="0"/>
              <a:t>In AD 410, the </a:t>
            </a:r>
            <a:r>
              <a:rPr lang="en-US" dirty="0"/>
              <a:t>Visigoths </a:t>
            </a:r>
            <a:r>
              <a:rPr lang="en-US" dirty="0" smtClean="0"/>
              <a:t>shocked the Roman world by invading Rome.</a:t>
            </a:r>
          </a:p>
          <a:p>
            <a:r>
              <a:rPr lang="en-US" dirty="0" smtClean="0"/>
              <a:t>The pagans of that day blamed </a:t>
            </a:r>
            <a:r>
              <a:rPr lang="en-US" dirty="0"/>
              <a:t>the disaster on the fact that Rome had </a:t>
            </a:r>
            <a:r>
              <a:rPr lang="en-US" dirty="0" smtClean="0"/>
              <a:t>turned to Christianity and abandoned </a:t>
            </a:r>
            <a:r>
              <a:rPr lang="en-US" dirty="0"/>
              <a:t>its traditional gods</a:t>
            </a:r>
            <a:r>
              <a:rPr lang="en-US" dirty="0" smtClean="0"/>
              <a:t>.</a:t>
            </a:r>
          </a:p>
          <a:p>
            <a:r>
              <a:rPr lang="en-US" dirty="0" smtClean="0"/>
              <a:t>Responding </a:t>
            </a:r>
            <a:r>
              <a:rPr lang="en-US" dirty="0"/>
              <a:t>to this charge, </a:t>
            </a:r>
            <a:r>
              <a:rPr lang="en-US" dirty="0" smtClean="0"/>
              <a:t>Augustine wrote what soon became a very popular book, </a:t>
            </a:r>
            <a:r>
              <a:rPr lang="en-US" i="1" dirty="0"/>
              <a:t>The C</a:t>
            </a:r>
            <a:r>
              <a:rPr lang="en-US" i="1" dirty="0" smtClean="0"/>
              <a:t>ity </a:t>
            </a:r>
            <a:r>
              <a:rPr lang="en-US" i="1" dirty="0" smtClean="0"/>
              <a:t>of God</a:t>
            </a:r>
            <a:r>
              <a:rPr lang="en-US" dirty="0" smtClean="0"/>
              <a:t>, in which he </a:t>
            </a:r>
            <a:r>
              <a:rPr lang="en-US" dirty="0"/>
              <a:t>developed a Christian view of world-history. </a:t>
            </a:r>
            <a:endParaRPr lang="en-US" dirty="0" smtClean="0"/>
          </a:p>
          <a:p>
            <a:r>
              <a:rPr lang="en-US" dirty="0" smtClean="0"/>
              <a:t>The </a:t>
            </a:r>
            <a:r>
              <a:rPr lang="en-US" dirty="0"/>
              <a:t>human race, he said, had always been divided into </a:t>
            </a:r>
            <a:r>
              <a:rPr lang="en-US" b="1" i="1" dirty="0"/>
              <a:t>two</a:t>
            </a:r>
            <a:r>
              <a:rPr lang="en-US" dirty="0"/>
              <a:t> spiritual communities: </a:t>
            </a:r>
            <a:endParaRPr lang="en-US" dirty="0" smtClean="0"/>
          </a:p>
          <a:p>
            <a:pPr lvl="1"/>
            <a:r>
              <a:rPr lang="en-US" dirty="0" smtClean="0"/>
              <a:t>“</a:t>
            </a:r>
            <a:r>
              <a:rPr lang="en-US" b="1" dirty="0" smtClean="0"/>
              <a:t>The City </a:t>
            </a:r>
            <a:r>
              <a:rPr lang="en-US" b="1" dirty="0"/>
              <a:t>of the </a:t>
            </a:r>
            <a:r>
              <a:rPr lang="en-US" b="1" dirty="0" smtClean="0"/>
              <a:t>World</a:t>
            </a:r>
            <a:r>
              <a:rPr lang="en-US" dirty="0" smtClean="0"/>
              <a:t>” – made </a:t>
            </a:r>
            <a:r>
              <a:rPr lang="en-US" dirty="0"/>
              <a:t>up of those who were controlled by a supreme love of self and earthly </a:t>
            </a:r>
            <a:r>
              <a:rPr lang="en-US" dirty="0" smtClean="0"/>
              <a:t>things</a:t>
            </a:r>
          </a:p>
          <a:p>
            <a:pPr lvl="1"/>
            <a:r>
              <a:rPr lang="en-US" dirty="0" smtClean="0"/>
              <a:t>“</a:t>
            </a:r>
            <a:r>
              <a:rPr lang="en-US" b="1" dirty="0" smtClean="0"/>
              <a:t>The City </a:t>
            </a:r>
            <a:r>
              <a:rPr lang="en-US" b="1" dirty="0"/>
              <a:t>of God</a:t>
            </a:r>
            <a:r>
              <a:rPr lang="en-US" dirty="0"/>
              <a:t>” – made up of those who were controlled by a supreme love of God and eternal things. </a:t>
            </a:r>
            <a:endParaRPr lang="en-US" dirty="0" smtClean="0"/>
          </a:p>
          <a:p>
            <a:r>
              <a:rPr lang="en-US" dirty="0" smtClean="0"/>
              <a:t>The </a:t>
            </a:r>
            <a:r>
              <a:rPr lang="en-US" dirty="0"/>
              <a:t>two cities were mingled with each other here on earth, but they would be finally separated into their opposite destinies when Christ returned. </a:t>
            </a:r>
            <a:endParaRPr lang="en-US" dirty="0" smtClean="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400" dirty="0" smtClean="0">
                <a:solidFill>
                  <a:prstClr val="black"/>
                </a:solidFill>
              </a:rPr>
              <a:t>*</a:t>
            </a:r>
            <a:r>
              <a:rPr lang="en-US" sz="1400" dirty="0">
                <a:solidFill>
                  <a:prstClr val="black"/>
                </a:solidFill>
              </a:rPr>
              <a:t> </a:t>
            </a:r>
            <a:r>
              <a:rPr lang="en-US" sz="1600" dirty="0">
                <a:solidFill>
                  <a:prstClr val="black"/>
                </a:solidFill>
              </a:rPr>
              <a:t>Needham, Nick. 2,000 Years of Christ's Power Vol. 1: The Age of the Early Church Fathers </a:t>
            </a:r>
          </a:p>
        </p:txBody>
      </p:sp>
    </p:spTree>
    <p:extLst>
      <p:ext uri="{BB962C8B-B14F-4D97-AF65-F5344CB8AC3E}">
        <p14:creationId xmlns:p14="http://schemas.microsoft.com/office/powerpoint/2010/main" val="35871923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rmAutofit/>
          </a:bodyPr>
          <a:lstStyle/>
          <a:p>
            <a:r>
              <a:rPr lang="en-US" b="1" dirty="0"/>
              <a:t>*Augustine and </a:t>
            </a:r>
            <a:r>
              <a:rPr lang="en-US" b="1" i="1" dirty="0"/>
              <a:t>The City of God</a:t>
            </a:r>
            <a:endParaRPr lang="en-US" b="1" dirty="0"/>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smtClean="0"/>
              <a:t>The </a:t>
            </a:r>
            <a:r>
              <a:rPr lang="en-US" dirty="0"/>
              <a:t>city of God existed and was nurtured within the Catholic Church, although the Church contained tares as well as </a:t>
            </a:r>
            <a:r>
              <a:rPr lang="en-US" dirty="0" smtClean="0"/>
              <a:t>wheat.</a:t>
            </a:r>
            <a:endParaRPr lang="en-US" dirty="0" smtClean="0"/>
          </a:p>
          <a:p>
            <a:r>
              <a:rPr lang="en-US" dirty="0" smtClean="0"/>
              <a:t>The </a:t>
            </a:r>
            <a:r>
              <a:rPr lang="en-US" dirty="0"/>
              <a:t>city of the world found its most obvious expression in the state. </a:t>
            </a:r>
            <a:endParaRPr lang="en-US" dirty="0" smtClean="0"/>
          </a:p>
          <a:p>
            <a:r>
              <a:rPr lang="en-US" dirty="0" smtClean="0"/>
              <a:t>By </a:t>
            </a:r>
            <a:r>
              <a:rPr lang="en-US" dirty="0"/>
              <a:t>this teaching, Augustine strengthened the Western sense of the profound difference, even tension, between Church and state</a:t>
            </a:r>
            <a:r>
              <a:rPr lang="en-US" dirty="0" smtClean="0"/>
              <a:t>. </a:t>
            </a:r>
          </a:p>
          <a:p>
            <a:r>
              <a:rPr lang="en-US" dirty="0" smtClean="0"/>
              <a:t>The </a:t>
            </a:r>
            <a:r>
              <a:rPr lang="en-US" dirty="0"/>
              <a:t>city of the world could never provide true peace and security; sinful human passions and conflicts always disturbed it. </a:t>
            </a:r>
            <a:endParaRPr lang="en-US" dirty="0" smtClean="0"/>
          </a:p>
          <a:p>
            <a:r>
              <a:rPr lang="en-US" dirty="0" smtClean="0"/>
              <a:t>While </a:t>
            </a:r>
            <a:r>
              <a:rPr lang="en-US" dirty="0"/>
              <a:t>they were here on earth, Augustine argued, not even the members of God’s city were exempt from the changing fortunes and calamities of earthly life (such as the fall of Rome). </a:t>
            </a:r>
            <a:endParaRPr lang="en-US" dirty="0" smtClean="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400" dirty="0" smtClean="0">
                <a:solidFill>
                  <a:prstClr val="black"/>
                </a:solidFill>
              </a:rPr>
              <a:t>*</a:t>
            </a:r>
            <a:r>
              <a:rPr lang="en-US" sz="1400" dirty="0">
                <a:solidFill>
                  <a:prstClr val="black"/>
                </a:solidFill>
              </a:rPr>
              <a:t> </a:t>
            </a:r>
            <a:r>
              <a:rPr lang="en-US" sz="1600" dirty="0">
                <a:solidFill>
                  <a:prstClr val="black"/>
                </a:solidFill>
              </a:rPr>
              <a:t>Needham, Nick. 2,000 Years of Christ's Power Vol. 1: The Age of the Early Church Fathers </a:t>
            </a:r>
          </a:p>
        </p:txBody>
      </p:sp>
    </p:spTree>
    <p:extLst>
      <p:ext uri="{BB962C8B-B14F-4D97-AF65-F5344CB8AC3E}">
        <p14:creationId xmlns:p14="http://schemas.microsoft.com/office/powerpoint/2010/main" val="24113214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rmAutofit/>
          </a:bodyPr>
          <a:lstStyle/>
          <a:p>
            <a:r>
              <a:rPr lang="en-US" b="1" dirty="0"/>
              <a:t>*Augustine and </a:t>
            </a:r>
            <a:r>
              <a:rPr lang="en-US" b="1" i="1" dirty="0"/>
              <a:t>The City of God</a:t>
            </a:r>
            <a:endParaRPr lang="en-US" b="1" dirty="0"/>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Human </a:t>
            </a:r>
            <a:r>
              <a:rPr lang="en-US" dirty="0"/>
              <a:t>beings could find enduring happiness only by looking beyond this sin-cursed life, and fixing their hearts on what was spiritual and eternal through faith in Jesus Christ. </a:t>
            </a:r>
            <a:endParaRPr lang="en-US" dirty="0" smtClean="0"/>
          </a:p>
          <a:p>
            <a:r>
              <a:rPr lang="en-US" dirty="0" smtClean="0"/>
              <a:t>Augustine </a:t>
            </a:r>
            <a:r>
              <a:rPr lang="en-US" dirty="0"/>
              <a:t>died in 430, while Hippo was under siege from an invading Germanic army of Vandals. However, his theology lived on in the Western Church. </a:t>
            </a:r>
            <a:endParaRPr lang="en-US" dirty="0" smtClean="0"/>
          </a:p>
          <a:p>
            <a:r>
              <a:rPr lang="en-US" dirty="0"/>
              <a:t>Augustine is the Christian thinker who has </a:t>
            </a:r>
            <a:r>
              <a:rPr lang="en-US" dirty="0" smtClean="0"/>
              <a:t>had, </a:t>
            </a:r>
            <a:r>
              <a:rPr lang="en-US" dirty="0"/>
              <a:t>by </a:t>
            </a:r>
            <a:r>
              <a:rPr lang="en-US" dirty="0" smtClean="0"/>
              <a:t>far, </a:t>
            </a:r>
            <a:r>
              <a:rPr lang="en-US" dirty="0"/>
              <a:t>the greatest influence on the beliefs, practices and spirituality of Western Christianity</a:t>
            </a:r>
            <a:r>
              <a:rPr lang="en-US" dirty="0" smtClean="0"/>
              <a:t>.</a:t>
            </a:r>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400" dirty="0" smtClean="0">
                <a:solidFill>
                  <a:prstClr val="black"/>
                </a:solidFill>
              </a:rPr>
              <a:t>*</a:t>
            </a:r>
            <a:r>
              <a:rPr lang="en-US" sz="1400" dirty="0">
                <a:solidFill>
                  <a:prstClr val="black"/>
                </a:solidFill>
              </a:rPr>
              <a:t> </a:t>
            </a:r>
            <a:r>
              <a:rPr lang="en-US" sz="1600" dirty="0">
                <a:solidFill>
                  <a:prstClr val="black"/>
                </a:solidFill>
              </a:rPr>
              <a:t>Needham, Nick. 2,000 Years of Christ's Power Vol. 1: The Age of the Early Church Fathers </a:t>
            </a:r>
          </a:p>
        </p:txBody>
      </p:sp>
    </p:spTree>
    <p:extLst>
      <p:ext uri="{BB962C8B-B14F-4D97-AF65-F5344CB8AC3E}">
        <p14:creationId xmlns:p14="http://schemas.microsoft.com/office/powerpoint/2010/main" val="16620760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fontScale="85000" lnSpcReduction="20000"/>
          </a:bodyPr>
          <a:lstStyle/>
          <a:p>
            <a:r>
              <a:rPr lang="en-US" dirty="0" smtClean="0"/>
              <a:t>How did Augustine feel about the Bible as an unbeliever?</a:t>
            </a:r>
          </a:p>
          <a:p>
            <a:pPr lvl="1"/>
            <a:r>
              <a:rPr lang="en-US" dirty="0"/>
              <a:t>The Bible, especially the Old Testament, seemed crude and barbarous to him.</a:t>
            </a:r>
          </a:p>
          <a:p>
            <a:r>
              <a:rPr lang="en-US" dirty="0" smtClean="0"/>
              <a:t>Before becoming a Christian, what religious philosophy did Augustine subscribe to for a period of nine years? </a:t>
            </a:r>
          </a:p>
          <a:p>
            <a:pPr lvl="1"/>
            <a:r>
              <a:rPr lang="en-US" dirty="0" smtClean="0"/>
              <a:t>Manicheanism</a:t>
            </a:r>
            <a:endParaRPr lang="en-US" dirty="0" smtClean="0"/>
          </a:p>
          <a:p>
            <a:r>
              <a:rPr lang="en-US" dirty="0" smtClean="0"/>
              <a:t>What was Augustine’s original reason for visiting Ambrose’s church?</a:t>
            </a:r>
          </a:p>
          <a:p>
            <a:pPr lvl="1"/>
            <a:r>
              <a:rPr lang="en-US" dirty="0" smtClean="0"/>
              <a:t>To </a:t>
            </a:r>
            <a:r>
              <a:rPr lang="en-US" dirty="0"/>
              <a:t>study Ambrose’s </a:t>
            </a:r>
            <a:r>
              <a:rPr lang="en-US" dirty="0" smtClean="0"/>
              <a:t>persuasive preaching style</a:t>
            </a:r>
          </a:p>
          <a:p>
            <a:r>
              <a:rPr lang="en-US" dirty="0" smtClean="0"/>
              <a:t>What was it about Ambrose’s preaching that helped Augustine overcome his distaste for Christianity?</a:t>
            </a:r>
          </a:p>
          <a:p>
            <a:pPr lvl="1"/>
            <a:r>
              <a:rPr lang="en-US" dirty="0"/>
              <a:t>Ambrose made Christianity seem an intelligent and reasonable </a:t>
            </a:r>
            <a:r>
              <a:rPr lang="en-US" dirty="0" smtClean="0"/>
              <a:t>faith.</a:t>
            </a:r>
          </a:p>
          <a:p>
            <a:pPr lvl="1"/>
            <a:r>
              <a:rPr lang="en-US" dirty="0" smtClean="0"/>
              <a:t>Ambrose would “spiritualize” OT texts that would otherwise be offensive.</a:t>
            </a:r>
            <a:endParaRPr lang="en-US" dirty="0" smtClean="0"/>
          </a:p>
          <a:p>
            <a:r>
              <a:rPr lang="en-US" dirty="0" smtClean="0"/>
              <a:t>What NT passage did God use to change Augustine’s heart? Give a rough paraphrase of the text.</a:t>
            </a:r>
          </a:p>
          <a:p>
            <a:pPr lvl="1"/>
            <a:r>
              <a:rPr lang="en-US" dirty="0"/>
              <a:t>Romans 13: 13-14: “</a:t>
            </a:r>
            <a:r>
              <a:rPr lang="en-US" i="1" dirty="0">
                <a:solidFill>
                  <a:srgbClr val="344BF6"/>
                </a:solidFill>
                <a:latin typeface="Cambria" panose="02040503050406030204" pitchFamily="18" charset="0"/>
                <a:ea typeface="Cambria" panose="02040503050406030204" pitchFamily="18" charset="0"/>
              </a:rPr>
              <a:t>Not in orgies and drunkenness, not in sexual immorality and lust, not in strife and jealousy. But instead clothe yourselves in the Lord Jesus Christ, and make no provision for your sinful nature, to gratify its desires</a:t>
            </a:r>
            <a:r>
              <a:rPr lang="en-US" dirty="0"/>
              <a:t>.”</a:t>
            </a:r>
            <a:endParaRPr lang="en-US" dirty="0" smtClean="0"/>
          </a:p>
          <a:p>
            <a:pPr lvl="1"/>
            <a:endParaRPr lang="en-US" dirty="0"/>
          </a:p>
          <a:p>
            <a:endParaRPr lang="en-US" dirty="0"/>
          </a:p>
          <a:p>
            <a:endParaRPr lang="en-US" dirty="0" smtClean="0"/>
          </a:p>
          <a:p>
            <a:pPr lvl="1"/>
            <a:endParaRPr lang="en-US" dirty="0" smtClean="0"/>
          </a:p>
          <a:p>
            <a:pPr lvl="1"/>
            <a:endParaRPr lang="en-US" dirty="0" smtClean="0"/>
          </a:p>
          <a:p>
            <a:pPr lvl="1"/>
            <a:endParaRPr lang="en-US" dirty="0"/>
          </a:p>
          <a:p>
            <a:endParaRPr lang="en-US" dirty="0" smtClean="0"/>
          </a:p>
          <a:p>
            <a:endParaRPr lang="en-US" dirty="0"/>
          </a:p>
        </p:txBody>
      </p:sp>
    </p:spTree>
    <p:extLst>
      <p:ext uri="{BB962C8B-B14F-4D97-AF65-F5344CB8AC3E}">
        <p14:creationId xmlns:p14="http://schemas.microsoft.com/office/powerpoint/2010/main" val="30816761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4">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 calcmode="lin" valueType="num">
                                      <p:cBhvr>
                                        <p:cTn id="63"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4">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4">
                                            <p:txEl>
                                              <p:pRg st="9" end="9"/>
                                            </p:txEl>
                                          </p:spTgt>
                                        </p:tgtEl>
                                        <p:attrNameLst>
                                          <p:attrName>style.visibility</p:attrName>
                                        </p:attrNameLst>
                                      </p:cBhvr>
                                      <p:to>
                                        <p:strVal val="visible"/>
                                      </p:to>
                                    </p:set>
                                    <p:anim calcmode="lin" valueType="num">
                                      <p:cBhvr>
                                        <p:cTn id="70"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4">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4">
                                            <p:txEl>
                                              <p:pRg st="10" end="10"/>
                                            </p:txEl>
                                          </p:spTgt>
                                        </p:tgtEl>
                                        <p:attrNameLst>
                                          <p:attrName>style.visibility</p:attrName>
                                        </p:attrNameLst>
                                      </p:cBhvr>
                                      <p:to>
                                        <p:strVal val="visible"/>
                                      </p:to>
                                    </p:set>
                                    <p:anim calcmode="lin" valueType="num">
                                      <p:cBhvr>
                                        <p:cTn id="77" dur="5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78" dur="500" fill="hold"/>
                                        <p:tgtEl>
                                          <p:spTgt spid="4">
                                            <p:txEl>
                                              <p:pRg st="10" end="10"/>
                                            </p:txEl>
                                          </p:spTgt>
                                        </p:tgtEl>
                                        <p:attrNameLst>
                                          <p:attrName>ppt_h</p:attrName>
                                        </p:attrNameLst>
                                      </p:cBhvr>
                                      <p:tavLst>
                                        <p:tav tm="0">
                                          <p:val>
                                            <p:fltVal val="0"/>
                                          </p:val>
                                        </p:tav>
                                        <p:tav tm="100000">
                                          <p:val>
                                            <p:strVal val="#ppt_h"/>
                                          </p:val>
                                        </p:tav>
                                      </p:tavLst>
                                    </p:anim>
                                    <p:animEffect transition="in" filter="fade">
                                      <p:cBhvr>
                                        <p:cTn id="79"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rmAutofit/>
          </a:bodyPr>
          <a:lstStyle/>
          <a:p>
            <a:r>
              <a:rPr lang="en-US" b="1" dirty="0"/>
              <a:t>*Augustine and </a:t>
            </a:r>
            <a:r>
              <a:rPr lang="en-US" b="1" i="1" dirty="0"/>
              <a:t>The City of God</a:t>
            </a:r>
            <a:endParaRPr lang="en-US" b="1" dirty="0"/>
          </a:p>
        </p:txBody>
      </p:sp>
      <p:sp>
        <p:nvSpPr>
          <p:cNvPr id="5" name="TextBox 4"/>
          <p:cNvSpPr txBox="1"/>
          <p:nvPr/>
        </p:nvSpPr>
        <p:spPr>
          <a:xfrm>
            <a:off x="0" y="6519446"/>
            <a:ext cx="9144000" cy="276999"/>
          </a:xfrm>
          <a:prstGeom prst="rect">
            <a:avLst/>
          </a:prstGeom>
          <a:noFill/>
        </p:spPr>
        <p:txBody>
          <a:bodyPr wrap="square" rtlCol="0">
            <a:spAutoFit/>
          </a:bodyPr>
          <a:lstStyle/>
          <a:p>
            <a:r>
              <a:rPr lang="en-US" sz="1200" dirty="0">
                <a:solidFill>
                  <a:prstClr val="black"/>
                </a:solidFill>
                <a:hlinkClick r:id="rId4"/>
              </a:rPr>
              <a:t>https://</a:t>
            </a:r>
            <a:r>
              <a:rPr lang="en-US" sz="1200" dirty="0" smtClean="0">
                <a:solidFill>
                  <a:prstClr val="black"/>
                </a:solidFill>
                <a:hlinkClick r:id="rId4"/>
              </a:rPr>
              <a:t>ipfs.io/ipfs/QmXoypizjW3WknFiJnKLwHCnL72vedxjQkDDP1mXWo6uco/I/m/Invasions_of_the_Roman_Empire_1.png</a:t>
            </a:r>
            <a:r>
              <a:rPr lang="en-US" sz="1200" dirty="0" smtClean="0">
                <a:solidFill>
                  <a:prstClr val="black"/>
                </a:solidFill>
              </a:rPr>
              <a:t> </a:t>
            </a:r>
            <a:endParaRPr lang="en-US" sz="1400" dirty="0">
              <a:solidFill>
                <a:prstClr val="black"/>
              </a:solidFill>
            </a:endParaRPr>
          </a:p>
        </p:txBody>
      </p:sp>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110466" y="1447800"/>
            <a:ext cx="6357133" cy="4435866"/>
          </a:xfrm>
        </p:spPr>
      </p:pic>
    </p:spTree>
    <p:extLst>
      <p:ext uri="{BB962C8B-B14F-4D97-AF65-F5344CB8AC3E}">
        <p14:creationId xmlns:p14="http://schemas.microsoft.com/office/powerpoint/2010/main" val="41601503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149525" y="6550223"/>
            <a:ext cx="8915400" cy="307777"/>
          </a:xfrm>
          <a:prstGeom prst="rect">
            <a:avLst/>
          </a:prstGeom>
        </p:spPr>
        <p:txBody>
          <a:bodyPr wrap="square">
            <a:spAutoFit/>
          </a:bodyPr>
          <a:lstStyle/>
          <a:p>
            <a:r>
              <a:rPr lang="en-US" sz="1400" dirty="0">
                <a:hlinkClick r:id="rId4"/>
              </a:rPr>
              <a:t>https://www.thoughtco.com/saint-jerome-profile-1789037</a:t>
            </a:r>
            <a:endParaRPr lang="en-US" sz="1400" dirty="0">
              <a:solidFill>
                <a:prstClr val="black"/>
              </a:solidFill>
            </a:endParaRPr>
          </a:p>
        </p:txBody>
      </p:sp>
      <p:sp>
        <p:nvSpPr>
          <p:cNvPr id="3" name="Title 2"/>
          <p:cNvSpPr txBox="1">
            <a:spLocks/>
          </p:cNvSpPr>
          <p:nvPr/>
        </p:nvSpPr>
        <p:spPr>
          <a:xfrm>
            <a:off x="0" y="0"/>
            <a:ext cx="9144000" cy="1066800"/>
          </a:xfrm>
          <a:prstGeom prst="rect">
            <a:avLst/>
          </a:prstGeom>
          <a:effectLst/>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smtClean="0">
                <a:solidFill>
                  <a:prstClr val="white"/>
                </a:solidFill>
                <a:effectLst>
                  <a:glow rad="139700">
                    <a:srgbClr val="C00000">
                      <a:alpha val="40000"/>
                    </a:srgbClr>
                  </a:glow>
                  <a:outerShdw blurRad="114300" dist="38100" dir="13500000" algn="br" rotWithShape="0">
                    <a:prstClr val="black"/>
                  </a:outerShdw>
                </a:effectLst>
              </a:rPr>
              <a:t>Jerome</a:t>
            </a:r>
            <a:endParaRPr lang="en-US" sz="3600" b="1" dirty="0">
              <a:ln w="12700">
                <a:solidFill>
                  <a:srgbClr val="1F497D">
                    <a:satMod val="155000"/>
                  </a:srgbClr>
                </a:solidFill>
                <a:prstDash val="solid"/>
              </a:ln>
              <a:solidFill>
                <a:prstClr val="white"/>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9853713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https://www.hopehelps.org/volunteer-appreciation-week-2018</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34204505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https://www.weareteachers.com/moving-beyond-classroom-discussions</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
        <p:nvSpPr>
          <p:cNvPr id="7" name="Title 2"/>
          <p:cNvSpPr>
            <a:spLocks noGrp="1"/>
          </p:cNvSpPr>
          <p:nvPr>
            <p:ph type="title"/>
          </p:nvPr>
        </p:nvSpPr>
        <p:spPr>
          <a:xfrm>
            <a:off x="0" y="25879"/>
            <a:ext cx="9144000" cy="1269521"/>
          </a:xfrm>
          <a:effectLst/>
        </p:spPr>
        <p:txBody>
          <a:bodyPr>
            <a:noAutofit/>
          </a:bodyPr>
          <a:lstStyle/>
          <a:p>
            <a:r>
              <a:rPr lang="en-US" sz="6600" b="1" dirty="0" smtClean="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14656538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*Class Discussion Time</a:t>
            </a:r>
            <a:endParaRPr lang="en-US" sz="3600" b="1" dirty="0"/>
          </a:p>
        </p:txBody>
      </p:sp>
      <p:sp>
        <p:nvSpPr>
          <p:cNvPr id="4" name="Content Placeholder 3"/>
          <p:cNvSpPr>
            <a:spLocks noGrp="1"/>
          </p:cNvSpPr>
          <p:nvPr>
            <p:ph idx="1"/>
          </p:nvPr>
        </p:nvSpPr>
        <p:spPr>
          <a:xfrm>
            <a:off x="31630" y="685800"/>
            <a:ext cx="8991600" cy="6172200"/>
          </a:xfrm>
        </p:spPr>
        <p:txBody>
          <a:bodyPr>
            <a:normAutofit lnSpcReduction="10000"/>
          </a:bodyPr>
          <a:lstStyle/>
          <a:p>
            <a:r>
              <a:rPr lang="en-US" dirty="0" smtClean="0"/>
              <a:t>Both the theological groups opposing Augustine (Donatists and Pelagians) were appalled by the moral laxity found among professing </a:t>
            </a:r>
            <a:r>
              <a:rPr lang="en-US" dirty="0" smtClean="0"/>
              <a:t>“believers” </a:t>
            </a:r>
            <a:r>
              <a:rPr lang="en-US" dirty="0" smtClean="0"/>
              <a:t>in the church. Is this an issue in our day? Can we really expect professing believers to be morally pure? How should this be addressed biblically?</a:t>
            </a:r>
          </a:p>
          <a:p>
            <a:r>
              <a:rPr lang="en-US" dirty="0" smtClean="0"/>
              <a:t>When it comes to the issue of our ability/inability to please God in and of ourselves, who are the Pelagians, Semi-Pelagians, and Augustinians of our day?</a:t>
            </a:r>
          </a:p>
          <a:p>
            <a:r>
              <a:rPr lang="en-US" dirty="0" smtClean="0"/>
              <a:t>What do you</a:t>
            </a:r>
            <a:r>
              <a:rPr lang="en-US" dirty="0" smtClean="0"/>
              <a:t> </a:t>
            </a:r>
            <a:r>
              <a:rPr lang="en-US" dirty="0"/>
              <a:t>think of Vincent of </a:t>
            </a:r>
            <a:r>
              <a:rPr lang="en-US" dirty="0" smtClean="0"/>
              <a:t>Lerins’ test </a:t>
            </a:r>
            <a:r>
              <a:rPr lang="en-US" dirty="0"/>
              <a:t>of </a:t>
            </a:r>
            <a:r>
              <a:rPr lang="en-US" dirty="0" smtClean="0"/>
              <a:t>a true doctrine </a:t>
            </a:r>
            <a:r>
              <a:rPr lang="en-US" dirty="0"/>
              <a:t>was that it </a:t>
            </a:r>
            <a:r>
              <a:rPr lang="en-US" dirty="0" smtClean="0"/>
              <a:t>has to have </a:t>
            </a:r>
            <a:r>
              <a:rPr lang="en-US" dirty="0"/>
              <a:t>been believed “everywhere, always, by everyone” </a:t>
            </a:r>
            <a:r>
              <a:rPr lang="en-US" dirty="0" smtClean="0"/>
              <a:t>throughout church history?</a:t>
            </a:r>
            <a:endParaRPr lang="en-US" dirty="0" smtClean="0"/>
          </a:p>
          <a:p>
            <a:r>
              <a:rPr lang="en-US" dirty="0" smtClean="0"/>
              <a:t>Do </a:t>
            </a:r>
            <a:r>
              <a:rPr lang="en-US" b="1" i="1" dirty="0"/>
              <a:t>you</a:t>
            </a:r>
            <a:r>
              <a:rPr lang="en-US" dirty="0"/>
              <a:t> have a topic or question that </a:t>
            </a:r>
            <a:r>
              <a:rPr lang="en-US" b="1" i="1" dirty="0"/>
              <a:t>you</a:t>
            </a:r>
            <a:r>
              <a:rPr lang="en-US" dirty="0"/>
              <a:t> would like to see us to discuss</a:t>
            </a:r>
            <a:r>
              <a:rPr lang="en-US" dirty="0" smtClean="0"/>
              <a:t>?</a:t>
            </a:r>
            <a:endParaRPr lang="en-US" dirty="0"/>
          </a:p>
        </p:txBody>
      </p:sp>
    </p:spTree>
    <p:extLst>
      <p:ext uri="{BB962C8B-B14F-4D97-AF65-F5344CB8AC3E}">
        <p14:creationId xmlns:p14="http://schemas.microsoft.com/office/powerpoint/2010/main" val="12150257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10000"/>
          </a:bodyPr>
          <a:lstStyle/>
          <a:p>
            <a:r>
              <a:rPr lang="en-US" dirty="0" smtClean="0"/>
              <a:t>What were the two major </a:t>
            </a:r>
            <a:r>
              <a:rPr lang="en-US" dirty="0" smtClean="0"/>
              <a:t>false belief </a:t>
            </a:r>
            <a:r>
              <a:rPr lang="en-US" dirty="0" smtClean="0"/>
              <a:t>systems shaped Augustine's theological perspective as he battled them?</a:t>
            </a:r>
          </a:p>
          <a:p>
            <a:pPr lvl="1"/>
            <a:r>
              <a:rPr lang="en-US" dirty="0" smtClean="0"/>
              <a:t>Donatism and Pelagianism</a:t>
            </a:r>
          </a:p>
          <a:p>
            <a:r>
              <a:rPr lang="en-US" dirty="0" smtClean="0"/>
              <a:t>Fill in the blanks of this famous </a:t>
            </a:r>
            <a:r>
              <a:rPr lang="en-US" b="1" i="1" dirty="0"/>
              <a:t>BB Warfield </a:t>
            </a:r>
            <a:r>
              <a:rPr lang="en-US" dirty="0" smtClean="0"/>
              <a:t>quote</a:t>
            </a:r>
            <a:r>
              <a:rPr lang="en-US" dirty="0"/>
              <a:t>: “</a:t>
            </a:r>
            <a:r>
              <a:rPr lang="en-US" i="1" dirty="0">
                <a:latin typeface="Cambria" panose="02040503050406030204" pitchFamily="18" charset="0"/>
                <a:ea typeface="Cambria" panose="02040503050406030204" pitchFamily="18" charset="0"/>
              </a:rPr>
              <a:t>The Reformation inwardly considered was just the ultimate triumph of Augustine’s doctrine of </a:t>
            </a:r>
            <a:r>
              <a:rPr lang="en-US" i="1" dirty="0" smtClean="0">
                <a:latin typeface="Cambria" panose="02040503050406030204" pitchFamily="18" charset="0"/>
                <a:ea typeface="Cambria" panose="02040503050406030204" pitchFamily="18" charset="0"/>
              </a:rPr>
              <a:t>______ </a:t>
            </a:r>
            <a:r>
              <a:rPr lang="en-US" i="1" dirty="0">
                <a:latin typeface="Cambria" panose="02040503050406030204" pitchFamily="18" charset="0"/>
                <a:ea typeface="Cambria" panose="02040503050406030204" pitchFamily="18" charset="0"/>
              </a:rPr>
              <a:t>over Augustine’s doctrine of </a:t>
            </a:r>
            <a:r>
              <a:rPr lang="en-US" i="1" dirty="0" smtClean="0">
                <a:latin typeface="Cambria" panose="02040503050406030204" pitchFamily="18" charset="0"/>
                <a:ea typeface="Cambria" panose="02040503050406030204" pitchFamily="18" charset="0"/>
              </a:rPr>
              <a:t>______</a:t>
            </a:r>
            <a:r>
              <a:rPr lang="en-US" dirty="0" smtClean="0"/>
              <a:t>”. </a:t>
            </a:r>
          </a:p>
          <a:p>
            <a:pPr lvl="1"/>
            <a:r>
              <a:rPr lang="en-US" dirty="0" smtClean="0"/>
              <a:t>Grace, the Church</a:t>
            </a:r>
          </a:p>
          <a:p>
            <a:r>
              <a:rPr lang="en-US" dirty="0" smtClean="0"/>
              <a:t>What were the Donatist’s objections to Augustine and the Catholic church?</a:t>
            </a:r>
          </a:p>
          <a:p>
            <a:pPr lvl="1"/>
            <a:r>
              <a:rPr lang="en-US" dirty="0" smtClean="0"/>
              <a:t>The </a:t>
            </a:r>
            <a:r>
              <a:rPr lang="en-US" dirty="0" smtClean="0"/>
              <a:t>church </a:t>
            </a:r>
            <a:r>
              <a:rPr lang="en-US" dirty="0" smtClean="0"/>
              <a:t>had </a:t>
            </a:r>
            <a:r>
              <a:rPr lang="en-US" dirty="0" smtClean="0"/>
              <a:t>allowed </a:t>
            </a:r>
            <a:r>
              <a:rPr lang="en-US" dirty="0"/>
              <a:t>men </a:t>
            </a:r>
            <a:r>
              <a:rPr lang="en-US" dirty="0" smtClean="0"/>
              <a:t>that the Donatist believed had </a:t>
            </a:r>
            <a:r>
              <a:rPr lang="en-US" dirty="0"/>
              <a:t>faulty ordinations to serve as </a:t>
            </a:r>
            <a:r>
              <a:rPr lang="en-US" dirty="0" smtClean="0"/>
              <a:t>bishops </a:t>
            </a:r>
          </a:p>
          <a:p>
            <a:pPr lvl="1"/>
            <a:r>
              <a:rPr lang="en-US" dirty="0" smtClean="0"/>
              <a:t>The church was </a:t>
            </a:r>
            <a:r>
              <a:rPr lang="en-US" dirty="0" smtClean="0"/>
              <a:t>too lax towards the sinful behavior of its </a:t>
            </a:r>
            <a:r>
              <a:rPr lang="en-US" dirty="0" smtClean="0"/>
              <a:t>members.</a:t>
            </a:r>
            <a:endParaRPr lang="en-US" dirty="0" smtClean="0"/>
          </a:p>
          <a:p>
            <a:r>
              <a:rPr lang="en-US" dirty="0" smtClean="0"/>
              <a:t>What was Augustine’s objections to the Donatists?</a:t>
            </a:r>
          </a:p>
          <a:p>
            <a:pPr lvl="1"/>
            <a:r>
              <a:rPr lang="en-US" dirty="0" smtClean="0"/>
              <a:t>He believed the Donatists were </a:t>
            </a:r>
            <a:r>
              <a:rPr lang="en-US" b="1" i="1" dirty="0" smtClean="0"/>
              <a:t>divisive</a:t>
            </a:r>
            <a:r>
              <a:rPr lang="en-US" dirty="0" smtClean="0"/>
              <a:t> and </a:t>
            </a:r>
            <a:r>
              <a:rPr lang="en-US" dirty="0" smtClean="0"/>
              <a:t>were </a:t>
            </a:r>
            <a:r>
              <a:rPr lang="en-US" b="1" i="1" dirty="0" smtClean="0"/>
              <a:t>unnecessarily stringent</a:t>
            </a:r>
            <a:r>
              <a:rPr lang="en-US" dirty="0" smtClean="0"/>
              <a:t> in their </a:t>
            </a:r>
            <a:r>
              <a:rPr lang="en-US" dirty="0" smtClean="0"/>
              <a:t>requirements for leaders and members.</a:t>
            </a:r>
            <a:endParaRPr lang="en-US" dirty="0"/>
          </a:p>
          <a:p>
            <a:endParaRPr lang="en-US" dirty="0" smtClean="0"/>
          </a:p>
          <a:p>
            <a:pPr lvl="1"/>
            <a:endParaRPr lang="en-US" dirty="0"/>
          </a:p>
          <a:p>
            <a:endParaRPr lang="en-US" dirty="0"/>
          </a:p>
          <a:p>
            <a:endParaRPr lang="en-US" dirty="0" smtClean="0"/>
          </a:p>
          <a:p>
            <a:pPr lvl="1"/>
            <a:endParaRPr lang="en-US" dirty="0" smtClean="0"/>
          </a:p>
          <a:p>
            <a:pPr lvl="1"/>
            <a:endParaRPr lang="en-US" dirty="0" smtClean="0"/>
          </a:p>
          <a:p>
            <a:pPr lvl="1"/>
            <a:endParaRPr lang="en-US" dirty="0"/>
          </a:p>
          <a:p>
            <a:endParaRPr lang="en-US" dirty="0" smtClean="0"/>
          </a:p>
          <a:p>
            <a:endParaRPr lang="en-US" dirty="0"/>
          </a:p>
        </p:txBody>
      </p:sp>
    </p:spTree>
    <p:extLst>
      <p:ext uri="{BB962C8B-B14F-4D97-AF65-F5344CB8AC3E}">
        <p14:creationId xmlns:p14="http://schemas.microsoft.com/office/powerpoint/2010/main" val="11764404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4">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8" end="8"/>
                                            </p:txEl>
                                          </p:spTgt>
                                        </p:tgtEl>
                                        <p:attrNameLst>
                                          <p:attrName>style.visibility</p:attrName>
                                        </p:attrNameLst>
                                      </p:cBhvr>
                                      <p:to>
                                        <p:strVal val="visible"/>
                                      </p:to>
                                    </p:set>
                                    <p:anim calcmode="lin" valueType="num">
                                      <p:cBhvr>
                                        <p:cTn id="56"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r="-12000"/>
          </a:stretch>
        </a:blipFill>
        <a:effectLst/>
      </p:bgPr>
    </p:bg>
    <p:spTree>
      <p:nvGrpSpPr>
        <p:cNvPr id="1" name=""/>
        <p:cNvGrpSpPr/>
        <p:nvPr/>
      </p:nvGrpSpPr>
      <p:grpSpPr>
        <a:xfrm>
          <a:off x="0" y="0"/>
          <a:ext cx="0" cy="0"/>
          <a:chOff x="0" y="0"/>
          <a:chExt cx="0" cy="0"/>
        </a:xfrm>
      </p:grpSpPr>
      <p:sp>
        <p:nvSpPr>
          <p:cNvPr id="4" name="Rectangle 3"/>
          <p:cNvSpPr/>
          <p:nvPr/>
        </p:nvSpPr>
        <p:spPr>
          <a:xfrm>
            <a:off x="149525" y="6550223"/>
            <a:ext cx="8915400" cy="307777"/>
          </a:xfrm>
          <a:prstGeom prst="rect">
            <a:avLst/>
          </a:prstGeom>
        </p:spPr>
        <p:txBody>
          <a:bodyPr wrap="square">
            <a:spAutoFit/>
          </a:bodyPr>
          <a:lstStyle/>
          <a:p>
            <a:r>
              <a:rPr lang="en-US" sz="1400" dirty="0">
                <a:solidFill>
                  <a:prstClr val="black"/>
                </a:solidFill>
                <a:hlinkClick r:id="rId4"/>
              </a:rPr>
              <a:t>https://www.theschooloflife.com/thebookoflife/the-great-philosophers-augustine/</a:t>
            </a:r>
            <a:endParaRPr lang="en-US" sz="1400" dirty="0">
              <a:solidFill>
                <a:prstClr val="black"/>
              </a:solidFill>
            </a:endParaRPr>
          </a:p>
        </p:txBody>
      </p:sp>
      <p:sp>
        <p:nvSpPr>
          <p:cNvPr id="3" name="Title 2"/>
          <p:cNvSpPr txBox="1">
            <a:spLocks/>
          </p:cNvSpPr>
          <p:nvPr/>
        </p:nvSpPr>
        <p:spPr>
          <a:xfrm>
            <a:off x="0" y="0"/>
            <a:ext cx="9144000" cy="1066800"/>
          </a:xfrm>
          <a:prstGeom prst="rect">
            <a:avLst/>
          </a:prstGeom>
          <a:effectLst/>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smtClean="0">
                <a:solidFill>
                  <a:prstClr val="white"/>
                </a:solidFill>
                <a:effectLst>
                  <a:glow rad="139700">
                    <a:srgbClr val="C00000">
                      <a:alpha val="40000"/>
                    </a:srgbClr>
                  </a:glow>
                  <a:outerShdw blurRad="114300" dist="38100" dir="13500000" algn="br" rotWithShape="0">
                    <a:prstClr val="black"/>
                  </a:outerShdw>
                </a:effectLst>
              </a:rPr>
              <a:t>Augustine of Hippo - </a:t>
            </a:r>
            <a:r>
              <a:rPr lang="en-US" sz="6000" b="1" dirty="0" smtClean="0">
                <a:ln w="12700">
                  <a:solidFill>
                    <a:srgbClr val="1F497D">
                      <a:satMod val="155000"/>
                    </a:srgbClr>
                  </a:solidFill>
                  <a:prstDash val="solid"/>
                </a:ln>
                <a:solidFill>
                  <a:prstClr val="white"/>
                </a:solidFill>
                <a:effectLst>
                  <a:glow rad="139700">
                    <a:srgbClr val="C00000">
                      <a:alpha val="40000"/>
                    </a:srgbClr>
                  </a:glow>
                  <a:outerShdw blurRad="114300" dist="38100" dir="13500000" algn="br" rotWithShape="0">
                    <a:prstClr val="black"/>
                  </a:outerShdw>
                </a:effectLst>
              </a:rPr>
              <a:t>Part 2</a:t>
            </a:r>
            <a:endParaRPr lang="en-US" sz="3600" b="1" dirty="0">
              <a:ln w="12700">
                <a:solidFill>
                  <a:srgbClr val="1F497D">
                    <a:satMod val="155000"/>
                  </a:srgbClr>
                </a:solidFill>
                <a:prstDash val="solid"/>
              </a:ln>
              <a:solidFill>
                <a:prstClr val="white"/>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20357202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rmAutofit/>
          </a:bodyPr>
          <a:lstStyle/>
          <a:p>
            <a:r>
              <a:rPr lang="en-US" sz="3600" b="1" dirty="0" smtClean="0"/>
              <a:t>*Augustine’s Theology and Historical Influence</a:t>
            </a:r>
            <a:endParaRPr lang="en-US" sz="3600" b="1" dirty="0"/>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Augustine’s theology and writing were strongly influenced by </a:t>
            </a:r>
            <a:r>
              <a:rPr lang="en-US" b="1" i="1" dirty="0" smtClean="0"/>
              <a:t>two</a:t>
            </a:r>
            <a:r>
              <a:rPr lang="en-US" dirty="0" smtClean="0"/>
              <a:t> major issues that encountered in his ministry:</a:t>
            </a:r>
          </a:p>
          <a:p>
            <a:pPr lvl="1"/>
            <a:r>
              <a:rPr lang="en-US" sz="2600" b="1" i="1" dirty="0" smtClean="0"/>
              <a:t>Donatism</a:t>
            </a:r>
            <a:r>
              <a:rPr lang="en-US" sz="2600" dirty="0" smtClean="0"/>
              <a:t> and teachings related to sacraments and the unity of the Catholic Church</a:t>
            </a:r>
          </a:p>
          <a:p>
            <a:pPr lvl="1"/>
            <a:r>
              <a:rPr lang="en-US" sz="2600" b="1" dirty="0" smtClean="0"/>
              <a:t>Pelagianism</a:t>
            </a:r>
            <a:r>
              <a:rPr lang="en-US" sz="2600" dirty="0" smtClean="0"/>
              <a:t> and teachings related to our natural ability/inability to have faith and to live the Christian life.</a:t>
            </a:r>
          </a:p>
          <a:p>
            <a:pPr marL="0" indent="0">
              <a:buNone/>
            </a:pPr>
            <a:endParaRPr lang="en-US" dirty="0" smtClean="0"/>
          </a:p>
          <a:p>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400" dirty="0" smtClean="0">
                <a:solidFill>
                  <a:prstClr val="black"/>
                </a:solidFill>
              </a:rPr>
              <a:t>*</a:t>
            </a:r>
            <a:r>
              <a:rPr lang="en-US" sz="1400" dirty="0">
                <a:solidFill>
                  <a:prstClr val="black"/>
                </a:solidFill>
              </a:rPr>
              <a:t> </a:t>
            </a:r>
            <a:r>
              <a:rPr lang="en-US" sz="1600" dirty="0">
                <a:solidFill>
                  <a:prstClr val="black"/>
                </a:solidFill>
              </a:rPr>
              <a:t>James White </a:t>
            </a:r>
            <a:r>
              <a:rPr lang="en-US" sz="1600" dirty="0" smtClean="0">
                <a:solidFill>
                  <a:prstClr val="black"/>
                </a:solidFill>
              </a:rPr>
              <a:t>– 2016 Church History Series; Lesson 35 and 36 </a:t>
            </a:r>
            <a:r>
              <a:rPr lang="en-US" sz="1600" dirty="0">
                <a:solidFill>
                  <a:prstClr val="black"/>
                </a:solidFill>
              </a:rPr>
              <a:t>– Augustine of Hippo</a:t>
            </a:r>
          </a:p>
        </p:txBody>
      </p:sp>
    </p:spTree>
    <p:extLst>
      <p:ext uri="{BB962C8B-B14F-4D97-AF65-F5344CB8AC3E}">
        <p14:creationId xmlns:p14="http://schemas.microsoft.com/office/powerpoint/2010/main" val="15491559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rmAutofit/>
          </a:bodyPr>
          <a:lstStyle/>
          <a:p>
            <a:r>
              <a:rPr lang="en-US" b="1" dirty="0"/>
              <a:t>*Augustine </a:t>
            </a:r>
            <a:r>
              <a:rPr lang="en-US" b="1" dirty="0" smtClean="0"/>
              <a:t>and Pelagianism</a:t>
            </a:r>
            <a:endParaRPr lang="en-US" b="1" dirty="0"/>
          </a:p>
        </p:txBody>
      </p:sp>
      <p:sp>
        <p:nvSpPr>
          <p:cNvPr id="4" name="Content Placeholder 3"/>
          <p:cNvSpPr>
            <a:spLocks noGrp="1"/>
          </p:cNvSpPr>
          <p:nvPr>
            <p:ph idx="1"/>
          </p:nvPr>
        </p:nvSpPr>
        <p:spPr>
          <a:xfrm>
            <a:off x="266700" y="728246"/>
            <a:ext cx="8610600" cy="5791200"/>
          </a:xfrm>
        </p:spPr>
        <p:txBody>
          <a:bodyPr>
            <a:normAutofit fontScale="85000" lnSpcReduction="20000"/>
          </a:bodyPr>
          <a:lstStyle/>
          <a:p>
            <a:r>
              <a:rPr lang="en-US" dirty="0" smtClean="0"/>
              <a:t>Pelagius </a:t>
            </a:r>
            <a:r>
              <a:rPr lang="en-US" dirty="0"/>
              <a:t>was a British monk of cultured mind and blameless character who came to Rome in </a:t>
            </a:r>
            <a:r>
              <a:rPr lang="en-US" dirty="0" smtClean="0"/>
              <a:t>AD 383</a:t>
            </a:r>
            <a:r>
              <a:rPr lang="en-US" dirty="0"/>
              <a:t>. </a:t>
            </a:r>
            <a:endParaRPr lang="en-US" dirty="0" smtClean="0"/>
          </a:p>
          <a:p>
            <a:r>
              <a:rPr lang="en-US" dirty="0" smtClean="0"/>
              <a:t>The </a:t>
            </a:r>
            <a:r>
              <a:rPr lang="en-US" dirty="0"/>
              <a:t>worldliness he found among Roman Christians shocked him to the core of his being; most of them, Pelagius felt, viewed Christianity as a set of rituals which offered bliss in the future life, without the slightest hint that it should also influence their moral </a:t>
            </a:r>
            <a:r>
              <a:rPr lang="en-US" dirty="0" smtClean="0"/>
              <a:t>behavior </a:t>
            </a:r>
            <a:r>
              <a:rPr lang="en-US" dirty="0"/>
              <a:t>in the present. </a:t>
            </a:r>
            <a:endParaRPr lang="en-US" dirty="0" smtClean="0"/>
          </a:p>
          <a:p>
            <a:r>
              <a:rPr lang="en-US" dirty="0" smtClean="0"/>
              <a:t>As he viewed the corrupt behavior of his </a:t>
            </a:r>
            <a:r>
              <a:rPr lang="en-US" dirty="0" smtClean="0"/>
              <a:t>“fellow Christians”, </a:t>
            </a:r>
            <a:r>
              <a:rPr lang="en-US" dirty="0"/>
              <a:t>Pelagius </a:t>
            </a:r>
            <a:r>
              <a:rPr lang="en-US" dirty="0" smtClean="0"/>
              <a:t>came to believe that his God-given role was to hold out his high ascetic ideals of monastic holiness to the Church at large.</a:t>
            </a:r>
          </a:p>
          <a:p>
            <a:r>
              <a:rPr lang="en-US" dirty="0" smtClean="0"/>
              <a:t>Unfortunately, despite his </a:t>
            </a:r>
            <a:r>
              <a:rPr lang="en-US" dirty="0"/>
              <a:t>zeal for holy </a:t>
            </a:r>
            <a:r>
              <a:rPr lang="en-US" dirty="0" smtClean="0"/>
              <a:t>living</a:t>
            </a:r>
            <a:r>
              <a:rPr lang="en-US" dirty="0"/>
              <a:t>, </a:t>
            </a:r>
            <a:r>
              <a:rPr lang="en-US" dirty="0" smtClean="0"/>
              <a:t>Pelagius had a very unorthodox theology – he, in fact held to a false gospel!</a:t>
            </a:r>
          </a:p>
          <a:p>
            <a:r>
              <a:rPr lang="en-US" dirty="0" smtClean="0"/>
              <a:t>Pelagius </a:t>
            </a:r>
            <a:r>
              <a:rPr lang="en-US" dirty="0"/>
              <a:t>held that all human beings were born into the world as sinless as Adam was before he fell; the apostasy of Adam had not corrupted humanity’s nature, but had merely set a fatally bad example, which most of Adam’s sons and daughters had freely followed. </a:t>
            </a:r>
            <a:endParaRPr lang="en-US" dirty="0" smtClean="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400" dirty="0" smtClean="0">
                <a:solidFill>
                  <a:prstClr val="black"/>
                </a:solidFill>
              </a:rPr>
              <a:t>*</a:t>
            </a:r>
            <a:r>
              <a:rPr lang="en-US" sz="1400" dirty="0">
                <a:solidFill>
                  <a:prstClr val="black"/>
                </a:solidFill>
              </a:rPr>
              <a:t> </a:t>
            </a:r>
            <a:r>
              <a:rPr lang="en-US" sz="1400" dirty="0" smtClean="0">
                <a:solidFill>
                  <a:prstClr val="black"/>
                </a:solidFill>
              </a:rPr>
              <a:t>N</a:t>
            </a:r>
            <a:r>
              <a:rPr lang="en-US" sz="1600" dirty="0" smtClean="0">
                <a:solidFill>
                  <a:prstClr val="black"/>
                </a:solidFill>
              </a:rPr>
              <a:t>eedham</a:t>
            </a:r>
            <a:r>
              <a:rPr lang="en-US" sz="1600" dirty="0">
                <a:solidFill>
                  <a:prstClr val="black"/>
                </a:solidFill>
              </a:rPr>
              <a:t>, Nick. 2,000 Years of Christ's Power Vol. 1: The Age of the Early Church Fathers </a:t>
            </a:r>
          </a:p>
        </p:txBody>
      </p:sp>
    </p:spTree>
    <p:extLst>
      <p:ext uri="{BB962C8B-B14F-4D97-AF65-F5344CB8AC3E}">
        <p14:creationId xmlns:p14="http://schemas.microsoft.com/office/powerpoint/2010/main" val="23724719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rmAutofit/>
          </a:bodyPr>
          <a:lstStyle/>
          <a:p>
            <a:r>
              <a:rPr lang="en-US" b="1" dirty="0"/>
              <a:t>*Augustine and Pelagianism</a:t>
            </a:r>
          </a:p>
        </p:txBody>
      </p:sp>
      <p:sp>
        <p:nvSpPr>
          <p:cNvPr id="4" name="Content Placeholder 3"/>
          <p:cNvSpPr>
            <a:spLocks noGrp="1"/>
          </p:cNvSpPr>
          <p:nvPr>
            <p:ph idx="1"/>
          </p:nvPr>
        </p:nvSpPr>
        <p:spPr>
          <a:xfrm>
            <a:off x="152400" y="728246"/>
            <a:ext cx="8839200" cy="5791200"/>
          </a:xfrm>
        </p:spPr>
        <p:txBody>
          <a:bodyPr>
            <a:normAutofit fontScale="85000" lnSpcReduction="20000"/>
          </a:bodyPr>
          <a:lstStyle/>
          <a:p>
            <a:r>
              <a:rPr lang="en-US" dirty="0" smtClean="0"/>
              <a:t>However</a:t>
            </a:r>
            <a:r>
              <a:rPr lang="en-US" dirty="0"/>
              <a:t>, there were some people (according to Pelagius) who had managed to remain sinless throughout their lives by a proper use of their free-will, e.g. some of the Old Testament saints like Daniel. </a:t>
            </a:r>
            <a:endParaRPr lang="en-US" dirty="0" smtClean="0"/>
          </a:p>
          <a:p>
            <a:r>
              <a:rPr lang="en-US" dirty="0" smtClean="0"/>
              <a:t>In </a:t>
            </a:r>
            <a:r>
              <a:rPr lang="en-US" dirty="0"/>
              <a:t>fact, </a:t>
            </a:r>
            <a:r>
              <a:rPr lang="en-US" dirty="0" smtClean="0"/>
              <a:t>Pelagius thought </a:t>
            </a:r>
            <a:r>
              <a:rPr lang="en-US" b="1" i="1" dirty="0" smtClean="0"/>
              <a:t>anyone</a:t>
            </a:r>
            <a:r>
              <a:rPr lang="en-US" dirty="0" smtClean="0"/>
              <a:t> </a:t>
            </a:r>
            <a:r>
              <a:rPr lang="en-US" dirty="0"/>
              <a:t>could become sinlessly perfect if only he tried hard enough. </a:t>
            </a:r>
            <a:endParaRPr lang="en-US" dirty="0" smtClean="0"/>
          </a:p>
          <a:p>
            <a:r>
              <a:rPr lang="en-US" dirty="0" smtClean="0"/>
              <a:t>Pelagius </a:t>
            </a:r>
            <a:r>
              <a:rPr lang="en-US" dirty="0" smtClean="0"/>
              <a:t>admitted that </a:t>
            </a:r>
            <a:r>
              <a:rPr lang="en-US" dirty="0"/>
              <a:t>human beings needed God’s grace in order to be good, but he had his own peculiar definition of grace. </a:t>
            </a:r>
            <a:r>
              <a:rPr lang="en-US" dirty="0" smtClean="0"/>
              <a:t>For </a:t>
            </a:r>
            <a:r>
              <a:rPr lang="en-US" dirty="0"/>
              <a:t>Pelagius “grace” really meant </a:t>
            </a:r>
            <a:r>
              <a:rPr lang="en-US" b="1" i="1" dirty="0"/>
              <a:t>two</a:t>
            </a:r>
            <a:r>
              <a:rPr lang="en-US" dirty="0"/>
              <a:t> things: </a:t>
            </a:r>
            <a:endParaRPr lang="en-US" dirty="0" smtClean="0"/>
          </a:p>
          <a:p>
            <a:pPr lvl="1"/>
            <a:r>
              <a:rPr lang="en-US" dirty="0" smtClean="0"/>
              <a:t>God’s </a:t>
            </a:r>
            <a:r>
              <a:rPr lang="en-US" dirty="0"/>
              <a:t>gift of natural </a:t>
            </a:r>
            <a:r>
              <a:rPr lang="en-US" b="1" i="1" dirty="0"/>
              <a:t>free-will</a:t>
            </a:r>
            <a:r>
              <a:rPr lang="en-US" dirty="0"/>
              <a:t> to all human beings; </a:t>
            </a:r>
            <a:endParaRPr lang="en-US" dirty="0" smtClean="0"/>
          </a:p>
          <a:p>
            <a:pPr lvl="1"/>
            <a:r>
              <a:rPr lang="en-US" dirty="0" smtClean="0"/>
              <a:t>God’s </a:t>
            </a:r>
            <a:r>
              <a:rPr lang="en-US" dirty="0"/>
              <a:t>gift of the moral law and the example of Christ, which revealed perfectly how people should live, and supplied strong incentives in the form of eternal rewards and punishments. </a:t>
            </a:r>
            <a:endParaRPr lang="en-US" dirty="0" smtClean="0"/>
          </a:p>
          <a:p>
            <a:r>
              <a:rPr lang="en-US" dirty="0" smtClean="0"/>
              <a:t>Pelagius’s </a:t>
            </a:r>
            <a:r>
              <a:rPr lang="en-US" dirty="0"/>
              <a:t>theology therefore made the fruits of human goodness grow almost entirely out of human free-will and </a:t>
            </a:r>
            <a:r>
              <a:rPr lang="en-US" dirty="0" smtClean="0"/>
              <a:t>effort. </a:t>
            </a:r>
          </a:p>
          <a:p>
            <a:r>
              <a:rPr lang="en-US" dirty="0"/>
              <a:t>E</a:t>
            </a:r>
            <a:r>
              <a:rPr lang="en-US" dirty="0" smtClean="0"/>
              <a:t>ntry </a:t>
            </a:r>
            <a:r>
              <a:rPr lang="en-US" dirty="0"/>
              <a:t>into heaven, in the Pelagian scheme, became a just reward for living a good life on earth, rather than an undeserved gift purchased for helpless sinners by the blood of an all-sufficient </a:t>
            </a:r>
            <a:r>
              <a:rPr lang="en-US" dirty="0" smtClean="0"/>
              <a:t>Savior.</a:t>
            </a:r>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400" dirty="0" smtClean="0">
                <a:solidFill>
                  <a:prstClr val="black"/>
                </a:solidFill>
              </a:rPr>
              <a:t>*</a:t>
            </a:r>
            <a:r>
              <a:rPr lang="en-US" sz="1400" dirty="0">
                <a:solidFill>
                  <a:prstClr val="black"/>
                </a:solidFill>
              </a:rPr>
              <a:t> </a:t>
            </a:r>
            <a:r>
              <a:rPr lang="en-US" sz="1400" dirty="0" smtClean="0">
                <a:solidFill>
                  <a:prstClr val="black"/>
                </a:solidFill>
              </a:rPr>
              <a:t>N</a:t>
            </a:r>
            <a:r>
              <a:rPr lang="en-US" sz="1600" dirty="0" smtClean="0">
                <a:solidFill>
                  <a:prstClr val="black"/>
                </a:solidFill>
              </a:rPr>
              <a:t>eedham</a:t>
            </a:r>
            <a:r>
              <a:rPr lang="en-US" sz="1600" dirty="0">
                <a:solidFill>
                  <a:prstClr val="black"/>
                </a:solidFill>
              </a:rPr>
              <a:t>, Nick. 2,000 Years of Christ's Power Vol. 1: The Age of the Early Church Fathers </a:t>
            </a:r>
          </a:p>
        </p:txBody>
      </p:sp>
    </p:spTree>
    <p:extLst>
      <p:ext uri="{BB962C8B-B14F-4D97-AF65-F5344CB8AC3E}">
        <p14:creationId xmlns:p14="http://schemas.microsoft.com/office/powerpoint/2010/main" val="5625298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rmAutofit/>
          </a:bodyPr>
          <a:lstStyle/>
          <a:p>
            <a:r>
              <a:rPr lang="en-US" b="1" dirty="0"/>
              <a:t>*Augustine and Pelagianism</a:t>
            </a:r>
          </a:p>
        </p:txBody>
      </p:sp>
      <p:sp>
        <p:nvSpPr>
          <p:cNvPr id="4" name="Content Placeholder 3"/>
          <p:cNvSpPr>
            <a:spLocks noGrp="1"/>
          </p:cNvSpPr>
          <p:nvPr>
            <p:ph idx="1"/>
          </p:nvPr>
        </p:nvSpPr>
        <p:spPr>
          <a:xfrm>
            <a:off x="266700" y="728246"/>
            <a:ext cx="8610600" cy="5791200"/>
          </a:xfrm>
        </p:spPr>
        <p:txBody>
          <a:bodyPr>
            <a:normAutofit lnSpcReduction="10000"/>
          </a:bodyPr>
          <a:lstStyle/>
          <a:p>
            <a:r>
              <a:rPr lang="en-US" dirty="0"/>
              <a:t>Augustine </a:t>
            </a:r>
            <a:r>
              <a:rPr lang="en-US" dirty="0" smtClean="0"/>
              <a:t>recognized that </a:t>
            </a:r>
            <a:r>
              <a:rPr lang="en-US" dirty="0"/>
              <a:t>Pelagius’s theology </a:t>
            </a:r>
            <a:r>
              <a:rPr lang="en-US" dirty="0" smtClean="0"/>
              <a:t>was heretical </a:t>
            </a:r>
            <a:r>
              <a:rPr lang="en-US" dirty="0" smtClean="0"/>
              <a:t>and </a:t>
            </a:r>
            <a:r>
              <a:rPr lang="en-US" dirty="0" smtClean="0"/>
              <a:t>was definitely contrary </a:t>
            </a:r>
            <a:r>
              <a:rPr lang="en-US" dirty="0"/>
              <a:t>to his own experience. </a:t>
            </a:r>
            <a:endParaRPr lang="en-US" dirty="0" smtClean="0"/>
          </a:p>
          <a:p>
            <a:r>
              <a:rPr lang="en-US" dirty="0" smtClean="0"/>
              <a:t>Augustine sensed </a:t>
            </a:r>
            <a:r>
              <a:rPr lang="en-US" dirty="0"/>
              <a:t>profoundly the depth of his </a:t>
            </a:r>
            <a:r>
              <a:rPr lang="en-US" dirty="0" smtClean="0"/>
              <a:t>own sin </a:t>
            </a:r>
            <a:r>
              <a:rPr lang="en-US" dirty="0"/>
              <a:t>and hence the greatness of God’s salvation. </a:t>
            </a:r>
            <a:endParaRPr lang="en-US" dirty="0" smtClean="0"/>
          </a:p>
          <a:p>
            <a:r>
              <a:rPr lang="en-US" dirty="0" smtClean="0"/>
              <a:t>He </a:t>
            </a:r>
            <a:r>
              <a:rPr lang="en-US" dirty="0"/>
              <a:t>felt that nothing less than irresistible divine power (grace) could </a:t>
            </a:r>
            <a:r>
              <a:rPr lang="en-US" dirty="0" smtClean="0"/>
              <a:t>have initially </a:t>
            </a:r>
            <a:r>
              <a:rPr lang="en-US" b="1" i="1" dirty="0"/>
              <a:t>saved</a:t>
            </a:r>
            <a:r>
              <a:rPr lang="en-US" dirty="0"/>
              <a:t> him from his sin and only constantly inflowing divine grace </a:t>
            </a:r>
            <a:r>
              <a:rPr lang="en-US" dirty="0" smtClean="0"/>
              <a:t>could continue to </a:t>
            </a:r>
            <a:r>
              <a:rPr lang="en-US" b="1" i="1" dirty="0"/>
              <a:t>keep him </a:t>
            </a:r>
            <a:r>
              <a:rPr lang="en-US" dirty="0"/>
              <a:t>in the Christian life. </a:t>
            </a:r>
          </a:p>
          <a:p>
            <a:r>
              <a:rPr lang="en-US" dirty="0" smtClean="0"/>
              <a:t>In </a:t>
            </a:r>
            <a:r>
              <a:rPr lang="en-US" dirty="0"/>
              <a:t>Augustine’s view, Adam’s sin had </a:t>
            </a:r>
            <a:r>
              <a:rPr lang="en-US" b="1" i="1" dirty="0"/>
              <a:t>enormous</a:t>
            </a:r>
            <a:r>
              <a:rPr lang="en-US" dirty="0"/>
              <a:t> </a:t>
            </a:r>
            <a:r>
              <a:rPr lang="en-US" dirty="0" smtClean="0"/>
              <a:t>consequences: his power </a:t>
            </a:r>
            <a:r>
              <a:rPr lang="en-US" dirty="0"/>
              <a:t>to </a:t>
            </a:r>
            <a:r>
              <a:rPr lang="en-US" dirty="0" smtClean="0"/>
              <a:t>please God was </a:t>
            </a:r>
            <a:r>
              <a:rPr lang="en-US" dirty="0"/>
              <a:t>gone. In a word, he </a:t>
            </a:r>
            <a:r>
              <a:rPr lang="en-US" b="1" i="1" dirty="0"/>
              <a:t>died</a:t>
            </a:r>
            <a:r>
              <a:rPr lang="en-US" dirty="0"/>
              <a:t>— spiritually, and soon physically. </a:t>
            </a:r>
            <a:endParaRPr lang="en-US" dirty="0" smtClean="0"/>
          </a:p>
          <a:p>
            <a:r>
              <a:rPr lang="en-US" dirty="0" smtClean="0"/>
              <a:t>But </a:t>
            </a:r>
            <a:r>
              <a:rPr lang="en-US" dirty="0" smtClean="0"/>
              <a:t>Adam </a:t>
            </a:r>
            <a:r>
              <a:rPr lang="en-US" dirty="0"/>
              <a:t>was not alone in his ruin. </a:t>
            </a:r>
            <a:endParaRPr lang="en-US" dirty="0" smtClean="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400" dirty="0" smtClean="0">
                <a:solidFill>
                  <a:prstClr val="black"/>
                </a:solidFill>
              </a:rPr>
              <a:t>*</a:t>
            </a:r>
            <a:r>
              <a:rPr lang="en-US" sz="1400" dirty="0">
                <a:solidFill>
                  <a:prstClr val="black"/>
                </a:solidFill>
              </a:rPr>
              <a:t> </a:t>
            </a:r>
            <a:r>
              <a:rPr lang="en-US" sz="1600" dirty="0">
                <a:solidFill>
                  <a:prstClr val="black"/>
                </a:solidFill>
              </a:rPr>
              <a:t>Shelley, Dr. Bruce L.. Church History in Plain Language: Fourth Edition (p. </a:t>
            </a:r>
            <a:r>
              <a:rPr lang="en-US" sz="1600" dirty="0" smtClean="0">
                <a:solidFill>
                  <a:prstClr val="black"/>
                </a:solidFill>
              </a:rPr>
              <a:t>137-138)</a:t>
            </a:r>
            <a:endParaRPr lang="en-US" sz="1600" dirty="0">
              <a:solidFill>
                <a:prstClr val="black"/>
              </a:solidFill>
            </a:endParaRPr>
          </a:p>
        </p:txBody>
      </p:sp>
    </p:spTree>
    <p:extLst>
      <p:ext uri="{BB962C8B-B14F-4D97-AF65-F5344CB8AC3E}">
        <p14:creationId xmlns:p14="http://schemas.microsoft.com/office/powerpoint/2010/main" val="38402360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rmAutofit/>
          </a:bodyPr>
          <a:lstStyle/>
          <a:p>
            <a:r>
              <a:rPr lang="en-US" b="1" dirty="0"/>
              <a:t>*Augustine and Pelagianism</a:t>
            </a:r>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smtClean="0"/>
              <a:t>Augustine </a:t>
            </a:r>
            <a:r>
              <a:rPr lang="en-US" dirty="0"/>
              <a:t>taught that the whole human race was “in Adam” and shared his fall. Mankind became a “mass of corruption,” incapable of </a:t>
            </a:r>
            <a:r>
              <a:rPr lang="en-US" dirty="0" smtClean="0"/>
              <a:t>earning their own salvation. </a:t>
            </a:r>
          </a:p>
          <a:p>
            <a:r>
              <a:rPr lang="en-US" dirty="0" smtClean="0"/>
              <a:t>Every </a:t>
            </a:r>
            <a:r>
              <a:rPr lang="en-US" dirty="0"/>
              <a:t>individual, from earliest infancy to old age, deserves nothing but damnation. </a:t>
            </a:r>
            <a:endParaRPr lang="en-US" dirty="0" smtClean="0"/>
          </a:p>
          <a:p>
            <a:r>
              <a:rPr lang="en-US" dirty="0" smtClean="0"/>
              <a:t>Since </a:t>
            </a:r>
            <a:r>
              <a:rPr lang="en-US" dirty="0"/>
              <a:t>man </a:t>
            </a:r>
            <a:r>
              <a:rPr lang="en-US" dirty="0" smtClean="0"/>
              <a:t>in and of </a:t>
            </a:r>
            <a:r>
              <a:rPr lang="en-US" dirty="0"/>
              <a:t>himself can do nothing good, all power to do good must be the free gift of God, that is, grace. </a:t>
            </a:r>
            <a:endParaRPr lang="en-US" dirty="0" smtClean="0"/>
          </a:p>
          <a:p>
            <a:r>
              <a:rPr lang="en-US" dirty="0" smtClean="0"/>
              <a:t>Out </a:t>
            </a:r>
            <a:r>
              <a:rPr lang="en-US" dirty="0"/>
              <a:t>of the mass of the fallen race, God chooses some to receive this grace, which comes to them from the work of Christ, and ordinarily through the church and especially through its sacraments. </a:t>
            </a:r>
            <a:endParaRPr lang="en-US" dirty="0" smtClean="0"/>
          </a:p>
          <a:p>
            <a:r>
              <a:rPr lang="en-US" dirty="0" smtClean="0"/>
              <a:t>All </a:t>
            </a:r>
            <a:r>
              <a:rPr lang="en-US" dirty="0"/>
              <a:t>who receive baptism receive regenerating grace, which </a:t>
            </a:r>
            <a:r>
              <a:rPr lang="en-US" dirty="0" smtClean="0"/>
              <a:t>then frees them to </a:t>
            </a:r>
            <a:r>
              <a:rPr lang="en-US" dirty="0"/>
              <a:t>serve God, though that service is imperfect even at best, and is maintained only by the constant gift of more grace. </a:t>
            </a:r>
            <a:endParaRPr lang="en-US" dirty="0" smtClean="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400" dirty="0" smtClean="0">
                <a:solidFill>
                  <a:prstClr val="black"/>
                </a:solidFill>
              </a:rPr>
              <a:t>*</a:t>
            </a:r>
            <a:r>
              <a:rPr lang="en-US" sz="1400" dirty="0">
                <a:solidFill>
                  <a:prstClr val="black"/>
                </a:solidFill>
              </a:rPr>
              <a:t> </a:t>
            </a:r>
            <a:r>
              <a:rPr lang="en-US" sz="1600" dirty="0">
                <a:solidFill>
                  <a:prstClr val="black"/>
                </a:solidFill>
              </a:rPr>
              <a:t>Shelley, Dr. Bruce L.. Church History in Plain Language: Fourth Edition (p. </a:t>
            </a:r>
            <a:r>
              <a:rPr lang="en-US" sz="1600" dirty="0" smtClean="0">
                <a:solidFill>
                  <a:prstClr val="black"/>
                </a:solidFill>
              </a:rPr>
              <a:t>137-138)</a:t>
            </a:r>
            <a:endParaRPr lang="en-US" sz="1600" dirty="0">
              <a:solidFill>
                <a:prstClr val="black"/>
              </a:solidFill>
            </a:endParaRPr>
          </a:p>
        </p:txBody>
      </p:sp>
    </p:spTree>
    <p:extLst>
      <p:ext uri="{BB962C8B-B14F-4D97-AF65-F5344CB8AC3E}">
        <p14:creationId xmlns:p14="http://schemas.microsoft.com/office/powerpoint/2010/main" val="7153394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185453</TotalTime>
  <Words>2666</Words>
  <Application>Microsoft Office PowerPoint</Application>
  <PresentationFormat>On-screen Show (4:3)</PresentationFormat>
  <Paragraphs>145</Paragraphs>
  <Slides>24</Slides>
  <Notes>0</Notes>
  <HiddenSlides>0</HiddenSlides>
  <MMClips>0</MMClips>
  <ScaleCrop>false</ScaleCrop>
  <HeadingPairs>
    <vt:vector size="4" baseType="variant">
      <vt:variant>
        <vt:lpstr>Theme</vt:lpstr>
      </vt:variant>
      <vt:variant>
        <vt:i4>6</vt:i4>
      </vt:variant>
      <vt:variant>
        <vt:lpstr>Slide Titles</vt:lpstr>
      </vt:variant>
      <vt:variant>
        <vt:i4>24</vt:i4>
      </vt:variant>
    </vt:vector>
  </HeadingPairs>
  <TitlesOfParts>
    <vt:vector size="30" baseType="lpstr">
      <vt:lpstr>Office Theme</vt:lpstr>
      <vt:lpstr>120_Office Theme</vt:lpstr>
      <vt:lpstr>121_Office Theme</vt:lpstr>
      <vt:lpstr>122_Office Theme</vt:lpstr>
      <vt:lpstr>123_Office Theme</vt:lpstr>
      <vt:lpstr>125_Office Theme</vt:lpstr>
      <vt:lpstr>PowerPoint Presentation</vt:lpstr>
      <vt:lpstr>Review</vt:lpstr>
      <vt:lpstr>Review</vt:lpstr>
      <vt:lpstr>PowerPoint Presentation</vt:lpstr>
      <vt:lpstr>*Augustine’s Theology and Historical Influence</vt:lpstr>
      <vt:lpstr>*Augustine and Pelagianism</vt:lpstr>
      <vt:lpstr>*Augustine and Pelagianism</vt:lpstr>
      <vt:lpstr>*Augustine and Pelagianism</vt:lpstr>
      <vt:lpstr>*Augustine and Pelagianism</vt:lpstr>
      <vt:lpstr>*Augustine and Pelagianism</vt:lpstr>
      <vt:lpstr>*Augustine and Pelagianism</vt:lpstr>
      <vt:lpstr>*Augustine and Pelagianism</vt:lpstr>
      <vt:lpstr>*Augustine and Pelagianism</vt:lpstr>
      <vt:lpstr>*Augustine and Pelagianism</vt:lpstr>
      <vt:lpstr>*Augustine and Pelagianism</vt:lpstr>
      <vt:lpstr>*Augustine and Pelagianism</vt:lpstr>
      <vt:lpstr>*Augustine and The City of God</vt:lpstr>
      <vt:lpstr>*Augustine and The City of God</vt:lpstr>
      <vt:lpstr>*Augustine and The City of God</vt:lpstr>
      <vt:lpstr>*Augustine and The City of God</vt:lpstr>
      <vt:lpstr>PowerPoint Presentation</vt:lpstr>
      <vt:lpstr>PowerPoint Presentation</vt:lpstr>
      <vt:lpstr>Class Discussion Time</vt:lpstr>
      <vt:lpstr>*Class Discussion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2983</cp:revision>
  <cp:lastPrinted>2019-06-16T13:41:50Z</cp:lastPrinted>
  <dcterms:created xsi:type="dcterms:W3CDTF">2018-06-08T00:19:32Z</dcterms:created>
  <dcterms:modified xsi:type="dcterms:W3CDTF">2019-06-16T23:32:27Z</dcterms:modified>
</cp:coreProperties>
</file>