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388" r:id="rId2"/>
    <p:sldMasterId id="2147485400" r:id="rId3"/>
    <p:sldMasterId id="2147485412" r:id="rId4"/>
  </p:sldMasterIdLst>
  <p:notesMasterIdLst>
    <p:notesMasterId r:id="rId31"/>
  </p:notesMasterIdLst>
  <p:handoutMasterIdLst>
    <p:handoutMasterId r:id="rId32"/>
  </p:handoutMasterIdLst>
  <p:sldIdLst>
    <p:sldId id="1676" r:id="rId5"/>
    <p:sldId id="1677" r:id="rId6"/>
    <p:sldId id="1682" r:id="rId7"/>
    <p:sldId id="1678" r:id="rId8"/>
    <p:sldId id="1683" r:id="rId9"/>
    <p:sldId id="1694" r:id="rId10"/>
    <p:sldId id="1685" r:id="rId11"/>
    <p:sldId id="1686" r:id="rId12"/>
    <p:sldId id="1687" r:id="rId13"/>
    <p:sldId id="1688" r:id="rId14"/>
    <p:sldId id="1689" r:id="rId15"/>
    <p:sldId id="1690" r:id="rId16"/>
    <p:sldId id="1691" r:id="rId17"/>
    <p:sldId id="1692" r:id="rId18"/>
    <p:sldId id="1695" r:id="rId19"/>
    <p:sldId id="1696" r:id="rId20"/>
    <p:sldId id="1698" r:id="rId21"/>
    <p:sldId id="1704" r:id="rId22"/>
    <p:sldId id="1705" r:id="rId23"/>
    <p:sldId id="1706" r:id="rId24"/>
    <p:sldId id="1700" r:id="rId25"/>
    <p:sldId id="1701" r:id="rId26"/>
    <p:sldId id="1703" r:id="rId27"/>
    <p:sldId id="1679" r:id="rId28"/>
    <p:sldId id="1680" r:id="rId29"/>
    <p:sldId id="1681" r:id="rId30"/>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6/25/2019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6/25/2019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75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50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7670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993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486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7700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320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308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9660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2363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9402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5863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535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21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3290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09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0066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50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7836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270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3631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3425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4833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428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5709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3939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30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848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678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3632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8603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7801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780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6/25/2019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9812216"/>
      </p:ext>
    </p:extLst>
  </p:cSld>
  <p:clrMap bg1="lt1" tx1="dk1" bg2="lt2" tx2="dk2" accent1="accent1" accent2="accent2" accent3="accent3" accent4="accent4" accent5="accent5" accent6="accent6" hlink="hlink" folHlink="folHlink"/>
  <p:sldLayoutIdLst>
    <p:sldLayoutId id="2147485389" r:id="rId1"/>
    <p:sldLayoutId id="2147485390" r:id="rId2"/>
    <p:sldLayoutId id="2147485391" r:id="rId3"/>
    <p:sldLayoutId id="2147485392" r:id="rId4"/>
    <p:sldLayoutId id="2147485393" r:id="rId5"/>
    <p:sldLayoutId id="2147485394" r:id="rId6"/>
    <p:sldLayoutId id="2147485395" r:id="rId7"/>
    <p:sldLayoutId id="2147485396" r:id="rId8"/>
    <p:sldLayoutId id="2147485397" r:id="rId9"/>
    <p:sldLayoutId id="2147485398" r:id="rId10"/>
    <p:sldLayoutId id="21474853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0367839"/>
      </p:ext>
    </p:extLst>
  </p:cSld>
  <p:clrMap bg1="lt1" tx1="dk1" bg2="lt2" tx2="dk2" accent1="accent1" accent2="accent2" accent3="accent3" accent4="accent4" accent5="accent5" accent6="accent6" hlink="hlink" folHlink="folHlink"/>
  <p:sldLayoutIdLst>
    <p:sldLayoutId id="2147485401" r:id="rId1"/>
    <p:sldLayoutId id="2147485402" r:id="rId2"/>
    <p:sldLayoutId id="2147485403" r:id="rId3"/>
    <p:sldLayoutId id="2147485404" r:id="rId4"/>
    <p:sldLayoutId id="2147485405" r:id="rId5"/>
    <p:sldLayoutId id="2147485406" r:id="rId6"/>
    <p:sldLayoutId id="2147485407" r:id="rId7"/>
    <p:sldLayoutId id="2147485408" r:id="rId8"/>
    <p:sldLayoutId id="2147485409" r:id="rId9"/>
    <p:sldLayoutId id="2147485410" r:id="rId10"/>
    <p:sldLayoutId id="2147485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6/25/2019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352450"/>
      </p:ext>
    </p:extLst>
  </p:cSld>
  <p:clrMap bg1="lt1" tx1="dk1" bg2="lt2" tx2="dk2" accent1="accent1" accent2="accent2" accent3="accent3" accent4="accent4" accent5="accent5" accent6="accent6" hlink="hlink" folHlink="folHlink"/>
  <p:sldLayoutIdLst>
    <p:sldLayoutId id="2147485413" r:id="rId1"/>
    <p:sldLayoutId id="2147485414" r:id="rId2"/>
    <p:sldLayoutId id="2147485415" r:id="rId3"/>
    <p:sldLayoutId id="2147485416" r:id="rId4"/>
    <p:sldLayoutId id="2147485417" r:id="rId5"/>
    <p:sldLayoutId id="2147485418" r:id="rId6"/>
    <p:sldLayoutId id="2147485419" r:id="rId7"/>
    <p:sldLayoutId id="2147485420" r:id="rId8"/>
    <p:sldLayoutId id="2147485421" r:id="rId9"/>
    <p:sldLayoutId id="2147485422" r:id="rId10"/>
    <p:sldLayoutId id="2147485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9.xml"/><Relationship Id="rId1" Type="http://schemas.openxmlformats.org/officeDocument/2006/relationships/themeOverride" Target="../theme/themeOverride20.xml"/><Relationship Id="rId4" Type="http://schemas.openxmlformats.org/officeDocument/2006/relationships/hyperlink" Target="https://sgwmscog.com/wp-content/uploads/Council-of-Nicea-2-1.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9.xml"/><Relationship Id="rId1" Type="http://schemas.openxmlformats.org/officeDocument/2006/relationships/themeOverride" Target="../theme/themeOverride21.xml"/><Relationship Id="rId4" Type="http://schemas.openxmlformats.org/officeDocument/2006/relationships/hyperlink" Target="https://www.hopehelps.org/volunteer-appreciation-week-201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hyperlink" Target="https://www.thoughtco.com/saint-jerome-profile-178903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573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*Jerome’s Early Years</a:t>
            </a:r>
          </a:p>
        </p:txBody>
      </p:sp>
      <p:sp>
        <p:nvSpPr>
          <p:cNvPr id="4" name="Content Placeholder 3"/>
          <p:cNvSpPr>
            <a:spLocks noGrp="1"/>
          </p:cNvSpPr>
          <p:nvPr>
            <p:ph idx="1"/>
          </p:nvPr>
        </p:nvSpPr>
        <p:spPr>
          <a:xfrm>
            <a:off x="266700" y="728246"/>
            <a:ext cx="8610600" cy="5791200"/>
          </a:xfrm>
        </p:spPr>
        <p:txBody>
          <a:bodyPr>
            <a:normAutofit fontScale="85000" lnSpcReduction="20000"/>
          </a:bodyPr>
          <a:lstStyle/>
          <a:p>
            <a:r>
              <a:rPr lang="en-US" dirty="0"/>
              <a:t>Meanwhile, </a:t>
            </a:r>
            <a:r>
              <a:rPr lang="en-US" dirty="0" smtClean="0"/>
              <a:t>Jerome received a </a:t>
            </a:r>
            <a:r>
              <a:rPr lang="en-US" dirty="0"/>
              <a:t>great deal of help </a:t>
            </a:r>
            <a:r>
              <a:rPr lang="en-US" dirty="0" smtClean="0"/>
              <a:t>from a </a:t>
            </a:r>
            <a:r>
              <a:rPr lang="en-US" dirty="0"/>
              <a:t>group of rich and devout women who lived in the palace of a widow, Albina. </a:t>
            </a:r>
            <a:endParaRPr lang="en-US" dirty="0" smtClean="0"/>
          </a:p>
          <a:p>
            <a:r>
              <a:rPr lang="en-US" dirty="0" smtClean="0"/>
              <a:t>Besides </a:t>
            </a:r>
            <a:r>
              <a:rPr lang="en-US" dirty="0"/>
              <a:t>Albina, the </a:t>
            </a:r>
            <a:r>
              <a:rPr lang="en-US" dirty="0" smtClean="0"/>
              <a:t>group </a:t>
            </a:r>
            <a:r>
              <a:rPr lang="en-US" dirty="0"/>
              <a:t>included </a:t>
            </a:r>
            <a:r>
              <a:rPr lang="en-US" dirty="0" smtClean="0"/>
              <a:t>the </a:t>
            </a:r>
            <a:r>
              <a:rPr lang="en-US" dirty="0"/>
              <a:t>scholarly </a:t>
            </a:r>
            <a:r>
              <a:rPr lang="en-US" dirty="0" smtClean="0"/>
              <a:t>Paula, who — </a:t>
            </a:r>
            <a:r>
              <a:rPr lang="en-US" dirty="0"/>
              <a:t>with her daughter Eustochium</a:t>
            </a:r>
            <a:r>
              <a:rPr lang="en-US" dirty="0" smtClean="0"/>
              <a:t>— would </a:t>
            </a:r>
            <a:r>
              <a:rPr lang="en-US" dirty="0"/>
              <a:t>play a leading role in the rest of Jerome’s life. </a:t>
            </a:r>
            <a:endParaRPr lang="en-US" dirty="0" smtClean="0"/>
          </a:p>
          <a:p>
            <a:r>
              <a:rPr lang="en-US" dirty="0" smtClean="0"/>
              <a:t>Jerome visited </a:t>
            </a:r>
            <a:r>
              <a:rPr lang="en-US" dirty="0"/>
              <a:t>that house regularly, for in its women he found devoted disciples, some of whom became accomplished students of Greek and Hebrew. </a:t>
            </a:r>
            <a:endParaRPr lang="en-US" dirty="0" smtClean="0"/>
          </a:p>
          <a:p>
            <a:r>
              <a:rPr lang="en-US" dirty="0" smtClean="0"/>
              <a:t>It </a:t>
            </a:r>
            <a:r>
              <a:rPr lang="en-US" dirty="0"/>
              <a:t>was in that company that Jerome felt most free to discuss the scholarly questions that occupied his mind— particularly questions having to do with the text of the Bible</a:t>
            </a:r>
            <a:r>
              <a:rPr lang="en-US" dirty="0" smtClean="0"/>
              <a:t>.</a:t>
            </a:r>
          </a:p>
          <a:p>
            <a:r>
              <a:rPr lang="en-US" dirty="0" smtClean="0"/>
              <a:t>It’s interesting </a:t>
            </a:r>
            <a:r>
              <a:rPr lang="en-US" dirty="0"/>
              <a:t>that Jerome, who never had any close male friends, and who was obsessed with sex, found such solace in this group of women. </a:t>
            </a:r>
            <a:endParaRPr lang="en-US" dirty="0" smtClean="0"/>
          </a:p>
          <a:p>
            <a:r>
              <a:rPr lang="en-US" dirty="0" smtClean="0"/>
              <a:t>Perhaps </a:t>
            </a:r>
            <a:r>
              <a:rPr lang="en-US" dirty="0"/>
              <a:t>he felt at ease because they did not dare compete with him</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t>Gonzalez, Justo L.. The Story of Christianity: Volume 1: The Early Church to the Dawn of the Reformation (</a:t>
            </a:r>
            <a:r>
              <a:rPr lang="en-US" sz="1400" dirty="0" smtClean="0"/>
              <a:t>p. 236</a:t>
            </a:r>
            <a:r>
              <a:rPr lang="en-US" sz="1400" dirty="0"/>
              <a:t>). </a:t>
            </a:r>
            <a:endParaRPr lang="en-US" sz="1400" dirty="0">
              <a:solidFill>
                <a:prstClr val="black"/>
              </a:solidFill>
            </a:endParaRPr>
          </a:p>
        </p:txBody>
      </p:sp>
    </p:spTree>
    <p:extLst>
      <p:ext uri="{BB962C8B-B14F-4D97-AF65-F5344CB8AC3E}">
        <p14:creationId xmlns:p14="http://schemas.microsoft.com/office/powerpoint/2010/main" val="3063042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*Jerome’s Early Years</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But </a:t>
            </a:r>
            <a:r>
              <a:rPr lang="en-US" dirty="0"/>
              <a:t>during his short three-year stint </a:t>
            </a:r>
            <a:r>
              <a:rPr lang="en-US" dirty="0" smtClean="0"/>
              <a:t>in Rome, </a:t>
            </a:r>
            <a:r>
              <a:rPr lang="en-US" dirty="0"/>
              <a:t>Jerome offended the pleasure-loving Romans with his sharp tongue and blunt criticism. </a:t>
            </a:r>
            <a:endParaRPr lang="en-US" dirty="0" smtClean="0"/>
          </a:p>
          <a:p>
            <a:r>
              <a:rPr lang="en-US" dirty="0" smtClean="0"/>
              <a:t>As </a:t>
            </a:r>
            <a:r>
              <a:rPr lang="en-US" dirty="0"/>
              <a:t>one historian put it, “He detested most of the Romans and did not apologize for detesting them.” </a:t>
            </a:r>
            <a:endParaRPr lang="en-US" dirty="0" smtClean="0"/>
          </a:p>
          <a:p>
            <a:r>
              <a:rPr lang="en-US" dirty="0" smtClean="0"/>
              <a:t>He </a:t>
            </a:r>
            <a:r>
              <a:rPr lang="en-US" dirty="0"/>
              <a:t>mocked the </a:t>
            </a:r>
            <a:r>
              <a:rPr lang="en-US" dirty="0" smtClean="0"/>
              <a:t>Roman religious leaders for such things as their: </a:t>
            </a:r>
          </a:p>
          <a:p>
            <a:pPr lvl="1"/>
            <a:r>
              <a:rPr lang="en-US" b="1" dirty="0" smtClean="0"/>
              <a:t>Lack </a:t>
            </a:r>
            <a:r>
              <a:rPr lang="en-US" b="1" dirty="0"/>
              <a:t>of </a:t>
            </a:r>
            <a:r>
              <a:rPr lang="en-US" b="1" dirty="0" smtClean="0"/>
              <a:t>charity</a:t>
            </a:r>
            <a:r>
              <a:rPr lang="en-US" dirty="0" smtClean="0"/>
              <a:t>: “I </a:t>
            </a:r>
            <a:r>
              <a:rPr lang="en-US" dirty="0"/>
              <a:t>have not faith and mercy, but such as I have, silver and gold—that I don't give to you </a:t>
            </a:r>
            <a:r>
              <a:rPr lang="en-US" dirty="0" smtClean="0"/>
              <a:t>either.”</a:t>
            </a:r>
          </a:p>
          <a:p>
            <a:pPr lvl="1"/>
            <a:r>
              <a:rPr lang="en-US" b="1" dirty="0" smtClean="0"/>
              <a:t>Vanity</a:t>
            </a:r>
            <a:r>
              <a:rPr lang="en-US" dirty="0" smtClean="0"/>
              <a:t>: “</a:t>
            </a:r>
            <a:r>
              <a:rPr lang="en-US" dirty="0"/>
              <a:t>The only thought of such men is their </a:t>
            </a:r>
            <a:r>
              <a:rPr lang="en-US" dirty="0" smtClean="0"/>
              <a:t>clothes—Are </a:t>
            </a:r>
            <a:r>
              <a:rPr lang="en-US" dirty="0"/>
              <a:t>they pleasantly </a:t>
            </a:r>
            <a:r>
              <a:rPr lang="en-US" dirty="0" smtClean="0"/>
              <a:t>perfumed? Do </a:t>
            </a:r>
            <a:r>
              <a:rPr lang="en-US" dirty="0"/>
              <a:t>their shoes fit smoothly</a:t>
            </a:r>
            <a:r>
              <a:rPr lang="en-US" dirty="0" smtClean="0"/>
              <a:t>?”</a:t>
            </a:r>
          </a:p>
          <a:p>
            <a:pPr lvl="1"/>
            <a:r>
              <a:rPr lang="en-US" b="1" dirty="0" smtClean="0"/>
              <a:t>Pride </a:t>
            </a:r>
            <a:r>
              <a:rPr lang="en-US" b="1" dirty="0"/>
              <a:t>in their </a:t>
            </a:r>
            <a:r>
              <a:rPr lang="en-US" b="1" dirty="0" smtClean="0"/>
              <a:t>Beards</a:t>
            </a:r>
            <a:r>
              <a:rPr lang="en-US" dirty="0" smtClean="0"/>
              <a:t>: “If </a:t>
            </a:r>
            <a:r>
              <a:rPr lang="en-US" dirty="0"/>
              <a:t>there is any holiness in a beard, nobody is holier than a goat</a:t>
            </a:r>
            <a:r>
              <a:rPr lang="en-US" dirty="0" smtClean="0"/>
              <a:t>!” </a:t>
            </a:r>
          </a:p>
          <a:p>
            <a:pPr lvl="1"/>
            <a:r>
              <a:rPr lang="en-US" b="1" dirty="0" smtClean="0"/>
              <a:t>Ignorance </a:t>
            </a:r>
            <a:r>
              <a:rPr lang="en-US" b="1" dirty="0"/>
              <a:t>of </a:t>
            </a:r>
            <a:r>
              <a:rPr lang="en-US" b="1" dirty="0" smtClean="0"/>
              <a:t>Scripture</a:t>
            </a:r>
            <a:r>
              <a:rPr lang="en-US" dirty="0" smtClean="0"/>
              <a:t>: “It </a:t>
            </a:r>
            <a:r>
              <a:rPr lang="en-US" dirty="0"/>
              <a:t>is bad enough to teach what you do not know, but even worse...not even to be </a:t>
            </a:r>
            <a:r>
              <a:rPr lang="en-US" b="1" i="1" dirty="0"/>
              <a:t>aware</a:t>
            </a:r>
            <a:r>
              <a:rPr lang="en-US" dirty="0"/>
              <a:t> that you do not know</a:t>
            </a:r>
            <a:r>
              <a:rPr lang="en-US" dirty="0" smtClean="0"/>
              <a:t>”. </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t>Galli, Mark. 131 Christians Everyone Should Know (pp. 338-339). B&amp;H Publishing Group. </a:t>
            </a:r>
            <a:endParaRPr lang="en-US" sz="1400" dirty="0">
              <a:solidFill>
                <a:prstClr val="black"/>
              </a:solidFill>
            </a:endParaRPr>
          </a:p>
        </p:txBody>
      </p:sp>
    </p:spTree>
    <p:extLst>
      <p:ext uri="{BB962C8B-B14F-4D97-AF65-F5344CB8AC3E}">
        <p14:creationId xmlns:p14="http://schemas.microsoft.com/office/powerpoint/2010/main" val="202186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*Jerome’s Early Years</a:t>
            </a:r>
          </a:p>
        </p:txBody>
      </p:sp>
      <p:sp>
        <p:nvSpPr>
          <p:cNvPr id="4" name="Content Placeholder 3"/>
          <p:cNvSpPr>
            <a:spLocks noGrp="1"/>
          </p:cNvSpPr>
          <p:nvPr>
            <p:ph idx="1"/>
          </p:nvPr>
        </p:nvSpPr>
        <p:spPr>
          <a:xfrm>
            <a:off x="266700" y="728246"/>
            <a:ext cx="8610600" cy="5791200"/>
          </a:xfrm>
        </p:spPr>
        <p:txBody>
          <a:bodyPr>
            <a:normAutofit/>
          </a:bodyPr>
          <a:lstStyle/>
          <a:p>
            <a:r>
              <a:rPr lang="en-US" dirty="0"/>
              <a:t>When </a:t>
            </a:r>
            <a:r>
              <a:rPr lang="en-US" dirty="0" smtClean="0"/>
              <a:t>Bishop Damasus </a:t>
            </a:r>
            <a:r>
              <a:rPr lang="en-US" dirty="0"/>
              <a:t>died, </a:t>
            </a:r>
            <a:r>
              <a:rPr lang="en-US" dirty="0" smtClean="0"/>
              <a:t>in AD 384</a:t>
            </a:r>
            <a:r>
              <a:rPr lang="en-US" dirty="0"/>
              <a:t>, Jerome lost his staunchest defender. </a:t>
            </a:r>
            <a:endParaRPr lang="en-US" dirty="0" smtClean="0"/>
          </a:p>
          <a:p>
            <a:r>
              <a:rPr lang="en-US" dirty="0" smtClean="0"/>
              <a:t>Siricius</a:t>
            </a:r>
            <a:r>
              <a:rPr lang="en-US" dirty="0"/>
              <a:t>, the new </a:t>
            </a:r>
            <a:r>
              <a:rPr lang="en-US" dirty="0" smtClean="0"/>
              <a:t>bishop of Rome, </a:t>
            </a:r>
            <a:r>
              <a:rPr lang="en-US" dirty="0"/>
              <a:t>had little use for Jerome’s scholarship. </a:t>
            </a:r>
            <a:endParaRPr lang="en-US" dirty="0" smtClean="0"/>
          </a:p>
          <a:p>
            <a:r>
              <a:rPr lang="en-US" dirty="0" smtClean="0"/>
              <a:t>When </a:t>
            </a:r>
            <a:r>
              <a:rPr lang="en-US" dirty="0"/>
              <a:t>one of Paula’s daughters died, Jerome’s enemies, whom he had criticized for their comfortable life, claimed that her death was due to the rigors </a:t>
            </a:r>
            <a:r>
              <a:rPr lang="en-US" dirty="0" smtClean="0"/>
              <a:t>imposed on her </a:t>
            </a:r>
            <a:r>
              <a:rPr lang="en-US" dirty="0"/>
              <a:t>by Jerome. </a:t>
            </a:r>
            <a:endParaRPr lang="en-US" dirty="0" smtClean="0"/>
          </a:p>
          <a:p>
            <a:r>
              <a:rPr lang="en-US" dirty="0" smtClean="0"/>
              <a:t>Finally</a:t>
            </a:r>
            <a:r>
              <a:rPr lang="en-US" dirty="0"/>
              <a:t>, </a:t>
            </a:r>
            <a:r>
              <a:rPr lang="en-US" dirty="0" smtClean="0"/>
              <a:t>Jerome </a:t>
            </a:r>
            <a:r>
              <a:rPr lang="en-US" dirty="0"/>
              <a:t>decided to leave Rome and go to the Holy Land— or, as he said, “from Babylon to Jerusalem</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a:solidFill>
                  <a:prstClr val="black"/>
                </a:solidFill>
              </a:rPr>
              <a:t>* </a:t>
            </a:r>
            <a:r>
              <a:rPr lang="en-US" sz="1400" dirty="0"/>
              <a:t>Gonzalez, Justo L.. The Story of Christianity: Volume 1: The Early Church to the Dawn of the Reformation (p. 236). </a:t>
            </a:r>
            <a:endParaRPr lang="en-US" sz="1400" dirty="0">
              <a:solidFill>
                <a:prstClr val="black"/>
              </a:solidFill>
            </a:endParaRPr>
          </a:p>
        </p:txBody>
      </p:sp>
    </p:spTree>
    <p:extLst>
      <p:ext uri="{BB962C8B-B14F-4D97-AF65-F5344CB8AC3E}">
        <p14:creationId xmlns:p14="http://schemas.microsoft.com/office/powerpoint/2010/main" val="5757765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*Jerome’s Early Years</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dirty="0"/>
              <a:t>By </a:t>
            </a:r>
            <a:r>
              <a:rPr lang="en-US" dirty="0" smtClean="0"/>
              <a:t>AD 386 both </a:t>
            </a:r>
            <a:r>
              <a:rPr lang="en-US" dirty="0"/>
              <a:t>he and Paula </a:t>
            </a:r>
            <a:r>
              <a:rPr lang="en-US" dirty="0" smtClean="0"/>
              <a:t>(who followed him there) decided </a:t>
            </a:r>
            <a:r>
              <a:rPr lang="en-US" dirty="0"/>
              <a:t>to settle </a:t>
            </a:r>
            <a:r>
              <a:rPr lang="en-US" dirty="0" smtClean="0"/>
              <a:t>in Palestine and </a:t>
            </a:r>
            <a:r>
              <a:rPr lang="en-US" dirty="0"/>
              <a:t>devote themselves to the monastic way of life. </a:t>
            </a:r>
            <a:endParaRPr lang="en-US" dirty="0" smtClean="0"/>
          </a:p>
          <a:p>
            <a:r>
              <a:rPr lang="en-US" dirty="0" smtClean="0"/>
              <a:t>Their </a:t>
            </a:r>
            <a:r>
              <a:rPr lang="en-US" dirty="0"/>
              <a:t>goal, however, was not the extreme asceticism of the desert monks, but rather a life of moderate austerity, spent mostly in study. </a:t>
            </a:r>
            <a:endParaRPr lang="en-US" dirty="0" smtClean="0"/>
          </a:p>
          <a:p>
            <a:r>
              <a:rPr lang="en-US" dirty="0" smtClean="0"/>
              <a:t>Since </a:t>
            </a:r>
            <a:r>
              <a:rPr lang="en-US" dirty="0"/>
              <a:t>Paula was rich, and Jerome was not lacking in means, they founded two monastic houses in Bethlehem, one for women under Paula’s leadership, and another for men under Jerome’s supervision. </a:t>
            </a:r>
            <a:endParaRPr lang="en-US" dirty="0" smtClean="0"/>
          </a:p>
          <a:p>
            <a:r>
              <a:rPr lang="en-US" dirty="0" smtClean="0"/>
              <a:t>He </a:t>
            </a:r>
            <a:r>
              <a:rPr lang="en-US" dirty="0"/>
              <a:t>then furthered his education in Hebrew, in order to translate the Bible, while he taught Latin to the children of the neighborhood, and Greek and Hebrew to Paula’s nuns</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a:solidFill>
                  <a:prstClr val="black"/>
                </a:solidFill>
              </a:rPr>
              <a:t>* </a:t>
            </a:r>
            <a:r>
              <a:rPr lang="en-US" sz="1400" dirty="0"/>
              <a:t>Gonzalez, Justo L.. The Story of Christianity: Volume 1: The Early Church to the Dawn of the Reformation (p. 236). </a:t>
            </a:r>
            <a:endParaRPr lang="en-US" sz="1400" dirty="0">
              <a:solidFill>
                <a:prstClr val="black"/>
              </a:solidFill>
            </a:endParaRPr>
          </a:p>
        </p:txBody>
      </p:sp>
    </p:spTree>
    <p:extLst>
      <p:ext uri="{BB962C8B-B14F-4D97-AF65-F5344CB8AC3E}">
        <p14:creationId xmlns:p14="http://schemas.microsoft.com/office/powerpoint/2010/main" val="2328753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 and the Latin Vulgate</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smtClean="0"/>
              <a:t>While living in Bethlehem, </a:t>
            </a:r>
            <a:r>
              <a:rPr lang="en-US" smtClean="0"/>
              <a:t>Jerome primarily devoted </a:t>
            </a:r>
            <a:r>
              <a:rPr lang="en-US" dirty="0"/>
              <a:t>himself to the work that would be his great literary monument: the translation of the Bible into Latin. </a:t>
            </a:r>
            <a:endParaRPr lang="en-US" dirty="0" smtClean="0"/>
          </a:p>
          <a:p>
            <a:r>
              <a:rPr lang="en-US" dirty="0" smtClean="0"/>
              <a:t>By </a:t>
            </a:r>
            <a:r>
              <a:rPr lang="en-US" dirty="0"/>
              <a:t>then there were other </a:t>
            </a:r>
            <a:r>
              <a:rPr lang="en-US" dirty="0" smtClean="0"/>
              <a:t>Latin translations</a:t>
            </a:r>
            <a:r>
              <a:rPr lang="en-US" dirty="0"/>
              <a:t>, but these had been done on the basis of the Septuagint— the ancient translation of the Hebrew text into Greek. </a:t>
            </a:r>
            <a:endParaRPr lang="en-US" dirty="0" smtClean="0"/>
          </a:p>
          <a:p>
            <a:r>
              <a:rPr lang="en-US" dirty="0" smtClean="0"/>
              <a:t>What </a:t>
            </a:r>
            <a:r>
              <a:rPr lang="en-US" dirty="0"/>
              <a:t>Jerome then undertook was a direct translation from Hebrew. </a:t>
            </a:r>
            <a:endParaRPr lang="en-US" dirty="0" smtClean="0"/>
          </a:p>
          <a:p>
            <a:r>
              <a:rPr lang="en-US" dirty="0" smtClean="0"/>
              <a:t>After </a:t>
            </a:r>
            <a:r>
              <a:rPr lang="en-US" dirty="0"/>
              <a:t>many years of work, interrupted by a voluminous correspondence and by the calamities that shook the Roman world, Jerome completed this enormous task. </a:t>
            </a:r>
            <a:endParaRPr lang="en-US" dirty="0" smtClean="0"/>
          </a:p>
          <a:p>
            <a:r>
              <a:rPr lang="en-US" dirty="0" smtClean="0"/>
              <a:t>Jerome’s </a:t>
            </a:r>
            <a:r>
              <a:rPr lang="en-US" dirty="0"/>
              <a:t>version, commonly known as the Vulgate, eventually became the standard Bible of the entire Latin-speaking church. </a:t>
            </a:r>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a:solidFill>
                  <a:prstClr val="black"/>
                </a:solidFill>
              </a:rPr>
              <a:t>* </a:t>
            </a:r>
            <a:r>
              <a:rPr lang="en-US" sz="1400" dirty="0"/>
              <a:t>Gonzalez, Justo L.. The Story of Christianity: Volume 1: The Early Church to the Dawn of the Reformation (p. </a:t>
            </a:r>
            <a:r>
              <a:rPr lang="en-US" sz="1400" dirty="0" smtClean="0"/>
              <a:t>237). </a:t>
            </a:r>
            <a:endParaRPr lang="en-US" sz="1400" dirty="0">
              <a:solidFill>
                <a:prstClr val="black"/>
              </a:solidFill>
            </a:endParaRPr>
          </a:p>
        </p:txBody>
      </p:sp>
    </p:spTree>
    <p:extLst>
      <p:ext uri="{BB962C8B-B14F-4D97-AF65-F5344CB8AC3E}">
        <p14:creationId xmlns:p14="http://schemas.microsoft.com/office/powerpoint/2010/main" val="1759679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 and the Latin Vulgate</a:t>
            </a:r>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a:t>But at first the Vulgate was not as well received as Jerome had wished. </a:t>
            </a:r>
            <a:endParaRPr lang="en-US" dirty="0" smtClean="0"/>
          </a:p>
          <a:p>
            <a:r>
              <a:rPr lang="en-US" dirty="0" smtClean="0"/>
              <a:t>The </a:t>
            </a:r>
            <a:r>
              <a:rPr lang="en-US" dirty="0"/>
              <a:t>new translation, naturally enough, altered the favorite texts of some people, and many demanded to know who had given Jerome authority to tamper with scripture. </a:t>
            </a:r>
            <a:endParaRPr lang="en-US" dirty="0" smtClean="0"/>
          </a:p>
          <a:p>
            <a:r>
              <a:rPr lang="en-US" dirty="0" smtClean="0"/>
              <a:t>Furthermore</a:t>
            </a:r>
            <a:r>
              <a:rPr lang="en-US" dirty="0"/>
              <a:t>, many believed the legend that the Septuagint had been the work of independent translators who, upon comparing their work, found themselves in total agreement. </a:t>
            </a:r>
            <a:endParaRPr lang="en-US" dirty="0" smtClean="0"/>
          </a:p>
          <a:p>
            <a:r>
              <a:rPr lang="en-US" dirty="0" smtClean="0"/>
              <a:t>That </a:t>
            </a:r>
            <a:r>
              <a:rPr lang="en-US" dirty="0"/>
              <a:t>legend had long been used to argue that the Septuagint was just as inspired as the Hebrew text. </a:t>
            </a:r>
            <a:endParaRPr lang="en-US" dirty="0" smtClean="0"/>
          </a:p>
          <a:p>
            <a:r>
              <a:rPr lang="en-US" dirty="0" smtClean="0"/>
              <a:t>Therefore</a:t>
            </a:r>
            <a:r>
              <a:rPr lang="en-US" dirty="0"/>
              <a:t>, when Jerome published a version that </a:t>
            </a:r>
            <a:r>
              <a:rPr lang="en-US" b="1" i="1" dirty="0"/>
              <a:t>disagreed</a:t>
            </a:r>
            <a:r>
              <a:rPr lang="en-US" dirty="0"/>
              <a:t> with the Septuagint, there were many who felt that he lacked respect for the inspired Word of God</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a:solidFill>
                  <a:prstClr val="black"/>
                </a:solidFill>
              </a:rPr>
              <a:t>* </a:t>
            </a:r>
            <a:r>
              <a:rPr lang="en-US" sz="1400" dirty="0"/>
              <a:t>Gonzalez, Justo L.. The Story of Christianity: Volume 1: The Early Church to the Dawn of the Reformation (p. </a:t>
            </a:r>
            <a:r>
              <a:rPr lang="en-US" sz="1400" dirty="0" smtClean="0"/>
              <a:t>237). </a:t>
            </a:r>
            <a:endParaRPr lang="en-US" sz="1400" dirty="0">
              <a:solidFill>
                <a:prstClr val="black"/>
              </a:solidFill>
            </a:endParaRPr>
          </a:p>
        </p:txBody>
      </p:sp>
    </p:spTree>
    <p:extLst>
      <p:ext uri="{BB962C8B-B14F-4D97-AF65-F5344CB8AC3E}">
        <p14:creationId xmlns:p14="http://schemas.microsoft.com/office/powerpoint/2010/main" val="2503231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 and the Latin Vulgate</a:t>
            </a:r>
          </a:p>
        </p:txBody>
      </p:sp>
      <p:sp>
        <p:nvSpPr>
          <p:cNvPr id="4" name="Content Placeholder 3"/>
          <p:cNvSpPr>
            <a:spLocks noGrp="1"/>
          </p:cNvSpPr>
          <p:nvPr>
            <p:ph idx="1"/>
          </p:nvPr>
        </p:nvSpPr>
        <p:spPr>
          <a:xfrm>
            <a:off x="266700" y="728246"/>
            <a:ext cx="8610600" cy="5791200"/>
          </a:xfrm>
        </p:spPr>
        <p:txBody>
          <a:bodyPr>
            <a:normAutofit lnSpcReduction="10000"/>
          </a:bodyPr>
          <a:lstStyle/>
          <a:p>
            <a:r>
              <a:rPr lang="en-US" sz="3200" dirty="0"/>
              <a:t>Such criticism </a:t>
            </a:r>
            <a:r>
              <a:rPr lang="en-US" sz="3200" dirty="0" smtClean="0"/>
              <a:t>came not just </a:t>
            </a:r>
            <a:r>
              <a:rPr lang="en-US" sz="3200" dirty="0"/>
              <a:t>from </a:t>
            </a:r>
            <a:r>
              <a:rPr lang="en-US" sz="3200" b="1" i="1" dirty="0"/>
              <a:t>ignorant</a:t>
            </a:r>
            <a:r>
              <a:rPr lang="en-US" sz="3200" dirty="0"/>
              <a:t> believers, but also from some very </a:t>
            </a:r>
            <a:r>
              <a:rPr lang="en-US" sz="3200" b="1" i="1" dirty="0"/>
              <a:t>learned</a:t>
            </a:r>
            <a:r>
              <a:rPr lang="en-US" sz="3200" dirty="0"/>
              <a:t> </a:t>
            </a:r>
            <a:r>
              <a:rPr lang="en-US" sz="3200" dirty="0" smtClean="0"/>
              <a:t>Christians such as </a:t>
            </a:r>
            <a:r>
              <a:rPr lang="en-US" sz="3200" b="1" i="1" dirty="0"/>
              <a:t>Augustine of Hippo</a:t>
            </a:r>
            <a:r>
              <a:rPr lang="en-US" sz="3200" dirty="0"/>
              <a:t> </a:t>
            </a:r>
            <a:r>
              <a:rPr lang="en-US" sz="3200" dirty="0" smtClean="0"/>
              <a:t>who wrote</a:t>
            </a:r>
            <a:r>
              <a:rPr lang="en-US" sz="3200" dirty="0"/>
              <a:t>: </a:t>
            </a:r>
            <a:endParaRPr lang="en-US" sz="3200" dirty="0" smtClean="0"/>
          </a:p>
          <a:p>
            <a:pPr lvl="1"/>
            <a:r>
              <a:rPr lang="en-US" sz="2800" i="1" dirty="0" smtClean="0">
                <a:latin typeface="Cambria" panose="02040503050406030204" pitchFamily="18" charset="0"/>
                <a:ea typeface="Cambria" panose="02040503050406030204" pitchFamily="18" charset="0"/>
              </a:rPr>
              <a:t>I </a:t>
            </a:r>
            <a:r>
              <a:rPr lang="en-US" sz="2800" i="1" dirty="0">
                <a:latin typeface="Cambria" panose="02040503050406030204" pitchFamily="18" charset="0"/>
                <a:ea typeface="Cambria" panose="02040503050406030204" pitchFamily="18" charset="0"/>
              </a:rPr>
              <a:t>pray you not to devote your energies to translating the sacred books to Latin, unless you do as you did earlier in your translation of the book of Job, that is, adding notes that show clearly where your version differs from the Septuagint, whose authority has no equal. . . . Besides, I cannot imagine how, after so long, someone can find in the Hebrew manuscripts anything which so many translators did not see before, especially since they knew Hebrew so well</a:t>
            </a:r>
            <a:r>
              <a:rPr lang="en-US" sz="2800" i="1" dirty="0" smtClean="0">
                <a:latin typeface="Cambria" panose="02040503050406030204" pitchFamily="18" charset="0"/>
                <a:ea typeface="Cambria" panose="02040503050406030204" pitchFamily="18" charset="0"/>
              </a:rPr>
              <a:t>.</a:t>
            </a:r>
            <a:endParaRPr lang="en-US" sz="2800"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a:solidFill>
                  <a:prstClr val="black"/>
                </a:solidFill>
              </a:rPr>
              <a:t>* </a:t>
            </a:r>
            <a:r>
              <a:rPr lang="en-US" sz="1400" dirty="0"/>
              <a:t>Gonzalez, Justo L.. The Story of Christianity: Volume 1: The Early Church to the Dawn of the Reformation (p. </a:t>
            </a:r>
            <a:r>
              <a:rPr lang="en-US" sz="1400" dirty="0" smtClean="0"/>
              <a:t>238). </a:t>
            </a:r>
            <a:endParaRPr lang="en-US" sz="1400" dirty="0">
              <a:solidFill>
                <a:prstClr val="black"/>
              </a:solidFill>
            </a:endParaRPr>
          </a:p>
        </p:txBody>
      </p:sp>
    </p:spTree>
    <p:extLst>
      <p:ext uri="{BB962C8B-B14F-4D97-AF65-F5344CB8AC3E}">
        <p14:creationId xmlns:p14="http://schemas.microsoft.com/office/powerpoint/2010/main" val="1633795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 and the Latin Vulgate</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sz="3000" dirty="0" smtClean="0"/>
              <a:t>As </a:t>
            </a:r>
            <a:r>
              <a:rPr lang="en-US" sz="3000" dirty="0"/>
              <a:t>an example of the </a:t>
            </a:r>
            <a:r>
              <a:rPr lang="en-US" sz="3000" dirty="0" smtClean="0"/>
              <a:t>problems </a:t>
            </a:r>
            <a:r>
              <a:rPr lang="en-US" sz="3000" dirty="0"/>
              <a:t>caused by Jerome’s translation, </a:t>
            </a:r>
            <a:r>
              <a:rPr lang="en-US" sz="3000" dirty="0" smtClean="0"/>
              <a:t>Augustine </a:t>
            </a:r>
            <a:r>
              <a:rPr lang="en-US" sz="3000" dirty="0"/>
              <a:t>refers to the </a:t>
            </a:r>
            <a:r>
              <a:rPr lang="en-US" sz="3000" dirty="0" smtClean="0"/>
              <a:t>way that Jerome </a:t>
            </a:r>
            <a:r>
              <a:rPr lang="en-US" sz="3000" dirty="0"/>
              <a:t>translated the name of the plant that provided shade for the prophet Jonah. </a:t>
            </a:r>
            <a:endParaRPr lang="en-US" sz="3000" dirty="0" smtClean="0"/>
          </a:p>
          <a:p>
            <a:r>
              <a:rPr lang="en-US" sz="3000" dirty="0" smtClean="0"/>
              <a:t>The </a:t>
            </a:r>
            <a:r>
              <a:rPr lang="en-US" sz="3000" dirty="0"/>
              <a:t>traditional version— based on Greek— called it a </a:t>
            </a:r>
            <a:r>
              <a:rPr lang="en-US" sz="3000" b="1" dirty="0"/>
              <a:t>gourd</a:t>
            </a:r>
            <a:r>
              <a:rPr lang="en-US" sz="3000" dirty="0"/>
              <a:t>. Jerome translated it as </a:t>
            </a:r>
            <a:r>
              <a:rPr lang="en-US" sz="3000" b="1" dirty="0"/>
              <a:t>ivy</a:t>
            </a:r>
            <a:r>
              <a:rPr lang="en-US" sz="3000" dirty="0"/>
              <a:t>. Augustine reports: </a:t>
            </a:r>
            <a:endParaRPr lang="en-US" sz="3000" dirty="0" smtClean="0"/>
          </a:p>
          <a:p>
            <a:pPr lvl="1"/>
            <a:r>
              <a:rPr lang="en-US" sz="2600" i="1" dirty="0" smtClean="0">
                <a:latin typeface="Cambria" panose="02040503050406030204" pitchFamily="18" charset="0"/>
                <a:ea typeface="Cambria" panose="02040503050406030204" pitchFamily="18" charset="0"/>
              </a:rPr>
              <a:t>A </a:t>
            </a:r>
            <a:r>
              <a:rPr lang="en-US" sz="2600" i="1" dirty="0">
                <a:latin typeface="Cambria" panose="02040503050406030204" pitchFamily="18" charset="0"/>
                <a:ea typeface="Cambria" panose="02040503050406030204" pitchFamily="18" charset="0"/>
              </a:rPr>
              <a:t>certain bishop, our brother, ordered that your translation be employed in the church he leads. People were surprised that you translated a passage in Jonah in a very different way than they were used to singing [in church] for generations. There was a riot, particularly since the Greeks claimed that the passage was wrong. . . . So you see the consequences of supporting your translation on manuscripts that cannot be verified by known languages [that is, Greek or Latin, rather than Hebrew</a:t>
            </a:r>
            <a:r>
              <a:rPr lang="en-US" sz="2600" i="1" dirty="0" smtClean="0">
                <a:latin typeface="Cambria" panose="02040503050406030204" pitchFamily="18" charset="0"/>
                <a:ea typeface="Cambria" panose="02040503050406030204" pitchFamily="18" charset="0"/>
              </a:rPr>
              <a:t>].</a:t>
            </a:r>
            <a:endParaRPr lang="en-US" sz="2600" i="1" dirty="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a:solidFill>
                  <a:prstClr val="black"/>
                </a:solidFill>
              </a:rPr>
              <a:t>* </a:t>
            </a:r>
            <a:r>
              <a:rPr lang="en-US" sz="1400" dirty="0"/>
              <a:t>Gonzalez, Justo L.. The Story of Christianity: Volume 1: The Early Church to the Dawn of the Reformation (p. </a:t>
            </a:r>
            <a:r>
              <a:rPr lang="en-US" sz="1400" dirty="0" smtClean="0"/>
              <a:t>238). </a:t>
            </a:r>
            <a:endParaRPr lang="en-US" sz="1400" dirty="0">
              <a:solidFill>
                <a:prstClr val="black"/>
              </a:solidFill>
            </a:endParaRPr>
          </a:p>
        </p:txBody>
      </p:sp>
    </p:spTree>
    <p:extLst>
      <p:ext uri="{BB962C8B-B14F-4D97-AF65-F5344CB8AC3E}">
        <p14:creationId xmlns:p14="http://schemas.microsoft.com/office/powerpoint/2010/main" val="4004018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a:t>
            </a:r>
            <a:r>
              <a:rPr lang="en-US" sz="4800" b="1" dirty="0" smtClean="0"/>
              <a:t>Jerome and the OT Apocrypha</a:t>
            </a:r>
            <a:endParaRPr lang="en-US" sz="4800" b="1" dirty="0"/>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sz="3000" dirty="0"/>
              <a:t>Jerome’s knowledge of Hebrew </a:t>
            </a:r>
            <a:r>
              <a:rPr lang="en-US" sz="3000" dirty="0" smtClean="0"/>
              <a:t>also enabled </a:t>
            </a:r>
            <a:r>
              <a:rPr lang="en-US" sz="3000" dirty="0"/>
              <a:t>him to grasp </a:t>
            </a:r>
            <a:r>
              <a:rPr lang="en-US" sz="3000" dirty="0" smtClean="0"/>
              <a:t>another </a:t>
            </a:r>
            <a:r>
              <a:rPr lang="en-US" sz="3000" dirty="0"/>
              <a:t>important fact about the Old Testament </a:t>
            </a:r>
            <a:r>
              <a:rPr lang="en-US" sz="3000" dirty="0" smtClean="0"/>
              <a:t>Scriptures: </a:t>
            </a:r>
            <a:r>
              <a:rPr lang="en-US" sz="3000" dirty="0"/>
              <a:t>He </a:t>
            </a:r>
            <a:r>
              <a:rPr lang="en-US" sz="3000" dirty="0" smtClean="0"/>
              <a:t>realized </a:t>
            </a:r>
            <a:r>
              <a:rPr lang="en-US" sz="3000" dirty="0"/>
              <a:t>that the Greek translation of the Old Testament, the Septuagint, contained certain books which were not found in the Hebrew Old Testament. </a:t>
            </a:r>
            <a:endParaRPr lang="en-US" sz="3000" dirty="0" smtClean="0"/>
          </a:p>
          <a:p>
            <a:r>
              <a:rPr lang="en-US" sz="3000" dirty="0" smtClean="0"/>
              <a:t>Jerome </a:t>
            </a:r>
            <a:r>
              <a:rPr lang="en-US" sz="3000" dirty="0"/>
              <a:t>argued that Christians must accept as part of the authentic Old Testament only those books which the Jews included in the Hebrew Old Testament, and must reject the extra books in the </a:t>
            </a:r>
            <a:r>
              <a:rPr lang="en-US" sz="3000" dirty="0" smtClean="0"/>
              <a:t>Septuagint</a:t>
            </a:r>
            <a:r>
              <a:rPr lang="en-US" sz="3000" dirty="0"/>
              <a:t> </a:t>
            </a:r>
            <a:r>
              <a:rPr lang="en-US" sz="3000" dirty="0" smtClean="0"/>
              <a:t>(though, at the insistence of Damascus, he did translate the apocryphal books into Latin)</a:t>
            </a:r>
          </a:p>
          <a:p>
            <a:r>
              <a:rPr lang="en-US" sz="3000" dirty="0" smtClean="0"/>
              <a:t>The </a:t>
            </a:r>
            <a:r>
              <a:rPr lang="en-US" sz="3000" dirty="0"/>
              <a:t>Church called these extra books the apocrypha, which is Greek for “hidden things” (this refers to the fact that the apocryphal books were not read out in public worship, because the Church did not consider them to be on the same level as the rest of Scripture). </a:t>
            </a:r>
            <a:endParaRPr lang="en-US" sz="3000" dirty="0" smtClean="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a:solidFill>
                  <a:prstClr val="black"/>
                </a:solidFill>
              </a:rPr>
              <a:t>* </a:t>
            </a:r>
            <a:r>
              <a:rPr lang="en-US" sz="1600" dirty="0"/>
              <a:t>Needham, Nick. 2,000 Years of Christ's Power Vol. 1: The Age of the Early Church Fathers</a:t>
            </a:r>
            <a:r>
              <a:rPr lang="en-US" sz="1600" dirty="0" smtClean="0"/>
              <a:t> </a:t>
            </a:r>
            <a:endParaRPr lang="en-US" sz="1600" dirty="0">
              <a:solidFill>
                <a:prstClr val="black"/>
              </a:solidFill>
            </a:endParaRPr>
          </a:p>
        </p:txBody>
      </p:sp>
    </p:spTree>
    <p:extLst>
      <p:ext uri="{BB962C8B-B14F-4D97-AF65-F5344CB8AC3E}">
        <p14:creationId xmlns:p14="http://schemas.microsoft.com/office/powerpoint/2010/main" val="1136603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 and the OT Apocrypha</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sz="3000" dirty="0" smtClean="0"/>
              <a:t>The </a:t>
            </a:r>
            <a:r>
              <a:rPr lang="en-US" sz="3000" dirty="0"/>
              <a:t>Old Testament which Protestants use today is the Hebrew Old Testament as Jerome defined it. </a:t>
            </a:r>
            <a:endParaRPr lang="en-US" sz="3000" dirty="0" smtClean="0"/>
          </a:p>
          <a:p>
            <a:r>
              <a:rPr lang="en-US" sz="3200" dirty="0"/>
              <a:t>Romans 3:2 says that it is to the Jews that the scriptures were entrusted.</a:t>
            </a:r>
            <a:endParaRPr lang="en-US" sz="3000" dirty="0"/>
          </a:p>
          <a:p>
            <a:r>
              <a:rPr lang="en-US" sz="3200" dirty="0" smtClean="0"/>
              <a:t>The </a:t>
            </a:r>
            <a:r>
              <a:rPr lang="en-US" sz="3200" dirty="0"/>
              <a:t>Jews had one canon and as early as 200 years before Christ they laid up the canonical </a:t>
            </a:r>
            <a:r>
              <a:rPr lang="en-US" sz="3200" dirty="0" smtClean="0"/>
              <a:t>books in the temple, but the Jews </a:t>
            </a:r>
            <a:r>
              <a:rPr lang="en-US" sz="3200" b="1" i="1" dirty="0"/>
              <a:t>never</a:t>
            </a:r>
            <a:r>
              <a:rPr lang="en-US" sz="3200" dirty="0"/>
              <a:t> laid up the apocrypha</a:t>
            </a:r>
            <a:r>
              <a:rPr lang="en-US" sz="3200" dirty="0" smtClean="0"/>
              <a:t>.</a:t>
            </a:r>
          </a:p>
          <a:p>
            <a:r>
              <a:rPr lang="en-US" sz="3200" dirty="0" smtClean="0"/>
              <a:t>Until AD 1546 </a:t>
            </a:r>
            <a:r>
              <a:rPr lang="en-US" sz="3200" dirty="0"/>
              <a:t>when the </a:t>
            </a:r>
            <a:r>
              <a:rPr lang="en-US" sz="3200" dirty="0" smtClean="0"/>
              <a:t>Roman Catholic Church incorporated </a:t>
            </a:r>
            <a:r>
              <a:rPr lang="en-US" sz="3200" dirty="0"/>
              <a:t>the apocryphal books into the canon </a:t>
            </a:r>
            <a:r>
              <a:rPr lang="en-US" sz="3200" dirty="0" smtClean="0"/>
              <a:t>at the council </a:t>
            </a:r>
            <a:r>
              <a:rPr lang="en-US" sz="3200" dirty="0"/>
              <a:t>of Trent (and anathematized anyone who didn’t agree</a:t>
            </a:r>
            <a:r>
              <a:rPr lang="en-US" sz="3200" dirty="0" smtClean="0"/>
              <a:t>), there was a good deal of uncertainty about whether or not to include the apocryphal books as a part of the canon.</a:t>
            </a:r>
          </a:p>
          <a:p>
            <a:endParaRPr lang="en-US" sz="3200" dirty="0"/>
          </a:p>
        </p:txBody>
      </p:sp>
      <p:sp>
        <p:nvSpPr>
          <p:cNvPr id="5" name="TextBox 4"/>
          <p:cNvSpPr txBox="1"/>
          <p:nvPr/>
        </p:nvSpPr>
        <p:spPr>
          <a:xfrm>
            <a:off x="0" y="6519446"/>
            <a:ext cx="9144000" cy="584775"/>
          </a:xfrm>
          <a:prstGeom prst="rect">
            <a:avLst/>
          </a:prstGeom>
          <a:noFill/>
        </p:spPr>
        <p:txBody>
          <a:bodyPr wrap="square" rtlCol="0">
            <a:spAutoFit/>
          </a:bodyPr>
          <a:lstStyle/>
          <a:p>
            <a:r>
              <a:rPr lang="en-US" sz="1400" dirty="0" smtClean="0">
                <a:solidFill>
                  <a:prstClr val="black"/>
                </a:solidFill>
              </a:rPr>
              <a:t>*</a:t>
            </a:r>
            <a:r>
              <a:rPr lang="en-US" sz="1600" dirty="0" smtClean="0"/>
              <a:t>James </a:t>
            </a:r>
            <a:r>
              <a:rPr lang="en-US" sz="1600" dirty="0"/>
              <a:t>White – 2016 Church History Series; Lesson </a:t>
            </a:r>
            <a:r>
              <a:rPr lang="en-US" sz="1600" dirty="0" smtClean="0"/>
              <a:t>37 – Jerome</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1798817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What did Pelagius find among </a:t>
            </a:r>
            <a:r>
              <a:rPr lang="en-US" dirty="0"/>
              <a:t>Roman Christians </a:t>
            </a:r>
            <a:r>
              <a:rPr lang="en-US" dirty="0" smtClean="0"/>
              <a:t>that shocked </a:t>
            </a:r>
            <a:r>
              <a:rPr lang="en-US" dirty="0"/>
              <a:t>him to the core of his </a:t>
            </a:r>
            <a:r>
              <a:rPr lang="en-US" dirty="0" smtClean="0"/>
              <a:t>being?</a:t>
            </a:r>
          </a:p>
          <a:p>
            <a:pPr lvl="1"/>
            <a:r>
              <a:rPr lang="en-US" dirty="0" smtClean="0"/>
              <a:t>He felt that most </a:t>
            </a:r>
            <a:r>
              <a:rPr lang="en-US" dirty="0"/>
              <a:t>of </a:t>
            </a:r>
            <a:r>
              <a:rPr lang="en-US" dirty="0" smtClean="0"/>
              <a:t>them viewed </a:t>
            </a:r>
            <a:r>
              <a:rPr lang="en-US" dirty="0"/>
              <a:t>Christianity as a set of rituals which offered bliss in the future life, without the slightest hint that it should also influence their moral behavior in the present</a:t>
            </a:r>
            <a:r>
              <a:rPr lang="en-US" dirty="0" smtClean="0"/>
              <a:t>.</a:t>
            </a:r>
          </a:p>
          <a:p>
            <a:r>
              <a:rPr lang="en-US" dirty="0" smtClean="0"/>
              <a:t>In what way did Pelagius believe that Adam’s sin affected the rest of humanity? Contrast this with Augustine’s view of Adam’s sin.</a:t>
            </a:r>
          </a:p>
          <a:p>
            <a:pPr lvl="1"/>
            <a:r>
              <a:rPr lang="en-US" dirty="0" smtClean="0"/>
              <a:t>Pelagius believed that Adam set </a:t>
            </a:r>
            <a:r>
              <a:rPr lang="en-US" dirty="0"/>
              <a:t>a fatally bad example, which most of Adam’s sons and daughters had freely </a:t>
            </a:r>
            <a:r>
              <a:rPr lang="en-US" dirty="0" smtClean="0"/>
              <a:t>followed.</a:t>
            </a:r>
          </a:p>
          <a:p>
            <a:pPr lvl="1"/>
            <a:r>
              <a:rPr lang="en-US" dirty="0"/>
              <a:t>Augustine believed taught that the whole human race was “in Adam” and shared </a:t>
            </a:r>
            <a:r>
              <a:rPr lang="en-US" dirty="0" smtClean="0"/>
              <a:t>in his </a:t>
            </a:r>
            <a:r>
              <a:rPr lang="en-US" dirty="0"/>
              <a:t>fall. </a:t>
            </a:r>
            <a:r>
              <a:rPr lang="en-US" dirty="0" smtClean="0"/>
              <a:t>Consequently, every </a:t>
            </a:r>
            <a:r>
              <a:rPr lang="en-US" dirty="0"/>
              <a:t>individual, from earliest infancy to old age, deserves nothing but damnation. </a:t>
            </a:r>
            <a:endParaRPr lang="en-US" dirty="0" smtClean="0"/>
          </a:p>
          <a:p>
            <a:r>
              <a:rPr lang="en-US" dirty="0" smtClean="0"/>
              <a:t>By what means did Pelagius believe that some </a:t>
            </a:r>
            <a:r>
              <a:rPr lang="en-US" dirty="0"/>
              <a:t>people </a:t>
            </a:r>
            <a:r>
              <a:rPr lang="en-US" dirty="0" smtClean="0"/>
              <a:t>could remain </a:t>
            </a:r>
            <a:r>
              <a:rPr lang="en-US" dirty="0"/>
              <a:t>sinless throughout their </a:t>
            </a:r>
            <a:r>
              <a:rPr lang="en-US" dirty="0" smtClean="0"/>
              <a:t>lives?</a:t>
            </a:r>
          </a:p>
          <a:p>
            <a:pPr lvl="1"/>
            <a:r>
              <a:rPr lang="en-US" dirty="0" smtClean="0"/>
              <a:t>By </a:t>
            </a:r>
            <a:r>
              <a:rPr lang="en-US" dirty="0"/>
              <a:t>a proper use of their free-will</a:t>
            </a:r>
          </a:p>
          <a:p>
            <a:endParaRPr lang="en-US" dirty="0"/>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3135749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 and the OT Apocrypha</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sz="3200" dirty="0" smtClean="0"/>
              <a:t>But generally speaking, the </a:t>
            </a:r>
            <a:r>
              <a:rPr lang="en-US" sz="3200" b="1" i="1" dirty="0"/>
              <a:t>more</a:t>
            </a:r>
            <a:r>
              <a:rPr lang="en-US" sz="3200" dirty="0"/>
              <a:t> a writer </a:t>
            </a:r>
            <a:r>
              <a:rPr lang="en-US" sz="3200" dirty="0" smtClean="0"/>
              <a:t>knew </a:t>
            </a:r>
            <a:r>
              <a:rPr lang="en-US" sz="3200" dirty="0"/>
              <a:t>of Judaism, Hebrew and the Old Testament, the </a:t>
            </a:r>
            <a:r>
              <a:rPr lang="en-US" sz="3200" b="1" i="1" dirty="0"/>
              <a:t>less</a:t>
            </a:r>
            <a:r>
              <a:rPr lang="en-US" sz="3200" dirty="0"/>
              <a:t> likely they </a:t>
            </a:r>
            <a:r>
              <a:rPr lang="en-US" sz="3200" dirty="0" smtClean="0"/>
              <a:t>were </a:t>
            </a:r>
            <a:r>
              <a:rPr lang="en-US" sz="3200" dirty="0"/>
              <a:t>to believe the apocryphal books </a:t>
            </a:r>
            <a:r>
              <a:rPr lang="en-US" sz="3200" dirty="0" smtClean="0"/>
              <a:t>were a part of the canon of scripture:</a:t>
            </a:r>
          </a:p>
          <a:p>
            <a:pPr lvl="1"/>
            <a:r>
              <a:rPr lang="en-US" b="1" dirty="0"/>
              <a:t>Melito of Sardis </a:t>
            </a:r>
            <a:r>
              <a:rPr lang="en-US" dirty="0"/>
              <a:t>in </a:t>
            </a:r>
            <a:r>
              <a:rPr lang="en-US" dirty="0" smtClean="0"/>
              <a:t>AD 170 rejected </a:t>
            </a:r>
            <a:r>
              <a:rPr lang="en-US" dirty="0"/>
              <a:t>the apocryphal books </a:t>
            </a:r>
            <a:r>
              <a:rPr lang="en-US" dirty="0" smtClean="0"/>
              <a:t>as scripture because </a:t>
            </a:r>
            <a:r>
              <a:rPr lang="en-US" dirty="0"/>
              <a:t>he </a:t>
            </a:r>
            <a:r>
              <a:rPr lang="en-US" dirty="0" smtClean="0"/>
              <a:t>inquired </a:t>
            </a:r>
            <a:r>
              <a:rPr lang="en-US" dirty="0"/>
              <a:t>of the </a:t>
            </a:r>
            <a:r>
              <a:rPr lang="en-US" dirty="0" smtClean="0"/>
              <a:t>Jews.</a:t>
            </a:r>
            <a:endParaRPr lang="en-US" dirty="0"/>
          </a:p>
          <a:p>
            <a:pPr lvl="1"/>
            <a:r>
              <a:rPr lang="en-US" b="1" dirty="0"/>
              <a:t>Origen</a:t>
            </a:r>
            <a:r>
              <a:rPr lang="en-US" dirty="0"/>
              <a:t> in the early </a:t>
            </a:r>
            <a:r>
              <a:rPr lang="en-US" dirty="0" smtClean="0"/>
              <a:t>third century – </a:t>
            </a:r>
            <a:r>
              <a:rPr lang="en-US" dirty="0"/>
              <a:t>rejected the </a:t>
            </a:r>
            <a:r>
              <a:rPr lang="en-US" dirty="0" smtClean="0"/>
              <a:t>apocryphal books. </a:t>
            </a:r>
          </a:p>
          <a:p>
            <a:pPr lvl="1"/>
            <a:r>
              <a:rPr lang="en-US" dirty="0" smtClean="0"/>
              <a:t>His </a:t>
            </a:r>
            <a:r>
              <a:rPr lang="en-US" dirty="0"/>
              <a:t>student </a:t>
            </a:r>
            <a:r>
              <a:rPr lang="en-US" b="1" dirty="0"/>
              <a:t>Rufinus</a:t>
            </a:r>
            <a:r>
              <a:rPr lang="en-US" dirty="0"/>
              <a:t> </a:t>
            </a:r>
            <a:r>
              <a:rPr lang="en-US" dirty="0" smtClean="0"/>
              <a:t>in late fourth century - </a:t>
            </a:r>
            <a:r>
              <a:rPr lang="en-US" dirty="0"/>
              <a:t>rejected the apocryphal </a:t>
            </a:r>
            <a:r>
              <a:rPr lang="en-US" dirty="0" smtClean="0"/>
              <a:t>books. </a:t>
            </a:r>
            <a:endParaRPr lang="en-US" dirty="0"/>
          </a:p>
          <a:p>
            <a:pPr lvl="1"/>
            <a:r>
              <a:rPr lang="en-US" b="1" dirty="0"/>
              <a:t>Jerome</a:t>
            </a:r>
            <a:r>
              <a:rPr lang="en-US" dirty="0"/>
              <a:t> - rejected the apocryphal books </a:t>
            </a:r>
          </a:p>
          <a:p>
            <a:pPr lvl="1"/>
            <a:r>
              <a:rPr lang="en-US" b="1" dirty="0"/>
              <a:t>Pope Gregory the Great </a:t>
            </a:r>
            <a:r>
              <a:rPr lang="en-US" dirty="0" smtClean="0"/>
              <a:t>(late sixth century) commenting </a:t>
            </a:r>
            <a:r>
              <a:rPr lang="en-US" dirty="0"/>
              <a:t>on </a:t>
            </a:r>
            <a:r>
              <a:rPr lang="en-US" dirty="0" smtClean="0"/>
              <a:t>Maccabees (an apocryphal book) says </a:t>
            </a:r>
            <a:r>
              <a:rPr lang="en-US" dirty="0"/>
              <a:t>that “this isn’t from </a:t>
            </a:r>
            <a:r>
              <a:rPr lang="en-US" dirty="0" smtClean="0"/>
              <a:t>scripture.”</a:t>
            </a:r>
            <a:endParaRPr lang="en-US" dirty="0"/>
          </a:p>
          <a:p>
            <a:pPr lvl="1"/>
            <a:r>
              <a:rPr lang="en-US" b="1" dirty="0"/>
              <a:t>Cardinal Cajetan </a:t>
            </a:r>
            <a:r>
              <a:rPr lang="en-US" dirty="0"/>
              <a:t>who interviewed Luther </a:t>
            </a:r>
            <a:r>
              <a:rPr lang="en-US" dirty="0" smtClean="0"/>
              <a:t>(AD 1519</a:t>
            </a:r>
            <a:r>
              <a:rPr lang="en-US" dirty="0"/>
              <a:t>) – </a:t>
            </a:r>
            <a:r>
              <a:rPr lang="en-US" dirty="0" smtClean="0"/>
              <a:t>rejected the apocryphal books as scripture.</a:t>
            </a:r>
            <a:endParaRPr lang="en-US" dirty="0"/>
          </a:p>
        </p:txBody>
      </p:sp>
      <p:sp>
        <p:nvSpPr>
          <p:cNvPr id="5" name="TextBox 4"/>
          <p:cNvSpPr txBox="1"/>
          <p:nvPr/>
        </p:nvSpPr>
        <p:spPr>
          <a:xfrm>
            <a:off x="0" y="6519446"/>
            <a:ext cx="9144000" cy="584775"/>
          </a:xfrm>
          <a:prstGeom prst="rect">
            <a:avLst/>
          </a:prstGeom>
          <a:noFill/>
        </p:spPr>
        <p:txBody>
          <a:bodyPr wrap="square" rtlCol="0">
            <a:spAutoFit/>
          </a:bodyPr>
          <a:lstStyle/>
          <a:p>
            <a:r>
              <a:rPr lang="en-US" sz="1400" dirty="0" smtClean="0">
                <a:solidFill>
                  <a:prstClr val="black"/>
                </a:solidFill>
              </a:rPr>
              <a:t>*</a:t>
            </a:r>
            <a:r>
              <a:rPr lang="en-US" sz="1600" dirty="0" smtClean="0"/>
              <a:t>James </a:t>
            </a:r>
            <a:r>
              <a:rPr lang="en-US" sz="1600" dirty="0"/>
              <a:t>White – 2016 Church History Series; Lesson </a:t>
            </a:r>
            <a:r>
              <a:rPr lang="en-US" sz="1600" dirty="0" smtClean="0"/>
              <a:t>37 – Jerome</a:t>
            </a:r>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633694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a:t>
            </a:r>
            <a:r>
              <a:rPr lang="en-US" sz="4800" b="1" dirty="0" smtClean="0"/>
              <a:t>Jerome’s Last Days</a:t>
            </a:r>
            <a:endParaRPr lang="en-US" sz="4800" b="1" dirty="0"/>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At </a:t>
            </a:r>
            <a:r>
              <a:rPr lang="en-US" dirty="0"/>
              <a:t>first glance, Jerome appeared to be an extremely insensitive person whose only concern was his own prestige. </a:t>
            </a:r>
            <a:endParaRPr lang="en-US" dirty="0" smtClean="0"/>
          </a:p>
          <a:p>
            <a:r>
              <a:rPr lang="en-US" dirty="0" smtClean="0"/>
              <a:t>But </a:t>
            </a:r>
            <a:r>
              <a:rPr lang="en-US" dirty="0"/>
              <a:t>in truth he was very different than he appeared, and his rigid facade hid a sensitive spirit. </a:t>
            </a:r>
            <a:endParaRPr lang="en-US" dirty="0" smtClean="0"/>
          </a:p>
          <a:p>
            <a:r>
              <a:rPr lang="en-US" dirty="0" smtClean="0"/>
              <a:t>No </a:t>
            </a:r>
            <a:r>
              <a:rPr lang="en-US" dirty="0"/>
              <a:t>one knew this as well as did Paula and </a:t>
            </a:r>
            <a:r>
              <a:rPr lang="en-US" dirty="0" smtClean="0"/>
              <a:t>her daughter, Eustochium.</a:t>
            </a:r>
          </a:p>
          <a:p>
            <a:r>
              <a:rPr lang="en-US" dirty="0"/>
              <a:t>But </a:t>
            </a:r>
            <a:r>
              <a:rPr lang="en-US" dirty="0" smtClean="0"/>
              <a:t>his good friend Paula </a:t>
            </a:r>
            <a:r>
              <a:rPr lang="en-US" dirty="0"/>
              <a:t>died in </a:t>
            </a:r>
            <a:r>
              <a:rPr lang="en-US" dirty="0" smtClean="0"/>
              <a:t>AD 404</a:t>
            </a:r>
            <a:r>
              <a:rPr lang="en-US" dirty="0"/>
              <a:t>, and Jerome felt alone and desolate. </a:t>
            </a:r>
          </a:p>
          <a:p>
            <a:r>
              <a:rPr lang="en-US" dirty="0"/>
              <a:t>His grief was all the greater, for he was convinced that it was not only his end that approached, but that of an era. </a:t>
            </a:r>
          </a:p>
          <a:p>
            <a:endParaRPr lang="en-US" dirty="0" smtClean="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a:solidFill>
                  <a:prstClr val="black"/>
                </a:solidFill>
              </a:rPr>
              <a:t>* </a:t>
            </a:r>
            <a:r>
              <a:rPr lang="en-US" sz="1400" dirty="0"/>
              <a:t>Gonzalez, Justo L.. The Story of Christianity: Volume 1: The Early Church to the Dawn of the Reformation (p. </a:t>
            </a:r>
            <a:r>
              <a:rPr lang="en-US" sz="1400" dirty="0" smtClean="0"/>
              <a:t>238-240). </a:t>
            </a:r>
            <a:endParaRPr lang="en-US" sz="1400" dirty="0">
              <a:solidFill>
                <a:prstClr val="black"/>
              </a:solidFill>
            </a:endParaRPr>
          </a:p>
        </p:txBody>
      </p:sp>
    </p:spTree>
    <p:extLst>
      <p:ext uri="{BB962C8B-B14F-4D97-AF65-F5344CB8AC3E}">
        <p14:creationId xmlns:p14="http://schemas.microsoft.com/office/powerpoint/2010/main" val="265056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*Jerome’s Last Days</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A </a:t>
            </a:r>
            <a:r>
              <a:rPr lang="en-US" dirty="0"/>
              <a:t>few years later, </a:t>
            </a:r>
            <a:r>
              <a:rPr lang="en-US" dirty="0" smtClean="0"/>
              <a:t>in AD 410</a:t>
            </a:r>
            <a:r>
              <a:rPr lang="en-US" dirty="0"/>
              <a:t>, Rome was taken and sacked by the </a:t>
            </a:r>
            <a:r>
              <a:rPr lang="en-US" dirty="0" smtClean="0"/>
              <a:t>Goths. </a:t>
            </a:r>
            <a:r>
              <a:rPr lang="en-US" dirty="0"/>
              <a:t>The news shook the world. </a:t>
            </a:r>
            <a:endParaRPr lang="en-US" dirty="0" smtClean="0"/>
          </a:p>
          <a:p>
            <a:r>
              <a:rPr lang="en-US" dirty="0" smtClean="0"/>
              <a:t>Jerome </a:t>
            </a:r>
            <a:r>
              <a:rPr lang="en-US" dirty="0"/>
              <a:t>heard of it in Bethlehem, and wrote to </a:t>
            </a:r>
            <a:r>
              <a:rPr lang="en-US" dirty="0" smtClean="0"/>
              <a:t>Paula’s daughter, Eustochium</a:t>
            </a:r>
            <a:r>
              <a:rPr lang="en-US" dirty="0"/>
              <a:t>: </a:t>
            </a:r>
            <a:endParaRPr lang="en-US" dirty="0" smtClean="0"/>
          </a:p>
          <a:p>
            <a:pPr lvl="1"/>
            <a:r>
              <a:rPr lang="en-US" sz="2600" i="1" dirty="0" smtClean="0">
                <a:latin typeface="Cambria" panose="02040503050406030204" pitchFamily="18" charset="0"/>
                <a:ea typeface="Cambria" panose="02040503050406030204" pitchFamily="18" charset="0"/>
              </a:rPr>
              <a:t>Who </a:t>
            </a:r>
            <a:r>
              <a:rPr lang="en-US" sz="2600" i="1" dirty="0">
                <a:latin typeface="Cambria" panose="02040503050406030204" pitchFamily="18" charset="0"/>
                <a:ea typeface="Cambria" panose="02040503050406030204" pitchFamily="18" charset="0"/>
              </a:rPr>
              <a:t>could have believed that Rome, built by the conquest of the world, would fall? That the mother of many nations has turned to her grave? . . . My eyes are dim by my advanced age . . . and with the light that I have at night I can no longer read Hebrew books, which are difficult even during the day for the smallness of their letters. </a:t>
            </a:r>
            <a:endParaRPr lang="en-US" sz="2600" i="1" dirty="0" smtClean="0">
              <a:latin typeface="Cambria" panose="02040503050406030204" pitchFamily="18" charset="0"/>
              <a:ea typeface="Cambria" panose="02040503050406030204" pitchFamily="18" charset="0"/>
            </a:endParaRPr>
          </a:p>
          <a:p>
            <a:r>
              <a:rPr lang="en-US" sz="3200" dirty="0"/>
              <a:t>Jerome survived for almost ten more years. They were years of loneliness, pain, and controversy. </a:t>
            </a:r>
          </a:p>
          <a:p>
            <a:r>
              <a:rPr lang="en-US" sz="3200" dirty="0"/>
              <a:t>Finally, </a:t>
            </a:r>
            <a:r>
              <a:rPr lang="en-US" sz="3200" dirty="0" smtClean="0"/>
              <a:t>in AD 420, a </a:t>
            </a:r>
            <a:r>
              <a:rPr lang="en-US" sz="3200" dirty="0"/>
              <a:t>few months after the death of Eustochium, who had become as a daughter to him, the tired scholar </a:t>
            </a:r>
            <a:r>
              <a:rPr lang="en-US" sz="3200" dirty="0" smtClean="0"/>
              <a:t>died at the age of 80.</a:t>
            </a:r>
            <a:endParaRPr lang="en-US" sz="3200" dirty="0"/>
          </a:p>
          <a:p>
            <a:endParaRPr lang="en-US" sz="3000" i="1" dirty="0" smtClean="0">
              <a:latin typeface="Cambria" panose="02040503050406030204" pitchFamily="18" charset="0"/>
              <a:ea typeface="Cambria" panose="02040503050406030204" pitchFamily="18" charset="0"/>
            </a:endParaRPr>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a:solidFill>
                  <a:prstClr val="black"/>
                </a:solidFill>
              </a:rPr>
              <a:t>* </a:t>
            </a:r>
            <a:r>
              <a:rPr lang="en-US" sz="1400" dirty="0"/>
              <a:t>Gonzalez, Justo L.. The Story of Christianity: Volume 1: The Early Church to the Dawn of the Reformation (p. </a:t>
            </a:r>
            <a:r>
              <a:rPr lang="en-US" sz="1400" dirty="0" smtClean="0"/>
              <a:t>238-240). </a:t>
            </a:r>
            <a:endParaRPr lang="en-US" sz="1400" dirty="0">
              <a:solidFill>
                <a:prstClr val="black"/>
              </a:solidFill>
            </a:endParaRPr>
          </a:p>
        </p:txBody>
      </p:sp>
    </p:spTree>
    <p:extLst>
      <p:ext uri="{BB962C8B-B14F-4D97-AF65-F5344CB8AC3E}">
        <p14:creationId xmlns:p14="http://schemas.microsoft.com/office/powerpoint/2010/main" val="2380691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https://sgwmscog.com/wp-content/uploads/Council-of-Nicea-2-1.jpg</a:t>
            </a:r>
            <a:endParaRPr lang="en-US" sz="1400" dirty="0">
              <a:solidFill>
                <a:prstClr val="black"/>
              </a:solidFill>
            </a:endParaRPr>
          </a:p>
        </p:txBody>
      </p:sp>
      <p:sp>
        <p:nvSpPr>
          <p:cNvPr id="7" name="Title 2"/>
          <p:cNvSpPr>
            <a:spLocks noGrp="1"/>
          </p:cNvSpPr>
          <p:nvPr>
            <p:ph type="title"/>
          </p:nvPr>
        </p:nvSpPr>
        <p:spPr>
          <a:xfrm>
            <a:off x="304800" y="0"/>
            <a:ext cx="8610600" cy="1143000"/>
          </a:xfrm>
          <a:effectLst/>
        </p:spPr>
        <p:txBody>
          <a:bodyPr>
            <a:noAutofit/>
          </a:bodyPr>
          <a:lstStyle/>
          <a:p>
            <a:pPr algn="l"/>
            <a:r>
              <a:rPr lang="en-US" sz="6000" b="1" dirty="0" smtClean="0">
                <a:solidFill>
                  <a:schemeClr val="bg1"/>
                </a:solidFill>
                <a:effectLst>
                  <a:glow rad="139700">
                    <a:srgbClr val="C00000">
                      <a:alpha val="40000"/>
                    </a:srgbClr>
                  </a:glow>
                  <a:outerShdw blurRad="114300" dist="38100" dir="13500000" algn="br" rotWithShape="0">
                    <a:prstClr val="black"/>
                  </a:outerShdw>
                </a:effectLst>
              </a:rPr>
              <a:t>The Council of Chalcedon</a:t>
            </a:r>
            <a:endParaRPr lang="en-US" sz="36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33329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414732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748897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a:bodyPr>
          <a:lstStyle/>
          <a:p>
            <a:r>
              <a:rPr lang="en-US" dirty="0" smtClean="0"/>
              <a:t>The Christian community gave Jerome a lot of grief for “changing God’s Word” when, working from the original Hebrew, sometimes came up with a different translation than they had been used to seeing in the Septuagint, the traditional translation of that day.</a:t>
            </a:r>
          </a:p>
          <a:p>
            <a:r>
              <a:rPr lang="en-US" dirty="0" smtClean="0"/>
              <a:t>Ironically, 1100 years later, Erasmus was given grief for changing what was written in the Vulgate, which had by then become the traditional text of the day. Do you see a pattern here? What “traditional” text of our day will sometimes cause these kinds of objections to be raised?</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860232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0" y="757687"/>
            <a:ext cx="91440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How did </a:t>
            </a:r>
            <a:r>
              <a:rPr lang="en-US" b="1" i="1" dirty="0" smtClean="0"/>
              <a:t>Augustine</a:t>
            </a:r>
            <a:r>
              <a:rPr lang="en-US" dirty="0" smtClean="0"/>
              <a:t> believe that men were saved?</a:t>
            </a:r>
          </a:p>
          <a:p>
            <a:pPr lvl="1"/>
            <a:r>
              <a:rPr lang="en-US" dirty="0"/>
              <a:t>Since man in and of himself can do nothing good, all power to do good must be the free gift of God, that is, grace. </a:t>
            </a:r>
          </a:p>
          <a:p>
            <a:pPr lvl="1"/>
            <a:r>
              <a:rPr lang="en-US" dirty="0"/>
              <a:t>God chooses some to receive this grace, which comes to them from the work of Christ, and ordinarily through the church and especially through its sacraments</a:t>
            </a:r>
            <a:r>
              <a:rPr lang="en-US" dirty="0" smtClean="0"/>
              <a:t>.</a:t>
            </a:r>
          </a:p>
          <a:p>
            <a:r>
              <a:rPr lang="en-US" dirty="0" smtClean="0"/>
              <a:t>What did the Semi-Pelagians believe concerning salvation?</a:t>
            </a:r>
          </a:p>
          <a:p>
            <a:pPr lvl="1"/>
            <a:r>
              <a:rPr lang="en-US" dirty="0" smtClean="0"/>
              <a:t>A </a:t>
            </a:r>
            <a:r>
              <a:rPr lang="en-US" dirty="0"/>
              <a:t>sinner could not save himself, </a:t>
            </a:r>
            <a:r>
              <a:rPr lang="en-US" dirty="0" smtClean="0"/>
              <a:t>but he </a:t>
            </a:r>
            <a:r>
              <a:rPr lang="en-US" dirty="0"/>
              <a:t>could </a:t>
            </a:r>
            <a:r>
              <a:rPr lang="en-US" dirty="0" smtClean="0"/>
              <a:t>cry </a:t>
            </a:r>
            <a:r>
              <a:rPr lang="en-US" dirty="0"/>
              <a:t>out to God for saving grace, </a:t>
            </a:r>
            <a:r>
              <a:rPr lang="en-US" dirty="0" smtClean="0"/>
              <a:t>like a </a:t>
            </a:r>
            <a:r>
              <a:rPr lang="en-US" dirty="0"/>
              <a:t>sick person might </a:t>
            </a:r>
            <a:r>
              <a:rPr lang="en-US" dirty="0" smtClean="0"/>
              <a:t>take </a:t>
            </a:r>
            <a:r>
              <a:rPr lang="en-US" dirty="0"/>
              <a:t>himself to the doctor</a:t>
            </a:r>
            <a:r>
              <a:rPr lang="en-US" dirty="0" smtClean="0"/>
              <a:t>. </a:t>
            </a:r>
            <a:r>
              <a:rPr lang="en-US" dirty="0"/>
              <a:t>Conversion </a:t>
            </a:r>
            <a:r>
              <a:rPr lang="en-US" dirty="0" smtClean="0"/>
              <a:t>therefore was  </a:t>
            </a:r>
            <a:r>
              <a:rPr lang="en-US" dirty="0"/>
              <a:t>a joint product of the divine and human will working together, a view known as </a:t>
            </a:r>
            <a:r>
              <a:rPr lang="en-US" i="1" dirty="0" smtClean="0"/>
              <a:t>synergism.</a:t>
            </a:r>
            <a:r>
              <a:rPr lang="en-US" dirty="0" smtClean="0"/>
              <a:t> </a:t>
            </a:r>
            <a:endParaRPr lang="en-US" dirty="0"/>
          </a:p>
          <a:p>
            <a:r>
              <a:rPr lang="en-US" dirty="0" smtClean="0"/>
              <a:t>What event occurred in AD 410 that shocked the Roman world?</a:t>
            </a:r>
          </a:p>
          <a:p>
            <a:pPr lvl="1"/>
            <a:r>
              <a:rPr lang="en-US" dirty="0" smtClean="0"/>
              <a:t>The Visigoths invaded Rome</a:t>
            </a:r>
          </a:p>
          <a:p>
            <a:r>
              <a:rPr lang="en-US" dirty="0" smtClean="0"/>
              <a:t>What did the pagans of that day claim was the cause of the Roman invasion and how did Augustine counter their claim?</a:t>
            </a:r>
          </a:p>
          <a:p>
            <a:pPr lvl="1"/>
            <a:r>
              <a:rPr lang="en-US" dirty="0" smtClean="0"/>
              <a:t>They blamed </a:t>
            </a:r>
            <a:r>
              <a:rPr lang="en-US" dirty="0"/>
              <a:t>the disaster on the fact that Rome had turned to Christianity and abandoned its traditional gods</a:t>
            </a:r>
            <a:r>
              <a:rPr lang="en-US" dirty="0" smtClean="0"/>
              <a:t>.</a:t>
            </a:r>
          </a:p>
          <a:p>
            <a:pPr lvl="1"/>
            <a:r>
              <a:rPr lang="en-US" dirty="0" smtClean="0"/>
              <a:t>Augustine wrote </a:t>
            </a:r>
            <a:r>
              <a:rPr lang="en-US" i="1" dirty="0"/>
              <a:t>The City of God</a:t>
            </a:r>
            <a:r>
              <a:rPr lang="en-US" dirty="0"/>
              <a:t>, in which he developed a Christian view of world-history. </a:t>
            </a:r>
          </a:p>
          <a:p>
            <a:endParaRPr lang="en-US" dirty="0" smtClean="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2258800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 calcmode="lin" valueType="num">
                                      <p:cBhvr>
                                        <p:cTn id="63"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9525" y="6550223"/>
            <a:ext cx="8915400" cy="307777"/>
          </a:xfrm>
          <a:prstGeom prst="rect">
            <a:avLst/>
          </a:prstGeom>
        </p:spPr>
        <p:txBody>
          <a:bodyPr wrap="square">
            <a:spAutoFit/>
          </a:bodyPr>
          <a:lstStyle/>
          <a:p>
            <a:r>
              <a:rPr lang="en-US" sz="1400" dirty="0">
                <a:solidFill>
                  <a:prstClr val="black"/>
                </a:solidFill>
                <a:hlinkClick r:id="rId4"/>
              </a:rPr>
              <a:t>https://www.thoughtco.com/saint-jerome-profile-1789037</a:t>
            </a:r>
            <a:endParaRPr lang="en-US" sz="1400" dirty="0">
              <a:solidFill>
                <a:prstClr val="black"/>
              </a:solidFill>
            </a:endParaRPr>
          </a:p>
        </p:txBody>
      </p:sp>
      <p:sp>
        <p:nvSpPr>
          <p:cNvPr id="3" name="Title 2"/>
          <p:cNvSpPr txBox="1">
            <a:spLocks/>
          </p:cNvSpPr>
          <p:nvPr/>
        </p:nvSpPr>
        <p:spPr>
          <a:xfrm>
            <a:off x="0" y="0"/>
            <a:ext cx="9144000" cy="10668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prstClr val="white"/>
                </a:solidFill>
                <a:effectLst>
                  <a:glow rad="139700">
                    <a:srgbClr val="C00000">
                      <a:alpha val="40000"/>
                    </a:srgbClr>
                  </a:glow>
                  <a:outerShdw blurRad="114300" dist="38100" dir="13500000" algn="br" rotWithShape="0">
                    <a:prstClr val="black"/>
                  </a:outerShdw>
                </a:effectLst>
              </a:rPr>
              <a:t>Jerome</a:t>
            </a:r>
            <a:endParaRPr lang="en-US" sz="3600" b="1"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725539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a:t>
            </a:r>
            <a:r>
              <a:rPr lang="en-US" sz="4800" b="1" dirty="0" smtClean="0"/>
              <a:t>Jerome’s Early Years</a:t>
            </a:r>
            <a:endParaRPr lang="en-US" sz="4800" b="1" dirty="0"/>
          </a:p>
        </p:txBody>
      </p:sp>
      <p:sp>
        <p:nvSpPr>
          <p:cNvPr id="4" name="Content Placeholder 3"/>
          <p:cNvSpPr>
            <a:spLocks noGrp="1"/>
          </p:cNvSpPr>
          <p:nvPr>
            <p:ph idx="1"/>
          </p:nvPr>
        </p:nvSpPr>
        <p:spPr>
          <a:xfrm>
            <a:off x="266700" y="728246"/>
            <a:ext cx="8610600" cy="5791200"/>
          </a:xfrm>
        </p:spPr>
        <p:txBody>
          <a:bodyPr>
            <a:normAutofit fontScale="92500"/>
          </a:bodyPr>
          <a:lstStyle/>
          <a:p>
            <a:r>
              <a:rPr lang="en-US" dirty="0"/>
              <a:t>Eusebius Hieronymus Sophronius, thankfully known as Jerome, was probably the greatest Christian scholar in the world by his mid-30s. </a:t>
            </a:r>
            <a:endParaRPr lang="en-US" dirty="0" smtClean="0"/>
          </a:p>
          <a:p>
            <a:r>
              <a:rPr lang="en-US" dirty="0" smtClean="0"/>
              <a:t>One of </a:t>
            </a:r>
            <a:r>
              <a:rPr lang="en-US" dirty="0"/>
              <a:t>the </a:t>
            </a:r>
            <a:r>
              <a:rPr lang="en-US" dirty="0" smtClean="0"/>
              <a:t>great figures </a:t>
            </a:r>
            <a:r>
              <a:rPr lang="en-US" dirty="0"/>
              <a:t>in the history of Bible translation, he spent three decades creating a Latin version that would be the standard for more than a millennium. </a:t>
            </a:r>
            <a:endParaRPr lang="en-US" dirty="0" smtClean="0"/>
          </a:p>
          <a:p>
            <a:r>
              <a:rPr lang="en-US" dirty="0" smtClean="0"/>
              <a:t>Jerome </a:t>
            </a:r>
            <a:r>
              <a:rPr lang="en-US" dirty="0"/>
              <a:t>was also an extreme ascetic with a nasty disposition who showered his opponents with sarcasm and invective.</a:t>
            </a:r>
          </a:p>
          <a:p>
            <a:r>
              <a:rPr lang="en-US" dirty="0"/>
              <a:t>Jerome was born </a:t>
            </a:r>
            <a:r>
              <a:rPr lang="en-US" dirty="0" smtClean="0"/>
              <a:t>in AD 340 to </a:t>
            </a:r>
            <a:r>
              <a:rPr lang="en-US" dirty="0"/>
              <a:t>wealthy Christian parents in Stridon, Dalmatia (near modern Ljubljana, Slovenia), and educated in Rome, where he studied grammar, rhetoric, and philosophy. There he was baptized at age 19</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r>
              <a:rPr lang="en-US" sz="1400" dirty="0" smtClean="0">
                <a:solidFill>
                  <a:prstClr val="black"/>
                </a:solidFill>
              </a:rPr>
              <a:t>*</a:t>
            </a:r>
            <a:r>
              <a:rPr lang="en-US" sz="1400" dirty="0">
                <a:solidFill>
                  <a:prstClr val="black"/>
                </a:solidFill>
              </a:rPr>
              <a:t> </a:t>
            </a:r>
            <a:r>
              <a:rPr lang="en-US" sz="1600" dirty="0"/>
              <a:t>Galli, Mark. 131 Christians Everyone Should Know (p. 337). B&amp;H Publishing Group. </a:t>
            </a:r>
            <a:endParaRPr lang="en-US" sz="1600" dirty="0">
              <a:solidFill>
                <a:prstClr val="black"/>
              </a:solidFill>
            </a:endParaRPr>
          </a:p>
        </p:txBody>
      </p:sp>
    </p:spTree>
    <p:extLst>
      <p:ext uri="{BB962C8B-B14F-4D97-AF65-F5344CB8AC3E}">
        <p14:creationId xmlns:p14="http://schemas.microsoft.com/office/powerpoint/2010/main" val="1461723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smtClean="0"/>
              <a:t>Jerome’s Birth Place</a:t>
            </a:r>
            <a:endParaRPr lang="en-US" sz="4800" b="1"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1764" y="838200"/>
            <a:ext cx="8444092" cy="5900092"/>
          </a:xfrm>
        </p:spPr>
      </p:pic>
    </p:spTree>
    <p:extLst>
      <p:ext uri="{BB962C8B-B14F-4D97-AF65-F5344CB8AC3E}">
        <p14:creationId xmlns:p14="http://schemas.microsoft.com/office/powerpoint/2010/main" val="895508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*Jerome’s Early Years</a:t>
            </a:r>
          </a:p>
        </p:txBody>
      </p:sp>
      <p:sp>
        <p:nvSpPr>
          <p:cNvPr id="4" name="Content Placeholder 3"/>
          <p:cNvSpPr>
            <a:spLocks noGrp="1"/>
          </p:cNvSpPr>
          <p:nvPr>
            <p:ph idx="1"/>
          </p:nvPr>
        </p:nvSpPr>
        <p:spPr>
          <a:xfrm>
            <a:off x="266700" y="728246"/>
            <a:ext cx="8610600" cy="5791200"/>
          </a:xfrm>
        </p:spPr>
        <p:txBody>
          <a:bodyPr>
            <a:normAutofit/>
          </a:bodyPr>
          <a:lstStyle/>
          <a:p>
            <a:r>
              <a:rPr lang="en-US" dirty="0" smtClean="0"/>
              <a:t>Jerome was </a:t>
            </a:r>
            <a:r>
              <a:rPr lang="en-US" dirty="0"/>
              <a:t>an ardent admirer of classical learning, </a:t>
            </a:r>
            <a:r>
              <a:rPr lang="en-US" dirty="0" smtClean="0"/>
              <a:t>but, as a Christian, he felt </a:t>
            </a:r>
            <a:r>
              <a:rPr lang="en-US" dirty="0"/>
              <a:t>that this love for </a:t>
            </a:r>
            <a:r>
              <a:rPr lang="en-US" dirty="0" smtClean="0"/>
              <a:t>pagan learning </a:t>
            </a:r>
            <a:r>
              <a:rPr lang="en-US" dirty="0"/>
              <a:t>was sinful. </a:t>
            </a:r>
            <a:endParaRPr lang="en-US" dirty="0" smtClean="0"/>
          </a:p>
          <a:p>
            <a:r>
              <a:rPr lang="en-US" dirty="0" smtClean="0"/>
              <a:t>His </a:t>
            </a:r>
            <a:r>
              <a:rPr lang="en-US" dirty="0"/>
              <a:t>inner turmoil on this score peaked when, during a serious illness, he dreamed that he was at the final judgment and was asked: “Who are you?” “I am a Christian,” Jerome answered. But the judge retorted: “You lie. You are a Ciceronian.” </a:t>
            </a:r>
            <a:endParaRPr lang="en-US" dirty="0" smtClean="0"/>
          </a:p>
          <a:p>
            <a:r>
              <a:rPr lang="en-US" dirty="0" smtClean="0"/>
              <a:t>After </a:t>
            </a:r>
            <a:r>
              <a:rPr lang="en-US" dirty="0"/>
              <a:t>that experience, Jerome resolved to devote himself fully to the study of scripture and of Christian literature. But he never ceased reading and imitating the style of the classical pagan authors</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t>Gonzalez, Justo L.. The Story of Christianity: Volume 1: The Early Church to the Dawn of the Reformation (pp. 233-236). </a:t>
            </a:r>
            <a:endParaRPr lang="en-US" sz="1400" dirty="0">
              <a:solidFill>
                <a:prstClr val="black"/>
              </a:solidFill>
            </a:endParaRPr>
          </a:p>
        </p:txBody>
      </p:sp>
    </p:spTree>
    <p:extLst>
      <p:ext uri="{BB962C8B-B14F-4D97-AF65-F5344CB8AC3E}">
        <p14:creationId xmlns:p14="http://schemas.microsoft.com/office/powerpoint/2010/main" val="4099788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*Jerome’s Early Years</a:t>
            </a:r>
          </a:p>
        </p:txBody>
      </p:sp>
      <p:sp>
        <p:nvSpPr>
          <p:cNvPr id="4" name="Content Placeholder 3"/>
          <p:cNvSpPr>
            <a:spLocks noGrp="1"/>
          </p:cNvSpPr>
          <p:nvPr>
            <p:ph idx="1"/>
          </p:nvPr>
        </p:nvSpPr>
        <p:spPr>
          <a:xfrm>
            <a:off x="266700" y="728246"/>
            <a:ext cx="8610600" cy="5791200"/>
          </a:xfrm>
        </p:spPr>
        <p:txBody>
          <a:bodyPr>
            <a:normAutofit fontScale="92500" lnSpcReduction="20000"/>
          </a:bodyPr>
          <a:lstStyle/>
          <a:p>
            <a:r>
              <a:rPr lang="en-US" dirty="0" smtClean="0"/>
              <a:t>Jerome also struggled inwardly with sexual lusts. </a:t>
            </a:r>
          </a:p>
          <a:p>
            <a:r>
              <a:rPr lang="en-US" dirty="0" smtClean="0"/>
              <a:t>By living the </a:t>
            </a:r>
            <a:r>
              <a:rPr lang="en-US" dirty="0"/>
              <a:t>monastic life, he </a:t>
            </a:r>
            <a:r>
              <a:rPr lang="en-US" dirty="0" smtClean="0"/>
              <a:t>had hoped </a:t>
            </a:r>
            <a:r>
              <a:rPr lang="en-US" dirty="0"/>
              <a:t>to be rid of that burden. But even there he was </a:t>
            </a:r>
            <a:r>
              <a:rPr lang="en-US" dirty="0" smtClean="0"/>
              <a:t>plagued by </a:t>
            </a:r>
            <a:r>
              <a:rPr lang="en-US" dirty="0"/>
              <a:t>memories of </a:t>
            </a:r>
            <a:r>
              <a:rPr lang="en-US" dirty="0" smtClean="0"/>
              <a:t>Roman banquets and dancing girls. </a:t>
            </a:r>
          </a:p>
          <a:p>
            <a:r>
              <a:rPr lang="en-US" dirty="0" smtClean="0"/>
              <a:t>He </a:t>
            </a:r>
            <a:r>
              <a:rPr lang="en-US" dirty="0"/>
              <a:t>sought to suppress such thoughts by punishing his body, and </a:t>
            </a:r>
            <a:r>
              <a:rPr lang="en-US" dirty="0" smtClean="0"/>
              <a:t>living an austere </a:t>
            </a:r>
            <a:r>
              <a:rPr lang="en-US" dirty="0"/>
              <a:t>life. </a:t>
            </a:r>
            <a:endParaRPr lang="en-US" dirty="0" smtClean="0"/>
          </a:p>
          <a:p>
            <a:r>
              <a:rPr lang="en-US" dirty="0" smtClean="0"/>
              <a:t>He </a:t>
            </a:r>
            <a:r>
              <a:rPr lang="en-US" dirty="0"/>
              <a:t>was unkempt, and even came to affirm that, having been washed by Christ, there was no need to ever wash again. </a:t>
            </a:r>
            <a:endParaRPr lang="en-US" dirty="0" smtClean="0"/>
          </a:p>
          <a:p>
            <a:r>
              <a:rPr lang="en-US" dirty="0" smtClean="0"/>
              <a:t>And yet, even </a:t>
            </a:r>
            <a:r>
              <a:rPr lang="en-US" dirty="0"/>
              <a:t>that did not suffice. </a:t>
            </a:r>
            <a:endParaRPr lang="en-US" dirty="0" smtClean="0"/>
          </a:p>
          <a:p>
            <a:r>
              <a:rPr lang="en-US" dirty="0" smtClean="0"/>
              <a:t>Finally, in </a:t>
            </a:r>
            <a:r>
              <a:rPr lang="en-US" dirty="0"/>
              <a:t>order to fill his mind with something that would take the place of the pleasures of Rome, he decided to study Hebrew. </a:t>
            </a:r>
            <a:endParaRPr lang="en-US" dirty="0" smtClean="0"/>
          </a:p>
          <a:p>
            <a:r>
              <a:rPr lang="en-US" dirty="0" smtClean="0"/>
              <a:t>That </a:t>
            </a:r>
            <a:r>
              <a:rPr lang="en-US" dirty="0"/>
              <a:t>language, with its strange alphabet and grammar, seemed barbaric to him. But he told himself that, since the Old Testament was written in it, it must be divine</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t>Gonzalez, Justo L.. The Story of Christianity: Volume 1: The Early Church to the Dawn of the Reformation (</a:t>
            </a:r>
            <a:r>
              <a:rPr lang="en-US" sz="1400" dirty="0" smtClean="0"/>
              <a:t>p. 236</a:t>
            </a:r>
            <a:r>
              <a:rPr lang="en-US" sz="1400" dirty="0"/>
              <a:t>). </a:t>
            </a:r>
            <a:endParaRPr lang="en-US" sz="1400" dirty="0">
              <a:solidFill>
                <a:prstClr val="black"/>
              </a:solidFill>
            </a:endParaRPr>
          </a:p>
        </p:txBody>
      </p:sp>
    </p:spTree>
    <p:extLst>
      <p:ext uri="{BB962C8B-B14F-4D97-AF65-F5344CB8AC3E}">
        <p14:creationId xmlns:p14="http://schemas.microsoft.com/office/powerpoint/2010/main" val="20520106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800" b="1" dirty="0"/>
              <a:t>*Jerome’s Early Years</a:t>
            </a:r>
          </a:p>
        </p:txBody>
      </p:sp>
      <p:sp>
        <p:nvSpPr>
          <p:cNvPr id="4" name="Content Placeholder 3"/>
          <p:cNvSpPr>
            <a:spLocks noGrp="1"/>
          </p:cNvSpPr>
          <p:nvPr>
            <p:ph idx="1"/>
          </p:nvPr>
        </p:nvSpPr>
        <p:spPr>
          <a:xfrm>
            <a:off x="266700" y="728246"/>
            <a:ext cx="8610600" cy="5791200"/>
          </a:xfrm>
        </p:spPr>
        <p:txBody>
          <a:bodyPr>
            <a:normAutofit/>
          </a:bodyPr>
          <a:lstStyle/>
          <a:p>
            <a:r>
              <a:rPr lang="en-US" dirty="0"/>
              <a:t>Eventually Jerome conceded that he was not made for the life of a hermit and returned to </a:t>
            </a:r>
            <a:r>
              <a:rPr lang="en-US" dirty="0" smtClean="0"/>
              <a:t>civilization. </a:t>
            </a:r>
          </a:p>
          <a:p>
            <a:r>
              <a:rPr lang="en-US" dirty="0" smtClean="0"/>
              <a:t>He </a:t>
            </a:r>
            <a:r>
              <a:rPr lang="en-US" dirty="0"/>
              <a:t>returned to Rome, where Bishop Damasus, a good judge of human nature, made him his private secretary and encouraged him to engage in further study and writing. </a:t>
            </a:r>
            <a:endParaRPr lang="en-US" dirty="0" smtClean="0"/>
          </a:p>
          <a:p>
            <a:r>
              <a:rPr lang="en-US" dirty="0" smtClean="0"/>
              <a:t>It </a:t>
            </a:r>
            <a:r>
              <a:rPr lang="en-US" dirty="0"/>
              <a:t>was also Damasus who first suggested to him the project that would eventually occupy most of his time, and would become his greatest monument: a new translation of scripture into Latin. </a:t>
            </a:r>
            <a:endParaRPr lang="en-US" dirty="0" smtClean="0"/>
          </a:p>
          <a:p>
            <a:r>
              <a:rPr lang="en-US" dirty="0" smtClean="0"/>
              <a:t>Although </a:t>
            </a:r>
            <a:r>
              <a:rPr lang="en-US" dirty="0"/>
              <a:t>Jerome did some work on this project while in Rome, he pursued it most actively later in his life</a:t>
            </a:r>
            <a:r>
              <a:rPr lang="en-US" dirty="0" smtClean="0"/>
              <a:t>.</a:t>
            </a:r>
            <a:endParaRPr lang="en-US" dirty="0"/>
          </a:p>
        </p:txBody>
      </p:sp>
      <p:sp>
        <p:nvSpPr>
          <p:cNvPr id="5" name="TextBox 4"/>
          <p:cNvSpPr txBox="1"/>
          <p:nvPr/>
        </p:nvSpPr>
        <p:spPr>
          <a:xfrm>
            <a:off x="0" y="6519446"/>
            <a:ext cx="9144000" cy="307777"/>
          </a:xfrm>
          <a:prstGeom prst="rect">
            <a:avLst/>
          </a:prstGeom>
          <a:noFill/>
        </p:spPr>
        <p:txBody>
          <a:bodyPr wrap="square" rtlCol="0">
            <a:spAutoFit/>
          </a:bodyPr>
          <a:lstStyle/>
          <a:p>
            <a:r>
              <a:rPr lang="en-US" sz="1200" dirty="0" smtClean="0">
                <a:solidFill>
                  <a:prstClr val="black"/>
                </a:solidFill>
              </a:rPr>
              <a:t>*</a:t>
            </a:r>
            <a:r>
              <a:rPr lang="en-US" sz="1200" dirty="0">
                <a:solidFill>
                  <a:prstClr val="black"/>
                </a:solidFill>
              </a:rPr>
              <a:t> </a:t>
            </a:r>
            <a:r>
              <a:rPr lang="en-US" sz="1400" dirty="0"/>
              <a:t>Gonzalez, Justo L.. The Story of Christianity: Volume 1: The Early Church to the Dawn of the Reformation (</a:t>
            </a:r>
            <a:r>
              <a:rPr lang="en-US" sz="1400" dirty="0" smtClean="0"/>
              <a:t>p. 236</a:t>
            </a:r>
            <a:r>
              <a:rPr lang="en-US" sz="1400" dirty="0"/>
              <a:t>). </a:t>
            </a:r>
            <a:endParaRPr lang="en-US" sz="1400" dirty="0">
              <a:solidFill>
                <a:prstClr val="black"/>
              </a:solidFill>
            </a:endParaRPr>
          </a:p>
        </p:txBody>
      </p:sp>
    </p:spTree>
    <p:extLst>
      <p:ext uri="{BB962C8B-B14F-4D97-AF65-F5344CB8AC3E}">
        <p14:creationId xmlns:p14="http://schemas.microsoft.com/office/powerpoint/2010/main" val="970956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186552</TotalTime>
  <Words>3208</Words>
  <Application>Microsoft Office PowerPoint</Application>
  <PresentationFormat>On-screen Show (4:3)</PresentationFormat>
  <Paragraphs>152</Paragraphs>
  <Slides>26</Slides>
  <Notes>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Office Theme</vt:lpstr>
      <vt:lpstr>126_Office Theme</vt:lpstr>
      <vt:lpstr>127_Office Theme</vt:lpstr>
      <vt:lpstr>128_Office Theme</vt:lpstr>
      <vt:lpstr>PowerPoint Presentation</vt:lpstr>
      <vt:lpstr>Review</vt:lpstr>
      <vt:lpstr>Review</vt:lpstr>
      <vt:lpstr>PowerPoint Presentation</vt:lpstr>
      <vt:lpstr>*Jerome’s Early Years</vt:lpstr>
      <vt:lpstr>Jerome’s Birth Place</vt:lpstr>
      <vt:lpstr>*Jerome’s Early Years</vt:lpstr>
      <vt:lpstr>*Jerome’s Early Years</vt:lpstr>
      <vt:lpstr>*Jerome’s Early Years</vt:lpstr>
      <vt:lpstr>*Jerome’s Early Years</vt:lpstr>
      <vt:lpstr>*Jerome’s Early Years</vt:lpstr>
      <vt:lpstr>*Jerome’s Early Years</vt:lpstr>
      <vt:lpstr>*Jerome’s Early Years</vt:lpstr>
      <vt:lpstr>*Jerome and the Latin Vulgate</vt:lpstr>
      <vt:lpstr>*Jerome and the Latin Vulgate</vt:lpstr>
      <vt:lpstr>*Jerome and the Latin Vulgate</vt:lpstr>
      <vt:lpstr>*Jerome and the Latin Vulgate</vt:lpstr>
      <vt:lpstr>*Jerome and the OT Apocrypha</vt:lpstr>
      <vt:lpstr>*Jerome and the OT Apocrypha</vt:lpstr>
      <vt:lpstr>*Jerome and the OT Apocrypha</vt:lpstr>
      <vt:lpstr>*Jerome’s Last Days</vt:lpstr>
      <vt:lpstr>*Jerome’s Last Days</vt:lpstr>
      <vt:lpstr>The Council of Chalcedon</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3046</cp:revision>
  <cp:lastPrinted>2019-06-23T13:31:44Z</cp:lastPrinted>
  <dcterms:created xsi:type="dcterms:W3CDTF">2018-06-08T00:19:32Z</dcterms:created>
  <dcterms:modified xsi:type="dcterms:W3CDTF">2019-06-25T23:35:01Z</dcterms:modified>
</cp:coreProperties>
</file>