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424" r:id="rId2"/>
    <p:sldMasterId id="2147485436" r:id="rId3"/>
    <p:sldMasterId id="2147485448" r:id="rId4"/>
  </p:sldMasterIdLst>
  <p:notesMasterIdLst>
    <p:notesMasterId r:id="rId32"/>
  </p:notesMasterIdLst>
  <p:handoutMasterIdLst>
    <p:handoutMasterId r:id="rId33"/>
  </p:handoutMasterIdLst>
  <p:sldIdLst>
    <p:sldId id="1707" r:id="rId5"/>
    <p:sldId id="1708" r:id="rId6"/>
    <p:sldId id="1716" r:id="rId7"/>
    <p:sldId id="1717" r:id="rId8"/>
    <p:sldId id="1718" r:id="rId9"/>
    <p:sldId id="1739" r:id="rId10"/>
    <p:sldId id="1740" r:id="rId11"/>
    <p:sldId id="1741" r:id="rId12"/>
    <p:sldId id="1720" r:id="rId13"/>
    <p:sldId id="1721" r:id="rId14"/>
    <p:sldId id="1722" r:id="rId15"/>
    <p:sldId id="1723" r:id="rId16"/>
    <p:sldId id="1726" r:id="rId17"/>
    <p:sldId id="1728" r:id="rId18"/>
    <p:sldId id="1729" r:id="rId19"/>
    <p:sldId id="1730" r:id="rId20"/>
    <p:sldId id="1731" r:id="rId21"/>
    <p:sldId id="1732" r:id="rId22"/>
    <p:sldId id="1733" r:id="rId23"/>
    <p:sldId id="1734" r:id="rId24"/>
    <p:sldId id="1735" r:id="rId25"/>
    <p:sldId id="1742" r:id="rId26"/>
    <p:sldId id="1737" r:id="rId27"/>
    <p:sldId id="1738" r:id="rId28"/>
    <p:sldId id="1714" r:id="rId29"/>
    <p:sldId id="1715" r:id="rId30"/>
    <p:sldId id="1743" r:id="rId31"/>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6/30/2019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6/30/2019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6/30/2019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6/30/2019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6/30/2019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2268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9636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9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4642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0631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2058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3196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984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6/30/2019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660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3200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6418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4018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6455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9070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5631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9497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8184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3672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6/30/2019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9645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028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2699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8659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1935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3786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2183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7502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2642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279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6/30/2019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1044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22973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51948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59490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364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6/30/2019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6/30/2019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6/30/2019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6/30/2019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9842833"/>
      </p:ext>
    </p:extLst>
  </p:cSld>
  <p:clrMap bg1="lt1" tx1="dk1" bg2="lt2" tx2="dk2" accent1="accent1" accent2="accent2" accent3="accent3" accent4="accent4" accent5="accent5" accent6="accent6" hlink="hlink" folHlink="folHlink"/>
  <p:sldLayoutIdLst>
    <p:sldLayoutId id="2147485425"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1345917"/>
      </p:ext>
    </p:extLst>
  </p:cSld>
  <p:clrMap bg1="lt1" tx1="dk1" bg2="lt2" tx2="dk2" accent1="accent1" accent2="accent2" accent3="accent3" accent4="accent4" accent5="accent5" accent6="accent6" hlink="hlink" folHlink="folHlink"/>
  <p:sldLayoutIdLst>
    <p:sldLayoutId id="2147485437" r:id="rId1"/>
    <p:sldLayoutId id="2147485438" r:id="rId2"/>
    <p:sldLayoutId id="2147485439" r:id="rId3"/>
    <p:sldLayoutId id="2147485440" r:id="rId4"/>
    <p:sldLayoutId id="2147485441" r:id="rId5"/>
    <p:sldLayoutId id="2147485442" r:id="rId6"/>
    <p:sldLayoutId id="2147485443" r:id="rId7"/>
    <p:sldLayoutId id="2147485444" r:id="rId8"/>
    <p:sldLayoutId id="2147485445" r:id="rId9"/>
    <p:sldLayoutId id="2147485446" r:id="rId10"/>
    <p:sldLayoutId id="21474854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3919057"/>
      </p:ext>
    </p:extLst>
  </p:cSld>
  <p:clrMap bg1="lt1" tx1="dk1" bg2="lt2" tx2="dk2" accent1="accent1" accent2="accent2" accent3="accent3" accent4="accent4" accent5="accent5" accent6="accent6" hlink="hlink" folHlink="folHlink"/>
  <p:sldLayoutIdLst>
    <p:sldLayoutId id="2147485449" r:id="rId1"/>
    <p:sldLayoutId id="2147485450" r:id="rId2"/>
    <p:sldLayoutId id="2147485451" r:id="rId3"/>
    <p:sldLayoutId id="2147485452" r:id="rId4"/>
    <p:sldLayoutId id="2147485453" r:id="rId5"/>
    <p:sldLayoutId id="2147485454" r:id="rId6"/>
    <p:sldLayoutId id="2147485455" r:id="rId7"/>
    <p:sldLayoutId id="2147485456" r:id="rId8"/>
    <p:sldLayoutId id="2147485457" r:id="rId9"/>
    <p:sldLayoutId id="2147485458" r:id="rId10"/>
    <p:sldLayoutId id="21474854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8.xml"/><Relationship Id="rId1" Type="http://schemas.openxmlformats.org/officeDocument/2006/relationships/themeOverride" Target="../theme/themeOverride21.xml"/><Relationship Id="rId4" Type="http://schemas.openxmlformats.org/officeDocument/2006/relationships/hyperlink" Target="https://www.historyonthenet.com/when-did-the-roman-empire-really-en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themeOverride" Target="../theme/themeOverride22.xml"/><Relationship Id="rId4" Type="http://schemas.openxmlformats.org/officeDocument/2006/relationships/hyperlink" Target="https://www.hopehelps.org/volunteer-appreciation-week-201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7.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5.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s://sgwmscog.com/wp-content/uploads/Council-of-Nicea-2-1.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7854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b="1" dirty="0"/>
              <a:t>*Lead up to the Council of Chalcedon</a:t>
            </a:r>
          </a:p>
        </p:txBody>
      </p:sp>
      <p:sp>
        <p:nvSpPr>
          <p:cNvPr id="4" name="Content Placeholder 3"/>
          <p:cNvSpPr>
            <a:spLocks noGrp="1"/>
          </p:cNvSpPr>
          <p:nvPr>
            <p:ph idx="1"/>
          </p:nvPr>
        </p:nvSpPr>
        <p:spPr>
          <a:xfrm>
            <a:off x="266700" y="728246"/>
            <a:ext cx="8610600" cy="5791200"/>
          </a:xfrm>
        </p:spPr>
        <p:txBody>
          <a:bodyPr>
            <a:normAutofit/>
          </a:bodyPr>
          <a:lstStyle/>
          <a:p>
            <a:r>
              <a:rPr lang="en-US" dirty="0"/>
              <a:t>Although this explanation seemed satisfactory to Apollinaris, soon many began to see flaws in it. </a:t>
            </a:r>
            <a:endParaRPr lang="en-US" dirty="0" smtClean="0"/>
          </a:p>
          <a:p>
            <a:r>
              <a:rPr lang="en-US" dirty="0" smtClean="0"/>
              <a:t>A </a:t>
            </a:r>
            <a:r>
              <a:rPr lang="en-US" dirty="0"/>
              <a:t>human body with a purely divine mind is not really a human being. </a:t>
            </a:r>
            <a:endParaRPr lang="en-US" dirty="0" smtClean="0"/>
          </a:p>
          <a:p>
            <a:r>
              <a:rPr lang="en-US" dirty="0" smtClean="0"/>
              <a:t>From </a:t>
            </a:r>
            <a:r>
              <a:rPr lang="en-US" dirty="0"/>
              <a:t>the Alexandrine point of view, this was quite acceptable, for all that was needed was that Jesus really speak as God, and that he have the body necessary to communicate with us. </a:t>
            </a:r>
            <a:endParaRPr lang="en-US" dirty="0" smtClean="0"/>
          </a:p>
          <a:p>
            <a:r>
              <a:rPr lang="en-US" dirty="0" smtClean="0"/>
              <a:t>But </a:t>
            </a:r>
            <a:r>
              <a:rPr lang="en-US" dirty="0"/>
              <a:t>the Antiochenes insisted that this was not enough. Jesus must be truly human. This was of paramount importance, because Jesus took up humanity so that humankind could be saved. </a:t>
            </a:r>
            <a:endParaRPr lang="en-US" dirty="0" smtClean="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a:t>
            </a:r>
            <a:r>
              <a:rPr lang="en-US" sz="1200" dirty="0">
                <a:solidFill>
                  <a:prstClr val="black"/>
                </a:solidFill>
              </a:rPr>
              <a:t> </a:t>
            </a:r>
            <a:r>
              <a:rPr lang="en-US" sz="1400" dirty="0">
                <a:solidFill>
                  <a:prstClr val="black"/>
                </a:solidFill>
              </a:rPr>
              <a:t>Gonzalez, Justo L.. The Story of Christianity: Volume 1: The Early Church to the Dawn of the Reformation (p. </a:t>
            </a:r>
            <a:r>
              <a:rPr lang="en-US" sz="1400" dirty="0" smtClean="0">
                <a:solidFill>
                  <a:prstClr val="black"/>
                </a:solidFill>
              </a:rPr>
              <a:t>297) </a:t>
            </a:r>
            <a:endParaRPr lang="en-US" sz="1400" dirty="0">
              <a:solidFill>
                <a:prstClr val="black"/>
              </a:solidFill>
            </a:endParaRPr>
          </a:p>
        </p:txBody>
      </p:sp>
    </p:spTree>
    <p:extLst>
      <p:ext uri="{BB962C8B-B14F-4D97-AF65-F5344CB8AC3E}">
        <p14:creationId xmlns:p14="http://schemas.microsoft.com/office/powerpoint/2010/main" val="28246755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b="1" dirty="0"/>
              <a:t>*Lead up to the Council of Chalcedon</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Gregory </a:t>
            </a:r>
            <a:r>
              <a:rPr lang="en-US" dirty="0"/>
              <a:t>of Nazianzus (one of the Cappadocian Fathers) </a:t>
            </a:r>
            <a:r>
              <a:rPr lang="en-US" dirty="0" smtClean="0"/>
              <a:t>put </a:t>
            </a:r>
            <a:r>
              <a:rPr lang="en-US" dirty="0"/>
              <a:t>it this way</a:t>
            </a:r>
            <a:r>
              <a:rPr lang="en-US" dirty="0" smtClean="0"/>
              <a:t>:</a:t>
            </a:r>
          </a:p>
          <a:p>
            <a:pPr lvl="1"/>
            <a:r>
              <a:rPr lang="en-US" i="1" dirty="0">
                <a:latin typeface="Cambria" panose="02040503050406030204" pitchFamily="18" charset="0"/>
                <a:ea typeface="Cambria" panose="02040503050406030204" pitchFamily="18" charset="0"/>
              </a:rPr>
              <a:t>If any believe in Jesus Christ as a human being without human reason, they are the ones devoid of all reason, and unworthy of salvation. For that which he has not taken up he has not saved. He saved that which he joined to his divinity. If only half of Adam had fallen, then it would be possible for Christ to take up and save only half. But if the entire human nature fell, all of it must be united to the Word in order to be saved as a whole.</a:t>
            </a:r>
          </a:p>
          <a:p>
            <a:r>
              <a:rPr lang="en-US" dirty="0"/>
              <a:t>After some debate, the theories of Apollinaris were rejected, first by a number of leading bishops and local synods called by them, and eventually by the Council of Constantinople in </a:t>
            </a:r>
            <a:r>
              <a:rPr lang="en-US" dirty="0" smtClean="0"/>
              <a:t>AD 381</a:t>
            </a:r>
            <a:r>
              <a:rPr lang="en-US" dirty="0"/>
              <a:t>— the same council that reaffirmed the decisions of </a:t>
            </a:r>
            <a:r>
              <a:rPr lang="en-US" dirty="0" smtClean="0"/>
              <a:t>Nicaea </a:t>
            </a:r>
            <a:r>
              <a:rPr lang="en-US" dirty="0"/>
              <a:t>against Arianism</a:t>
            </a:r>
            <a:r>
              <a:rPr lang="en-US" dirty="0" smtClean="0"/>
              <a:t>.</a:t>
            </a:r>
            <a:endParaRPr lang="en-US"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a:t>
            </a:r>
            <a:r>
              <a:rPr lang="en-US" sz="1200" dirty="0">
                <a:solidFill>
                  <a:prstClr val="black"/>
                </a:solidFill>
              </a:rPr>
              <a:t> </a:t>
            </a:r>
            <a:r>
              <a:rPr lang="en-US" sz="1400" dirty="0">
                <a:solidFill>
                  <a:prstClr val="black"/>
                </a:solidFill>
              </a:rPr>
              <a:t>Gonzalez, Justo L.. The Story of Christianity: Volume 1: The Early Church to the Dawn of the Reformation (p. </a:t>
            </a:r>
            <a:r>
              <a:rPr lang="en-US" sz="1400" dirty="0" smtClean="0">
                <a:solidFill>
                  <a:prstClr val="black"/>
                </a:solidFill>
              </a:rPr>
              <a:t>297-298) </a:t>
            </a:r>
            <a:endParaRPr lang="en-US" sz="1400" dirty="0">
              <a:solidFill>
                <a:prstClr val="black"/>
              </a:solidFill>
            </a:endParaRPr>
          </a:p>
        </p:txBody>
      </p:sp>
    </p:spTree>
    <p:extLst>
      <p:ext uri="{BB962C8B-B14F-4D97-AF65-F5344CB8AC3E}">
        <p14:creationId xmlns:p14="http://schemas.microsoft.com/office/powerpoint/2010/main" val="2465330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b="1" dirty="0"/>
              <a:t>*Lead up to the Council of Chalcedon</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The </a:t>
            </a:r>
            <a:r>
              <a:rPr lang="en-US" b="1" i="1" dirty="0"/>
              <a:t>next</a:t>
            </a:r>
            <a:r>
              <a:rPr lang="en-US" dirty="0"/>
              <a:t> episode of the </a:t>
            </a:r>
            <a:r>
              <a:rPr lang="en-US" dirty="0" smtClean="0"/>
              <a:t>Christological </a:t>
            </a:r>
            <a:r>
              <a:rPr lang="en-US" dirty="0"/>
              <a:t>controversies was precipitated by </a:t>
            </a:r>
            <a:r>
              <a:rPr lang="en-US" b="1" i="1" dirty="0"/>
              <a:t>Nestorius</a:t>
            </a:r>
            <a:r>
              <a:rPr lang="en-US" dirty="0"/>
              <a:t>, a representative of the Antiochene school who became patriarch of Constantinople in </a:t>
            </a:r>
            <a:r>
              <a:rPr lang="en-US" dirty="0" smtClean="0"/>
              <a:t>AD 428</a:t>
            </a:r>
            <a:r>
              <a:rPr lang="en-US" dirty="0"/>
              <a:t>. </a:t>
            </a:r>
            <a:endParaRPr lang="en-US" dirty="0" smtClean="0"/>
          </a:p>
          <a:p>
            <a:r>
              <a:rPr lang="en-US" dirty="0"/>
              <a:t>Nestorius declared that Mary should not be called </a:t>
            </a:r>
            <a:r>
              <a:rPr lang="en-US" i="1" dirty="0" err="1"/>
              <a:t>Theotokos</a:t>
            </a:r>
            <a:r>
              <a:rPr lang="en-US" dirty="0"/>
              <a:t>— that is, bearer of God— and suggested that she be called </a:t>
            </a:r>
            <a:r>
              <a:rPr lang="en-US" i="1" dirty="0" err="1"/>
              <a:t>Christotokos</a:t>
            </a:r>
            <a:r>
              <a:rPr lang="en-US" dirty="0"/>
              <a:t>— bearer of Christ. </a:t>
            </a:r>
          </a:p>
          <a:p>
            <a:r>
              <a:rPr lang="en-US" dirty="0"/>
              <a:t>It is difficult for Protestants to understand what was at stake here, for we have been taught to reject the notion that Mary is the “Mother of God,” and at first glance this seems to be what was at issue here. </a:t>
            </a:r>
          </a:p>
          <a:p>
            <a:r>
              <a:rPr lang="en-US" dirty="0"/>
              <a:t>But in truth, the debate was not so much about Mary as about Jesus. </a:t>
            </a:r>
          </a:p>
          <a:p>
            <a:r>
              <a:rPr lang="en-US" dirty="0"/>
              <a:t>The question was not what honors were due to Mary, but how one was to speak of the birth of Jesus. </a:t>
            </a:r>
          </a:p>
          <a:p>
            <a:endParaRPr lang="en-US" dirty="0" smtClean="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a:t>
            </a:r>
            <a:r>
              <a:rPr lang="en-US" sz="1200" dirty="0">
                <a:solidFill>
                  <a:prstClr val="black"/>
                </a:solidFill>
              </a:rPr>
              <a:t> </a:t>
            </a:r>
            <a:r>
              <a:rPr lang="en-US" sz="1400" dirty="0">
                <a:solidFill>
                  <a:prstClr val="black"/>
                </a:solidFill>
              </a:rPr>
              <a:t>Gonzalez, Justo L.. The Story of Christianity: Volume 1: The Early Church to the Dawn of the Reformation (p. </a:t>
            </a:r>
            <a:r>
              <a:rPr lang="en-US" sz="1400" dirty="0" smtClean="0">
                <a:solidFill>
                  <a:prstClr val="black"/>
                </a:solidFill>
              </a:rPr>
              <a:t>298-299) </a:t>
            </a:r>
            <a:endParaRPr lang="en-US" sz="1400" dirty="0">
              <a:solidFill>
                <a:prstClr val="black"/>
              </a:solidFill>
            </a:endParaRPr>
          </a:p>
        </p:txBody>
      </p:sp>
    </p:spTree>
    <p:extLst>
      <p:ext uri="{BB962C8B-B14F-4D97-AF65-F5344CB8AC3E}">
        <p14:creationId xmlns:p14="http://schemas.microsoft.com/office/powerpoint/2010/main" val="27240493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b="1" dirty="0"/>
              <a:t>*Lead up to the Council of Chalcedon</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When </a:t>
            </a:r>
            <a:r>
              <a:rPr lang="en-US" dirty="0"/>
              <a:t>Nestorius declared that Mary was the bearer of Christ, but not of God, he was affirming that in speaking of the incarnate Lord one may and must distinguish between his humanity and his divinity, and that some of the things said of him are to be applied to the humanity, and others to the divinity. </a:t>
            </a:r>
            <a:endParaRPr lang="en-US" dirty="0" smtClean="0"/>
          </a:p>
          <a:p>
            <a:r>
              <a:rPr lang="en-US" dirty="0" smtClean="0"/>
              <a:t>This </a:t>
            </a:r>
            <a:r>
              <a:rPr lang="en-US" dirty="0"/>
              <a:t>was a typically Antiochene position, which sought to preserve the full humanity of Jesus by making a very clear distinction between it and his divinity. </a:t>
            </a:r>
            <a:endParaRPr lang="en-US" dirty="0" smtClean="0"/>
          </a:p>
          <a:p>
            <a:r>
              <a:rPr lang="en-US" dirty="0" smtClean="0"/>
              <a:t>Nestorius </a:t>
            </a:r>
            <a:r>
              <a:rPr lang="en-US" dirty="0"/>
              <a:t>and the rest of the Antiochenes feared that if the two were too closely joined together, the divinity would overwhelm the humanity, and one would no longer be able to speak of a true man Jesus</a:t>
            </a:r>
            <a:r>
              <a:rPr lang="en-US" dirty="0" smtClean="0"/>
              <a:t>.</a:t>
            </a:r>
            <a:endParaRPr lang="en-US"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a:t>
            </a:r>
            <a:r>
              <a:rPr lang="en-US" sz="1200" dirty="0">
                <a:solidFill>
                  <a:prstClr val="black"/>
                </a:solidFill>
              </a:rPr>
              <a:t> </a:t>
            </a:r>
            <a:r>
              <a:rPr lang="en-US" sz="1400" dirty="0">
                <a:solidFill>
                  <a:prstClr val="black"/>
                </a:solidFill>
              </a:rPr>
              <a:t>Gonzalez, Justo L.. The Story of Christianity: Volume 1: The Early Church to the Dawn of the Reformation (p. </a:t>
            </a:r>
            <a:r>
              <a:rPr lang="en-US" sz="1400" dirty="0" smtClean="0">
                <a:solidFill>
                  <a:prstClr val="black"/>
                </a:solidFill>
              </a:rPr>
              <a:t>298-299) </a:t>
            </a:r>
            <a:endParaRPr lang="en-US" sz="1400" dirty="0">
              <a:solidFill>
                <a:prstClr val="black"/>
              </a:solidFill>
            </a:endParaRPr>
          </a:p>
        </p:txBody>
      </p:sp>
    </p:spTree>
    <p:extLst>
      <p:ext uri="{BB962C8B-B14F-4D97-AF65-F5344CB8AC3E}">
        <p14:creationId xmlns:p14="http://schemas.microsoft.com/office/powerpoint/2010/main" val="15313708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b="1" dirty="0"/>
              <a:t>*Lead up to the Council of Chalcedon</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As was to be expected, the center of opposition to Nestorius was Alexandria, whose leader, Bishop Cyril, was a much more able politician and theologian than Nestorius. </a:t>
            </a:r>
            <a:endParaRPr lang="en-US" dirty="0" smtClean="0"/>
          </a:p>
          <a:p>
            <a:r>
              <a:rPr lang="en-US" dirty="0" smtClean="0"/>
              <a:t>Cyril </a:t>
            </a:r>
            <a:r>
              <a:rPr lang="en-US" dirty="0"/>
              <a:t>made certain that he had the support of the </a:t>
            </a:r>
            <a:r>
              <a:rPr lang="en-US" dirty="0" smtClean="0"/>
              <a:t>emperors </a:t>
            </a:r>
            <a:r>
              <a:rPr lang="en-US" dirty="0"/>
              <a:t>Valentinian III and Theodosius II, who then called an ecumenical council to be gathered at Ephesus in </a:t>
            </a:r>
            <a:r>
              <a:rPr lang="en-US" dirty="0" smtClean="0"/>
              <a:t>AD 431.</a:t>
            </a:r>
          </a:p>
          <a:p>
            <a:r>
              <a:rPr lang="en-US" dirty="0" smtClean="0"/>
              <a:t>Nestorius’s </a:t>
            </a:r>
            <a:r>
              <a:rPr lang="en-US" dirty="0"/>
              <a:t>main supporters, John of Antioch and his party, were </a:t>
            </a:r>
            <a:r>
              <a:rPr lang="en-US" dirty="0" smtClean="0"/>
              <a:t>delayed in getting to the council. </a:t>
            </a:r>
          </a:p>
          <a:p>
            <a:r>
              <a:rPr lang="en-US" dirty="0" smtClean="0"/>
              <a:t>After </a:t>
            </a:r>
            <a:r>
              <a:rPr lang="en-US" dirty="0"/>
              <a:t>waiting for them for two weeks, the council convened, in spite of the protests of the Roman legate and several dozen bishops. </a:t>
            </a:r>
            <a:endParaRPr lang="en-US" dirty="0" smtClean="0"/>
          </a:p>
          <a:p>
            <a:r>
              <a:rPr lang="en-US" dirty="0" smtClean="0"/>
              <a:t>They </a:t>
            </a:r>
            <a:r>
              <a:rPr lang="en-US" dirty="0"/>
              <a:t>then dealt with the case of Nestorius and, without allowing him to defend himself, declared him a heretic and deposed him from </a:t>
            </a:r>
            <a:r>
              <a:rPr lang="en-US" dirty="0" smtClean="0"/>
              <a:t>his position as patriarch of Constantinople.</a:t>
            </a:r>
            <a:endParaRPr lang="en-US"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a:t>
            </a:r>
            <a:r>
              <a:rPr lang="en-US" sz="1200" dirty="0">
                <a:solidFill>
                  <a:prstClr val="black"/>
                </a:solidFill>
              </a:rPr>
              <a:t> </a:t>
            </a:r>
            <a:r>
              <a:rPr lang="en-US" sz="1400" dirty="0">
                <a:solidFill>
                  <a:prstClr val="black"/>
                </a:solidFill>
              </a:rPr>
              <a:t>Gonzalez, Justo L.. The Story of Christianity: Volume 1: The Early Church to the Dawn of the Reformation (p. </a:t>
            </a:r>
            <a:r>
              <a:rPr lang="en-US" sz="1400" dirty="0" smtClean="0">
                <a:solidFill>
                  <a:prstClr val="black"/>
                </a:solidFill>
              </a:rPr>
              <a:t>299-300) </a:t>
            </a:r>
            <a:endParaRPr lang="en-US" sz="1400" dirty="0">
              <a:solidFill>
                <a:prstClr val="black"/>
              </a:solidFill>
            </a:endParaRPr>
          </a:p>
        </p:txBody>
      </p:sp>
    </p:spTree>
    <p:extLst>
      <p:ext uri="{BB962C8B-B14F-4D97-AF65-F5344CB8AC3E}">
        <p14:creationId xmlns:p14="http://schemas.microsoft.com/office/powerpoint/2010/main" val="15034656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b="1" dirty="0"/>
              <a:t>*Lead up to the Council of Chalcedon</a:t>
            </a:r>
          </a:p>
        </p:txBody>
      </p:sp>
      <p:sp>
        <p:nvSpPr>
          <p:cNvPr id="4" name="Content Placeholder 3"/>
          <p:cNvSpPr>
            <a:spLocks noGrp="1"/>
          </p:cNvSpPr>
          <p:nvPr>
            <p:ph idx="1"/>
          </p:nvPr>
        </p:nvSpPr>
        <p:spPr>
          <a:xfrm>
            <a:off x="266700" y="728246"/>
            <a:ext cx="8610600" cy="5791200"/>
          </a:xfrm>
        </p:spPr>
        <p:txBody>
          <a:bodyPr>
            <a:normAutofit fontScale="85000" lnSpcReduction="10000"/>
          </a:bodyPr>
          <a:lstStyle/>
          <a:p>
            <a:r>
              <a:rPr lang="en-US" dirty="0"/>
              <a:t>John of Antioch and his party arrived a few days later, and they then convened a </a:t>
            </a:r>
            <a:r>
              <a:rPr lang="en-US" b="1" i="1" dirty="0"/>
              <a:t>rival</a:t>
            </a:r>
            <a:r>
              <a:rPr lang="en-US" dirty="0"/>
              <a:t> council, which was much smaller than Cyril’s, and which declared that </a:t>
            </a:r>
            <a:r>
              <a:rPr lang="en-US" b="1" i="1" dirty="0"/>
              <a:t>Cyril</a:t>
            </a:r>
            <a:r>
              <a:rPr lang="en-US" dirty="0"/>
              <a:t> was a heretic and </a:t>
            </a:r>
            <a:r>
              <a:rPr lang="en-US" b="1" i="1" dirty="0"/>
              <a:t>reinstated</a:t>
            </a:r>
            <a:r>
              <a:rPr lang="en-US" dirty="0"/>
              <a:t> Nestorius. </a:t>
            </a:r>
            <a:endParaRPr lang="en-US" dirty="0" smtClean="0"/>
          </a:p>
          <a:p>
            <a:r>
              <a:rPr lang="en-US" dirty="0" smtClean="0"/>
              <a:t>In </a:t>
            </a:r>
            <a:r>
              <a:rPr lang="en-US" dirty="0"/>
              <a:t>retaliation, Cyril’s council </a:t>
            </a:r>
            <a:r>
              <a:rPr lang="en-US" b="1" i="1" dirty="0"/>
              <a:t>reaffirmed</a:t>
            </a:r>
            <a:r>
              <a:rPr lang="en-US" dirty="0"/>
              <a:t> its condemnation of Nestorius and added to it the names of John of Antioch and all who had taken part in his council. </a:t>
            </a:r>
            <a:endParaRPr lang="en-US" dirty="0" smtClean="0"/>
          </a:p>
          <a:p>
            <a:r>
              <a:rPr lang="en-US" dirty="0" smtClean="0"/>
              <a:t>Finally</a:t>
            </a:r>
            <a:r>
              <a:rPr lang="en-US" dirty="0"/>
              <a:t>, Theodosius II intervened, arrested both Cyril and John, and declared that the actions of both councils were void. </a:t>
            </a:r>
            <a:endParaRPr lang="en-US" dirty="0" smtClean="0"/>
          </a:p>
          <a:p>
            <a:r>
              <a:rPr lang="en-US" dirty="0" smtClean="0"/>
              <a:t>Then </a:t>
            </a:r>
            <a:r>
              <a:rPr lang="en-US" dirty="0"/>
              <a:t>followed a series of negotiations that led to a “formula of union” to which both Cyril and John agreed in </a:t>
            </a:r>
            <a:r>
              <a:rPr lang="en-US" dirty="0" smtClean="0"/>
              <a:t>AD 433</a:t>
            </a:r>
            <a:r>
              <a:rPr lang="en-US" dirty="0"/>
              <a:t>. </a:t>
            </a:r>
            <a:endParaRPr lang="en-US" dirty="0" smtClean="0"/>
          </a:p>
          <a:p>
            <a:r>
              <a:rPr lang="en-US" dirty="0" smtClean="0"/>
              <a:t>But it </a:t>
            </a:r>
            <a:r>
              <a:rPr lang="en-US" dirty="0"/>
              <a:t>was also decided that the actions of Cyril’s council against Nestorius would stand. </a:t>
            </a:r>
            <a:endParaRPr lang="en-US" dirty="0" smtClean="0"/>
          </a:p>
          <a:p>
            <a:r>
              <a:rPr lang="en-US" dirty="0" smtClean="0"/>
              <a:t>As </a:t>
            </a:r>
            <a:r>
              <a:rPr lang="en-US" dirty="0"/>
              <a:t>to Nestorius, he spent the rest of his life in exile, first in a monastery in Antioch, and </a:t>
            </a:r>
            <a:r>
              <a:rPr lang="en-US" dirty="0" smtClean="0"/>
              <a:t>then eventually in </a:t>
            </a:r>
            <a:r>
              <a:rPr lang="en-US" dirty="0"/>
              <a:t>the remote city of Petra</a:t>
            </a:r>
            <a:r>
              <a:rPr lang="en-US" dirty="0" smtClean="0"/>
              <a:t>.</a:t>
            </a:r>
            <a:endParaRPr lang="en-US"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a:t>
            </a:r>
            <a:r>
              <a:rPr lang="en-US" sz="1200" dirty="0">
                <a:solidFill>
                  <a:prstClr val="black"/>
                </a:solidFill>
              </a:rPr>
              <a:t> </a:t>
            </a:r>
            <a:r>
              <a:rPr lang="en-US" sz="1400" dirty="0">
                <a:solidFill>
                  <a:prstClr val="black"/>
                </a:solidFill>
              </a:rPr>
              <a:t>Gonzalez, Justo L.. The Story of Christianity: Volume 1: The Early Church to the Dawn of the Reformation (p. </a:t>
            </a:r>
            <a:r>
              <a:rPr lang="en-US" sz="1400" dirty="0" smtClean="0">
                <a:solidFill>
                  <a:prstClr val="black"/>
                </a:solidFill>
              </a:rPr>
              <a:t>300) </a:t>
            </a:r>
            <a:endParaRPr lang="en-US" sz="1400" dirty="0">
              <a:solidFill>
                <a:prstClr val="black"/>
              </a:solidFill>
            </a:endParaRPr>
          </a:p>
        </p:txBody>
      </p:sp>
    </p:spTree>
    <p:extLst>
      <p:ext uri="{BB962C8B-B14F-4D97-AF65-F5344CB8AC3E}">
        <p14:creationId xmlns:p14="http://schemas.microsoft.com/office/powerpoint/2010/main" val="32700518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b="1" dirty="0"/>
              <a:t>*Lead up to the Council of Chalcedon</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a:t>Thus, the second episode in the </a:t>
            </a:r>
            <a:r>
              <a:rPr lang="en-US" dirty="0" smtClean="0"/>
              <a:t>Christological </a:t>
            </a:r>
            <a:r>
              <a:rPr lang="en-US" dirty="0"/>
              <a:t>controversies ended with a victory for Alexandria, and with a truce that would not hold for long. </a:t>
            </a:r>
            <a:endParaRPr lang="en-US" dirty="0" smtClean="0"/>
          </a:p>
          <a:p>
            <a:r>
              <a:rPr lang="en-US" dirty="0" smtClean="0"/>
              <a:t>In AD 444</a:t>
            </a:r>
            <a:r>
              <a:rPr lang="en-US" dirty="0"/>
              <a:t>, when Dioscorus succeeded Cyril as patriarch of Alexandria, the stage was set for a </a:t>
            </a:r>
            <a:r>
              <a:rPr lang="en-US" b="1" i="1" dirty="0"/>
              <a:t>third</a:t>
            </a:r>
            <a:r>
              <a:rPr lang="en-US" dirty="0"/>
              <a:t> and even more acrimonious confrontation, for Dioscorus was a convinced defender of the most extreme </a:t>
            </a:r>
            <a:r>
              <a:rPr lang="en-US" dirty="0" smtClean="0"/>
              <a:t>Alexandrian </a:t>
            </a:r>
            <a:r>
              <a:rPr lang="en-US" dirty="0"/>
              <a:t>positions, and a rather unscrupulous maneuverer</a:t>
            </a:r>
            <a:r>
              <a:rPr lang="en-US" dirty="0" smtClean="0"/>
              <a:t>.</a:t>
            </a:r>
          </a:p>
          <a:p>
            <a:r>
              <a:rPr lang="en-US" dirty="0"/>
              <a:t>The storm centered on the teachings of </a:t>
            </a:r>
            <a:r>
              <a:rPr lang="en-US" b="1" i="1" dirty="0"/>
              <a:t>Eutyches</a:t>
            </a:r>
            <a:r>
              <a:rPr lang="en-US" dirty="0"/>
              <a:t>, a monk in Constantinople who lacked theological subtlety, and who held that, while the Savior was “of one substance </a:t>
            </a:r>
            <a:r>
              <a:rPr lang="en-US" dirty="0" smtClean="0"/>
              <a:t>with </a:t>
            </a:r>
            <a:r>
              <a:rPr lang="en-US" dirty="0"/>
              <a:t>the Father,” he was </a:t>
            </a:r>
            <a:r>
              <a:rPr lang="en-US" b="1" i="1" dirty="0"/>
              <a:t>not</a:t>
            </a:r>
            <a:r>
              <a:rPr lang="en-US" dirty="0"/>
              <a:t> “of one substance with </a:t>
            </a:r>
            <a:r>
              <a:rPr lang="en-US" b="1" i="1" dirty="0"/>
              <a:t>us</a:t>
            </a:r>
            <a:r>
              <a:rPr lang="en-US" dirty="0"/>
              <a:t>.” </a:t>
            </a:r>
            <a:endParaRPr lang="en-US" dirty="0" smtClean="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a:t>
            </a:r>
            <a:r>
              <a:rPr lang="en-US" sz="1200" dirty="0">
                <a:solidFill>
                  <a:prstClr val="black"/>
                </a:solidFill>
              </a:rPr>
              <a:t> </a:t>
            </a:r>
            <a:r>
              <a:rPr lang="en-US" sz="1400" dirty="0">
                <a:solidFill>
                  <a:prstClr val="black"/>
                </a:solidFill>
              </a:rPr>
              <a:t>Gonzalez, Justo L.. The Story of Christianity: Volume 1: The Early Church to the Dawn of the Reformation (p. </a:t>
            </a:r>
            <a:r>
              <a:rPr lang="en-US" sz="1400" dirty="0" smtClean="0">
                <a:solidFill>
                  <a:prstClr val="black"/>
                </a:solidFill>
              </a:rPr>
              <a:t>300) </a:t>
            </a:r>
            <a:endParaRPr lang="en-US" sz="1400" dirty="0">
              <a:solidFill>
                <a:prstClr val="black"/>
              </a:solidFill>
            </a:endParaRPr>
          </a:p>
        </p:txBody>
      </p:sp>
    </p:spTree>
    <p:extLst>
      <p:ext uri="{BB962C8B-B14F-4D97-AF65-F5344CB8AC3E}">
        <p14:creationId xmlns:p14="http://schemas.microsoft.com/office/powerpoint/2010/main" val="16450558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b="1" dirty="0"/>
              <a:t>*Lead up to the Council of Chalcedon</a:t>
            </a:r>
          </a:p>
        </p:txBody>
      </p:sp>
      <p:sp>
        <p:nvSpPr>
          <p:cNvPr id="4" name="Content Placeholder 3"/>
          <p:cNvSpPr>
            <a:spLocks noGrp="1"/>
          </p:cNvSpPr>
          <p:nvPr>
            <p:ph idx="1"/>
          </p:nvPr>
        </p:nvSpPr>
        <p:spPr>
          <a:xfrm>
            <a:off x="266700" y="728246"/>
            <a:ext cx="8610600" cy="5791200"/>
          </a:xfrm>
        </p:spPr>
        <p:txBody>
          <a:bodyPr>
            <a:normAutofit/>
          </a:bodyPr>
          <a:lstStyle/>
          <a:p>
            <a:r>
              <a:rPr lang="en-US" dirty="0"/>
              <a:t>Eutyches</a:t>
            </a:r>
            <a:r>
              <a:rPr lang="en-US" b="1" i="1" dirty="0"/>
              <a:t> </a:t>
            </a:r>
            <a:r>
              <a:rPr lang="en-US" dirty="0" smtClean="0"/>
              <a:t>also </a:t>
            </a:r>
            <a:r>
              <a:rPr lang="en-US" dirty="0"/>
              <a:t>seems to have been willing to say that Christ was “from two natures before the union, but in one nature after the union.” </a:t>
            </a:r>
            <a:endParaRPr lang="en-US" dirty="0" smtClean="0"/>
          </a:p>
          <a:p>
            <a:r>
              <a:rPr lang="en-US" dirty="0" smtClean="0"/>
              <a:t>Exactly </a:t>
            </a:r>
            <a:r>
              <a:rPr lang="en-US" dirty="0"/>
              <a:t>what this meant is not altogether clear. In any case, Patriarch Flavian of Constantinople, whose theology was of the Antiochene tradition, felt that Eutyches’s teachings were close to Docetism and condemned him. </a:t>
            </a:r>
            <a:endParaRPr lang="en-US" dirty="0" smtClean="0"/>
          </a:p>
          <a:p>
            <a:r>
              <a:rPr lang="en-US" dirty="0" smtClean="0"/>
              <a:t>Through </a:t>
            </a:r>
            <a:r>
              <a:rPr lang="en-US" dirty="0"/>
              <a:t>a series of maneuvers, Dioscorus had the affair grow into a conflict that involved the entire church, so that a council was called by Emperor Theodosius II, to meet at Ephesus in </a:t>
            </a:r>
            <a:r>
              <a:rPr lang="en-US" dirty="0" smtClean="0"/>
              <a:t>AD 449.</a:t>
            </a:r>
            <a:endParaRPr lang="en-US"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a:t>
            </a:r>
            <a:r>
              <a:rPr lang="en-US" sz="1200" dirty="0">
                <a:solidFill>
                  <a:prstClr val="black"/>
                </a:solidFill>
              </a:rPr>
              <a:t> </a:t>
            </a:r>
            <a:r>
              <a:rPr lang="en-US" sz="1400" dirty="0">
                <a:solidFill>
                  <a:prstClr val="black"/>
                </a:solidFill>
              </a:rPr>
              <a:t>Gonzalez, Justo L.. The Story of Christianity: Volume 1: The Early Church to the Dawn of the Reformation (p. </a:t>
            </a:r>
            <a:r>
              <a:rPr lang="en-US" sz="1400" dirty="0" smtClean="0">
                <a:solidFill>
                  <a:prstClr val="black"/>
                </a:solidFill>
              </a:rPr>
              <a:t>300) </a:t>
            </a:r>
            <a:endParaRPr lang="en-US" sz="1400" dirty="0">
              <a:solidFill>
                <a:prstClr val="black"/>
              </a:solidFill>
            </a:endParaRPr>
          </a:p>
        </p:txBody>
      </p:sp>
    </p:spTree>
    <p:extLst>
      <p:ext uri="{BB962C8B-B14F-4D97-AF65-F5344CB8AC3E}">
        <p14:creationId xmlns:p14="http://schemas.microsoft.com/office/powerpoint/2010/main" val="19270543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b="1" dirty="0"/>
              <a:t>*Lead up to the Council of Chalcedon</a:t>
            </a:r>
          </a:p>
        </p:txBody>
      </p:sp>
      <p:sp>
        <p:nvSpPr>
          <p:cNvPr id="4" name="Content Placeholder 3"/>
          <p:cNvSpPr>
            <a:spLocks noGrp="1"/>
          </p:cNvSpPr>
          <p:nvPr>
            <p:ph idx="1"/>
          </p:nvPr>
        </p:nvSpPr>
        <p:spPr>
          <a:xfrm>
            <a:off x="266700" y="728246"/>
            <a:ext cx="8610600" cy="5791200"/>
          </a:xfrm>
        </p:spPr>
        <p:txBody>
          <a:bodyPr>
            <a:normAutofit/>
          </a:bodyPr>
          <a:lstStyle/>
          <a:p>
            <a:r>
              <a:rPr lang="en-US" dirty="0"/>
              <a:t>When this council gathered, it was clear that Dioscorus and his supporters had taken all the necessary steps to predetermine the outcome. </a:t>
            </a:r>
            <a:endParaRPr lang="en-US" dirty="0" smtClean="0"/>
          </a:p>
          <a:p>
            <a:r>
              <a:rPr lang="en-US" dirty="0" smtClean="0"/>
              <a:t>Dioscorus </a:t>
            </a:r>
            <a:r>
              <a:rPr lang="en-US" dirty="0"/>
              <a:t>himself had been appointed president of the assembly by the emperor, and given the authority to determine who would be allowed to speak. </a:t>
            </a:r>
            <a:endParaRPr lang="en-US" dirty="0" smtClean="0"/>
          </a:p>
          <a:p>
            <a:r>
              <a:rPr lang="en-US" dirty="0" smtClean="0"/>
              <a:t>This </a:t>
            </a:r>
            <a:r>
              <a:rPr lang="en-US" dirty="0"/>
              <a:t>council took an extreme </a:t>
            </a:r>
            <a:r>
              <a:rPr lang="en-US" dirty="0" smtClean="0"/>
              <a:t>Alexandrian </a:t>
            </a:r>
            <a:r>
              <a:rPr lang="en-US" dirty="0"/>
              <a:t>stand. </a:t>
            </a:r>
            <a:r>
              <a:rPr lang="en-US" dirty="0" smtClean="0"/>
              <a:t>When the legates of Leo, Bishop of Rome tried </a:t>
            </a:r>
            <a:r>
              <a:rPr lang="en-US" dirty="0"/>
              <a:t>to present before the assembly a letter that Leo had written on the subject at hand— commonly known as </a:t>
            </a:r>
            <a:r>
              <a:rPr lang="en-US" i="1" dirty="0"/>
              <a:t>Leo’s Tome</a:t>
            </a:r>
            <a:r>
              <a:rPr lang="en-US" dirty="0"/>
              <a:t>— they were not allowed to do so. </a:t>
            </a:r>
            <a:endParaRPr lang="en-US" dirty="0" smtClean="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a:t>
            </a:r>
            <a:r>
              <a:rPr lang="en-US" sz="1200" dirty="0">
                <a:solidFill>
                  <a:prstClr val="black"/>
                </a:solidFill>
              </a:rPr>
              <a:t> </a:t>
            </a:r>
            <a:r>
              <a:rPr lang="en-US" sz="1400" dirty="0">
                <a:solidFill>
                  <a:prstClr val="black"/>
                </a:solidFill>
              </a:rPr>
              <a:t>Gonzalez, Justo L.. The Story of Christianity: Volume 1: The Early Church to the Dawn of the Reformation (p. </a:t>
            </a:r>
            <a:r>
              <a:rPr lang="en-US" sz="1400" dirty="0" smtClean="0">
                <a:solidFill>
                  <a:prstClr val="black"/>
                </a:solidFill>
              </a:rPr>
              <a:t>300-301) </a:t>
            </a:r>
            <a:endParaRPr lang="en-US" sz="1400" dirty="0">
              <a:solidFill>
                <a:prstClr val="black"/>
              </a:solidFill>
            </a:endParaRPr>
          </a:p>
        </p:txBody>
      </p:sp>
    </p:spTree>
    <p:extLst>
      <p:ext uri="{BB962C8B-B14F-4D97-AF65-F5344CB8AC3E}">
        <p14:creationId xmlns:p14="http://schemas.microsoft.com/office/powerpoint/2010/main" val="1835346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b="1" dirty="0"/>
              <a:t>*Lead up to the Council of Chalcedon</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Flavian </a:t>
            </a:r>
            <a:r>
              <a:rPr lang="en-US" dirty="0"/>
              <a:t>was manhandled so violently that he died in a few days. </a:t>
            </a:r>
            <a:endParaRPr lang="en-US" dirty="0" smtClean="0"/>
          </a:p>
          <a:p>
            <a:r>
              <a:rPr lang="en-US" dirty="0" smtClean="0"/>
              <a:t>The </a:t>
            </a:r>
            <a:r>
              <a:rPr lang="en-US" dirty="0"/>
              <a:t>doctrine that there are in Christ “two natures” was declared heretical, as were also all who defended the Antiochene position, even in moderate form. </a:t>
            </a:r>
            <a:endParaRPr lang="en-US" dirty="0" smtClean="0"/>
          </a:p>
          <a:p>
            <a:r>
              <a:rPr lang="en-US" dirty="0" smtClean="0"/>
              <a:t>Furthermore</a:t>
            </a:r>
            <a:r>
              <a:rPr lang="en-US" dirty="0"/>
              <a:t>, it was decreed that any who disagreed with these decisions could not be ordained.</a:t>
            </a:r>
          </a:p>
          <a:p>
            <a:r>
              <a:rPr lang="en-US" dirty="0" smtClean="0"/>
              <a:t>In </a:t>
            </a:r>
            <a:r>
              <a:rPr lang="en-US" dirty="0"/>
              <a:t>Rome, Leo fumed, and called the council a “Robber Synod.” </a:t>
            </a:r>
            <a:endParaRPr lang="en-US" dirty="0" smtClean="0"/>
          </a:p>
          <a:p>
            <a:r>
              <a:rPr lang="en-US" dirty="0" smtClean="0"/>
              <a:t>But </a:t>
            </a:r>
            <a:r>
              <a:rPr lang="en-US" dirty="0"/>
              <a:t>his protests were to no avail. Theodosius II and his court, who apparently had received large amounts of gold from Alexandria, considered the matter ended</a:t>
            </a:r>
            <a:r>
              <a:rPr lang="en-US" dirty="0" smtClean="0"/>
              <a:t>.</a:t>
            </a:r>
            <a:endParaRPr lang="en-US"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a:t>
            </a:r>
            <a:r>
              <a:rPr lang="en-US" sz="1200" dirty="0">
                <a:solidFill>
                  <a:prstClr val="black"/>
                </a:solidFill>
              </a:rPr>
              <a:t> </a:t>
            </a:r>
            <a:r>
              <a:rPr lang="en-US" sz="1400" dirty="0">
                <a:solidFill>
                  <a:prstClr val="black"/>
                </a:solidFill>
              </a:rPr>
              <a:t>Gonzalez, Justo L.. The Story of Christianity: Volume 1: The Early Church to the Dawn of the Reformation (p. </a:t>
            </a:r>
            <a:r>
              <a:rPr lang="en-US" sz="1400" dirty="0" smtClean="0">
                <a:solidFill>
                  <a:prstClr val="black"/>
                </a:solidFill>
              </a:rPr>
              <a:t>300-301) </a:t>
            </a:r>
            <a:endParaRPr lang="en-US" sz="1400" dirty="0">
              <a:solidFill>
                <a:prstClr val="black"/>
              </a:solidFill>
            </a:endParaRPr>
          </a:p>
        </p:txBody>
      </p:sp>
    </p:spTree>
    <p:extLst>
      <p:ext uri="{BB962C8B-B14F-4D97-AF65-F5344CB8AC3E}">
        <p14:creationId xmlns:p14="http://schemas.microsoft.com/office/powerpoint/2010/main" val="1854524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smtClean="0"/>
              <a:t>Describe the dream that Jerome had at one point that made him especially nervous about his love of Pagan classical literature.</a:t>
            </a:r>
          </a:p>
          <a:p>
            <a:pPr lvl="1"/>
            <a:r>
              <a:rPr lang="en-US" dirty="0" smtClean="0"/>
              <a:t>He </a:t>
            </a:r>
            <a:r>
              <a:rPr lang="en-US" dirty="0"/>
              <a:t>dreamed that he was at the final judgment and was asked: “Who are you?” “I am a Christian,” Jerome answered. But the judge retorted: “You lie. You are a Ciceronian</a:t>
            </a:r>
            <a:r>
              <a:rPr lang="en-US" dirty="0" smtClean="0"/>
              <a:t>.”</a:t>
            </a:r>
          </a:p>
          <a:p>
            <a:r>
              <a:rPr lang="en-US" dirty="0" smtClean="0"/>
              <a:t>What are some of the things Jerome did to overcome his lustful thoughts and memories of Roman banquets and dancing girls?</a:t>
            </a:r>
          </a:p>
          <a:p>
            <a:pPr lvl="1"/>
            <a:r>
              <a:rPr lang="en-US" dirty="0" smtClean="0"/>
              <a:t>He punished </a:t>
            </a:r>
            <a:r>
              <a:rPr lang="en-US" dirty="0"/>
              <a:t>his body, and </a:t>
            </a:r>
            <a:r>
              <a:rPr lang="en-US" dirty="0" smtClean="0"/>
              <a:t>lived </a:t>
            </a:r>
            <a:r>
              <a:rPr lang="en-US" dirty="0"/>
              <a:t>an austere </a:t>
            </a:r>
            <a:r>
              <a:rPr lang="en-US" dirty="0" smtClean="0"/>
              <a:t>life</a:t>
            </a:r>
          </a:p>
          <a:p>
            <a:pPr lvl="1"/>
            <a:r>
              <a:rPr lang="en-US" dirty="0" smtClean="0"/>
              <a:t>He ceased bathing</a:t>
            </a:r>
          </a:p>
          <a:p>
            <a:pPr lvl="1"/>
            <a:r>
              <a:rPr lang="en-US" dirty="0" smtClean="0"/>
              <a:t>Finally, he </a:t>
            </a:r>
            <a:r>
              <a:rPr lang="en-US" dirty="0"/>
              <a:t>decided to study </a:t>
            </a:r>
            <a:r>
              <a:rPr lang="en-US" dirty="0" smtClean="0"/>
              <a:t>Hebrew</a:t>
            </a:r>
          </a:p>
          <a:p>
            <a:r>
              <a:rPr lang="en-US" dirty="0" smtClean="0"/>
              <a:t>What monumental task did Damasus, the Bishop of Rome, suggest that Jerome take on – an accomplishment which, once Jerome did it, became his life’s legacy?</a:t>
            </a:r>
          </a:p>
          <a:p>
            <a:pPr lvl="1"/>
            <a:r>
              <a:rPr lang="en-US" dirty="0" smtClean="0"/>
              <a:t>Create a Latin translation of the Bible from the original languages.</a:t>
            </a:r>
          </a:p>
          <a:p>
            <a:pPr lvl="1"/>
            <a:endParaRPr lang="en-US" dirty="0"/>
          </a:p>
          <a:p>
            <a:endParaRPr lang="en-US" dirty="0"/>
          </a:p>
          <a:p>
            <a:endParaRPr lang="en-US" dirty="0" smtClean="0"/>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31297877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b="1" dirty="0"/>
              <a:t>*Lead up to the Council of Chalcedon</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But then </a:t>
            </a:r>
            <a:r>
              <a:rPr lang="en-US" dirty="0"/>
              <a:t>the unexpected happened. Theodosius’s horse stumbled, and the emperor fell and broke his neck. </a:t>
            </a:r>
            <a:endParaRPr lang="en-US" dirty="0" smtClean="0"/>
          </a:p>
          <a:p>
            <a:r>
              <a:rPr lang="en-US" dirty="0" smtClean="0"/>
              <a:t>He </a:t>
            </a:r>
            <a:r>
              <a:rPr lang="en-US" dirty="0"/>
              <a:t>was succeeded by his sister Pulcheria and her husband Marcian. </a:t>
            </a:r>
            <a:endParaRPr lang="en-US" dirty="0" smtClean="0"/>
          </a:p>
          <a:p>
            <a:r>
              <a:rPr lang="en-US" dirty="0" smtClean="0"/>
              <a:t>Pulcheria </a:t>
            </a:r>
            <a:r>
              <a:rPr lang="en-US" dirty="0"/>
              <a:t>had agreed earlier with the Western position, that Nestorius should be condemned, for it imperiled the union of the divine with the human. </a:t>
            </a:r>
            <a:endParaRPr lang="en-US" dirty="0" smtClean="0"/>
          </a:p>
          <a:p>
            <a:r>
              <a:rPr lang="en-US" dirty="0" smtClean="0"/>
              <a:t>But </a:t>
            </a:r>
            <a:r>
              <a:rPr lang="en-US" dirty="0"/>
              <a:t>she was not an extreme </a:t>
            </a:r>
            <a:r>
              <a:rPr lang="en-US" dirty="0" smtClean="0"/>
              <a:t>Alexandrian, </a:t>
            </a:r>
            <a:r>
              <a:rPr lang="en-US" dirty="0"/>
              <a:t>and felt that the proceedings at Ephesus in </a:t>
            </a:r>
            <a:r>
              <a:rPr lang="en-US" dirty="0" smtClean="0"/>
              <a:t>AD 449 </a:t>
            </a:r>
            <a:r>
              <a:rPr lang="en-US" dirty="0"/>
              <a:t>had left much to be desired. </a:t>
            </a:r>
            <a:endParaRPr lang="en-US" dirty="0" smtClean="0"/>
          </a:p>
          <a:p>
            <a:r>
              <a:rPr lang="en-US" dirty="0" smtClean="0"/>
              <a:t>For </a:t>
            </a:r>
            <a:r>
              <a:rPr lang="en-US" dirty="0"/>
              <a:t>this reason, at the behest of Leo</a:t>
            </a:r>
            <a:r>
              <a:rPr lang="en-US" dirty="0" smtClean="0"/>
              <a:t>, Bishop of Rome, </a:t>
            </a:r>
            <a:r>
              <a:rPr lang="en-US" dirty="0"/>
              <a:t>she called a new council, which met at Chalcedon in </a:t>
            </a:r>
            <a:r>
              <a:rPr lang="en-US" dirty="0" smtClean="0"/>
              <a:t>AD 451 </a:t>
            </a:r>
            <a:r>
              <a:rPr lang="en-US" dirty="0"/>
              <a:t>and which eventually became known as the Fourth Ecumenical Council</a:t>
            </a:r>
            <a:r>
              <a:rPr lang="en-US" dirty="0" smtClean="0"/>
              <a:t>.</a:t>
            </a:r>
            <a:endParaRPr lang="en-US"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a:t>
            </a:r>
            <a:r>
              <a:rPr lang="en-US" sz="1200" dirty="0">
                <a:solidFill>
                  <a:prstClr val="black"/>
                </a:solidFill>
              </a:rPr>
              <a:t> </a:t>
            </a:r>
            <a:r>
              <a:rPr lang="en-US" sz="1400" dirty="0">
                <a:solidFill>
                  <a:prstClr val="black"/>
                </a:solidFill>
              </a:rPr>
              <a:t>Gonzalez, Justo L.. The Story of Christianity: Volume 1: The Early Church to the Dawn of the Reformation (p. </a:t>
            </a:r>
            <a:r>
              <a:rPr lang="en-US" sz="1400" dirty="0" smtClean="0">
                <a:solidFill>
                  <a:prstClr val="black"/>
                </a:solidFill>
              </a:rPr>
              <a:t>301) </a:t>
            </a:r>
            <a:endParaRPr lang="en-US" sz="1400" dirty="0">
              <a:solidFill>
                <a:prstClr val="black"/>
              </a:solidFill>
            </a:endParaRPr>
          </a:p>
        </p:txBody>
      </p:sp>
    </p:spTree>
    <p:extLst>
      <p:ext uri="{BB962C8B-B14F-4D97-AF65-F5344CB8AC3E}">
        <p14:creationId xmlns:p14="http://schemas.microsoft.com/office/powerpoint/2010/main" val="8636835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*The Council of Chalcedon</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The Council of Chalcedon condemned </a:t>
            </a:r>
            <a:r>
              <a:rPr lang="en-US" dirty="0"/>
              <a:t>Dioscorus and Eutyches, but forgave all others who had participated in the Robber Synod of Ephesus two years earlier. </a:t>
            </a:r>
            <a:endParaRPr lang="en-US" dirty="0" smtClean="0"/>
          </a:p>
          <a:p>
            <a:r>
              <a:rPr lang="en-US" dirty="0" smtClean="0"/>
              <a:t>Leo’s </a:t>
            </a:r>
            <a:r>
              <a:rPr lang="en-US" dirty="0"/>
              <a:t>letter was finally read, and many declared that this expressed their own faith. It was a restatement of what Tertullian had declared centuries earlier, that in Christ there are “two natures in one person.” </a:t>
            </a:r>
            <a:endParaRPr lang="en-US" dirty="0" smtClean="0"/>
          </a:p>
          <a:p>
            <a:r>
              <a:rPr lang="en-US" dirty="0" smtClean="0"/>
              <a:t>Finally</a:t>
            </a:r>
            <a:r>
              <a:rPr lang="en-US" dirty="0"/>
              <a:t>, the council produced a statement that was not a creed, but rather a </a:t>
            </a:r>
            <a:r>
              <a:rPr lang="en-US" i="1" dirty="0"/>
              <a:t>Definition of </a:t>
            </a:r>
            <a:r>
              <a:rPr lang="en-US" i="1" dirty="0" smtClean="0"/>
              <a:t>Faith</a:t>
            </a:r>
            <a:r>
              <a:rPr lang="en-US" dirty="0"/>
              <a:t>, or a clarification of what the church held to be true. </a:t>
            </a:r>
            <a:endParaRPr lang="en-US" dirty="0" smtClean="0"/>
          </a:p>
          <a:p>
            <a:r>
              <a:rPr lang="en-US" dirty="0" smtClean="0"/>
              <a:t>A </a:t>
            </a:r>
            <a:r>
              <a:rPr lang="en-US" dirty="0"/>
              <a:t>careful reading of that “Definition” will show that, while rejecting the extremes of both </a:t>
            </a:r>
            <a:r>
              <a:rPr lang="en-US" dirty="0" smtClean="0"/>
              <a:t>Alexandrians </a:t>
            </a:r>
            <a:r>
              <a:rPr lang="en-US" dirty="0"/>
              <a:t>and Antiochenes, </a:t>
            </a:r>
            <a:r>
              <a:rPr lang="en-US" dirty="0" smtClean="0"/>
              <a:t>it </a:t>
            </a:r>
            <a:r>
              <a:rPr lang="en-US" dirty="0"/>
              <a:t>reaffirmed what had been done in the three previous great councils </a:t>
            </a:r>
            <a:r>
              <a:rPr lang="en-US" dirty="0" smtClean="0"/>
              <a:t>(Nicaea </a:t>
            </a:r>
            <a:r>
              <a:rPr lang="en-US" dirty="0"/>
              <a:t>in 325, Constantinople in 381, and Ephesus in 431</a:t>
            </a:r>
            <a:r>
              <a:rPr lang="en-US" dirty="0" smtClean="0"/>
              <a:t>).</a:t>
            </a:r>
            <a:endParaRPr lang="en-US"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a:t>
            </a:r>
            <a:r>
              <a:rPr lang="en-US" sz="1200" dirty="0">
                <a:solidFill>
                  <a:prstClr val="black"/>
                </a:solidFill>
              </a:rPr>
              <a:t> </a:t>
            </a:r>
            <a:r>
              <a:rPr lang="en-US" sz="1400" dirty="0">
                <a:solidFill>
                  <a:prstClr val="black"/>
                </a:solidFill>
              </a:rPr>
              <a:t>Gonzalez, Justo L.. The Story of Christianity: Volume 1: The Early Church to the Dawn of the Reformation (p. </a:t>
            </a:r>
            <a:r>
              <a:rPr lang="en-US" sz="1400" dirty="0" smtClean="0">
                <a:solidFill>
                  <a:prstClr val="black"/>
                </a:solidFill>
              </a:rPr>
              <a:t>301) </a:t>
            </a:r>
            <a:endParaRPr lang="en-US" sz="1400" dirty="0">
              <a:solidFill>
                <a:prstClr val="black"/>
              </a:solidFill>
            </a:endParaRPr>
          </a:p>
        </p:txBody>
      </p:sp>
    </p:spTree>
    <p:extLst>
      <p:ext uri="{BB962C8B-B14F-4D97-AF65-F5344CB8AC3E}">
        <p14:creationId xmlns:p14="http://schemas.microsoft.com/office/powerpoint/2010/main" val="806851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Council of Chalcedon Definition of Faith</a:t>
            </a:r>
            <a:endParaRPr lang="en-US" sz="4000" b="1" dirty="0"/>
          </a:p>
        </p:txBody>
      </p:sp>
      <p:sp>
        <p:nvSpPr>
          <p:cNvPr id="4" name="Content Placeholder 3"/>
          <p:cNvSpPr>
            <a:spLocks noGrp="1"/>
          </p:cNvSpPr>
          <p:nvPr>
            <p:ph idx="1"/>
          </p:nvPr>
        </p:nvSpPr>
        <p:spPr>
          <a:xfrm>
            <a:off x="266700" y="728246"/>
            <a:ext cx="8610600" cy="5791200"/>
          </a:xfrm>
        </p:spPr>
        <p:txBody>
          <a:bodyPr>
            <a:normAutofit fontScale="85000" lnSpcReduction="20000"/>
          </a:bodyPr>
          <a:lstStyle/>
          <a:p>
            <a:pPr marL="0" indent="0">
              <a:buNone/>
            </a:pPr>
            <a:r>
              <a:rPr lang="en-US" i="1" dirty="0">
                <a:latin typeface="Cambria" panose="02040503050406030204" pitchFamily="18" charset="0"/>
                <a:ea typeface="Cambria" panose="02040503050406030204" pitchFamily="18" charset="0"/>
              </a:rPr>
              <a:t>We all, with one voice, confess our Lord Jesus Christ, </a:t>
            </a:r>
            <a:r>
              <a:rPr lang="en-US" i="1" dirty="0" smtClean="0">
                <a:solidFill>
                  <a:srgbClr val="FF0000"/>
                </a:solidFill>
                <a:latin typeface="Cambria" panose="02040503050406030204" pitchFamily="18" charset="0"/>
                <a:ea typeface="Cambria" panose="02040503050406030204" pitchFamily="18" charset="0"/>
              </a:rPr>
              <a:t>one and the same son</a:t>
            </a:r>
            <a:r>
              <a:rPr lang="en-US" i="1" dirty="0" smtClean="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at once complete in deity and </a:t>
            </a:r>
            <a:r>
              <a:rPr lang="en-US" i="1" dirty="0">
                <a:solidFill>
                  <a:srgbClr val="344BF6"/>
                </a:solidFill>
                <a:latin typeface="Cambria" panose="02040503050406030204" pitchFamily="18" charset="0"/>
                <a:ea typeface="Cambria" panose="02040503050406030204" pitchFamily="18" charset="0"/>
              </a:rPr>
              <a:t>complete in humanity</a:t>
            </a:r>
            <a:r>
              <a:rPr lang="en-US" i="1" dirty="0">
                <a:latin typeface="Cambria" panose="02040503050406030204" pitchFamily="18" charset="0"/>
                <a:ea typeface="Cambria" panose="02040503050406030204" pitchFamily="18" charset="0"/>
              </a:rPr>
              <a:t>, truly God and truly man, consisting of a rational soul and body; of the same essence as the Father in His deity, </a:t>
            </a:r>
            <a:r>
              <a:rPr lang="en-US" i="1" dirty="0">
                <a:solidFill>
                  <a:srgbClr val="344BF6"/>
                </a:solidFill>
                <a:latin typeface="Cambria" panose="02040503050406030204" pitchFamily="18" charset="0"/>
                <a:ea typeface="Cambria" panose="02040503050406030204" pitchFamily="18" charset="0"/>
              </a:rPr>
              <a:t>of the same essence as us in His humanity, like us in all things</a:t>
            </a:r>
            <a:r>
              <a:rPr lang="en-US" i="1" u="sng" dirty="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apart from sin; begotten of the Father before all ages as regards His deity, </a:t>
            </a:r>
            <a:r>
              <a:rPr lang="en-US" i="1" dirty="0" smtClean="0">
                <a:solidFill>
                  <a:srgbClr val="FF0000"/>
                </a:solidFill>
                <a:latin typeface="Cambria" panose="02040503050406030204" pitchFamily="18" charset="0"/>
                <a:ea typeface="Cambria" panose="02040503050406030204" pitchFamily="18" charset="0"/>
              </a:rPr>
              <a:t>the same born  of the virgin Mary, the birth-giver of God</a:t>
            </a:r>
            <a:r>
              <a:rPr lang="en-US" i="1" dirty="0" smtClean="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as regards His humanity, in the last days, for us and our salvation; </a:t>
            </a:r>
            <a:endParaRPr lang="en-US" i="1" dirty="0" smtClean="0">
              <a:latin typeface="Cambria" panose="02040503050406030204" pitchFamily="18" charset="0"/>
              <a:ea typeface="Cambria" panose="02040503050406030204" pitchFamily="18" charset="0"/>
            </a:endParaRPr>
          </a:p>
          <a:p>
            <a:pPr marL="0" indent="0">
              <a:buNone/>
            </a:pPr>
            <a:r>
              <a:rPr lang="en-US" i="1" dirty="0" smtClean="0">
                <a:solidFill>
                  <a:srgbClr val="FF0000"/>
                </a:solidFill>
                <a:latin typeface="Cambria" panose="02040503050406030204" pitchFamily="18" charset="0"/>
                <a:ea typeface="Cambria" panose="02040503050406030204" pitchFamily="18" charset="0"/>
              </a:rPr>
              <a:t>One and the same Christ, Son, Lord, Only-Begotten</a:t>
            </a:r>
            <a:r>
              <a:rPr lang="en-US" i="1" dirty="0" smtClean="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to be acknowledged </a:t>
            </a:r>
            <a:r>
              <a:rPr lang="en-US" i="1" dirty="0">
                <a:solidFill>
                  <a:srgbClr val="344BF6"/>
                </a:solidFill>
                <a:latin typeface="Cambria" panose="02040503050406030204" pitchFamily="18" charset="0"/>
                <a:ea typeface="Cambria" panose="02040503050406030204" pitchFamily="18" charset="0"/>
              </a:rPr>
              <a:t>in two natures, without confusion, without change</a:t>
            </a:r>
            <a:r>
              <a:rPr lang="en-US" i="1" dirty="0">
                <a:latin typeface="Cambria" panose="02040503050406030204" pitchFamily="18" charset="0"/>
                <a:ea typeface="Cambria" panose="02040503050406030204" pitchFamily="18" charset="0"/>
              </a:rPr>
              <a:t>, </a:t>
            </a:r>
            <a:r>
              <a:rPr lang="en-US" i="1" dirty="0" smtClean="0">
                <a:solidFill>
                  <a:srgbClr val="FF0000"/>
                </a:solidFill>
                <a:latin typeface="Cambria" panose="02040503050406030204" pitchFamily="18" charset="0"/>
                <a:ea typeface="Cambria" panose="02040503050406030204" pitchFamily="18" charset="0"/>
              </a:rPr>
              <a:t>without division, without separation</a:t>
            </a:r>
            <a:r>
              <a:rPr lang="en-US" i="1" dirty="0" smtClean="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the distinction of the natures </a:t>
            </a:r>
            <a:r>
              <a:rPr lang="en-US" i="1" dirty="0">
                <a:solidFill>
                  <a:srgbClr val="344BF6"/>
                </a:solidFill>
                <a:latin typeface="Cambria" panose="02040503050406030204" pitchFamily="18" charset="0"/>
                <a:ea typeface="Cambria" panose="02040503050406030204" pitchFamily="18" charset="0"/>
              </a:rPr>
              <a:t>being in no way abolished because of the union, but rather the characteristic property of each nature being preserved</a:t>
            </a:r>
            <a:r>
              <a:rPr lang="en-US" i="1" dirty="0">
                <a:latin typeface="Cambria" panose="02040503050406030204" pitchFamily="18" charset="0"/>
                <a:ea typeface="Cambria" panose="02040503050406030204" pitchFamily="18" charset="0"/>
              </a:rPr>
              <a:t>, </a:t>
            </a:r>
            <a:r>
              <a:rPr lang="en-US" i="1" dirty="0" smtClean="0">
                <a:solidFill>
                  <a:srgbClr val="FF0000"/>
                </a:solidFill>
                <a:latin typeface="Cambria" panose="02040503050406030204" pitchFamily="18" charset="0"/>
                <a:ea typeface="Cambria" panose="02040503050406030204" pitchFamily="18" charset="0"/>
              </a:rPr>
              <a:t>and coming together to form one person and one hypostasis. He is not split or divided into two persons, but he is one and the same Son and Only-Begotten, God the Logos, the Lord Jesus Christ</a:t>
            </a:r>
            <a:r>
              <a:rPr lang="en-US" i="1" dirty="0" smtClean="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as formerly the prophets and later Jesus Christ Himself have taught us about Him, and as it has been handed down to us by the Creed of the Fathers</a:t>
            </a:r>
            <a:r>
              <a:rPr lang="en-US" i="1" dirty="0" smtClean="0">
                <a:latin typeface="Cambria" panose="02040503050406030204" pitchFamily="18" charset="0"/>
                <a:ea typeface="Cambria" panose="02040503050406030204" pitchFamily="18" charset="0"/>
              </a:rPr>
              <a:t>.</a:t>
            </a:r>
          </a:p>
        </p:txBody>
      </p:sp>
      <p:sp>
        <p:nvSpPr>
          <p:cNvPr id="5" name="TextBox 4"/>
          <p:cNvSpPr txBox="1"/>
          <p:nvPr/>
        </p:nvSpPr>
        <p:spPr>
          <a:xfrm>
            <a:off x="0" y="6519446"/>
            <a:ext cx="9144000" cy="369332"/>
          </a:xfrm>
          <a:prstGeom prst="rect">
            <a:avLst/>
          </a:prstGeom>
          <a:noFill/>
        </p:spPr>
        <p:txBody>
          <a:bodyPr wrap="square" rtlCol="0">
            <a:spAutoFit/>
          </a:bodyPr>
          <a:lstStyle/>
          <a:p>
            <a:r>
              <a:rPr lang="en-US" sz="1600" dirty="0" smtClean="0">
                <a:solidFill>
                  <a:srgbClr val="FF0000"/>
                </a:solidFill>
              </a:rPr>
              <a:t>Red </a:t>
            </a:r>
            <a:r>
              <a:rPr lang="en-US" sz="1600" dirty="0">
                <a:solidFill>
                  <a:prstClr val="black"/>
                </a:solidFill>
              </a:rPr>
              <a:t>= Alexandrian Theology </a:t>
            </a:r>
            <a:r>
              <a:rPr lang="en-US" sz="1600" dirty="0" smtClean="0">
                <a:solidFill>
                  <a:prstClr val="black"/>
                </a:solidFill>
              </a:rPr>
              <a:t>	</a:t>
            </a:r>
            <a:r>
              <a:rPr lang="en-US" sz="1600" dirty="0" smtClean="0">
                <a:solidFill>
                  <a:srgbClr val="5731F9"/>
                </a:solidFill>
              </a:rPr>
              <a:t>Blue</a:t>
            </a:r>
            <a:r>
              <a:rPr lang="en-US" sz="1600" dirty="0" smtClean="0">
                <a:solidFill>
                  <a:prstClr val="black"/>
                </a:solidFill>
              </a:rPr>
              <a:t>  = </a:t>
            </a:r>
            <a:r>
              <a:rPr lang="en-US" dirty="0" smtClean="0">
                <a:solidFill>
                  <a:prstClr val="black"/>
                </a:solidFill>
              </a:rPr>
              <a:t>Antiochene </a:t>
            </a:r>
            <a:r>
              <a:rPr lang="en-US" dirty="0">
                <a:solidFill>
                  <a:prstClr val="black"/>
                </a:solidFill>
              </a:rPr>
              <a:t>Theology </a:t>
            </a:r>
          </a:p>
        </p:txBody>
      </p:sp>
    </p:spTree>
    <p:extLst>
      <p:ext uri="{BB962C8B-B14F-4D97-AF65-F5344CB8AC3E}">
        <p14:creationId xmlns:p14="http://schemas.microsoft.com/office/powerpoint/2010/main" val="266699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*The Council of Chalcedon</a:t>
            </a:r>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smtClean="0"/>
              <a:t>As you can see, this </a:t>
            </a:r>
            <a:r>
              <a:rPr lang="en-US" dirty="0"/>
              <a:t>Definition does not seek to “define” the union in the sense of explaining how it took place, but rather in the sense of setting the limits beyond which error lies. </a:t>
            </a:r>
            <a:endParaRPr lang="en-US" dirty="0" smtClean="0"/>
          </a:p>
          <a:p>
            <a:r>
              <a:rPr lang="en-US" dirty="0" smtClean="0"/>
              <a:t>Thus</a:t>
            </a:r>
            <a:r>
              <a:rPr lang="en-US" dirty="0"/>
              <a:t>, it rejected the notion that the union destroyed “the difference of the two natures” and also the view that the Savior is “divided into two persons”— thus rejecting the most extreme Alexandrine and Antiochene positions. </a:t>
            </a:r>
            <a:endParaRPr lang="en-US" dirty="0" smtClean="0"/>
          </a:p>
          <a:p>
            <a:r>
              <a:rPr lang="en-US" dirty="0" smtClean="0"/>
              <a:t>This </a:t>
            </a:r>
            <a:r>
              <a:rPr lang="en-US" i="1" dirty="0"/>
              <a:t>Definition of </a:t>
            </a:r>
            <a:r>
              <a:rPr lang="en-US" i="1" dirty="0" smtClean="0"/>
              <a:t>Faith </a:t>
            </a:r>
            <a:r>
              <a:rPr lang="en-US" dirty="0"/>
              <a:t>soon became the standard of </a:t>
            </a:r>
            <a:r>
              <a:rPr lang="en-US" dirty="0" smtClean="0"/>
              <a:t>Christological </a:t>
            </a:r>
            <a:r>
              <a:rPr lang="en-US" dirty="0"/>
              <a:t>orthodoxy in the entire Western church, and in most of the East— although there were some in the East who rejected it, and thus gave rise to the first long-lasting schisms in the history of Christianity. </a:t>
            </a:r>
            <a:endParaRPr lang="en-US" dirty="0" smtClean="0"/>
          </a:p>
          <a:p>
            <a:r>
              <a:rPr lang="en-US" dirty="0" smtClean="0"/>
              <a:t>Some</a:t>
            </a:r>
            <a:r>
              <a:rPr lang="en-US" dirty="0"/>
              <a:t>, mostly in Syria and Persia, insisted on a clear distinction between the divine and the human in Christ, and were eventually called “Nestorians</a:t>
            </a:r>
            <a:r>
              <a:rPr lang="en-US" dirty="0" smtClean="0"/>
              <a:t>.”</a:t>
            </a:r>
            <a:endParaRPr lang="en-US"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a:t>
            </a:r>
            <a:r>
              <a:rPr lang="en-US" sz="1200" dirty="0">
                <a:solidFill>
                  <a:prstClr val="black"/>
                </a:solidFill>
              </a:rPr>
              <a:t> </a:t>
            </a:r>
            <a:r>
              <a:rPr lang="en-US" sz="1400" dirty="0">
                <a:solidFill>
                  <a:prstClr val="black"/>
                </a:solidFill>
              </a:rPr>
              <a:t>Gonzalez, Justo L.. The Story of Christianity: Volume 1: The Early Church to the Dawn of the Reformation (p. </a:t>
            </a:r>
            <a:r>
              <a:rPr lang="en-US" sz="1400" dirty="0" smtClean="0">
                <a:solidFill>
                  <a:prstClr val="black"/>
                </a:solidFill>
              </a:rPr>
              <a:t>302) </a:t>
            </a:r>
            <a:endParaRPr lang="en-US" sz="1400" dirty="0">
              <a:solidFill>
                <a:prstClr val="black"/>
              </a:solidFill>
            </a:endParaRPr>
          </a:p>
        </p:txBody>
      </p:sp>
    </p:spTree>
    <p:extLst>
      <p:ext uri="{BB962C8B-B14F-4D97-AF65-F5344CB8AC3E}">
        <p14:creationId xmlns:p14="http://schemas.microsoft.com/office/powerpoint/2010/main" val="27651025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solidFill>
                  <a:prstClr val="black"/>
                </a:solidFill>
                <a:hlinkClick r:id="rId4"/>
              </a:rPr>
              <a:t>https://www.historyonthenet.com/when-did-the-roman-empire-really-end</a:t>
            </a:r>
            <a:endParaRPr lang="en-US" sz="1400" dirty="0">
              <a:solidFill>
                <a:prstClr val="black"/>
              </a:solidFill>
            </a:endParaRPr>
          </a:p>
        </p:txBody>
      </p:sp>
      <p:sp>
        <p:nvSpPr>
          <p:cNvPr id="7" name="Title 2"/>
          <p:cNvSpPr>
            <a:spLocks noGrp="1"/>
          </p:cNvSpPr>
          <p:nvPr>
            <p:ph type="title"/>
          </p:nvPr>
        </p:nvSpPr>
        <p:spPr>
          <a:xfrm>
            <a:off x="304800" y="0"/>
            <a:ext cx="8610600" cy="1143000"/>
          </a:xfrm>
          <a:effectLst/>
        </p:spPr>
        <p:txBody>
          <a:bodyPr>
            <a:noAutofit/>
          </a:bodyPr>
          <a:lstStyle/>
          <a:p>
            <a:r>
              <a:rPr lang="en-US" sz="6000" b="1" dirty="0" smtClean="0">
                <a:solidFill>
                  <a:schemeClr val="bg1"/>
                </a:solidFill>
                <a:effectLst>
                  <a:glow rad="139700">
                    <a:srgbClr val="C00000">
                      <a:alpha val="40000"/>
                    </a:srgbClr>
                  </a:glow>
                  <a:outerShdw blurRad="114300" dist="38100" dir="13500000" algn="br" rotWithShape="0">
                    <a:prstClr val="black"/>
                  </a:outerShdw>
                </a:effectLst>
              </a:rPr>
              <a:t>The Fall of Rome</a:t>
            </a:r>
            <a:endParaRPr lang="en-US" sz="3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2358507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5034752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42689028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fontScale="92500" lnSpcReduction="10000"/>
          </a:bodyPr>
          <a:lstStyle/>
          <a:p>
            <a:r>
              <a:rPr lang="en-US" dirty="0" smtClean="0"/>
              <a:t>Some scriptures to keep in mind:</a:t>
            </a:r>
          </a:p>
          <a:p>
            <a:pPr lvl="1"/>
            <a:r>
              <a:rPr lang="en-US" i="1" dirty="0">
                <a:solidFill>
                  <a:srgbClr val="5731F9"/>
                </a:solidFill>
                <a:latin typeface="Cambria" panose="02040503050406030204" pitchFamily="18" charset="0"/>
                <a:ea typeface="Cambria" panose="02040503050406030204" pitchFamily="18" charset="0"/>
              </a:rPr>
              <a:t>And Jesus </a:t>
            </a:r>
            <a:r>
              <a:rPr lang="en-US" b="1" i="1" dirty="0">
                <a:solidFill>
                  <a:srgbClr val="5731F9"/>
                </a:solidFill>
                <a:latin typeface="Cambria" panose="02040503050406030204" pitchFamily="18" charset="0"/>
                <a:ea typeface="Cambria" panose="02040503050406030204" pitchFamily="18" charset="0"/>
              </a:rPr>
              <a:t>increased in wisdom</a:t>
            </a:r>
            <a:r>
              <a:rPr lang="en-US" i="1" dirty="0">
                <a:solidFill>
                  <a:srgbClr val="5731F9"/>
                </a:solidFill>
                <a:latin typeface="Cambria" panose="02040503050406030204" pitchFamily="18" charset="0"/>
                <a:ea typeface="Cambria" panose="02040503050406030204" pitchFamily="18" charset="0"/>
              </a:rPr>
              <a:t> and in stature and in favor with God and man. </a:t>
            </a:r>
            <a:r>
              <a:rPr lang="en-US" dirty="0"/>
              <a:t>(</a:t>
            </a:r>
            <a:r>
              <a:rPr lang="en-US" dirty="0" smtClean="0"/>
              <a:t>Luke 2:52)</a:t>
            </a:r>
          </a:p>
          <a:p>
            <a:pPr lvl="1"/>
            <a:r>
              <a:rPr lang="en-US" i="1" dirty="0">
                <a:solidFill>
                  <a:srgbClr val="5731F9"/>
                </a:solidFill>
                <a:latin typeface="Cambria" panose="02040503050406030204" pitchFamily="18" charset="0"/>
                <a:ea typeface="Cambria" panose="02040503050406030204" pitchFamily="18" charset="0"/>
              </a:rPr>
              <a:t>For we do not have a high priest who is unable to sympathize with our weaknesses, but one who </a:t>
            </a:r>
            <a:r>
              <a:rPr lang="en-US" b="1" i="1" dirty="0">
                <a:solidFill>
                  <a:srgbClr val="5731F9"/>
                </a:solidFill>
                <a:latin typeface="Cambria" panose="02040503050406030204" pitchFamily="18" charset="0"/>
                <a:ea typeface="Cambria" panose="02040503050406030204" pitchFamily="18" charset="0"/>
              </a:rPr>
              <a:t>in every respect has been tempted as we are</a:t>
            </a:r>
            <a:r>
              <a:rPr lang="en-US" i="1" dirty="0">
                <a:solidFill>
                  <a:srgbClr val="5731F9"/>
                </a:solidFill>
                <a:latin typeface="Cambria" panose="02040503050406030204" pitchFamily="18" charset="0"/>
                <a:ea typeface="Cambria" panose="02040503050406030204" pitchFamily="18" charset="0"/>
              </a:rPr>
              <a:t>, yet without sin </a:t>
            </a:r>
            <a:r>
              <a:rPr lang="en-US" dirty="0"/>
              <a:t>(</a:t>
            </a:r>
            <a:r>
              <a:rPr lang="en-US" dirty="0" smtClean="0"/>
              <a:t>Hebrews 4:15)</a:t>
            </a:r>
            <a:endParaRPr lang="en-US" dirty="0"/>
          </a:p>
          <a:p>
            <a:pPr lvl="1"/>
            <a:r>
              <a:rPr lang="en-US" i="1" dirty="0" smtClean="0">
                <a:solidFill>
                  <a:srgbClr val="5731F9"/>
                </a:solidFill>
                <a:latin typeface="Cambria" panose="02040503050406030204" pitchFamily="18" charset="0"/>
                <a:ea typeface="Cambria" panose="02040503050406030204" pitchFamily="18" charset="0"/>
              </a:rPr>
              <a:t>Although </a:t>
            </a:r>
            <a:r>
              <a:rPr lang="en-US" i="1" dirty="0">
                <a:solidFill>
                  <a:srgbClr val="5731F9"/>
                </a:solidFill>
                <a:latin typeface="Cambria" panose="02040503050406030204" pitchFamily="18" charset="0"/>
                <a:ea typeface="Cambria" panose="02040503050406030204" pitchFamily="18" charset="0"/>
              </a:rPr>
              <a:t>he was a son, he </a:t>
            </a:r>
            <a:r>
              <a:rPr lang="en-US" b="1" i="1" dirty="0">
                <a:solidFill>
                  <a:srgbClr val="5731F9"/>
                </a:solidFill>
                <a:latin typeface="Cambria" panose="02040503050406030204" pitchFamily="18" charset="0"/>
                <a:ea typeface="Cambria" panose="02040503050406030204" pitchFamily="18" charset="0"/>
              </a:rPr>
              <a:t>learned obedience </a:t>
            </a:r>
            <a:r>
              <a:rPr lang="en-US" i="1" dirty="0">
                <a:solidFill>
                  <a:srgbClr val="5731F9"/>
                </a:solidFill>
                <a:latin typeface="Cambria" panose="02040503050406030204" pitchFamily="18" charset="0"/>
                <a:ea typeface="Cambria" panose="02040503050406030204" pitchFamily="18" charset="0"/>
              </a:rPr>
              <a:t>through what he suffered</a:t>
            </a:r>
            <a:r>
              <a:rPr lang="en-US" dirty="0"/>
              <a:t>. (</a:t>
            </a:r>
            <a:r>
              <a:rPr lang="en-US" dirty="0" smtClean="0"/>
              <a:t>Hebrews 5:8)</a:t>
            </a:r>
          </a:p>
          <a:p>
            <a:pPr lvl="1"/>
            <a:r>
              <a:rPr lang="en-US" i="1" dirty="0">
                <a:solidFill>
                  <a:srgbClr val="5731F9"/>
                </a:solidFill>
                <a:latin typeface="Cambria" panose="02040503050406030204" pitchFamily="18" charset="0"/>
                <a:ea typeface="Cambria" panose="02040503050406030204" pitchFamily="18" charset="0"/>
              </a:rPr>
              <a:t>…the rulers of this age … crucified the Lord of glory. </a:t>
            </a:r>
            <a:r>
              <a:rPr lang="en-US" dirty="0"/>
              <a:t>(</a:t>
            </a:r>
            <a:r>
              <a:rPr lang="en-US" dirty="0" smtClean="0"/>
              <a:t>1 Cor. 2:8)</a:t>
            </a:r>
          </a:p>
          <a:p>
            <a:r>
              <a:rPr lang="en-US" dirty="0" smtClean="0"/>
              <a:t>Do you think Nestorius was a heretic for not being willing to call Mary the “Mother of God”?</a:t>
            </a:r>
          </a:p>
          <a:p>
            <a:r>
              <a:rPr lang="en-US" dirty="0" smtClean="0"/>
              <a:t>Do you believe the Chalcedonian </a:t>
            </a:r>
            <a:r>
              <a:rPr lang="en-US" i="1" dirty="0" smtClean="0"/>
              <a:t>Definition of Faith </a:t>
            </a:r>
            <a:r>
              <a:rPr lang="en-US" dirty="0" smtClean="0"/>
              <a:t>can be fully defended from scripture? Or do you think they were trying to “slice the bread too thin”, so to speak?</a:t>
            </a:r>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29989148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lnSpcReduction="10000"/>
          </a:bodyPr>
          <a:lstStyle/>
          <a:p>
            <a:r>
              <a:rPr lang="en-US" dirty="0" smtClean="0"/>
              <a:t>What kind of reception did Jerome’s Latin translation, known as the “Vulgate”, receive from the churches who first heard it?</a:t>
            </a:r>
          </a:p>
          <a:p>
            <a:pPr lvl="1"/>
            <a:r>
              <a:rPr lang="en-US" dirty="0" smtClean="0"/>
              <a:t>They accused him of tampering with the Word of God because, in places, his translation differed from the Septuagint, the popular Greek translation of that day.</a:t>
            </a:r>
          </a:p>
          <a:p>
            <a:r>
              <a:rPr lang="en-US" dirty="0" smtClean="0"/>
              <a:t>Despite the initial negative reaction, what ended up happening with Jerome’s Vulgate translation?</a:t>
            </a:r>
          </a:p>
          <a:p>
            <a:pPr lvl="1"/>
            <a:r>
              <a:rPr lang="en-US" dirty="0" smtClean="0"/>
              <a:t>It became </a:t>
            </a:r>
            <a:r>
              <a:rPr lang="en-US" dirty="0"/>
              <a:t>the standard Bible of the entire Latin-speaking </a:t>
            </a:r>
            <a:r>
              <a:rPr lang="en-US" dirty="0" smtClean="0"/>
              <a:t>church for more </a:t>
            </a:r>
            <a:r>
              <a:rPr lang="en-US" dirty="0"/>
              <a:t>than a </a:t>
            </a:r>
            <a:r>
              <a:rPr lang="en-US" dirty="0" smtClean="0"/>
              <a:t>millennium.</a:t>
            </a:r>
          </a:p>
          <a:p>
            <a:r>
              <a:rPr lang="en-US" dirty="0" smtClean="0"/>
              <a:t>What was Jerome’s view of the apocryphal books and their relationship to the OT scriptures?</a:t>
            </a:r>
          </a:p>
          <a:p>
            <a:pPr lvl="1"/>
            <a:r>
              <a:rPr lang="en-US" dirty="0" smtClean="0"/>
              <a:t>He believed they were </a:t>
            </a:r>
            <a:r>
              <a:rPr lang="en-US" b="1" i="1" dirty="0" smtClean="0"/>
              <a:t>not</a:t>
            </a:r>
            <a:r>
              <a:rPr lang="en-US" dirty="0" smtClean="0"/>
              <a:t> a part of scripture, because the Jews, who God had placed as custodians of the OT scriptures (Rom 3:2), did not view them as part of the OT canon.</a:t>
            </a:r>
            <a:endParaRPr lang="en-US" dirty="0"/>
          </a:p>
          <a:p>
            <a:endParaRPr lang="en-US" dirty="0"/>
          </a:p>
          <a:p>
            <a:endParaRPr lang="en-US" dirty="0" smtClean="0"/>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30769565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solidFill>
                  <a:prstClr val="black"/>
                </a:solidFill>
                <a:hlinkClick r:id="rId4"/>
              </a:rPr>
              <a:t>https://sgwmscog.com/wp-content/uploads/Council-of-Nicea-2-1.jpg</a:t>
            </a:r>
            <a:endParaRPr lang="en-US" sz="1400" dirty="0">
              <a:solidFill>
                <a:prstClr val="black"/>
              </a:solidFill>
            </a:endParaRPr>
          </a:p>
        </p:txBody>
      </p:sp>
      <p:sp>
        <p:nvSpPr>
          <p:cNvPr id="7" name="Title 2"/>
          <p:cNvSpPr>
            <a:spLocks noGrp="1"/>
          </p:cNvSpPr>
          <p:nvPr>
            <p:ph type="title"/>
          </p:nvPr>
        </p:nvSpPr>
        <p:spPr>
          <a:xfrm>
            <a:off x="304800" y="0"/>
            <a:ext cx="8610600" cy="1143000"/>
          </a:xfrm>
          <a:effectLst/>
        </p:spPr>
        <p:txBody>
          <a:bodyPr>
            <a:noAutofit/>
          </a:bodyPr>
          <a:lstStyle/>
          <a:p>
            <a:pPr algn="l"/>
            <a:r>
              <a:rPr lang="en-US" sz="6000" b="1" dirty="0" smtClean="0">
                <a:solidFill>
                  <a:schemeClr val="bg1"/>
                </a:solidFill>
                <a:effectLst>
                  <a:glow rad="139700">
                    <a:srgbClr val="C00000">
                      <a:alpha val="40000"/>
                    </a:srgbClr>
                  </a:glow>
                  <a:outerShdw blurRad="114300" dist="38100" dir="13500000" algn="br" rotWithShape="0">
                    <a:prstClr val="black"/>
                  </a:outerShdw>
                </a:effectLst>
              </a:rPr>
              <a:t>The Council of Chalcedon</a:t>
            </a:r>
            <a:endParaRPr lang="en-US" sz="3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429671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b="1" dirty="0" smtClean="0"/>
              <a:t>*Lead up to the </a:t>
            </a:r>
            <a:r>
              <a:rPr lang="en-US" b="1" dirty="0"/>
              <a:t>Council of Chalcedon</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a:t>The question of the </a:t>
            </a:r>
            <a:r>
              <a:rPr lang="en-US" dirty="0" smtClean="0"/>
              <a:t>full deity of Christ (and </a:t>
            </a:r>
            <a:r>
              <a:rPr lang="en-US" dirty="0"/>
              <a:t>of the Holy Spirit) had been settled by the Councils of </a:t>
            </a:r>
            <a:r>
              <a:rPr lang="en-US" dirty="0" smtClean="0"/>
              <a:t>Nicaea (AD 325</a:t>
            </a:r>
            <a:r>
              <a:rPr lang="en-US" dirty="0"/>
              <a:t>) and Constantinople </a:t>
            </a:r>
            <a:r>
              <a:rPr lang="en-US" dirty="0" smtClean="0"/>
              <a:t>(AD 381</a:t>
            </a:r>
            <a:r>
              <a:rPr lang="en-US" dirty="0"/>
              <a:t>). </a:t>
            </a:r>
            <a:endParaRPr lang="en-US" dirty="0" smtClean="0"/>
          </a:p>
          <a:p>
            <a:r>
              <a:rPr lang="en-US" dirty="0" smtClean="0"/>
              <a:t>Although </a:t>
            </a:r>
            <a:r>
              <a:rPr lang="en-US" dirty="0"/>
              <a:t>the conversion to Arianism of some of the Germanic people beyond the borders of the empire, and their subsequent invasion of Western Europe, brought about a brief resurgence of Arianism, this eventually disappeared, and Christians </a:t>
            </a:r>
            <a:r>
              <a:rPr lang="en-US" dirty="0" smtClean="0"/>
              <a:t>everywhere were </a:t>
            </a:r>
            <a:r>
              <a:rPr lang="en-US" dirty="0"/>
              <a:t>in basic agreement on </a:t>
            </a:r>
            <a:r>
              <a:rPr lang="en-US" dirty="0" smtClean="0"/>
              <a:t>Trinitarian </a:t>
            </a:r>
            <a:r>
              <a:rPr lang="en-US" dirty="0"/>
              <a:t>doctrine. </a:t>
            </a:r>
            <a:endParaRPr lang="en-US" dirty="0" smtClean="0"/>
          </a:p>
          <a:p>
            <a:r>
              <a:rPr lang="en-US" dirty="0" smtClean="0"/>
              <a:t>But </a:t>
            </a:r>
            <a:r>
              <a:rPr lang="en-US" dirty="0"/>
              <a:t>there were still other issues that would cause sharp theological disagreement. </a:t>
            </a:r>
            <a:endParaRPr lang="en-US" dirty="0" smtClean="0"/>
          </a:p>
          <a:p>
            <a:r>
              <a:rPr lang="en-US" dirty="0" smtClean="0"/>
              <a:t>Foremost </a:t>
            </a:r>
            <a:r>
              <a:rPr lang="en-US" dirty="0"/>
              <a:t>among these was the question of how </a:t>
            </a:r>
            <a:r>
              <a:rPr lang="en-US" dirty="0" smtClean="0"/>
              <a:t>deity and </a:t>
            </a:r>
            <a:r>
              <a:rPr lang="en-US" dirty="0"/>
              <a:t>humanity are joined in Jesus Christ. </a:t>
            </a:r>
            <a:endParaRPr lang="en-US" dirty="0" smtClean="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a:t>
            </a:r>
            <a:r>
              <a:rPr lang="en-US" sz="1200" dirty="0">
                <a:solidFill>
                  <a:prstClr val="black"/>
                </a:solidFill>
              </a:rPr>
              <a:t> </a:t>
            </a:r>
            <a:r>
              <a:rPr lang="en-US" sz="1400" dirty="0">
                <a:solidFill>
                  <a:prstClr val="black"/>
                </a:solidFill>
              </a:rPr>
              <a:t>Gonzalez, Justo L.. The Story of Christianity: Volume 1: The Early Church to the Dawn of the Reformation (p. 296</a:t>
            </a:r>
            <a:r>
              <a:rPr lang="en-US" sz="1400" dirty="0" smtClean="0">
                <a:solidFill>
                  <a:prstClr val="black"/>
                </a:solidFill>
              </a:rPr>
              <a:t>) </a:t>
            </a:r>
            <a:endParaRPr lang="en-US" sz="1400" dirty="0">
              <a:solidFill>
                <a:prstClr val="black"/>
              </a:solidFill>
            </a:endParaRPr>
          </a:p>
        </p:txBody>
      </p:sp>
    </p:spTree>
    <p:extLst>
      <p:ext uri="{BB962C8B-B14F-4D97-AF65-F5344CB8AC3E}">
        <p14:creationId xmlns:p14="http://schemas.microsoft.com/office/powerpoint/2010/main" val="27993395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b="1" dirty="0" smtClean="0"/>
              <a:t>*Lead up to the Council of Chalcedon</a:t>
            </a:r>
            <a:endParaRPr lang="en-US" b="1" dirty="0"/>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a:t>There were </a:t>
            </a:r>
            <a:r>
              <a:rPr lang="en-US" b="1" i="1" dirty="0"/>
              <a:t>two</a:t>
            </a:r>
            <a:r>
              <a:rPr lang="en-US" dirty="0"/>
              <a:t> main ways of looking at this </a:t>
            </a:r>
            <a:r>
              <a:rPr lang="en-US" dirty="0" smtClean="0"/>
              <a:t>question: </a:t>
            </a:r>
          </a:p>
          <a:p>
            <a:pPr lvl="1"/>
            <a:r>
              <a:rPr lang="en-US" dirty="0" smtClean="0"/>
              <a:t>The </a:t>
            </a:r>
            <a:r>
              <a:rPr lang="en-US" dirty="0"/>
              <a:t>theologians of </a:t>
            </a:r>
            <a:r>
              <a:rPr lang="en-US" b="1" i="1" dirty="0"/>
              <a:t>Antioch</a:t>
            </a:r>
            <a:r>
              <a:rPr lang="en-US" dirty="0"/>
              <a:t> , the “Antiochenes”, </a:t>
            </a:r>
            <a:r>
              <a:rPr lang="en-US" dirty="0" smtClean="0"/>
              <a:t>favored </a:t>
            </a:r>
            <a:r>
              <a:rPr lang="en-US" dirty="0"/>
              <a:t>one </a:t>
            </a:r>
            <a:r>
              <a:rPr lang="en-US" dirty="0" smtClean="0"/>
              <a:t>way </a:t>
            </a:r>
          </a:p>
          <a:p>
            <a:pPr lvl="1"/>
            <a:r>
              <a:rPr lang="en-US" dirty="0" smtClean="0"/>
              <a:t>The </a:t>
            </a:r>
            <a:r>
              <a:rPr lang="en-US" dirty="0"/>
              <a:t>theologians of </a:t>
            </a:r>
            <a:r>
              <a:rPr lang="en-US" b="1" i="1" dirty="0"/>
              <a:t>Alexandria</a:t>
            </a:r>
            <a:r>
              <a:rPr lang="en-US" dirty="0"/>
              <a:t>, the “Alexandrians”, preferred the other</a:t>
            </a:r>
            <a:r>
              <a:rPr lang="en-US" dirty="0" smtClean="0"/>
              <a:t>.</a:t>
            </a:r>
          </a:p>
          <a:p>
            <a:r>
              <a:rPr lang="en-US" dirty="0"/>
              <a:t>Both sides agreed that Jesus was both </a:t>
            </a:r>
            <a:r>
              <a:rPr lang="en-US" b="1" i="1" dirty="0"/>
              <a:t>divine</a:t>
            </a:r>
            <a:r>
              <a:rPr lang="en-US" dirty="0"/>
              <a:t> and </a:t>
            </a:r>
            <a:r>
              <a:rPr lang="en-US" b="1" i="1" dirty="0"/>
              <a:t>human</a:t>
            </a:r>
            <a:r>
              <a:rPr lang="en-US" dirty="0"/>
              <a:t>. The question was how to understand that union.</a:t>
            </a:r>
          </a:p>
          <a:p>
            <a:r>
              <a:rPr lang="en-US" dirty="0"/>
              <a:t>The </a:t>
            </a:r>
            <a:r>
              <a:rPr lang="en-US" b="1" i="1" dirty="0"/>
              <a:t>Antiochenes</a:t>
            </a:r>
            <a:r>
              <a:rPr lang="en-US" dirty="0"/>
              <a:t> </a:t>
            </a:r>
            <a:r>
              <a:rPr lang="en-US" dirty="0" smtClean="0"/>
              <a:t>emphasized </a:t>
            </a:r>
            <a:r>
              <a:rPr lang="en-US" dirty="0"/>
              <a:t>the </a:t>
            </a:r>
            <a:r>
              <a:rPr lang="en-US" b="1" i="1" dirty="0"/>
              <a:t>distinction</a:t>
            </a:r>
            <a:r>
              <a:rPr lang="en-US" dirty="0"/>
              <a:t> between Christ’s human and divine natures. </a:t>
            </a:r>
            <a:endParaRPr lang="en-US" dirty="0" smtClean="0"/>
          </a:p>
          <a:p>
            <a:r>
              <a:rPr lang="en-US" dirty="0" smtClean="0"/>
              <a:t>They </a:t>
            </a:r>
            <a:r>
              <a:rPr lang="en-US" dirty="0"/>
              <a:t>feared that if they did not keep the two natures </a:t>
            </a:r>
            <a:r>
              <a:rPr lang="en-US" b="1" i="1" dirty="0"/>
              <a:t>apart</a:t>
            </a:r>
            <a:r>
              <a:rPr lang="en-US" dirty="0"/>
              <a:t>, all the limitations and </a:t>
            </a:r>
            <a:r>
              <a:rPr lang="en-US" dirty="0" smtClean="0"/>
              <a:t>weaknesses </a:t>
            </a:r>
            <a:r>
              <a:rPr lang="en-US" dirty="0"/>
              <a:t>of the human Jesus which the Gospels record (His frustration, His ignorance, His growth in wisdom and grace) would be applied to His divine nature. </a:t>
            </a:r>
            <a:endParaRPr lang="en-US" dirty="0" smtClean="0"/>
          </a:p>
          <a:p>
            <a:r>
              <a:rPr lang="en-US" dirty="0" smtClean="0"/>
              <a:t>They feared that if </a:t>
            </a:r>
            <a:r>
              <a:rPr lang="en-US" dirty="0"/>
              <a:t>Jesus’s human limitations were applied to His divine nature, they would destroy His divinity. And then the Arians would have been right after all: Jesus Christ was not truly divine! </a:t>
            </a:r>
          </a:p>
          <a:p>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t>Needham, Nick. 2,000 Years of Christ's Power Vol. 1: The Age of the Early Church Fathers </a:t>
            </a:r>
            <a:endParaRPr lang="en-US" sz="1600" dirty="0">
              <a:solidFill>
                <a:prstClr val="black"/>
              </a:solidFill>
            </a:endParaRPr>
          </a:p>
        </p:txBody>
      </p:sp>
    </p:spTree>
    <p:extLst>
      <p:ext uri="{BB962C8B-B14F-4D97-AF65-F5344CB8AC3E}">
        <p14:creationId xmlns:p14="http://schemas.microsoft.com/office/powerpoint/2010/main" val="2504429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b="1" dirty="0" smtClean="0"/>
              <a:t>*Lead up to the Council of Chalcedon</a:t>
            </a:r>
            <a:endParaRPr lang="en-US"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The Antiochenes </a:t>
            </a:r>
            <a:r>
              <a:rPr lang="en-US" b="1" i="1" dirty="0" smtClean="0"/>
              <a:t>also</a:t>
            </a:r>
            <a:r>
              <a:rPr lang="en-US" dirty="0" smtClean="0"/>
              <a:t> feared </a:t>
            </a:r>
            <a:r>
              <a:rPr lang="en-US" dirty="0"/>
              <a:t>that, unless they made a sharp separation between Christ’s two natures, His divine qualities (almighty power, perfect knowledge, etc.) might be ascribed to His humanity, making Him super-human and thus not genuinely human like us</a:t>
            </a:r>
            <a:r>
              <a:rPr lang="en-US" dirty="0" smtClean="0"/>
              <a:t>.</a:t>
            </a:r>
          </a:p>
          <a:p>
            <a:r>
              <a:rPr lang="en-US" dirty="0"/>
              <a:t>To avoid these disastrous conclusions, the Antiochenes kept the human and divine natures of Christ as </a:t>
            </a:r>
            <a:r>
              <a:rPr lang="en-US" b="1" i="1" dirty="0"/>
              <a:t>far apart </a:t>
            </a:r>
            <a:r>
              <a:rPr lang="en-US" dirty="0"/>
              <a:t>as possible. </a:t>
            </a:r>
            <a:endParaRPr lang="en-US" dirty="0" smtClean="0"/>
          </a:p>
          <a:p>
            <a:r>
              <a:rPr lang="en-US" dirty="0" smtClean="0"/>
              <a:t>They </a:t>
            </a:r>
            <a:r>
              <a:rPr lang="en-US" dirty="0"/>
              <a:t>sometimes spoke as if the </a:t>
            </a:r>
            <a:r>
              <a:rPr lang="en-US" b="1" i="1" dirty="0" smtClean="0"/>
              <a:t>humanity</a:t>
            </a:r>
            <a:r>
              <a:rPr lang="en-US" dirty="0" smtClean="0"/>
              <a:t> of Jesus </a:t>
            </a:r>
            <a:r>
              <a:rPr lang="en-US" dirty="0"/>
              <a:t>had a separate personality from the </a:t>
            </a:r>
            <a:r>
              <a:rPr lang="en-US" b="1" i="1" dirty="0"/>
              <a:t>deity</a:t>
            </a:r>
            <a:r>
              <a:rPr lang="en-US" dirty="0" smtClean="0"/>
              <a:t> of Jesus, </a:t>
            </a:r>
            <a:r>
              <a:rPr lang="en-US" dirty="0"/>
              <a:t>thus splitting Him apart into two persons. </a:t>
            </a:r>
            <a:endParaRPr lang="en-US" dirty="0" smtClean="0"/>
          </a:p>
          <a:p>
            <a:r>
              <a:rPr lang="en-US" dirty="0" smtClean="0"/>
              <a:t>In the extreme, this </a:t>
            </a:r>
            <a:r>
              <a:rPr lang="en-US" dirty="0"/>
              <a:t>sort of thinking could lead to the belief that there were </a:t>
            </a:r>
            <a:r>
              <a:rPr lang="en-US" b="1" i="1" dirty="0"/>
              <a:t>two</a:t>
            </a:r>
            <a:r>
              <a:rPr lang="en-US" dirty="0"/>
              <a:t> Sons in Christ: a </a:t>
            </a:r>
            <a:r>
              <a:rPr lang="en-US" b="1" i="1" dirty="0"/>
              <a:t>divine</a:t>
            </a:r>
            <a:r>
              <a:rPr lang="en-US" dirty="0"/>
              <a:t> Son of God (the eternal Logos) and a </a:t>
            </a:r>
            <a:r>
              <a:rPr lang="en-US" b="1" i="1" dirty="0"/>
              <a:t>human</a:t>
            </a:r>
            <a:r>
              <a:rPr lang="en-US" dirty="0"/>
              <a:t> Son of Man (Jesus of Nazareth). </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t>Needham, Nick. 2,000 Years of Christ's Power Vol. 1: The Age of the Early Church Fathers </a:t>
            </a:r>
            <a:endParaRPr lang="en-US" sz="1600" dirty="0">
              <a:solidFill>
                <a:prstClr val="black"/>
              </a:solidFill>
            </a:endParaRPr>
          </a:p>
        </p:txBody>
      </p:sp>
    </p:spTree>
    <p:extLst>
      <p:ext uri="{BB962C8B-B14F-4D97-AF65-F5344CB8AC3E}">
        <p14:creationId xmlns:p14="http://schemas.microsoft.com/office/powerpoint/2010/main" val="19848671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b="1" dirty="0" smtClean="0"/>
              <a:t>*Lead up to the Council of Chalcedon</a:t>
            </a:r>
            <a:endParaRPr lang="en-US" b="1" dirty="0"/>
          </a:p>
        </p:txBody>
      </p:sp>
      <p:sp>
        <p:nvSpPr>
          <p:cNvPr id="4" name="Content Placeholder 3"/>
          <p:cNvSpPr>
            <a:spLocks noGrp="1"/>
          </p:cNvSpPr>
          <p:nvPr>
            <p:ph idx="1"/>
          </p:nvPr>
        </p:nvSpPr>
        <p:spPr>
          <a:xfrm>
            <a:off x="266700" y="728246"/>
            <a:ext cx="8610600" cy="5791200"/>
          </a:xfrm>
        </p:spPr>
        <p:txBody>
          <a:bodyPr>
            <a:normAutofit fontScale="92500"/>
          </a:bodyPr>
          <a:lstStyle/>
          <a:p>
            <a:r>
              <a:rPr lang="en-US" dirty="0"/>
              <a:t>The theologians of </a:t>
            </a:r>
            <a:r>
              <a:rPr lang="en-US" b="1" i="1" dirty="0"/>
              <a:t>Alexandria</a:t>
            </a:r>
            <a:r>
              <a:rPr lang="en-US" dirty="0"/>
              <a:t> </a:t>
            </a:r>
            <a:r>
              <a:rPr lang="en-US" dirty="0" smtClean="0"/>
              <a:t>favored </a:t>
            </a:r>
            <a:r>
              <a:rPr lang="en-US" dirty="0"/>
              <a:t>the </a:t>
            </a:r>
            <a:r>
              <a:rPr lang="en-US" b="1" i="1" dirty="0"/>
              <a:t>other</a:t>
            </a:r>
            <a:r>
              <a:rPr lang="en-US" dirty="0"/>
              <a:t> way of approaching the question. </a:t>
            </a:r>
            <a:endParaRPr lang="en-US" dirty="0" smtClean="0"/>
          </a:p>
          <a:p>
            <a:r>
              <a:rPr lang="en-US" dirty="0" smtClean="0"/>
              <a:t>In </a:t>
            </a:r>
            <a:r>
              <a:rPr lang="en-US" dirty="0"/>
              <a:t>contrast to the Antiochenes, the Alexandrians </a:t>
            </a:r>
            <a:r>
              <a:rPr lang="en-US" dirty="0" smtClean="0"/>
              <a:t>emphasized </a:t>
            </a:r>
            <a:r>
              <a:rPr lang="en-US" dirty="0"/>
              <a:t>the </a:t>
            </a:r>
            <a:r>
              <a:rPr lang="en-US" b="1" i="1" dirty="0"/>
              <a:t>divine</a:t>
            </a:r>
            <a:r>
              <a:rPr lang="en-US" dirty="0"/>
              <a:t> nature in Christ. </a:t>
            </a:r>
            <a:endParaRPr lang="en-US" dirty="0" smtClean="0"/>
          </a:p>
          <a:p>
            <a:r>
              <a:rPr lang="en-US" dirty="0" smtClean="0"/>
              <a:t>Therefore </a:t>
            </a:r>
            <a:r>
              <a:rPr lang="en-US" dirty="0"/>
              <a:t>all the words, actions and experiences of Christ recorded in the Gospels, were the words, actions and experiences, not of a </a:t>
            </a:r>
            <a:r>
              <a:rPr lang="en-US" b="1" i="1" dirty="0"/>
              <a:t>human</a:t>
            </a:r>
            <a:r>
              <a:rPr lang="en-US" dirty="0"/>
              <a:t> person, but of </a:t>
            </a:r>
            <a:r>
              <a:rPr lang="en-US" b="1" i="1" dirty="0"/>
              <a:t>God Himself</a:t>
            </a:r>
            <a:r>
              <a:rPr lang="en-US" dirty="0"/>
              <a:t>. </a:t>
            </a:r>
            <a:endParaRPr lang="en-US" dirty="0" smtClean="0"/>
          </a:p>
          <a:p>
            <a:r>
              <a:rPr lang="en-US" dirty="0"/>
              <a:t>So instead of </a:t>
            </a:r>
            <a:r>
              <a:rPr lang="en-US" b="1" i="1" dirty="0"/>
              <a:t>separating</a:t>
            </a:r>
            <a:r>
              <a:rPr lang="en-US" dirty="0"/>
              <a:t> Christ’s human and divine natures, as the Antiochenes tended to do, the Alexandrians </a:t>
            </a:r>
            <a:r>
              <a:rPr lang="en-US" b="1" i="1" dirty="0"/>
              <a:t>united</a:t>
            </a:r>
            <a:r>
              <a:rPr lang="en-US" dirty="0"/>
              <a:t> them into as close a oneness as possible – but </a:t>
            </a:r>
            <a:r>
              <a:rPr lang="en-US" b="1" i="1" dirty="0"/>
              <a:t>always</a:t>
            </a:r>
            <a:r>
              <a:rPr lang="en-US" dirty="0"/>
              <a:t> at the expense of the </a:t>
            </a:r>
            <a:r>
              <a:rPr lang="en-US" b="1" i="1" dirty="0"/>
              <a:t>human</a:t>
            </a:r>
            <a:r>
              <a:rPr lang="en-US" dirty="0"/>
              <a:t> nature. </a:t>
            </a:r>
          </a:p>
          <a:p>
            <a:r>
              <a:rPr lang="en-US" dirty="0"/>
              <a:t>They often made Christ’s humanity into just a tool or instrument which the divine Son took up and used. </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t>Needham, Nick. 2,000 Years of Christ's Power Vol. 1: The Age of the Early Church Fathers </a:t>
            </a:r>
            <a:endParaRPr lang="en-US" sz="1600" dirty="0">
              <a:solidFill>
                <a:prstClr val="black"/>
              </a:solidFill>
            </a:endParaRPr>
          </a:p>
        </p:txBody>
      </p:sp>
    </p:spTree>
    <p:extLst>
      <p:ext uri="{BB962C8B-B14F-4D97-AF65-F5344CB8AC3E}">
        <p14:creationId xmlns:p14="http://schemas.microsoft.com/office/powerpoint/2010/main" val="29837612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b="1" dirty="0" smtClean="0"/>
              <a:t>*Lead up to the Council of Chalcedon</a:t>
            </a:r>
            <a:endParaRPr lang="en-US" b="1" dirty="0"/>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a:t>The </a:t>
            </a:r>
            <a:r>
              <a:rPr lang="en-US" b="1" i="1" dirty="0"/>
              <a:t>first</a:t>
            </a:r>
            <a:r>
              <a:rPr lang="en-US" dirty="0"/>
              <a:t> stages of </a:t>
            </a:r>
            <a:r>
              <a:rPr lang="en-US" dirty="0" smtClean="0"/>
              <a:t>this </a:t>
            </a:r>
            <a:r>
              <a:rPr lang="en-US" dirty="0"/>
              <a:t>controversy began even before the </a:t>
            </a:r>
            <a:r>
              <a:rPr lang="en-US" dirty="0" smtClean="0"/>
              <a:t>Trinitarian </a:t>
            </a:r>
            <a:r>
              <a:rPr lang="en-US" dirty="0"/>
              <a:t>issue was settled. </a:t>
            </a:r>
            <a:endParaRPr lang="en-US" dirty="0" smtClean="0"/>
          </a:p>
          <a:p>
            <a:r>
              <a:rPr lang="en-US" dirty="0" smtClean="0"/>
              <a:t>One </a:t>
            </a:r>
            <a:r>
              <a:rPr lang="en-US" dirty="0"/>
              <a:t>of the defenders of the Nicene position regarding the Trinity, </a:t>
            </a:r>
            <a:r>
              <a:rPr lang="en-US" b="1" i="1" dirty="0"/>
              <a:t>Apollinaris</a:t>
            </a:r>
            <a:r>
              <a:rPr lang="en-US" dirty="0"/>
              <a:t> of Laodicea, thought that he could help that cause by explaining how the eternal Word of God could be incarnate in Jesus. </a:t>
            </a:r>
            <a:endParaRPr lang="en-US" dirty="0" smtClean="0"/>
          </a:p>
          <a:p>
            <a:r>
              <a:rPr lang="en-US" dirty="0" smtClean="0"/>
              <a:t>This </a:t>
            </a:r>
            <a:r>
              <a:rPr lang="en-US" dirty="0"/>
              <a:t>he attempted to do by claiming that in Jesus the Word of God, the second person of the Trinity, took the place of </a:t>
            </a:r>
            <a:r>
              <a:rPr lang="en-US" dirty="0" smtClean="0"/>
              <a:t>his human soul</a:t>
            </a:r>
            <a:r>
              <a:rPr lang="en-US" dirty="0"/>
              <a:t>. </a:t>
            </a:r>
            <a:endParaRPr lang="en-US" dirty="0" smtClean="0"/>
          </a:p>
          <a:p>
            <a:r>
              <a:rPr lang="en-US" dirty="0" smtClean="0"/>
              <a:t>He taught that like </a:t>
            </a:r>
            <a:r>
              <a:rPr lang="en-US" dirty="0"/>
              <a:t>all human beings, Jesus had a physical body, </a:t>
            </a:r>
            <a:r>
              <a:rPr lang="en-US" dirty="0" smtClean="0"/>
              <a:t>but that Jesus did </a:t>
            </a:r>
            <a:r>
              <a:rPr lang="en-US" dirty="0"/>
              <a:t>not have a human </a:t>
            </a:r>
            <a:r>
              <a:rPr lang="en-US" dirty="0" smtClean="0"/>
              <a:t>soul – instead, the God the Son acted upon and controlled the  body of Jesus in the same way that our soul does within the </a:t>
            </a:r>
            <a:r>
              <a:rPr lang="en-US" dirty="0"/>
              <a:t>rest of us</a:t>
            </a:r>
            <a:r>
              <a:rPr lang="en-US" dirty="0" smtClean="0"/>
              <a:t>.</a:t>
            </a:r>
            <a:endParaRPr lang="en-US"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a:t>
            </a:r>
            <a:r>
              <a:rPr lang="en-US" sz="1200" dirty="0">
                <a:solidFill>
                  <a:prstClr val="black"/>
                </a:solidFill>
              </a:rPr>
              <a:t> </a:t>
            </a:r>
            <a:r>
              <a:rPr lang="en-US" sz="1400" dirty="0">
                <a:solidFill>
                  <a:prstClr val="black"/>
                </a:solidFill>
              </a:rPr>
              <a:t>Gonzalez, Justo L.. The Story of Christianity: Volume 1: The Early Church to the Dawn of the Reformation (p. </a:t>
            </a:r>
            <a:r>
              <a:rPr lang="en-US" sz="1400" dirty="0" smtClean="0">
                <a:solidFill>
                  <a:prstClr val="black"/>
                </a:solidFill>
              </a:rPr>
              <a:t>297) </a:t>
            </a:r>
            <a:endParaRPr lang="en-US" sz="1400" dirty="0">
              <a:solidFill>
                <a:prstClr val="black"/>
              </a:solidFill>
            </a:endParaRPr>
          </a:p>
        </p:txBody>
      </p:sp>
    </p:spTree>
    <p:extLst>
      <p:ext uri="{BB962C8B-B14F-4D97-AF65-F5344CB8AC3E}">
        <p14:creationId xmlns:p14="http://schemas.microsoft.com/office/powerpoint/2010/main" val="2546265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190197</TotalTime>
  <Words>3719</Words>
  <Application>Microsoft Office PowerPoint</Application>
  <PresentationFormat>On-screen Show (4:3)</PresentationFormat>
  <Paragraphs>160</Paragraphs>
  <Slides>27</Slides>
  <Notes>0</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Office Theme</vt:lpstr>
      <vt:lpstr>129_Office Theme</vt:lpstr>
      <vt:lpstr>130_Office Theme</vt:lpstr>
      <vt:lpstr>131_Office Theme</vt:lpstr>
      <vt:lpstr>PowerPoint Presentation</vt:lpstr>
      <vt:lpstr>Review</vt:lpstr>
      <vt:lpstr>Review</vt:lpstr>
      <vt:lpstr>The Council of Chalcedon</vt:lpstr>
      <vt:lpstr>*Lead up to the Council of Chalcedon</vt:lpstr>
      <vt:lpstr>*Lead up to the Council of Chalcedon</vt:lpstr>
      <vt:lpstr>*Lead up to the Council of Chalcedon</vt:lpstr>
      <vt:lpstr>*Lead up to the Council of Chalcedon</vt:lpstr>
      <vt:lpstr>*Lead up to the Council of Chalcedon</vt:lpstr>
      <vt:lpstr>*Lead up to the Council of Chalcedon</vt:lpstr>
      <vt:lpstr>*Lead up to the Council of Chalcedon</vt:lpstr>
      <vt:lpstr>*Lead up to the Council of Chalcedon</vt:lpstr>
      <vt:lpstr>*Lead up to the Council of Chalcedon</vt:lpstr>
      <vt:lpstr>*Lead up to the Council of Chalcedon</vt:lpstr>
      <vt:lpstr>*Lead up to the Council of Chalcedon</vt:lpstr>
      <vt:lpstr>*Lead up to the Council of Chalcedon</vt:lpstr>
      <vt:lpstr>*Lead up to the Council of Chalcedon</vt:lpstr>
      <vt:lpstr>*Lead up to the Council of Chalcedon</vt:lpstr>
      <vt:lpstr>*Lead up to the Council of Chalcedon</vt:lpstr>
      <vt:lpstr>*Lead up to the Council of Chalcedon</vt:lpstr>
      <vt:lpstr>*The Council of Chalcedon</vt:lpstr>
      <vt:lpstr>Council of Chalcedon Definition of Faith</vt:lpstr>
      <vt:lpstr>*The Council of Chalcedon</vt:lpstr>
      <vt:lpstr>The Fall of Rome</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3119</cp:revision>
  <cp:lastPrinted>2019-06-30T13:06:24Z</cp:lastPrinted>
  <dcterms:created xsi:type="dcterms:W3CDTF">2018-06-08T00:19:32Z</dcterms:created>
  <dcterms:modified xsi:type="dcterms:W3CDTF">2019-06-30T22:17:48Z</dcterms:modified>
</cp:coreProperties>
</file>