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2.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460" r:id="rId2"/>
    <p:sldMasterId id="2147485472" r:id="rId3"/>
    <p:sldMasterId id="2147485496" r:id="rId4"/>
    <p:sldMasterId id="2147485508" r:id="rId5"/>
  </p:sldMasterIdLst>
  <p:notesMasterIdLst>
    <p:notesMasterId r:id="rId32"/>
  </p:notesMasterIdLst>
  <p:handoutMasterIdLst>
    <p:handoutMasterId r:id="rId33"/>
  </p:handoutMasterIdLst>
  <p:sldIdLst>
    <p:sldId id="1744" r:id="rId6"/>
    <p:sldId id="1746" r:id="rId7"/>
    <p:sldId id="1751" r:id="rId8"/>
    <p:sldId id="1747" r:id="rId9"/>
    <p:sldId id="1756" r:id="rId10"/>
    <p:sldId id="1755" r:id="rId11"/>
    <p:sldId id="1757" r:id="rId12"/>
    <p:sldId id="1758" r:id="rId13"/>
    <p:sldId id="1760" r:id="rId14"/>
    <p:sldId id="1775" r:id="rId15"/>
    <p:sldId id="1762" r:id="rId16"/>
    <p:sldId id="1765" r:id="rId17"/>
    <p:sldId id="1767" r:id="rId18"/>
    <p:sldId id="1777" r:id="rId19"/>
    <p:sldId id="1769" r:id="rId20"/>
    <p:sldId id="1770" r:id="rId21"/>
    <p:sldId id="1771" r:id="rId22"/>
    <p:sldId id="1773" r:id="rId23"/>
    <p:sldId id="1774" r:id="rId24"/>
    <p:sldId id="1778" r:id="rId25"/>
    <p:sldId id="1779" r:id="rId26"/>
    <p:sldId id="1780" r:id="rId27"/>
    <p:sldId id="1781" r:id="rId28"/>
    <p:sldId id="1748" r:id="rId29"/>
    <p:sldId id="1749" r:id="rId30"/>
    <p:sldId id="1750" r:id="rId3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7/7/2019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7/7/2019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t>17</a:t>
            </a:fld>
            <a:endParaRPr lang="en-US" dirty="0"/>
          </a:p>
        </p:txBody>
      </p:sp>
    </p:spTree>
    <p:extLst>
      <p:ext uri="{BB962C8B-B14F-4D97-AF65-F5344CB8AC3E}">
        <p14:creationId xmlns:p14="http://schemas.microsoft.com/office/powerpoint/2010/main" val="129165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9165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71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844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653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74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005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35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99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76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6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28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298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334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66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366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00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98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270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85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247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679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619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563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613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0729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36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94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434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36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248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593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926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332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330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970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585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691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480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05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165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799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761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806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8785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46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148746"/>
      </p:ext>
    </p:extLst>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0271275"/>
      </p:ext>
    </p:extLst>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128595"/>
      </p:ext>
    </p:extLst>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0692646"/>
      </p:ext>
    </p:extLst>
  </p:cSld>
  <p:clrMap bg1="lt1" tx1="dk1" bg2="lt2" tx2="dk2" accent1="accent1" accent2="accent2" accent3="accent3" accent4="accent4" accent5="accent5" accent6="accent6" hlink="hlink" folHlink="folHlink"/>
  <p:sldLayoutIdLst>
    <p:sldLayoutId id="2147485509" r:id="rId1"/>
    <p:sldLayoutId id="2147485510" r:id="rId2"/>
    <p:sldLayoutId id="2147485511" r:id="rId3"/>
    <p:sldLayoutId id="2147485512" r:id="rId4"/>
    <p:sldLayoutId id="2147485513" r:id="rId5"/>
    <p:sldLayoutId id="2147485514" r:id="rId6"/>
    <p:sldLayoutId id="2147485515" r:id="rId7"/>
    <p:sldLayoutId id="2147485516" r:id="rId8"/>
    <p:sldLayoutId id="2147485517" r:id="rId9"/>
    <p:sldLayoutId id="2147485518" r:id="rId10"/>
    <p:sldLayoutId id="21474855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8.xml"/><Relationship Id="rId6" Type="http://schemas.openxmlformats.org/officeDocument/2006/relationships/hyperlink" Target="https://en.wikipedia.org/wiki/Sasanian_Empire#/media/File:Indo-Sassanid.jpg"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6.jpg"/><Relationship Id="rId5" Type="http://schemas.openxmlformats.org/officeDocument/2006/relationships/hyperlink" Target="https://www.beautifulworld.com/asia/russia/lake-baikal/" TargetMode="Externa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hemeOverride" Target="../theme/themeOverride17.xml"/><Relationship Id="rId6" Type="http://schemas.openxmlformats.org/officeDocument/2006/relationships/image" Target="../media/image7.png"/><Relationship Id="rId5" Type="http://schemas.openxmlformats.org/officeDocument/2006/relationships/hyperlink" Target="https://www.reddit.com/r/MapPorn/comments/49gk0y/aramaic_language_and_syriac_christianity_in_the/" TargetMode="Externa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historyonthenet.com/when-did-the-roman-empire-really-en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9.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flickr.com/photos/eriagn/3599459239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767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But Christianity </a:t>
            </a:r>
            <a:r>
              <a:rPr lang="en-US" dirty="0"/>
              <a:t>also spread </a:t>
            </a:r>
            <a:r>
              <a:rPr lang="en-US" dirty="0" smtClean="0"/>
              <a:t>eastward at </a:t>
            </a:r>
            <a:r>
              <a:rPr lang="en-US" dirty="0"/>
              <a:t>this point</a:t>
            </a:r>
            <a:r>
              <a:rPr lang="en-US" dirty="0" smtClean="0"/>
              <a:t>, </a:t>
            </a:r>
            <a:r>
              <a:rPr lang="en-US" dirty="0"/>
              <a:t>from Antioch </a:t>
            </a:r>
            <a:r>
              <a:rPr lang="en-US" dirty="0" smtClean="0"/>
              <a:t>to the cities of:</a:t>
            </a:r>
          </a:p>
          <a:p>
            <a:pPr lvl="1"/>
            <a:r>
              <a:rPr lang="en-US" dirty="0" smtClean="0"/>
              <a:t>Edessa </a:t>
            </a:r>
            <a:r>
              <a:rPr lang="en-US" dirty="0"/>
              <a:t>(modern-day Urfa, Turkey</a:t>
            </a:r>
            <a:r>
              <a:rPr lang="en-US" dirty="0" smtClean="0"/>
              <a:t>)</a:t>
            </a:r>
          </a:p>
          <a:p>
            <a:pPr lvl="1"/>
            <a:r>
              <a:rPr lang="en-US" dirty="0"/>
              <a:t>Arbela (modern-day Erbil, Iraq</a:t>
            </a:r>
            <a:r>
              <a:rPr lang="en-US" dirty="0" smtClean="0"/>
              <a:t>)</a:t>
            </a:r>
          </a:p>
          <a:p>
            <a:r>
              <a:rPr lang="en-US" dirty="0"/>
              <a:t>From there </a:t>
            </a:r>
            <a:r>
              <a:rPr lang="en-US" dirty="0" smtClean="0"/>
              <a:t>Christianity began to spread throughout </a:t>
            </a:r>
            <a:r>
              <a:rPr lang="en-US" dirty="0"/>
              <a:t>the Persian Empire (</a:t>
            </a:r>
            <a:r>
              <a:rPr lang="en-US" dirty="0" err="1"/>
              <a:t>a.k.a</a:t>
            </a:r>
            <a:r>
              <a:rPr lang="en-US" dirty="0"/>
              <a:t> the Sassanid Empire</a:t>
            </a:r>
            <a:r>
              <a:rPr lang="en-US" dirty="0" smtClean="0"/>
              <a:t>) as early as AD 120-140.</a:t>
            </a:r>
          </a:p>
          <a:p>
            <a:r>
              <a:rPr lang="en-US" dirty="0"/>
              <a:t>A Syriac Christian </a:t>
            </a:r>
            <a:r>
              <a:rPr lang="en-US" dirty="0" smtClean="0"/>
              <a:t>writing near the end of the second century </a:t>
            </a:r>
            <a:r>
              <a:rPr lang="en-US" dirty="0"/>
              <a:t>mentioned Christians from a number of eastern people groups, including: Medes, </a:t>
            </a:r>
            <a:r>
              <a:rPr lang="en-US" dirty="0" smtClean="0"/>
              <a:t>Persians, Parthians and Bactrians.</a:t>
            </a:r>
          </a:p>
          <a:p>
            <a:r>
              <a:rPr lang="en-US" dirty="0"/>
              <a:t>He describes them as being unified “by the one name of the Messiah” and mentions several specific ways that these people lived differently after becoming Christians.  </a:t>
            </a:r>
          </a:p>
          <a:p>
            <a:endParaRPr lang="en-US" dirty="0" smtClean="0"/>
          </a:p>
          <a:p>
            <a:endParaRPr lang="en-US" dirty="0" smtClean="0"/>
          </a:p>
          <a:p>
            <a:endParaRPr lang="en-US" dirty="0"/>
          </a:p>
          <a:p>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i="1" dirty="0">
                <a:solidFill>
                  <a:prstClr val="black"/>
                </a:solidFill>
              </a:rPr>
              <a:t>The Nestorian Impact on the Islamic World through the Turkic and Mongol Peoples </a:t>
            </a:r>
            <a:r>
              <a:rPr lang="en-US" sz="1400" dirty="0">
                <a:solidFill>
                  <a:prstClr val="black"/>
                </a:solidFill>
              </a:rPr>
              <a:t>– Jason Connolly</a:t>
            </a:r>
            <a:endParaRPr lang="en-US" sz="1600" dirty="0">
              <a:solidFill>
                <a:prstClr val="black"/>
              </a:solidFill>
            </a:endParaRPr>
          </a:p>
        </p:txBody>
      </p:sp>
    </p:spTree>
    <p:extLst>
      <p:ext uri="{BB962C8B-B14F-4D97-AF65-F5344CB8AC3E}">
        <p14:creationId xmlns:p14="http://schemas.microsoft.com/office/powerpoint/2010/main" val="2092534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916899"/>
            <a:ext cx="7848600" cy="5613500"/>
          </a:xfrm>
        </p:spPr>
      </p:pic>
      <p:pic>
        <p:nvPicPr>
          <p:cNvPr id="1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7848600" cy="561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hlinkClick r:id="rId6"/>
              </a:rPr>
              <a:t>https://en.wikipedia.org/wiki/Sasanian_Empire#/media/File:Indo-Sassanid.jpg</a:t>
            </a:r>
            <a:endParaRPr lang="en-US" sz="1600" dirty="0">
              <a:solidFill>
                <a:prstClr val="black"/>
              </a:solidFill>
            </a:endParaRPr>
          </a:p>
        </p:txBody>
      </p:sp>
      <p:grpSp>
        <p:nvGrpSpPr>
          <p:cNvPr id="14" name="Group 13"/>
          <p:cNvGrpSpPr/>
          <p:nvPr/>
        </p:nvGrpSpPr>
        <p:grpSpPr>
          <a:xfrm>
            <a:off x="1782706" y="1800851"/>
            <a:ext cx="685800" cy="276999"/>
            <a:chOff x="1782706" y="1800851"/>
            <a:chExt cx="685800" cy="276999"/>
          </a:xfrm>
        </p:grpSpPr>
        <p:sp>
          <p:nvSpPr>
            <p:cNvPr id="7" name="TextBox 6"/>
            <p:cNvSpPr txBox="1"/>
            <p:nvPr/>
          </p:nvSpPr>
          <p:spPr>
            <a:xfrm>
              <a:off x="1782706" y="1800851"/>
              <a:ext cx="685800" cy="276999"/>
            </a:xfrm>
            <a:prstGeom prst="rect">
              <a:avLst/>
            </a:prstGeom>
            <a:noFill/>
          </p:spPr>
          <p:txBody>
            <a:bodyPr wrap="square" rtlCol="0">
              <a:spAutoFit/>
            </a:bodyPr>
            <a:lstStyle/>
            <a:p>
              <a:pPr algn="r"/>
              <a:r>
                <a:rPr lang="en-US" sz="1200" b="1" dirty="0" smtClean="0"/>
                <a:t>Edessa</a:t>
              </a:r>
              <a:endParaRPr lang="en-US" sz="1200" b="1" dirty="0"/>
            </a:p>
          </p:txBody>
        </p:sp>
        <p:sp>
          <p:nvSpPr>
            <p:cNvPr id="8" name="Flowchart: Connector 7"/>
            <p:cNvSpPr/>
            <p:nvPr/>
          </p:nvSpPr>
          <p:spPr>
            <a:xfrm>
              <a:off x="1855398" y="1946244"/>
              <a:ext cx="45720" cy="4572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182204" y="1985268"/>
            <a:ext cx="685800" cy="276999"/>
            <a:chOff x="2171096" y="1684728"/>
            <a:chExt cx="685800" cy="276999"/>
          </a:xfrm>
        </p:grpSpPr>
        <p:sp>
          <p:nvSpPr>
            <p:cNvPr id="16" name="TextBox 15"/>
            <p:cNvSpPr txBox="1"/>
            <p:nvPr/>
          </p:nvSpPr>
          <p:spPr>
            <a:xfrm>
              <a:off x="2171096" y="1684728"/>
              <a:ext cx="685800" cy="276999"/>
            </a:xfrm>
            <a:prstGeom prst="rect">
              <a:avLst/>
            </a:prstGeom>
            <a:noFill/>
          </p:spPr>
          <p:txBody>
            <a:bodyPr wrap="square" rtlCol="0">
              <a:spAutoFit/>
            </a:bodyPr>
            <a:lstStyle/>
            <a:p>
              <a:pPr algn="r"/>
              <a:r>
                <a:rPr lang="en-US" sz="1200" b="1" dirty="0" smtClean="0"/>
                <a:t>Arbela</a:t>
              </a:r>
              <a:endParaRPr lang="en-US" sz="1200" b="1" dirty="0"/>
            </a:p>
          </p:txBody>
        </p:sp>
        <p:sp>
          <p:nvSpPr>
            <p:cNvPr id="17" name="Flowchart: Connector 16"/>
            <p:cNvSpPr/>
            <p:nvPr/>
          </p:nvSpPr>
          <p:spPr>
            <a:xfrm>
              <a:off x="2258108" y="1823228"/>
              <a:ext cx="45720" cy="4572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Curved Connector 23"/>
          <p:cNvCxnSpPr>
            <a:endCxn id="8" idx="3"/>
          </p:cNvCxnSpPr>
          <p:nvPr/>
        </p:nvCxnSpPr>
        <p:spPr>
          <a:xfrm flipV="1">
            <a:off x="1524000" y="1985268"/>
            <a:ext cx="338094" cy="98136"/>
          </a:xfrm>
          <a:prstGeom prst="curvedConnector2">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8" idx="5"/>
          </p:cNvCxnSpPr>
          <p:nvPr/>
        </p:nvCxnSpPr>
        <p:spPr>
          <a:xfrm rot="16200000" flipH="1">
            <a:off x="1983619" y="1896070"/>
            <a:ext cx="190917" cy="369311"/>
          </a:xfrm>
          <a:prstGeom prst="curvedConnector2">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2343555" y="2178341"/>
            <a:ext cx="1771245" cy="169243"/>
          </a:xfrm>
          <a:prstGeom prst="curvedConnector3">
            <a:avLst>
              <a:gd name="adj1" fmla="val 50000"/>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4114800" y="2347584"/>
            <a:ext cx="533400" cy="14616"/>
          </a:xfrm>
          <a:prstGeom prst="curvedConnector3">
            <a:avLst>
              <a:gd name="adj1" fmla="val 50000"/>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7" idx="4"/>
          </p:cNvCxnSpPr>
          <p:nvPr/>
        </p:nvCxnSpPr>
        <p:spPr>
          <a:xfrm rot="16200000" flipH="1">
            <a:off x="2302041" y="2159523"/>
            <a:ext cx="278794" cy="298724"/>
          </a:xfrm>
          <a:prstGeom prst="curvedConnector2">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6200000" flipH="1">
            <a:off x="2533929" y="2505152"/>
            <a:ext cx="752118" cy="638377"/>
          </a:xfrm>
          <a:prstGeom prst="curvedConnector3">
            <a:avLst>
              <a:gd name="adj1" fmla="val 50000"/>
            </a:avLst>
          </a:prstGeom>
          <a:ln w="317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39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60"/>
                                        </p:tgtEl>
                                        <p:attrNameLst>
                                          <p:attrName>style.visibility</p:attrName>
                                        </p:attrNameLst>
                                      </p:cBhvr>
                                      <p:to>
                                        <p:strVal val="visible"/>
                                      </p:to>
                                    </p:set>
                                    <p:animEffect transition="in" filter="fade">
                                      <p:cBhvr>
                                        <p:cTn id="37" dur="500"/>
                                        <p:tgtEl>
                                          <p:spTgt spid="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By </a:t>
            </a:r>
            <a:r>
              <a:rPr lang="en-US" dirty="0"/>
              <a:t>the 4th </a:t>
            </a:r>
            <a:r>
              <a:rPr lang="en-US" dirty="0" smtClean="0"/>
              <a:t>century Christianity had become well </a:t>
            </a:r>
            <a:r>
              <a:rPr lang="en-US" dirty="0"/>
              <a:t>established </a:t>
            </a:r>
            <a:r>
              <a:rPr lang="en-US" dirty="0" smtClean="0"/>
              <a:t>throughout the Persian Empire. </a:t>
            </a:r>
          </a:p>
          <a:p>
            <a:r>
              <a:rPr lang="en-US" dirty="0" smtClean="0"/>
              <a:t>However</a:t>
            </a:r>
            <a:r>
              <a:rPr lang="en-US" dirty="0"/>
              <a:t>, when the conversion of Constantine made Christianity into the </a:t>
            </a:r>
            <a:r>
              <a:rPr lang="en-US" dirty="0" smtClean="0"/>
              <a:t>favored </a:t>
            </a:r>
            <a:r>
              <a:rPr lang="en-US" dirty="0"/>
              <a:t>religion in the Roman Empire, the Persian emperors became </a:t>
            </a:r>
            <a:r>
              <a:rPr lang="en-US" b="1" i="1" dirty="0"/>
              <a:t>suspicious</a:t>
            </a:r>
            <a:r>
              <a:rPr lang="en-US" dirty="0"/>
              <a:t> of the political loyalties of their Persian Christian subjects and started to persecute them. </a:t>
            </a:r>
            <a:endParaRPr lang="en-US" dirty="0" smtClean="0"/>
          </a:p>
          <a:p>
            <a:r>
              <a:rPr lang="en-US" dirty="0" smtClean="0"/>
              <a:t>The </a:t>
            </a:r>
            <a:r>
              <a:rPr lang="en-US" b="1" i="1" dirty="0"/>
              <a:t>official</a:t>
            </a:r>
            <a:r>
              <a:rPr lang="en-US" dirty="0"/>
              <a:t> religion of Persia was </a:t>
            </a:r>
            <a:r>
              <a:rPr lang="en-US" b="1" i="1" dirty="0"/>
              <a:t>Zoroastrianism</a:t>
            </a:r>
            <a:r>
              <a:rPr lang="en-US" dirty="0"/>
              <a:t>, </a:t>
            </a:r>
            <a:r>
              <a:rPr lang="en-US" dirty="0" smtClean="0"/>
              <a:t>which viewed life </a:t>
            </a:r>
            <a:r>
              <a:rPr lang="en-US" dirty="0"/>
              <a:t>as a conflict between two equal and opposite powers of good and </a:t>
            </a:r>
            <a:r>
              <a:rPr lang="en-US" dirty="0" smtClean="0"/>
              <a:t>evil:</a:t>
            </a:r>
          </a:p>
          <a:p>
            <a:pPr lvl="1"/>
            <a:r>
              <a:rPr lang="en-US" b="1" i="1" dirty="0" smtClean="0"/>
              <a:t>Ormuzd</a:t>
            </a:r>
            <a:r>
              <a:rPr lang="en-US" dirty="0" smtClean="0"/>
              <a:t>, </a:t>
            </a:r>
            <a:r>
              <a:rPr lang="en-US" dirty="0"/>
              <a:t>the Wise </a:t>
            </a:r>
            <a:r>
              <a:rPr lang="en-US" dirty="0" smtClean="0"/>
              <a:t>Lord</a:t>
            </a:r>
          </a:p>
          <a:p>
            <a:pPr lvl="1"/>
            <a:r>
              <a:rPr lang="en-US" b="1" i="1" dirty="0" smtClean="0"/>
              <a:t>Ahriman</a:t>
            </a:r>
            <a:r>
              <a:rPr lang="en-US" dirty="0"/>
              <a:t>, the Persian equivalent of the devil.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dirty="0">
              <a:solidFill>
                <a:prstClr val="black"/>
              </a:solidFill>
            </a:endParaRPr>
          </a:p>
        </p:txBody>
      </p:sp>
    </p:spTree>
    <p:extLst>
      <p:ext uri="{BB962C8B-B14F-4D97-AF65-F5344CB8AC3E}">
        <p14:creationId xmlns:p14="http://schemas.microsoft.com/office/powerpoint/2010/main" val="2708977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Many of these Persian Christians were strongly influenced by </a:t>
            </a:r>
            <a:r>
              <a:rPr lang="en-US" dirty="0"/>
              <a:t>an </a:t>
            </a:r>
            <a:r>
              <a:rPr lang="en-US" b="1" i="1" dirty="0"/>
              <a:t>Antiochene</a:t>
            </a:r>
            <a:r>
              <a:rPr lang="en-US" dirty="0"/>
              <a:t> </a:t>
            </a:r>
            <a:r>
              <a:rPr lang="en-US" dirty="0" smtClean="0"/>
              <a:t>theology and had strong leanings towards </a:t>
            </a:r>
            <a:r>
              <a:rPr lang="en-US" b="1" i="1" dirty="0" smtClean="0"/>
              <a:t>Nestorianism</a:t>
            </a:r>
            <a:r>
              <a:rPr lang="en-US" dirty="0" smtClean="0"/>
              <a:t>, in particular.</a:t>
            </a:r>
          </a:p>
          <a:p>
            <a:r>
              <a:rPr lang="en-US" dirty="0" smtClean="0"/>
              <a:t>Which is one </a:t>
            </a:r>
            <a:r>
              <a:rPr lang="en-US" dirty="0"/>
              <a:t>reason why in </a:t>
            </a:r>
            <a:r>
              <a:rPr lang="en-US" dirty="0" smtClean="0"/>
              <a:t>AD 486 </a:t>
            </a:r>
            <a:r>
              <a:rPr lang="en-US" dirty="0"/>
              <a:t>a Persian Church council officially adopted a </a:t>
            </a:r>
            <a:r>
              <a:rPr lang="en-US" b="1" i="1" dirty="0"/>
              <a:t>Nestorian</a:t>
            </a:r>
            <a:r>
              <a:rPr lang="en-US" dirty="0"/>
              <a:t> statement of faith as the expression of the Persian Church’s Christology. </a:t>
            </a:r>
            <a:endParaRPr lang="en-US" dirty="0" smtClean="0"/>
          </a:p>
          <a:p>
            <a:r>
              <a:rPr lang="en-US" dirty="0" smtClean="0"/>
              <a:t>But perhaps the Persian church’s preference for a Christology viewed as </a:t>
            </a:r>
            <a:r>
              <a:rPr lang="en-US" b="1" i="1" dirty="0" smtClean="0"/>
              <a:t>heretical</a:t>
            </a:r>
            <a:r>
              <a:rPr lang="en-US" dirty="0" smtClean="0"/>
              <a:t> by the Christians in the West was in part motivated by a desire to </a:t>
            </a:r>
            <a:r>
              <a:rPr lang="en-US" dirty="0"/>
              <a:t>have a theology of its own, </a:t>
            </a:r>
            <a:r>
              <a:rPr lang="en-US" b="1" i="1" dirty="0"/>
              <a:t>distinct</a:t>
            </a:r>
            <a:r>
              <a:rPr lang="en-US" dirty="0"/>
              <a:t> from </a:t>
            </a:r>
            <a:r>
              <a:rPr lang="en-US" dirty="0" smtClean="0"/>
              <a:t>the Western theology of the Roman empire.</a:t>
            </a:r>
          </a:p>
          <a:p>
            <a:r>
              <a:rPr lang="en-US" dirty="0" smtClean="0"/>
              <a:t>And so </a:t>
            </a:r>
            <a:r>
              <a:rPr lang="en-US" dirty="0"/>
              <a:t>the </a:t>
            </a:r>
            <a:r>
              <a:rPr lang="en-US" b="1" i="1" dirty="0"/>
              <a:t>doctrinal</a:t>
            </a:r>
            <a:r>
              <a:rPr lang="en-US" dirty="0"/>
              <a:t> rivalry between the </a:t>
            </a:r>
            <a:r>
              <a:rPr lang="en-US" dirty="0" smtClean="0"/>
              <a:t>Chalcedonian </a:t>
            </a:r>
            <a:r>
              <a:rPr lang="en-US" dirty="0"/>
              <a:t>Christology of </a:t>
            </a:r>
            <a:r>
              <a:rPr lang="en-US" dirty="0" smtClean="0"/>
              <a:t>the Roman Empire </a:t>
            </a:r>
            <a:r>
              <a:rPr lang="en-US" dirty="0"/>
              <a:t>and the Nestorian Christology of Persia now </a:t>
            </a:r>
            <a:r>
              <a:rPr lang="en-US" dirty="0" smtClean="0"/>
              <a:t>mirrored </a:t>
            </a:r>
            <a:r>
              <a:rPr lang="en-US" dirty="0"/>
              <a:t>the </a:t>
            </a:r>
            <a:r>
              <a:rPr lang="en-US" b="1" i="1" dirty="0"/>
              <a:t>national</a:t>
            </a:r>
            <a:r>
              <a:rPr lang="en-US" dirty="0"/>
              <a:t> rivalry between the two great Empires</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dirty="0">
              <a:solidFill>
                <a:prstClr val="black"/>
              </a:solidFill>
            </a:endParaRPr>
          </a:p>
        </p:txBody>
      </p:sp>
    </p:spTree>
    <p:extLst>
      <p:ext uri="{BB962C8B-B14F-4D97-AF65-F5344CB8AC3E}">
        <p14:creationId xmlns:p14="http://schemas.microsoft.com/office/powerpoint/2010/main" val="15570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According to a leading </a:t>
            </a:r>
            <a:r>
              <a:rPr lang="en-US" dirty="0"/>
              <a:t>scholar on Christianity in the Far East </a:t>
            </a:r>
            <a:r>
              <a:rPr lang="en-US" dirty="0" smtClean="0"/>
              <a:t>(Dr. Samuel Hugh Moffett</a:t>
            </a:r>
            <a:r>
              <a:rPr lang="en-US" dirty="0"/>
              <a:t>), </a:t>
            </a:r>
            <a:r>
              <a:rPr lang="en-US" b="1" i="1" dirty="0" smtClean="0"/>
              <a:t>prior</a:t>
            </a:r>
            <a:r>
              <a:rPr lang="en-US" dirty="0" smtClean="0"/>
              <a:t> </a:t>
            </a:r>
            <a:r>
              <a:rPr lang="en-US" dirty="0"/>
              <a:t>to the Arab </a:t>
            </a:r>
            <a:r>
              <a:rPr lang="en-US" dirty="0" smtClean="0"/>
              <a:t>Islamic invasion </a:t>
            </a:r>
            <a:r>
              <a:rPr lang="en-US" dirty="0"/>
              <a:t>in the </a:t>
            </a:r>
            <a:r>
              <a:rPr lang="en-US" b="1" i="1" dirty="0"/>
              <a:t>early seventh </a:t>
            </a:r>
            <a:r>
              <a:rPr lang="en-US" b="1" i="1" dirty="0" smtClean="0"/>
              <a:t>century</a:t>
            </a:r>
            <a:r>
              <a:rPr lang="en-US" dirty="0" smtClean="0"/>
              <a:t>, “Christianity </a:t>
            </a:r>
            <a:r>
              <a:rPr lang="en-US" dirty="0"/>
              <a:t>had become, next to Zoroastrianism, the second most powerful religious force in the [Persian] empire</a:t>
            </a:r>
            <a:r>
              <a:rPr lang="en-US" dirty="0" smtClean="0"/>
              <a:t>.”</a:t>
            </a:r>
          </a:p>
          <a:p>
            <a:r>
              <a:rPr lang="en-US" dirty="0"/>
              <a:t>The rise of Islam in the early seventh century brought about an interesting mix of circumstances for Nestorians, now living </a:t>
            </a:r>
            <a:r>
              <a:rPr lang="en-US" dirty="0" smtClean="0"/>
              <a:t>under Islamic rule.  </a:t>
            </a:r>
          </a:p>
          <a:p>
            <a:r>
              <a:rPr lang="en-US" dirty="0" smtClean="0"/>
              <a:t>They </a:t>
            </a:r>
            <a:r>
              <a:rPr lang="en-US" dirty="0"/>
              <a:t>had worked their way up from a persecuted minority in the </a:t>
            </a:r>
            <a:r>
              <a:rPr lang="en-US" dirty="0" smtClean="0"/>
              <a:t>Persian </a:t>
            </a:r>
            <a:r>
              <a:rPr lang="en-US" dirty="0"/>
              <a:t>Empire to a place of trust and status where many Nestorians held influential positions.  </a:t>
            </a:r>
            <a:endParaRPr lang="en-US" dirty="0" smtClean="0"/>
          </a:p>
          <a:p>
            <a:r>
              <a:rPr lang="en-US" dirty="0" smtClean="0"/>
              <a:t>In </a:t>
            </a:r>
            <a:r>
              <a:rPr lang="en-US" dirty="0"/>
              <a:t>fact, </a:t>
            </a:r>
            <a:r>
              <a:rPr lang="en-US" dirty="0" smtClean="0"/>
              <a:t>these Nestorian believers </a:t>
            </a:r>
            <a:r>
              <a:rPr lang="en-US" dirty="0"/>
              <a:t>had come to be known for their “learning and skill, especially as: accountants, architects, astronomers, bankers, doctors, merchants, philosophers, scientists, scribes, and teachers</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3097700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When the Arabs came, the Nestorians didn’t immediately lose their status or have to start over again from the bottom.  In fact, many Nestorians held positions of power </a:t>
            </a:r>
            <a:r>
              <a:rPr lang="en-US" dirty="0" smtClean="0"/>
              <a:t>while under Islamic rule.</a:t>
            </a:r>
          </a:p>
          <a:p>
            <a:r>
              <a:rPr lang="en-US" dirty="0"/>
              <a:t>However, Christians did have a number of </a:t>
            </a:r>
            <a:r>
              <a:rPr lang="en-US" b="1" i="1" dirty="0"/>
              <a:t>restrictions</a:t>
            </a:r>
            <a:r>
              <a:rPr lang="en-US" dirty="0"/>
              <a:t> under the </a:t>
            </a:r>
            <a:r>
              <a:rPr lang="en-US" dirty="0" smtClean="0"/>
              <a:t>Islamic Rule:  </a:t>
            </a:r>
          </a:p>
          <a:p>
            <a:pPr lvl="1"/>
            <a:r>
              <a:rPr lang="en-US" dirty="0" smtClean="0"/>
              <a:t>They </a:t>
            </a:r>
            <a:r>
              <a:rPr lang="en-US" dirty="0"/>
              <a:t>had to pay </a:t>
            </a:r>
            <a:r>
              <a:rPr lang="en-US" dirty="0" smtClean="0"/>
              <a:t>a special religious tax for not being Muslim </a:t>
            </a:r>
          </a:p>
          <a:p>
            <a:pPr lvl="1"/>
            <a:r>
              <a:rPr lang="en-US" dirty="0" smtClean="0"/>
              <a:t>They were </a:t>
            </a:r>
            <a:r>
              <a:rPr lang="en-US" dirty="0"/>
              <a:t>restricted from building new churches, displaying the cross in public, and spreading their religion.  </a:t>
            </a:r>
            <a:endParaRPr lang="en-US" dirty="0" smtClean="0"/>
          </a:p>
          <a:p>
            <a:r>
              <a:rPr lang="en-US" dirty="0" smtClean="0"/>
              <a:t>But </a:t>
            </a:r>
            <a:r>
              <a:rPr lang="en-US" dirty="0"/>
              <a:t>the restriction on spreading Christianity </a:t>
            </a:r>
            <a:r>
              <a:rPr lang="en-US" dirty="0" smtClean="0"/>
              <a:t>under Islamic rule encouraged many Nestorians </a:t>
            </a:r>
            <a:r>
              <a:rPr lang="en-US" dirty="0"/>
              <a:t>to </a:t>
            </a:r>
            <a:r>
              <a:rPr lang="en-US" dirty="0" smtClean="0"/>
              <a:t>migrate further east</a:t>
            </a:r>
            <a:r>
              <a:rPr lang="en-US" dirty="0"/>
              <a:t>.  </a:t>
            </a:r>
            <a:endParaRPr lang="en-US" dirty="0" smtClean="0"/>
          </a:p>
          <a:p>
            <a:r>
              <a:rPr lang="en-US" dirty="0" smtClean="0"/>
              <a:t>Even </a:t>
            </a:r>
            <a:r>
              <a:rPr lang="en-US" dirty="0"/>
              <a:t>in the midst of these </a:t>
            </a:r>
            <a:r>
              <a:rPr lang="en-US" b="1" i="1" dirty="0"/>
              <a:t>huge</a:t>
            </a:r>
            <a:r>
              <a:rPr lang="en-US" dirty="0"/>
              <a:t> changes, the Nestorians seem only to increase their activities to spread Christianity to farther and farther lands and peoples.</a:t>
            </a:r>
          </a:p>
          <a:p>
            <a:endParaRPr lang="en-US" dirty="0"/>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1229919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And by the </a:t>
            </a:r>
            <a:r>
              <a:rPr lang="en-US" b="1" i="1" dirty="0" smtClean="0"/>
              <a:t>late eighth century</a:t>
            </a:r>
            <a:r>
              <a:rPr lang="en-US" dirty="0" smtClean="0"/>
              <a:t>, a Nestorian patriarch known as </a:t>
            </a:r>
            <a:r>
              <a:rPr lang="en-US" dirty="0"/>
              <a:t>Timothy I </a:t>
            </a:r>
            <a:r>
              <a:rPr lang="en-US" dirty="0" smtClean="0"/>
              <a:t>(AD 779-820</a:t>
            </a:r>
            <a:r>
              <a:rPr lang="en-US" dirty="0"/>
              <a:t>), </a:t>
            </a:r>
            <a:r>
              <a:rPr lang="en-US" dirty="0" smtClean="0"/>
              <a:t>oversaw </a:t>
            </a:r>
            <a:r>
              <a:rPr lang="en-US" dirty="0"/>
              <a:t>a greater </a:t>
            </a:r>
            <a:r>
              <a:rPr lang="en-US" b="1" i="1" dirty="0"/>
              <a:t>geographic</a:t>
            </a:r>
            <a:r>
              <a:rPr lang="en-US" dirty="0"/>
              <a:t> area than any pope before the discovery of the New </a:t>
            </a:r>
            <a:r>
              <a:rPr lang="en-US" dirty="0" smtClean="0"/>
              <a:t>World!  </a:t>
            </a:r>
          </a:p>
          <a:p>
            <a:r>
              <a:rPr lang="en-US" dirty="0" smtClean="0"/>
              <a:t>At </a:t>
            </a:r>
            <a:r>
              <a:rPr lang="en-US" dirty="0"/>
              <a:t>this time, </a:t>
            </a:r>
            <a:r>
              <a:rPr lang="en-US" dirty="0" smtClean="0"/>
              <a:t>19 archbishops </a:t>
            </a:r>
            <a:r>
              <a:rPr lang="en-US" dirty="0"/>
              <a:t>and 85 bishops represented the church in most of Asia. </a:t>
            </a:r>
            <a:endParaRPr lang="en-US" dirty="0" smtClean="0"/>
          </a:p>
          <a:p>
            <a:r>
              <a:rPr lang="en-US" dirty="0" smtClean="0"/>
              <a:t>Timothy I </a:t>
            </a:r>
            <a:r>
              <a:rPr lang="en-US" dirty="0"/>
              <a:t>in writing about the provinces under [his] jurisdiction…spoke of: </a:t>
            </a:r>
            <a:r>
              <a:rPr lang="en-US" dirty="0" smtClean="0"/>
              <a:t>“the </a:t>
            </a:r>
            <a:r>
              <a:rPr lang="en-US" dirty="0"/>
              <a:t>Indians, the Chinese, the Tibetans, [and] the Turks</a:t>
            </a:r>
            <a:r>
              <a:rPr lang="en-US" dirty="0" smtClean="0"/>
              <a:t>.”</a:t>
            </a:r>
          </a:p>
          <a:p>
            <a:r>
              <a:rPr lang="en-US" dirty="0"/>
              <a:t>In the </a:t>
            </a:r>
            <a:r>
              <a:rPr lang="en-US" b="1" i="1" dirty="0"/>
              <a:t>early 11</a:t>
            </a:r>
            <a:r>
              <a:rPr lang="en-US" b="1" i="1" baseline="30000" dirty="0"/>
              <a:t>th</a:t>
            </a:r>
            <a:r>
              <a:rPr lang="en-US" b="1" i="1" dirty="0"/>
              <a:t> century</a:t>
            </a:r>
            <a:r>
              <a:rPr lang="en-US" dirty="0"/>
              <a:t>, one of the largest and most sudden mass movements into the church (reportedly 200,000 at one time) occurred among the Keraits, a Mongol-Turkic nomadic group living on the shores of Lake Baikal in western Mongolia.</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2322739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Lake Baikal</a:t>
            </a:r>
            <a:endParaRPr lang="en-US" sz="3600" b="1"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hlinkClick r:id="rId5"/>
              </a:rPr>
              <a:t>https://www.beautifulworld.com/asia/russia/lake-baikal/</a:t>
            </a:r>
            <a:endParaRPr lang="en-US" sz="1600" dirty="0">
              <a:solidFill>
                <a:prstClr val="black"/>
              </a:solidFill>
            </a:endParaRPr>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40468" y="1066800"/>
            <a:ext cx="8463063" cy="4800600"/>
          </a:xfrm>
        </p:spPr>
      </p:pic>
    </p:spTree>
    <p:extLst>
      <p:ext uri="{BB962C8B-B14F-4D97-AF65-F5344CB8AC3E}">
        <p14:creationId xmlns:p14="http://schemas.microsoft.com/office/powerpoint/2010/main" val="1418251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Some people have speculated that the Turkic conversions to the Church of the East were </a:t>
            </a:r>
            <a:r>
              <a:rPr lang="en-US" b="1" i="1" dirty="0"/>
              <a:t>nominal</a:t>
            </a:r>
            <a:r>
              <a:rPr lang="en-US" dirty="0"/>
              <a:t>, at </a:t>
            </a:r>
            <a:r>
              <a:rPr lang="en-US" dirty="0" smtClean="0"/>
              <a:t>best, </a:t>
            </a:r>
            <a:r>
              <a:rPr lang="en-US" dirty="0"/>
              <a:t>but </a:t>
            </a:r>
            <a:r>
              <a:rPr lang="en-US" dirty="0" smtClean="0"/>
              <a:t>a letter written by a </a:t>
            </a:r>
            <a:r>
              <a:rPr lang="en-US" b="1" i="1" dirty="0" smtClean="0"/>
              <a:t>thirteenth </a:t>
            </a:r>
            <a:r>
              <a:rPr lang="en-US" b="1" i="1" dirty="0"/>
              <a:t>century </a:t>
            </a:r>
            <a:r>
              <a:rPr lang="en-US" dirty="0"/>
              <a:t>Christian</a:t>
            </a:r>
            <a:r>
              <a:rPr lang="en-US" b="1" i="1" dirty="0" smtClean="0"/>
              <a:t> </a:t>
            </a:r>
            <a:r>
              <a:rPr lang="en-US" dirty="0" smtClean="0"/>
              <a:t>writer who described the Christianity </a:t>
            </a:r>
            <a:r>
              <a:rPr lang="en-US" dirty="0"/>
              <a:t>practiced by these </a:t>
            </a:r>
            <a:r>
              <a:rPr lang="en-US" dirty="0" smtClean="0"/>
              <a:t>Turks would seem to suggest otherwise:</a:t>
            </a:r>
            <a:endParaRPr lang="en-US" dirty="0"/>
          </a:p>
          <a:p>
            <a:pPr lvl="1"/>
            <a:r>
              <a:rPr lang="en-US" i="1" dirty="0">
                <a:latin typeface="Cambria" panose="02040503050406030204" pitchFamily="18" charset="0"/>
                <a:ea typeface="Cambria" panose="02040503050406030204" pitchFamily="18" charset="0"/>
              </a:rPr>
              <a:t>These Christian Turks’…beliefs are orthodox and true like our own.... They believe in one glorious nature in the Holy Trinity... and profess that the Divine Word, one of the three Persons of the Holy Trinity, suffered, died, and was crucified, and by His death and His resurrection He saved us.... In their gatherings they translate the </a:t>
            </a:r>
            <a:r>
              <a:rPr lang="en-US"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the Old and New Testaments] into their Turkish language.... </a:t>
            </a:r>
            <a:r>
              <a:rPr lang="en-US" i="1" dirty="0" smtClean="0">
                <a:latin typeface="Cambria" panose="02040503050406030204" pitchFamily="18" charset="0"/>
                <a:ea typeface="Cambria" panose="02040503050406030204" pitchFamily="18" charset="0"/>
              </a:rPr>
              <a:t>They </a:t>
            </a:r>
            <a:r>
              <a:rPr lang="en-US" i="1" dirty="0">
                <a:latin typeface="Cambria" panose="02040503050406030204" pitchFamily="18" charset="0"/>
                <a:ea typeface="Cambria" panose="02040503050406030204" pitchFamily="18" charset="0"/>
              </a:rPr>
              <a:t>are true believers and God-fearing folk, and they dwell under tents, and have no towns, no villages, and no houses.... These Christian Turks </a:t>
            </a:r>
            <a:r>
              <a:rPr lang="en-US" i="1" dirty="0" smtClean="0">
                <a:latin typeface="Cambria" panose="02040503050406030204" pitchFamily="18" charset="0"/>
                <a:ea typeface="Cambria" panose="02040503050406030204" pitchFamily="18" charset="0"/>
              </a:rPr>
              <a:t>… have </a:t>
            </a:r>
            <a:r>
              <a:rPr lang="en-US" i="1" dirty="0">
                <a:latin typeface="Cambria" panose="02040503050406030204" pitchFamily="18" charset="0"/>
                <a:ea typeface="Cambria" panose="02040503050406030204" pitchFamily="18" charset="0"/>
              </a:rPr>
              <a:t>from themselves priests, deacons, and monks. They have many places of worship with them in their pavilions, and they ring the bells and read the Books in our Syriac tongue</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1805528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There is not enough time to tell about all </a:t>
            </a:r>
            <a:r>
              <a:rPr lang="en-US" dirty="0"/>
              <a:t>the Turkic kings who were Nestorians or of all the Turkic cities that had so many Christians they were given bishops or of all the places in Turkic lands where significant Nestorian archeological artifacts have been found (not to mention all the groups whose conversions did </a:t>
            </a:r>
            <a:r>
              <a:rPr lang="en-US" b="1" i="1" dirty="0"/>
              <a:t>not </a:t>
            </a:r>
            <a:r>
              <a:rPr lang="en-US" dirty="0"/>
              <a:t>make it into recorded history).  </a:t>
            </a:r>
            <a:endParaRPr lang="en-US" dirty="0" smtClean="0"/>
          </a:p>
          <a:p>
            <a:r>
              <a:rPr lang="en-US" dirty="0" smtClean="0"/>
              <a:t>According to a </a:t>
            </a:r>
            <a:r>
              <a:rPr lang="en-US" dirty="0"/>
              <a:t>specialist in the history of Iranian civilization </a:t>
            </a:r>
            <a:r>
              <a:rPr lang="en-US" dirty="0" smtClean="0"/>
              <a:t>(Dr. Richard </a:t>
            </a:r>
            <a:r>
              <a:rPr lang="en-US" dirty="0"/>
              <a:t>Foltz), </a:t>
            </a:r>
            <a:r>
              <a:rPr lang="en-US" dirty="0" smtClean="0"/>
              <a:t>“</a:t>
            </a:r>
            <a:r>
              <a:rPr lang="en-US" dirty="0"/>
              <a:t>by the </a:t>
            </a:r>
            <a:r>
              <a:rPr lang="en-US" dirty="0" smtClean="0"/>
              <a:t>[</a:t>
            </a:r>
            <a:r>
              <a:rPr lang="en-US" b="1" i="1" dirty="0" smtClean="0"/>
              <a:t>thirteenth century</a:t>
            </a:r>
            <a:r>
              <a:rPr lang="en-US" dirty="0" smtClean="0"/>
              <a:t>] Christianity </a:t>
            </a:r>
            <a:r>
              <a:rPr lang="en-US" dirty="0"/>
              <a:t>was certainly the most visible of the major religions amongst the </a:t>
            </a:r>
            <a:r>
              <a:rPr lang="en-US" dirty="0" smtClean="0"/>
              <a:t>[people of central Asia].”</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157304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a:t>The question of the full deity of Christ (and of the Holy Spirit) had been settled by the Councils of Nicaea (AD 325) and Constantinople (AD 381). </a:t>
            </a:r>
          </a:p>
          <a:p>
            <a:r>
              <a:rPr lang="en-US" dirty="0" smtClean="0"/>
              <a:t>What was the primary theological issue addressed in the Council of Chalcedon?</a:t>
            </a:r>
            <a:endParaRPr lang="en-US" dirty="0"/>
          </a:p>
          <a:p>
            <a:pPr lvl="1"/>
            <a:r>
              <a:rPr lang="en-US" dirty="0" smtClean="0"/>
              <a:t>The </a:t>
            </a:r>
            <a:r>
              <a:rPr lang="en-US" dirty="0"/>
              <a:t>question of how deity and humanity are joined in Jesus </a:t>
            </a:r>
            <a:r>
              <a:rPr lang="en-US" dirty="0" smtClean="0"/>
              <a:t>Christ</a:t>
            </a:r>
          </a:p>
          <a:p>
            <a:r>
              <a:rPr lang="en-US" dirty="0" smtClean="0"/>
              <a:t>What were the two main ways of looking at this issue as represented by theologians of Antioch and Alexandria?</a:t>
            </a:r>
          </a:p>
          <a:p>
            <a:pPr lvl="1"/>
            <a:r>
              <a:rPr lang="en-US" dirty="0"/>
              <a:t>The </a:t>
            </a:r>
            <a:r>
              <a:rPr lang="en-US" b="1" i="1" dirty="0"/>
              <a:t>Antiochenes</a:t>
            </a:r>
            <a:r>
              <a:rPr lang="en-US" dirty="0"/>
              <a:t> emphasized the </a:t>
            </a:r>
            <a:r>
              <a:rPr lang="en-US" b="1" i="1" dirty="0"/>
              <a:t>distinction</a:t>
            </a:r>
            <a:r>
              <a:rPr lang="en-US" dirty="0"/>
              <a:t> between Christ’s human and divine </a:t>
            </a:r>
            <a:r>
              <a:rPr lang="en-US" dirty="0" smtClean="0"/>
              <a:t>natures.</a:t>
            </a:r>
          </a:p>
          <a:p>
            <a:pPr lvl="1"/>
            <a:r>
              <a:rPr lang="en-US" dirty="0" smtClean="0"/>
              <a:t>The </a:t>
            </a:r>
            <a:r>
              <a:rPr lang="en-US" b="1" i="1" dirty="0" smtClean="0"/>
              <a:t>Alexandrians</a:t>
            </a:r>
            <a:r>
              <a:rPr lang="en-US" dirty="0" smtClean="0"/>
              <a:t> tended to </a:t>
            </a:r>
            <a:r>
              <a:rPr lang="en-US" b="1" i="1" dirty="0" smtClean="0"/>
              <a:t>unite</a:t>
            </a:r>
            <a:r>
              <a:rPr lang="en-US" dirty="0" smtClean="0"/>
              <a:t> </a:t>
            </a:r>
            <a:r>
              <a:rPr lang="en-US" dirty="0"/>
              <a:t>Christ’s human and divine natures</a:t>
            </a:r>
            <a:r>
              <a:rPr lang="en-US" dirty="0" smtClean="0"/>
              <a:t> </a:t>
            </a:r>
            <a:r>
              <a:rPr lang="en-US" dirty="0"/>
              <a:t>into as close a oneness as possible – but </a:t>
            </a:r>
            <a:r>
              <a:rPr lang="en-US" b="1" i="1" dirty="0"/>
              <a:t>always</a:t>
            </a:r>
            <a:r>
              <a:rPr lang="en-US" dirty="0"/>
              <a:t> at the expense of the </a:t>
            </a:r>
            <a:r>
              <a:rPr lang="en-US" b="1" i="1" dirty="0"/>
              <a:t>human</a:t>
            </a:r>
            <a:r>
              <a:rPr lang="en-US" dirty="0"/>
              <a:t> nature</a:t>
            </a:r>
            <a:r>
              <a:rPr lang="en-US" dirty="0" smtClean="0"/>
              <a:t>.</a:t>
            </a:r>
          </a:p>
          <a:p>
            <a:r>
              <a:rPr lang="en-US" b="1" i="1" dirty="0"/>
              <a:t>Apollinaris</a:t>
            </a:r>
            <a:r>
              <a:rPr lang="en-US" dirty="0"/>
              <a:t> of </a:t>
            </a:r>
            <a:r>
              <a:rPr lang="en-US" dirty="0" smtClean="0"/>
              <a:t>Laodicea claimed that </a:t>
            </a:r>
            <a:r>
              <a:rPr lang="en-US" dirty="0"/>
              <a:t>Jesus did not have a human soul – instead, </a:t>
            </a:r>
            <a:r>
              <a:rPr lang="en-US" dirty="0" smtClean="0"/>
              <a:t>God </a:t>
            </a:r>
            <a:r>
              <a:rPr lang="en-US" dirty="0"/>
              <a:t>the Son acted upon and controlled the  body of </a:t>
            </a:r>
            <a:r>
              <a:rPr lang="en-US" dirty="0" smtClean="0"/>
              <a:t>Jesus. What was the Antiochene objection to this idea?</a:t>
            </a:r>
          </a:p>
          <a:p>
            <a:pPr lvl="1"/>
            <a:r>
              <a:rPr lang="en-US" dirty="0"/>
              <a:t>Jesus </a:t>
            </a:r>
            <a:r>
              <a:rPr lang="en-US" dirty="0" smtClean="0"/>
              <a:t>became man so </a:t>
            </a:r>
            <a:r>
              <a:rPr lang="en-US" dirty="0"/>
              <a:t>that </a:t>
            </a:r>
            <a:r>
              <a:rPr lang="en-US" dirty="0" smtClean="0"/>
              <a:t>mankind </a:t>
            </a:r>
            <a:r>
              <a:rPr lang="en-US" dirty="0"/>
              <a:t>could be </a:t>
            </a:r>
            <a:r>
              <a:rPr lang="en-US" dirty="0" smtClean="0"/>
              <a:t>saved. Therefore Jesus </a:t>
            </a:r>
            <a:r>
              <a:rPr lang="en-US" dirty="0"/>
              <a:t>must be </a:t>
            </a:r>
            <a:r>
              <a:rPr lang="en-US" dirty="0" smtClean="0"/>
              <a:t>fully human</a:t>
            </a:r>
            <a:r>
              <a:rPr lang="en-US" dirty="0"/>
              <a:t> </a:t>
            </a:r>
            <a:r>
              <a:rPr lang="en-US" dirty="0" smtClean="0"/>
              <a:t>in order to redeem every aspect of those whom he saved.</a:t>
            </a:r>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37276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*The Early History of Christianity in the East</a:t>
            </a:r>
            <a:endParaRPr lang="en-US" sz="3600" b="1"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smtClean="0">
                <a:solidFill>
                  <a:prstClr val="black"/>
                </a:solidFill>
                <a:hlinkClick r:id="rId5"/>
              </a:rPr>
              <a:t>https://www.reddit.com/r/MapPorn/comments/49gk0y/aramaic_language_and_syriac_christianity_in_the/</a:t>
            </a:r>
            <a:endParaRPr lang="en-US" sz="1600" dirty="0">
              <a:solidFill>
                <a:prstClr val="black"/>
              </a:solidFill>
            </a:endParaRPr>
          </a:p>
        </p:txBody>
      </p:sp>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2443" y="1447800"/>
            <a:ext cx="8923050" cy="4800600"/>
          </a:xfrm>
        </p:spPr>
      </p:pic>
    </p:spTree>
    <p:extLst>
      <p:ext uri="{BB962C8B-B14F-4D97-AF65-F5344CB8AC3E}">
        <p14:creationId xmlns:p14="http://schemas.microsoft.com/office/powerpoint/2010/main" val="16943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Sadly, after many centuries of remarkable expansion, things took a rather sudden turn for the worst for the Nestorian Christians spread across the vast lands of the East.</a:t>
            </a:r>
          </a:p>
          <a:p>
            <a:r>
              <a:rPr lang="en-US" dirty="0" smtClean="0"/>
              <a:t>According to History and Religious studies professor Mark Dickens:</a:t>
            </a:r>
          </a:p>
          <a:p>
            <a:pPr lvl="1"/>
            <a:r>
              <a:rPr lang="en-US" i="1" dirty="0">
                <a:latin typeface="Cambria" panose="02040503050406030204" pitchFamily="18" charset="0"/>
                <a:ea typeface="Cambria" panose="02040503050406030204" pitchFamily="18" charset="0"/>
              </a:rPr>
              <a:t>[Near the end of the thirteen century], the Nestorian Church still looked strong, with 25 </a:t>
            </a:r>
            <a:r>
              <a:rPr lang="en-US" i="1" dirty="0" smtClean="0">
                <a:latin typeface="Cambria" panose="02040503050406030204" pitchFamily="18" charset="0"/>
                <a:ea typeface="Cambria" panose="02040503050406030204" pitchFamily="18" charset="0"/>
              </a:rPr>
              <a:t>[archbishops] </a:t>
            </a:r>
            <a:r>
              <a:rPr lang="en-US" i="1" dirty="0">
                <a:latin typeface="Cambria" panose="02040503050406030204" pitchFamily="18" charset="0"/>
                <a:ea typeface="Cambria" panose="02040503050406030204" pitchFamily="18" charset="0"/>
              </a:rPr>
              <a:t>and between 200 and 250 bishops in far-flung locations around Asia, including India, Central Asia and China. The patriarch in Baghdad still governed an area that was much larger than that overseen by the Pope. However, the end was near and it was to come swiftly and ultimately with great violence</a:t>
            </a:r>
            <a:r>
              <a:rPr lang="en-US" i="1" dirty="0" smtClean="0">
                <a:latin typeface="Cambria" panose="02040503050406030204" pitchFamily="18" charset="0"/>
                <a:ea typeface="Cambria" panose="02040503050406030204" pitchFamily="18" charset="0"/>
              </a:rPr>
              <a:t>.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1027784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With the rise of the Timurid</a:t>
            </a:r>
            <a:r>
              <a:rPr lang="en-US" dirty="0"/>
              <a:t> </a:t>
            </a:r>
            <a:r>
              <a:rPr lang="en-US" dirty="0" smtClean="0"/>
              <a:t>Empire </a:t>
            </a:r>
            <a:r>
              <a:rPr lang="en-US" dirty="0"/>
              <a:t>(1370-1405), founded by </a:t>
            </a:r>
            <a:r>
              <a:rPr lang="en-US" dirty="0" smtClean="0"/>
              <a:t>Timur, a </a:t>
            </a:r>
            <a:r>
              <a:rPr lang="en-US" dirty="0"/>
              <a:t>cruel conqueror and ruler who wiped out many entire cities, </a:t>
            </a:r>
            <a:r>
              <a:rPr lang="en-US" dirty="0" smtClean="0"/>
              <a:t>large numbers of Nestorians </a:t>
            </a:r>
            <a:r>
              <a:rPr lang="en-US" dirty="0"/>
              <a:t>in Central Asia and </a:t>
            </a:r>
            <a:r>
              <a:rPr lang="en-US" dirty="0" smtClean="0"/>
              <a:t>Persia were killed.</a:t>
            </a:r>
          </a:p>
          <a:p>
            <a:r>
              <a:rPr lang="en-US" dirty="0"/>
              <a:t>Although many Christians died during his reign, it appears that it was under the persecution of his grandson Ulugh Beg (1409-1449) that the largest portion of the remaining Christians in the region were wiped out</a:t>
            </a:r>
            <a:r>
              <a:rPr lang="en-US" dirty="0" smtClean="0"/>
              <a:t>.</a:t>
            </a:r>
          </a:p>
          <a:p>
            <a:r>
              <a:rPr lang="en-US" dirty="0"/>
              <a:t>Unfortunately with all of the turmoil and violence of the time, most of the Christian documents were destroyed, and no texts documenting the sequence of events that ultimately stamped out the vast majority of the Church of the East survive </a:t>
            </a:r>
            <a:r>
              <a:rPr lang="en-US" dirty="0" smtClean="0"/>
              <a:t>today.</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The Nestorian Impact on the Islamic World through the Turkic and Mongol Peoples </a:t>
            </a:r>
            <a:r>
              <a:rPr lang="en-US" sz="1600" dirty="0">
                <a:solidFill>
                  <a:prstClr val="black"/>
                </a:solidFill>
              </a:rPr>
              <a:t>– Jason Connolly</a:t>
            </a:r>
          </a:p>
        </p:txBody>
      </p:sp>
    </p:spTree>
    <p:extLst>
      <p:ext uri="{BB962C8B-B14F-4D97-AF65-F5344CB8AC3E}">
        <p14:creationId xmlns:p14="http://schemas.microsoft.com/office/powerpoint/2010/main" val="4140573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https://www.historyonthenet.com/when-did-the-roman-empire-really-end</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Fall of Rome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760254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071502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08275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smtClean="0"/>
              <a:t>Today, the areas of the world where the Gospel spread through the efforts of the early Nestorian Christians in the East are the areas where </a:t>
            </a:r>
            <a:r>
              <a:rPr lang="en-US" dirty="0"/>
              <a:t>the </a:t>
            </a:r>
            <a:r>
              <a:rPr lang="en-US" b="1" i="1" dirty="0"/>
              <a:t>fewest</a:t>
            </a:r>
            <a:r>
              <a:rPr lang="en-US" dirty="0"/>
              <a:t> Christians live and </a:t>
            </a:r>
            <a:r>
              <a:rPr lang="en-US" dirty="0" smtClean="0"/>
              <a:t>where the </a:t>
            </a:r>
            <a:r>
              <a:rPr lang="en-US" b="1" i="1" dirty="0" smtClean="0"/>
              <a:t>least</a:t>
            </a:r>
            <a:r>
              <a:rPr lang="en-US" dirty="0" smtClean="0"/>
              <a:t> </a:t>
            </a:r>
            <a:r>
              <a:rPr lang="en-US" dirty="0"/>
              <a:t>number of people are showing interest in converting to Christianity, including </a:t>
            </a:r>
            <a:r>
              <a:rPr lang="en-US" dirty="0" smtClean="0"/>
              <a:t>many </a:t>
            </a:r>
            <a:r>
              <a:rPr lang="en-US" dirty="0"/>
              <a:t>of the core areas home to Islam, Buddhism, and </a:t>
            </a:r>
            <a:r>
              <a:rPr lang="en-US" dirty="0" smtClean="0"/>
              <a:t>Hinduism. </a:t>
            </a:r>
          </a:p>
          <a:p>
            <a:r>
              <a:rPr lang="en-US" dirty="0" smtClean="0"/>
              <a:t>What does this say about the urgency to pass the gospel on to the next generation – even, or perhaps especially, in cultures where the gospel currently has a strong influence?</a:t>
            </a:r>
          </a:p>
          <a:p>
            <a:r>
              <a:rPr lang="en-US" dirty="0" smtClean="0"/>
              <a:t>Historically, political circumstances have often lead to large swaths of society embracing Christianity at a </a:t>
            </a:r>
            <a:r>
              <a:rPr lang="en-US" b="1" i="1" dirty="0" smtClean="0"/>
              <a:t>nominal</a:t>
            </a:r>
            <a:r>
              <a:rPr lang="en-US" dirty="0" smtClean="0"/>
              <a:t> level. </a:t>
            </a:r>
          </a:p>
          <a:p>
            <a:r>
              <a:rPr lang="en-US" dirty="0" smtClean="0"/>
              <a:t>While in one sense we would like for everyone who </a:t>
            </a:r>
            <a:r>
              <a:rPr lang="en-US" b="1" i="1" dirty="0" smtClean="0"/>
              <a:t>claims</a:t>
            </a:r>
            <a:r>
              <a:rPr lang="en-US" dirty="0" smtClean="0"/>
              <a:t> to be a Christian to actually </a:t>
            </a:r>
            <a:r>
              <a:rPr lang="en-US" b="1" i="1" dirty="0" smtClean="0"/>
              <a:t>be</a:t>
            </a:r>
            <a:r>
              <a:rPr lang="en-US" dirty="0" smtClean="0"/>
              <a:t> one, given that there will always be a sizable portion of any society that does not have a genuine Christian faith, which situation do you think best serves the advance of the gospel in a society: </a:t>
            </a:r>
          </a:p>
          <a:p>
            <a:pPr lvl="1"/>
            <a:r>
              <a:rPr lang="en-US" dirty="0" smtClean="0"/>
              <a:t>Most unbelieving members of that society are </a:t>
            </a:r>
            <a:r>
              <a:rPr lang="en-US" b="1" i="1" dirty="0" smtClean="0"/>
              <a:t>nominal Christians</a:t>
            </a:r>
            <a:r>
              <a:rPr lang="en-US" dirty="0" smtClean="0"/>
              <a:t> who are familiar with and friendly towards Christianity?</a:t>
            </a:r>
          </a:p>
          <a:p>
            <a:pPr lvl="1"/>
            <a:r>
              <a:rPr lang="en-US" dirty="0" smtClean="0"/>
              <a:t>Most unbelieving members of society are </a:t>
            </a:r>
            <a:r>
              <a:rPr lang="en-US" b="1" i="1" dirty="0" smtClean="0"/>
              <a:t>openly non-Christian </a:t>
            </a:r>
            <a:r>
              <a:rPr lang="en-US" dirty="0" smtClean="0"/>
              <a:t>or perhaps even </a:t>
            </a:r>
            <a:r>
              <a:rPr lang="en-US" b="1" i="1" dirty="0" smtClean="0"/>
              <a:t>anti-Christian</a:t>
            </a:r>
            <a:r>
              <a:rPr lang="en-US" dirty="0" smtClean="0"/>
              <a:t>?</a:t>
            </a:r>
          </a:p>
        </p:txBody>
      </p:sp>
    </p:spTree>
    <p:extLst>
      <p:ext uri="{BB962C8B-B14F-4D97-AF65-F5344CB8AC3E}">
        <p14:creationId xmlns:p14="http://schemas.microsoft.com/office/powerpoint/2010/main" val="1003911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77500" lnSpcReduction="20000"/>
          </a:bodyPr>
          <a:lstStyle/>
          <a:p>
            <a:r>
              <a:rPr lang="en-US" dirty="0" smtClean="0"/>
              <a:t>For what teaching (concerning Mary) was Nestorius condemned as a “heretic”?</a:t>
            </a:r>
          </a:p>
          <a:p>
            <a:pPr lvl="1"/>
            <a:r>
              <a:rPr lang="en-US" dirty="0"/>
              <a:t>Nestorius declared that Mary should not be called </a:t>
            </a:r>
            <a:r>
              <a:rPr lang="en-US" i="1" dirty="0" err="1"/>
              <a:t>Theotokos</a:t>
            </a:r>
            <a:r>
              <a:rPr lang="en-US" dirty="0"/>
              <a:t>— that is, </a:t>
            </a:r>
            <a:r>
              <a:rPr lang="en-US" dirty="0" smtClean="0"/>
              <a:t>mother </a:t>
            </a:r>
            <a:r>
              <a:rPr lang="en-US" dirty="0"/>
              <a:t>of God— and suggested that she be called </a:t>
            </a:r>
            <a:r>
              <a:rPr lang="en-US" i="1" dirty="0" err="1"/>
              <a:t>Christotokos</a:t>
            </a:r>
            <a:r>
              <a:rPr lang="en-US" dirty="0"/>
              <a:t>— </a:t>
            </a:r>
            <a:r>
              <a:rPr lang="en-US" dirty="0" smtClean="0"/>
              <a:t>mother of </a:t>
            </a:r>
            <a:r>
              <a:rPr lang="en-US" dirty="0"/>
              <a:t>Christ. </a:t>
            </a:r>
            <a:endParaRPr lang="en-US" dirty="0" smtClean="0"/>
          </a:p>
          <a:p>
            <a:r>
              <a:rPr lang="en-US" dirty="0" smtClean="0"/>
              <a:t>What did </a:t>
            </a:r>
            <a:r>
              <a:rPr lang="en-US" dirty="0"/>
              <a:t>Bishop </a:t>
            </a:r>
            <a:r>
              <a:rPr lang="en-US" dirty="0" smtClean="0"/>
              <a:t>Cyril of Alexandria do that kept Nestorius’ representatives from ever getting a chance to defend their ideas before Nestorius was condemned as a heretic?</a:t>
            </a:r>
          </a:p>
          <a:p>
            <a:pPr lvl="1"/>
            <a:r>
              <a:rPr lang="en-US" dirty="0"/>
              <a:t>Cyril made certain that he had the support of the emperors Valentinian III and Theodosius II, </a:t>
            </a:r>
            <a:r>
              <a:rPr lang="en-US" dirty="0" smtClean="0"/>
              <a:t>then called </a:t>
            </a:r>
            <a:r>
              <a:rPr lang="en-US" dirty="0"/>
              <a:t>an ecumenical </a:t>
            </a:r>
            <a:r>
              <a:rPr lang="en-US" dirty="0" smtClean="0"/>
              <a:t>council to condemn Nestorius before his representatives had even arrived.</a:t>
            </a:r>
          </a:p>
          <a:p>
            <a:r>
              <a:rPr lang="en-US" b="1" i="1" dirty="0"/>
              <a:t>Eutyches</a:t>
            </a:r>
            <a:r>
              <a:rPr lang="en-US" dirty="0"/>
              <a:t>, a monk in </a:t>
            </a:r>
            <a:r>
              <a:rPr lang="en-US" dirty="0" smtClean="0"/>
              <a:t>Constantinople </a:t>
            </a:r>
            <a:r>
              <a:rPr lang="en-US" dirty="0"/>
              <a:t>taught that Jesus was “of one substance with the Father,” he was </a:t>
            </a:r>
            <a:r>
              <a:rPr lang="en-US" b="1" i="1" dirty="0"/>
              <a:t>not</a:t>
            </a:r>
            <a:r>
              <a:rPr lang="en-US" dirty="0"/>
              <a:t> “of one substance with </a:t>
            </a:r>
            <a:r>
              <a:rPr lang="en-US" b="1" i="1" dirty="0"/>
              <a:t>us</a:t>
            </a:r>
            <a:r>
              <a:rPr lang="en-US" dirty="0" smtClean="0"/>
              <a:t>”. </a:t>
            </a:r>
            <a:endParaRPr lang="en-US" dirty="0"/>
          </a:p>
          <a:p>
            <a:r>
              <a:rPr lang="en-US" dirty="0" smtClean="0"/>
              <a:t>What </a:t>
            </a:r>
            <a:r>
              <a:rPr lang="en-US" dirty="0"/>
              <a:t>unscrupulous tactics </a:t>
            </a:r>
            <a:r>
              <a:rPr lang="en-US" dirty="0" smtClean="0"/>
              <a:t>were employed to defend </a:t>
            </a:r>
            <a:r>
              <a:rPr lang="en-US" b="1" i="1" dirty="0" smtClean="0"/>
              <a:t>Eutyches, </a:t>
            </a:r>
            <a:r>
              <a:rPr lang="en-US" dirty="0" smtClean="0"/>
              <a:t>in a </a:t>
            </a:r>
            <a:r>
              <a:rPr lang="en-US" dirty="0"/>
              <a:t>council </a:t>
            </a:r>
            <a:r>
              <a:rPr lang="en-US" dirty="0" smtClean="0"/>
              <a:t>that was called to discuss and debate his ideas?</a:t>
            </a:r>
            <a:endParaRPr lang="en-US" dirty="0"/>
          </a:p>
          <a:p>
            <a:pPr lvl="1"/>
            <a:r>
              <a:rPr lang="en-US" dirty="0" smtClean="0"/>
              <a:t>Dioscorus, whom the </a:t>
            </a:r>
            <a:r>
              <a:rPr lang="en-US" dirty="0"/>
              <a:t>Emperor Theodosius II</a:t>
            </a:r>
            <a:r>
              <a:rPr lang="en-US" dirty="0" smtClean="0"/>
              <a:t> appointed as president of the council, prevented those who disagreed </a:t>
            </a:r>
            <a:r>
              <a:rPr lang="en-US" sz="2500" dirty="0"/>
              <a:t>with Eutyches’ view from </a:t>
            </a:r>
            <a:r>
              <a:rPr lang="en-US" dirty="0" smtClean="0"/>
              <a:t>speaking.</a:t>
            </a:r>
          </a:p>
          <a:p>
            <a:pPr lvl="1"/>
            <a:r>
              <a:rPr lang="en-US" dirty="0" smtClean="0"/>
              <a:t>One of </a:t>
            </a:r>
            <a:r>
              <a:rPr lang="en-US" dirty="0"/>
              <a:t>Eutyches’ </a:t>
            </a:r>
            <a:r>
              <a:rPr lang="en-US" dirty="0" smtClean="0"/>
              <a:t>opponents, </a:t>
            </a:r>
            <a:r>
              <a:rPr lang="en-US" dirty="0"/>
              <a:t>Patriarch Flavian of </a:t>
            </a:r>
            <a:r>
              <a:rPr lang="en-US" dirty="0" smtClean="0"/>
              <a:t>Constantinople, was manhandled to the point that he died a few days later.</a:t>
            </a:r>
          </a:p>
          <a:p>
            <a:pPr lvl="1"/>
            <a:r>
              <a:rPr lang="en-US" dirty="0" smtClean="0"/>
              <a:t>The Emperor  Theodosius </a:t>
            </a:r>
            <a:r>
              <a:rPr lang="en-US" dirty="0"/>
              <a:t>II and his court, who apparently had received large amounts of gold from Alexandria, </a:t>
            </a:r>
            <a:r>
              <a:rPr lang="en-US" dirty="0" smtClean="0"/>
              <a:t>turned a deaf ear to those who protested what had taken place in the council.</a:t>
            </a:r>
          </a:p>
          <a:p>
            <a:pPr lvl="1"/>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589542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https://www.flickr.com/photos/eriagn/35994592396</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Beyond the Borders of the Empire</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29370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*Beyond the Borders of the Empire</a:t>
            </a:r>
          </a:p>
        </p:txBody>
      </p:sp>
      <p:sp>
        <p:nvSpPr>
          <p:cNvPr id="4" name="Content Placeholder 3"/>
          <p:cNvSpPr>
            <a:spLocks noGrp="1"/>
          </p:cNvSpPr>
          <p:nvPr>
            <p:ph idx="1"/>
          </p:nvPr>
        </p:nvSpPr>
        <p:spPr>
          <a:xfrm>
            <a:off x="266700" y="728246"/>
            <a:ext cx="8610600" cy="5791200"/>
          </a:xfrm>
        </p:spPr>
        <p:txBody>
          <a:bodyPr>
            <a:normAutofit/>
          </a:bodyPr>
          <a:lstStyle/>
          <a:p>
            <a:r>
              <a:rPr lang="en-US" dirty="0"/>
              <a:t>Up until this point our attention has centered on the history of Christianity </a:t>
            </a:r>
            <a:r>
              <a:rPr lang="en-US" b="1" i="1" dirty="0"/>
              <a:t>within</a:t>
            </a:r>
            <a:r>
              <a:rPr lang="en-US" dirty="0"/>
              <a:t> the borders of the Roman Empire. </a:t>
            </a:r>
            <a:endParaRPr lang="en-US" dirty="0" smtClean="0"/>
          </a:p>
          <a:p>
            <a:r>
              <a:rPr lang="en-US" dirty="0" smtClean="0"/>
              <a:t>There </a:t>
            </a:r>
            <a:r>
              <a:rPr lang="en-US" dirty="0"/>
              <a:t>is </a:t>
            </a:r>
            <a:r>
              <a:rPr lang="en-US" dirty="0" smtClean="0"/>
              <a:t>a good reason </a:t>
            </a:r>
            <a:r>
              <a:rPr lang="en-US" dirty="0"/>
              <a:t>for this, for Christianity was born within that empire, and most of today’s Christians— Catholic, Protestant, and Eastern Orthodox— trace their heritage to the early development of the church within those borders. </a:t>
            </a:r>
            <a:endParaRPr lang="en-US" dirty="0" smtClean="0"/>
          </a:p>
          <a:p>
            <a:r>
              <a:rPr lang="en-US" dirty="0" smtClean="0"/>
              <a:t>However</a:t>
            </a:r>
            <a:r>
              <a:rPr lang="en-US" dirty="0"/>
              <a:t>, it is important to remember that this is not the whole story, for while Christianity was developing </a:t>
            </a:r>
            <a:r>
              <a:rPr lang="en-US" b="1" i="1" dirty="0"/>
              <a:t>within</a:t>
            </a:r>
            <a:r>
              <a:rPr lang="en-US" dirty="0"/>
              <a:t> the Roman Empire it was also taking root in lands </a:t>
            </a:r>
            <a:r>
              <a:rPr lang="en-US" b="1" i="1" dirty="0"/>
              <a:t>beyond</a:t>
            </a:r>
            <a:r>
              <a:rPr lang="en-US" dirty="0"/>
              <a:t> the reach of Roman rule.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253) </a:t>
            </a:r>
            <a:endParaRPr lang="en-US" sz="1400" dirty="0">
              <a:solidFill>
                <a:prstClr val="black"/>
              </a:solidFill>
            </a:endParaRPr>
          </a:p>
        </p:txBody>
      </p:sp>
    </p:spTree>
    <p:extLst>
      <p:ext uri="{BB962C8B-B14F-4D97-AF65-F5344CB8AC3E}">
        <p14:creationId xmlns:p14="http://schemas.microsoft.com/office/powerpoint/2010/main" val="1409251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*Beyond the Borders of the Empire</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For example, </a:t>
            </a:r>
            <a:r>
              <a:rPr lang="en-US" dirty="0"/>
              <a:t>Christianity gained a foothold </a:t>
            </a:r>
            <a:r>
              <a:rPr lang="en-US" dirty="0" smtClean="0"/>
              <a:t>among </a:t>
            </a:r>
            <a:r>
              <a:rPr lang="en-US" dirty="0"/>
              <a:t>the Germanic “barbarians” of the north, </a:t>
            </a:r>
            <a:r>
              <a:rPr lang="en-US" dirty="0" smtClean="0"/>
              <a:t>long </a:t>
            </a:r>
            <a:r>
              <a:rPr lang="en-US" dirty="0"/>
              <a:t>before the barbarians themselves broke into the Roman Empire. </a:t>
            </a:r>
            <a:endParaRPr lang="en-US" dirty="0" smtClean="0"/>
          </a:p>
          <a:p>
            <a:r>
              <a:rPr lang="en-US" dirty="0" smtClean="0"/>
              <a:t>But </a:t>
            </a:r>
            <a:r>
              <a:rPr lang="en-US" dirty="0"/>
              <a:t>the most </a:t>
            </a:r>
            <a:r>
              <a:rPr lang="en-US" b="1" i="1" dirty="0"/>
              <a:t>impressive</a:t>
            </a:r>
            <a:r>
              <a:rPr lang="en-US" dirty="0"/>
              <a:t> expansion </a:t>
            </a:r>
            <a:r>
              <a:rPr lang="en-US" dirty="0" smtClean="0"/>
              <a:t>of Christianity outside the empire was </a:t>
            </a:r>
            <a:r>
              <a:rPr lang="en-US" dirty="0"/>
              <a:t>toward the </a:t>
            </a:r>
            <a:r>
              <a:rPr lang="en-US" b="1" i="1" dirty="0" smtClean="0"/>
              <a:t>east</a:t>
            </a:r>
            <a:r>
              <a:rPr lang="en-US" dirty="0" smtClean="0"/>
              <a:t>.</a:t>
            </a:r>
          </a:p>
          <a:p>
            <a:r>
              <a:rPr lang="en-US" dirty="0" smtClean="0"/>
              <a:t>There are, in fact, a number of Christians </a:t>
            </a:r>
            <a:r>
              <a:rPr lang="en-US" dirty="0"/>
              <a:t>in </a:t>
            </a:r>
            <a:r>
              <a:rPr lang="en-US" dirty="0" smtClean="0"/>
              <a:t>the world today who </a:t>
            </a:r>
            <a:r>
              <a:rPr lang="en-US" dirty="0"/>
              <a:t>trace their origins to those early churches </a:t>
            </a:r>
            <a:r>
              <a:rPr lang="en-US" b="1" i="1" dirty="0"/>
              <a:t>beyond</a:t>
            </a:r>
            <a:r>
              <a:rPr lang="en-US" dirty="0"/>
              <a:t> the Eastern borders of the empire.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253) </a:t>
            </a:r>
            <a:endParaRPr lang="en-US" sz="1400" dirty="0">
              <a:solidFill>
                <a:prstClr val="black"/>
              </a:solidFill>
            </a:endParaRPr>
          </a:p>
        </p:txBody>
      </p:sp>
    </p:spTree>
    <p:extLst>
      <p:ext uri="{BB962C8B-B14F-4D97-AF65-F5344CB8AC3E}">
        <p14:creationId xmlns:p14="http://schemas.microsoft.com/office/powerpoint/2010/main" val="2544711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a:bodyPr>
          <a:lstStyle/>
          <a:p>
            <a:r>
              <a:rPr lang="en-US" dirty="0"/>
              <a:t>History indicates that Christianity reached the lands east of the Arabian </a:t>
            </a:r>
            <a:r>
              <a:rPr lang="en-US" dirty="0" smtClean="0"/>
              <a:t>Peninsula very </a:t>
            </a:r>
            <a:r>
              <a:rPr lang="en-US" dirty="0"/>
              <a:t>early on.  </a:t>
            </a:r>
            <a:endParaRPr lang="en-US" dirty="0" smtClean="0"/>
          </a:p>
          <a:p>
            <a:r>
              <a:rPr lang="en-US" dirty="0" smtClean="0"/>
              <a:t>There </a:t>
            </a:r>
            <a:r>
              <a:rPr lang="en-US" dirty="0"/>
              <a:t>are </a:t>
            </a:r>
            <a:r>
              <a:rPr lang="en-US" b="1" i="1" dirty="0"/>
              <a:t>three</a:t>
            </a:r>
            <a:r>
              <a:rPr lang="en-US" dirty="0"/>
              <a:t> early </a:t>
            </a:r>
            <a:r>
              <a:rPr lang="en-US" dirty="0" smtClean="0"/>
              <a:t>accounts that suggest an early movement of the gospel to peoples in the east, </a:t>
            </a:r>
            <a:r>
              <a:rPr lang="en-US" dirty="0"/>
              <a:t>two of which are found in </a:t>
            </a:r>
            <a:r>
              <a:rPr lang="en-US" dirty="0" smtClean="0"/>
              <a:t>scripture.  </a:t>
            </a:r>
          </a:p>
          <a:p>
            <a:r>
              <a:rPr lang="en-US" dirty="0" smtClean="0"/>
              <a:t>The </a:t>
            </a:r>
            <a:r>
              <a:rPr lang="en-US" b="1" i="1" dirty="0"/>
              <a:t>first</a:t>
            </a:r>
            <a:r>
              <a:rPr lang="en-US" dirty="0"/>
              <a:t> </a:t>
            </a:r>
            <a:r>
              <a:rPr lang="en-US" dirty="0" smtClean="0"/>
              <a:t>account relates to the </a:t>
            </a:r>
            <a:r>
              <a:rPr lang="en-US" dirty="0"/>
              <a:t>birth of Jesus </a:t>
            </a:r>
            <a:r>
              <a:rPr lang="en-US" dirty="0" smtClean="0"/>
              <a:t>where it mentions </a:t>
            </a:r>
            <a:r>
              <a:rPr lang="en-US" dirty="0"/>
              <a:t>that Magi came from the East to honor him (Matthew 2:1-12), </a:t>
            </a:r>
            <a:r>
              <a:rPr lang="en-US" dirty="0" smtClean="0"/>
              <a:t>a group which </a:t>
            </a:r>
            <a:r>
              <a:rPr lang="en-US" dirty="0"/>
              <a:t>is most commonly </a:t>
            </a:r>
            <a:r>
              <a:rPr lang="en-US" dirty="0" smtClean="0"/>
              <a:t>thought to be Zoroastrian </a:t>
            </a:r>
            <a:r>
              <a:rPr lang="en-US" dirty="0"/>
              <a:t>astronomers from Persia.  </a:t>
            </a:r>
            <a:endParaRPr lang="en-US" dirty="0" smtClean="0"/>
          </a:p>
          <a:p>
            <a:r>
              <a:rPr lang="en-US" dirty="0" smtClean="0"/>
              <a:t>The scriptures tell us that these </a:t>
            </a:r>
            <a:r>
              <a:rPr lang="en-US" dirty="0"/>
              <a:t>men </a:t>
            </a:r>
            <a:r>
              <a:rPr lang="en-US" dirty="0" smtClean="0"/>
              <a:t>returned </a:t>
            </a:r>
            <a:r>
              <a:rPr lang="en-US" dirty="0"/>
              <a:t>back to their homeland afterward.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 </a:t>
            </a:r>
            <a:r>
              <a:rPr lang="en-US" sz="1400" i="1" dirty="0">
                <a:solidFill>
                  <a:prstClr val="black"/>
                </a:solidFill>
              </a:rPr>
              <a:t>The Nestorian Impact on the Islamic World through the Turkic and Mongol </a:t>
            </a:r>
            <a:r>
              <a:rPr lang="en-US" sz="1400" i="1" dirty="0" smtClean="0">
                <a:solidFill>
                  <a:prstClr val="black"/>
                </a:solidFill>
              </a:rPr>
              <a:t>Peoples </a:t>
            </a:r>
            <a:r>
              <a:rPr lang="en-US" sz="1400" dirty="0" smtClean="0">
                <a:solidFill>
                  <a:prstClr val="black"/>
                </a:solidFill>
              </a:rPr>
              <a:t>– Jason Connolly</a:t>
            </a:r>
            <a:endParaRPr lang="en-US" sz="1400" dirty="0">
              <a:solidFill>
                <a:prstClr val="black"/>
              </a:solidFill>
            </a:endParaRPr>
          </a:p>
        </p:txBody>
      </p:sp>
    </p:spTree>
    <p:extLst>
      <p:ext uri="{BB962C8B-B14F-4D97-AF65-F5344CB8AC3E}">
        <p14:creationId xmlns:p14="http://schemas.microsoft.com/office/powerpoint/2010/main" val="2732410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The </a:t>
            </a:r>
            <a:r>
              <a:rPr lang="en-US" b="1" i="1" dirty="0"/>
              <a:t>second</a:t>
            </a:r>
            <a:r>
              <a:rPr lang="en-US" dirty="0"/>
              <a:t> </a:t>
            </a:r>
            <a:r>
              <a:rPr lang="en-US" dirty="0" smtClean="0"/>
              <a:t>account </a:t>
            </a:r>
            <a:r>
              <a:rPr lang="en-US" dirty="0"/>
              <a:t>is </a:t>
            </a:r>
            <a:r>
              <a:rPr lang="en-US" dirty="0" smtClean="0"/>
              <a:t>takes place at the </a:t>
            </a:r>
            <a:r>
              <a:rPr lang="en-US" dirty="0"/>
              <a:t>beginning of the Christian church.  </a:t>
            </a:r>
            <a:endParaRPr lang="en-US" dirty="0" smtClean="0"/>
          </a:p>
          <a:p>
            <a:r>
              <a:rPr lang="en-US" dirty="0" smtClean="0"/>
              <a:t>Men </a:t>
            </a:r>
            <a:r>
              <a:rPr lang="en-US" dirty="0"/>
              <a:t>are said </a:t>
            </a:r>
            <a:r>
              <a:rPr lang="en-US" dirty="0" smtClean="0"/>
              <a:t>in Acts 2:9 to </a:t>
            </a:r>
            <a:r>
              <a:rPr lang="en-US" dirty="0"/>
              <a:t>have come to Jerusalem from Mesopotamia, Media, Persia, Elam, and even Arabia (all to the east of Jerusalem) to celebrate one of the great annual Jewish feasts.  </a:t>
            </a:r>
            <a:endParaRPr lang="en-US" dirty="0" smtClean="0"/>
          </a:p>
          <a:p>
            <a:r>
              <a:rPr lang="en-US" dirty="0" smtClean="0"/>
              <a:t>While </a:t>
            </a:r>
            <a:r>
              <a:rPr lang="en-US" dirty="0"/>
              <a:t>they were in Jerusalem, they heard the </a:t>
            </a:r>
            <a:r>
              <a:rPr lang="en-US" dirty="0" smtClean="0"/>
              <a:t>Gospel message (from Peter) and </a:t>
            </a:r>
            <a:r>
              <a:rPr lang="en-US" dirty="0"/>
              <a:t>many were converted and afterward returned to their homelands (Acts 2:5-11).  </a:t>
            </a:r>
            <a:endParaRPr lang="en-US" dirty="0" smtClean="0"/>
          </a:p>
          <a:p>
            <a:r>
              <a:rPr lang="en-US" dirty="0" smtClean="0"/>
              <a:t>We find the </a:t>
            </a:r>
            <a:r>
              <a:rPr lang="en-US" b="1" i="1" dirty="0" smtClean="0"/>
              <a:t>third</a:t>
            </a:r>
            <a:r>
              <a:rPr lang="en-US" dirty="0" smtClean="0"/>
              <a:t> account in an early </a:t>
            </a:r>
            <a:r>
              <a:rPr lang="en-US" dirty="0"/>
              <a:t>church tradition </a:t>
            </a:r>
            <a:r>
              <a:rPr lang="en-US" dirty="0" smtClean="0"/>
              <a:t>which says </a:t>
            </a:r>
            <a:r>
              <a:rPr lang="en-US" dirty="0"/>
              <a:t>that the first century apostles Andrew and Thomas went east spreading the Christian message as far as India</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i="1" dirty="0">
                <a:solidFill>
                  <a:prstClr val="black"/>
                </a:solidFill>
              </a:rPr>
              <a:t>The Nestorian Impact on the Islamic World through the Turkic and Mongol Peoples </a:t>
            </a:r>
            <a:r>
              <a:rPr lang="en-US" sz="1400" dirty="0">
                <a:solidFill>
                  <a:prstClr val="black"/>
                </a:solidFill>
              </a:rPr>
              <a:t>– Jason Connolly</a:t>
            </a:r>
            <a:endParaRPr lang="en-US" sz="1600" dirty="0">
              <a:solidFill>
                <a:prstClr val="black"/>
              </a:solidFill>
            </a:endParaRPr>
          </a:p>
        </p:txBody>
      </p:sp>
    </p:spTree>
    <p:extLst>
      <p:ext uri="{BB962C8B-B14F-4D97-AF65-F5344CB8AC3E}">
        <p14:creationId xmlns:p14="http://schemas.microsoft.com/office/powerpoint/2010/main" val="3911605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Early History of Christianity in the East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addition to </a:t>
            </a:r>
            <a:r>
              <a:rPr lang="en-US" dirty="0"/>
              <a:t>these first three </a:t>
            </a:r>
            <a:r>
              <a:rPr lang="en-US" dirty="0" smtClean="0"/>
              <a:t>events,  there is </a:t>
            </a:r>
            <a:r>
              <a:rPr lang="en-US" b="1" i="1" dirty="0" smtClean="0"/>
              <a:t>another </a:t>
            </a:r>
            <a:r>
              <a:rPr lang="en-US" dirty="0" smtClean="0"/>
              <a:t>set of historical records which tell of a much more </a:t>
            </a:r>
            <a:r>
              <a:rPr lang="en-US" b="1" i="1" dirty="0" smtClean="0"/>
              <a:t>widespread</a:t>
            </a:r>
            <a:r>
              <a:rPr lang="en-US" dirty="0" smtClean="0"/>
              <a:t> movement of </a:t>
            </a:r>
            <a:r>
              <a:rPr lang="en-US" dirty="0"/>
              <a:t>Christianity to the </a:t>
            </a:r>
            <a:r>
              <a:rPr lang="en-US" dirty="0" smtClean="0"/>
              <a:t>East.  </a:t>
            </a:r>
          </a:p>
          <a:p>
            <a:r>
              <a:rPr lang="en-US" dirty="0" smtClean="0"/>
              <a:t>You may recall that earlier in our series we discussed the fact that one </a:t>
            </a:r>
            <a:r>
              <a:rPr lang="en-US" dirty="0"/>
              <a:t>of the first major cities that the Christian Church spread to outside of Jerusalem, was </a:t>
            </a:r>
            <a:r>
              <a:rPr lang="en-US" dirty="0" smtClean="0"/>
              <a:t>Antioch – a </a:t>
            </a:r>
            <a:r>
              <a:rPr lang="en-US" dirty="0"/>
              <a:t>major metropolitan center in </a:t>
            </a:r>
            <a:r>
              <a:rPr lang="en-US" dirty="0" smtClean="0"/>
              <a:t>a </a:t>
            </a:r>
            <a:r>
              <a:rPr lang="en-US" dirty="0"/>
              <a:t>Syriac-speaking </a:t>
            </a:r>
            <a:r>
              <a:rPr lang="en-US" dirty="0" smtClean="0"/>
              <a:t>area.  </a:t>
            </a:r>
          </a:p>
          <a:p>
            <a:r>
              <a:rPr lang="en-US" dirty="0" smtClean="0"/>
              <a:t>It </a:t>
            </a:r>
            <a:r>
              <a:rPr lang="en-US" dirty="0"/>
              <a:t>was from this metropolitan center that the </a:t>
            </a:r>
            <a:r>
              <a:rPr lang="en-US" dirty="0" smtClean="0"/>
              <a:t>Apostle Paul launched his missionary journeys </a:t>
            </a:r>
            <a:r>
              <a:rPr lang="en-US" dirty="0"/>
              <a:t>to the lands </a:t>
            </a:r>
            <a:r>
              <a:rPr lang="en-US" b="1" i="1" dirty="0"/>
              <a:t>west</a:t>
            </a:r>
            <a:r>
              <a:rPr lang="en-US" dirty="0"/>
              <a:t> of Antioch (which were a part of the Roman Empire </a:t>
            </a:r>
            <a:r>
              <a:rPr lang="en-US" dirty="0" smtClean="0"/>
              <a:t>at </a:t>
            </a:r>
            <a:r>
              <a:rPr lang="en-US" dirty="0"/>
              <a:t>the time).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i="1" dirty="0">
                <a:solidFill>
                  <a:prstClr val="black"/>
                </a:solidFill>
              </a:rPr>
              <a:t>The Nestorian Impact on the Islamic World through the Turkic and Mongol Peoples </a:t>
            </a:r>
            <a:r>
              <a:rPr lang="en-US" sz="1400" dirty="0">
                <a:solidFill>
                  <a:prstClr val="black"/>
                </a:solidFill>
              </a:rPr>
              <a:t>– Jason Connolly</a:t>
            </a:r>
            <a:endParaRPr lang="en-US" sz="1600" dirty="0">
              <a:solidFill>
                <a:prstClr val="black"/>
              </a:solidFill>
            </a:endParaRPr>
          </a:p>
        </p:txBody>
      </p:sp>
    </p:spTree>
    <p:extLst>
      <p:ext uri="{BB962C8B-B14F-4D97-AF65-F5344CB8AC3E}">
        <p14:creationId xmlns:p14="http://schemas.microsoft.com/office/powerpoint/2010/main" val="3894251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196163</TotalTime>
  <Words>2843</Words>
  <Application>Microsoft Office PowerPoint</Application>
  <PresentationFormat>On-screen Show (4:3)</PresentationFormat>
  <Paragraphs>138</Paragraphs>
  <Slides>26</Slides>
  <Notes>2</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132_Office Theme</vt:lpstr>
      <vt:lpstr>133_Office Theme</vt:lpstr>
      <vt:lpstr>135_Office Theme</vt:lpstr>
      <vt:lpstr>136_Office Theme</vt:lpstr>
      <vt:lpstr>PowerPoint Presentation</vt:lpstr>
      <vt:lpstr>Review</vt:lpstr>
      <vt:lpstr>Review</vt:lpstr>
      <vt:lpstr>Beyond the Borders of the Empire</vt:lpstr>
      <vt:lpstr>*Beyond the Borders of the Empire</vt:lpstr>
      <vt:lpstr>*Beyond the Borders of the Empire</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Lake Baikal</vt:lpstr>
      <vt:lpstr>*The Early History of Christianity in the East</vt:lpstr>
      <vt:lpstr>*The Early History of Christianity in the East</vt:lpstr>
      <vt:lpstr>*The Early History of Christianity in the East</vt:lpstr>
      <vt:lpstr>*The Early History of Christianity in the East</vt:lpstr>
      <vt:lpstr>*The Early History of Christianity in the East</vt:lpstr>
      <vt:lpstr>The Fall of Rome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3239</cp:revision>
  <cp:lastPrinted>2019-07-07T13:34:31Z</cp:lastPrinted>
  <dcterms:created xsi:type="dcterms:W3CDTF">2018-06-08T00:19:32Z</dcterms:created>
  <dcterms:modified xsi:type="dcterms:W3CDTF">2019-07-08T00:22:32Z</dcterms:modified>
</cp:coreProperties>
</file>