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604" r:id="rId2"/>
  </p:sldMasterIdLst>
  <p:notesMasterIdLst>
    <p:notesMasterId r:id="rId27"/>
  </p:notesMasterIdLst>
  <p:handoutMasterIdLst>
    <p:handoutMasterId r:id="rId28"/>
  </p:handoutMasterIdLst>
  <p:sldIdLst>
    <p:sldId id="1868" r:id="rId3"/>
    <p:sldId id="1869" r:id="rId4"/>
    <p:sldId id="1874" r:id="rId5"/>
    <p:sldId id="1870" r:id="rId6"/>
    <p:sldId id="1875" r:id="rId7"/>
    <p:sldId id="1877" r:id="rId8"/>
    <p:sldId id="1876" r:id="rId9"/>
    <p:sldId id="1878" r:id="rId10"/>
    <p:sldId id="1879" r:id="rId11"/>
    <p:sldId id="1880" r:id="rId12"/>
    <p:sldId id="1881" r:id="rId13"/>
    <p:sldId id="1883" r:id="rId14"/>
    <p:sldId id="1884" r:id="rId15"/>
    <p:sldId id="1885" r:id="rId16"/>
    <p:sldId id="1892" r:id="rId17"/>
    <p:sldId id="1886" r:id="rId18"/>
    <p:sldId id="1887" r:id="rId19"/>
    <p:sldId id="1888" r:id="rId20"/>
    <p:sldId id="1889" r:id="rId21"/>
    <p:sldId id="1890" r:id="rId22"/>
    <p:sldId id="1891" r:id="rId23"/>
    <p:sldId id="1871" r:id="rId24"/>
    <p:sldId id="1872" r:id="rId25"/>
    <p:sldId id="1873" r:id="rId2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8/4/2019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8/4/2019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246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610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2143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223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3036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0260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3948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22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6414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9166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423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8/4/2019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8/4/2019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8/4/2019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8/4/2019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5284368"/>
      </p:ext>
    </p:extLst>
  </p:cSld>
  <p:clrMap bg1="lt1" tx1="dk1" bg2="lt2" tx2="dk2" accent1="accent1" accent2="accent2" accent3="accent3" accent4="accent4" accent5="accent5" accent6="accent6" hlink="hlink" folHlink="folHlink"/>
  <p:sldLayoutIdLst>
    <p:sldLayoutId id="2147485605" r:id="rId1"/>
    <p:sldLayoutId id="2147485606" r:id="rId2"/>
    <p:sldLayoutId id="2147485607" r:id="rId3"/>
    <p:sldLayoutId id="2147485608" r:id="rId4"/>
    <p:sldLayoutId id="2147485609" r:id="rId5"/>
    <p:sldLayoutId id="2147485610" r:id="rId6"/>
    <p:sldLayoutId id="2147485611" r:id="rId7"/>
    <p:sldLayoutId id="2147485612" r:id="rId8"/>
    <p:sldLayoutId id="2147485613" r:id="rId9"/>
    <p:sldLayoutId id="2147485614" r:id="rId10"/>
    <p:sldLayoutId id="21474856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18.xml"/><Relationship Id="rId4" Type="http://schemas.openxmlformats.org/officeDocument/2006/relationships/hyperlink" Target="https://www.ricksteves.com/europe/scotland/oban-mull-ion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hemeOverride" Target="../theme/themeOverride19.xml"/><Relationship Id="rId4" Type="http://schemas.openxmlformats.org/officeDocument/2006/relationships/hyperlink" Target="https://www.hopehelps.org/volunteer-appreciation-week-201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7.xml"/><Relationship Id="rId1" Type="http://schemas.openxmlformats.org/officeDocument/2006/relationships/themeOverride" Target="../theme/themeOverride20.xml"/><Relationship Id="rId4" Type="http://schemas.openxmlformats.org/officeDocument/2006/relationships/hyperlink" Target="https://www.weareteachers.com/moving-beyond-classroom-discuss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commons.wikimedia.org/wiki/File:Matthias_Stom_-_St_Gregory_-_WGA21806.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603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Gregory </a:t>
            </a:r>
            <a:r>
              <a:rPr lang="en-US" sz="3600" b="1" dirty="0" smtClean="0"/>
              <a:t>as Political Leader</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Faced </a:t>
            </a:r>
            <a:r>
              <a:rPr lang="en-US" dirty="0"/>
              <a:t>with the Lombard threat, and with no prospect of help from the Byzantine Empire, which had now become almost powerless in the West, Italian Catholics turned to the </a:t>
            </a:r>
            <a:r>
              <a:rPr lang="en-US" b="1" i="1" dirty="0"/>
              <a:t>pope</a:t>
            </a:r>
            <a:r>
              <a:rPr lang="en-US" dirty="0"/>
              <a:t> for political leadership. </a:t>
            </a:r>
            <a:endParaRPr lang="en-US" dirty="0" smtClean="0"/>
          </a:p>
          <a:p>
            <a:r>
              <a:rPr lang="en-US" dirty="0" smtClean="0"/>
              <a:t>Without </a:t>
            </a:r>
            <a:r>
              <a:rPr lang="en-US" dirty="0"/>
              <a:t>consulting the Byzantine emperor Maurice </a:t>
            </a:r>
            <a:r>
              <a:rPr lang="en-US" dirty="0" smtClean="0"/>
              <a:t>(AD 582-602</a:t>
            </a:r>
            <a:r>
              <a:rPr lang="en-US" dirty="0"/>
              <a:t>), who still had a governor resident in </a:t>
            </a:r>
            <a:r>
              <a:rPr lang="en-US" dirty="0" smtClean="0"/>
              <a:t>northern Italy, </a:t>
            </a:r>
            <a:r>
              <a:rPr lang="en-US" dirty="0"/>
              <a:t>Gregory made treaties of his own with the Lombard invaders, and was thus instrumental in bringing peace to Italy. </a:t>
            </a:r>
            <a:endParaRPr lang="en-US" dirty="0" smtClean="0"/>
          </a:p>
          <a:p>
            <a:r>
              <a:rPr lang="en-US" dirty="0" smtClean="0"/>
              <a:t>No </a:t>
            </a:r>
            <a:r>
              <a:rPr lang="en-US" dirty="0"/>
              <a:t>previous pope had ever dared behave with such political independence.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34662587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Gregory </a:t>
            </a:r>
            <a:r>
              <a:rPr lang="en-US" sz="3600" b="1" dirty="0" smtClean="0"/>
              <a:t>as Political Leader</a:t>
            </a:r>
            <a:endParaRPr lang="en-US" sz="36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Gregory </a:t>
            </a:r>
            <a:r>
              <a:rPr lang="en-US" dirty="0"/>
              <a:t>also urged the Byzantine Empire to make peace both with the Lombards and the Franks. </a:t>
            </a:r>
            <a:endParaRPr lang="en-US" dirty="0" smtClean="0"/>
          </a:p>
          <a:p>
            <a:r>
              <a:rPr lang="en-US" dirty="0" smtClean="0"/>
              <a:t>He </a:t>
            </a:r>
            <a:r>
              <a:rPr lang="en-US" dirty="0"/>
              <a:t>established an important relationship between the papacy and the Frankish monarchy: later popes would come to rely on the Franks instead of the Byzantine emperors for political and military support. </a:t>
            </a:r>
            <a:endParaRPr lang="en-US" dirty="0" smtClean="0"/>
          </a:p>
          <a:p>
            <a:r>
              <a:rPr lang="en-US" dirty="0" smtClean="0"/>
              <a:t>Gregory </a:t>
            </a:r>
            <a:r>
              <a:rPr lang="en-US" dirty="0"/>
              <a:t>also used his papal lands to give food and shelter to many who had been made destitute by the Lombards. </a:t>
            </a:r>
            <a:endParaRPr lang="en-US" dirty="0" smtClean="0"/>
          </a:p>
          <a:p>
            <a:r>
              <a:rPr lang="en-US" dirty="0" smtClean="0"/>
              <a:t>In </a:t>
            </a:r>
            <a:r>
              <a:rPr lang="en-US" dirty="0"/>
              <a:t>all these ways, Gregory helped to make the papacy into a powerful social and political institution, governing the western-central region of Italy as an independent state.</a:t>
            </a:r>
            <a:r>
              <a:rPr lang="en-US" i="1" dirty="0"/>
              <a:t> </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421927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Gregory </a:t>
            </a:r>
            <a:r>
              <a:rPr lang="en-US" sz="3600" b="1" dirty="0" smtClean="0"/>
              <a:t>as Church Leader</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Gregory </a:t>
            </a:r>
            <a:r>
              <a:rPr lang="en-US" dirty="0"/>
              <a:t>made every effort to use his authority as patriarch of the West to promote Church life and strengthen the papacy’s position. </a:t>
            </a:r>
            <a:endParaRPr lang="en-US" dirty="0" smtClean="0"/>
          </a:p>
          <a:p>
            <a:r>
              <a:rPr lang="en-US" dirty="0" smtClean="0"/>
              <a:t>He </a:t>
            </a:r>
            <a:r>
              <a:rPr lang="en-US" dirty="0"/>
              <a:t>oversaw Visigothic Spain’s conversion from Arianism to Catholicism. </a:t>
            </a:r>
            <a:endParaRPr lang="en-US" dirty="0" smtClean="0"/>
          </a:p>
          <a:p>
            <a:r>
              <a:rPr lang="en-US" dirty="0" smtClean="0"/>
              <a:t>He </a:t>
            </a:r>
            <a:r>
              <a:rPr lang="en-US" dirty="0"/>
              <a:t>fought hard against Manichaeism in Italy and Donatism in North-West Africa, persuading the civil authorities to punish all non- Catholics (except the Jews, whom Gregory protected). </a:t>
            </a:r>
            <a:endParaRPr lang="en-US" dirty="0" smtClean="0"/>
          </a:p>
          <a:p>
            <a:r>
              <a:rPr lang="en-US" dirty="0" smtClean="0"/>
              <a:t>He </a:t>
            </a:r>
            <a:r>
              <a:rPr lang="en-US" dirty="0"/>
              <a:t>had a famous and fierce controversy with patriarch John the Faster of Constantinople </a:t>
            </a:r>
            <a:r>
              <a:rPr lang="en-US" dirty="0" smtClean="0"/>
              <a:t>(AD 582-95</a:t>
            </a:r>
            <a:r>
              <a:rPr lang="en-US" dirty="0"/>
              <a:t>). </a:t>
            </a:r>
            <a:endParaRPr lang="en-US" dirty="0" smtClean="0"/>
          </a:p>
          <a:p>
            <a:r>
              <a:rPr lang="en-US" dirty="0" smtClean="0"/>
              <a:t>The </a:t>
            </a:r>
            <a:r>
              <a:rPr lang="en-US" dirty="0"/>
              <a:t>Byzantine emperor Maurice had officially bestowed on John the title “ecumenical” or “universal” patriarch – the spiritual leader of all Christians.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3851856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Gregory </a:t>
            </a:r>
            <a:r>
              <a:rPr lang="en-US" sz="3600" b="1" dirty="0" smtClean="0"/>
              <a:t>as Church Leader</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Gregory </a:t>
            </a:r>
            <a:r>
              <a:rPr lang="en-US" dirty="0"/>
              <a:t>protested passionately that none of the five patriarchs (Rome, Constantinople, Alexandria, Antioch and Jerusalem) could claim such an arrogant title, although Rome held a paramount place of </a:t>
            </a:r>
            <a:r>
              <a:rPr lang="en-US" dirty="0" smtClean="0"/>
              <a:t>honor </a:t>
            </a:r>
            <a:r>
              <a:rPr lang="en-US" dirty="0"/>
              <a:t>among them as “first among equals”, by </a:t>
            </a:r>
            <a:r>
              <a:rPr lang="en-US" dirty="0" smtClean="0"/>
              <a:t>claiming to have “spiritual </a:t>
            </a:r>
            <a:r>
              <a:rPr lang="en-US" dirty="0"/>
              <a:t>descent from </a:t>
            </a:r>
            <a:r>
              <a:rPr lang="en-US" dirty="0" smtClean="0"/>
              <a:t>Peter, </a:t>
            </a:r>
            <a:r>
              <a:rPr lang="en-US" dirty="0"/>
              <a:t>prince of the </a:t>
            </a:r>
            <a:r>
              <a:rPr lang="en-US" dirty="0" smtClean="0"/>
              <a:t>apostles</a:t>
            </a:r>
            <a:r>
              <a:rPr lang="en-US" dirty="0"/>
              <a:t>”</a:t>
            </a:r>
            <a:r>
              <a:rPr lang="en-US" dirty="0" smtClean="0"/>
              <a:t>. </a:t>
            </a:r>
          </a:p>
          <a:p>
            <a:r>
              <a:rPr lang="en-US" dirty="0" smtClean="0"/>
              <a:t>To </a:t>
            </a:r>
            <a:r>
              <a:rPr lang="en-US" dirty="0"/>
              <a:t>the constant embarrassment of later popes, Gregory declared: “Whoever calls himself universal priest, or desires that title, is by his pride the forerunner of Antichrist.” </a:t>
            </a:r>
            <a:endParaRPr lang="en-US" dirty="0" smtClean="0"/>
          </a:p>
          <a:p>
            <a:r>
              <a:rPr lang="en-US" dirty="0" smtClean="0"/>
              <a:t>Amazingly</a:t>
            </a:r>
            <a:r>
              <a:rPr lang="en-US" dirty="0"/>
              <a:t>, despite Gregory’s strong words, </a:t>
            </a:r>
            <a:r>
              <a:rPr lang="en-US" dirty="0" smtClean="0"/>
              <a:t>the next pope after his successor</a:t>
            </a:r>
            <a:r>
              <a:rPr lang="en-US" dirty="0"/>
              <a:t>, pope Boniface III </a:t>
            </a:r>
            <a:r>
              <a:rPr lang="en-US" dirty="0" smtClean="0"/>
              <a:t>(AD 607</a:t>
            </a:r>
            <a:r>
              <a:rPr lang="en-US" dirty="0"/>
              <a:t>), was quite happy to claim the title of “ecumenical bishop”. </a:t>
            </a:r>
            <a:endParaRPr lang="en-US" dirty="0" smtClean="0"/>
          </a:p>
          <a:p>
            <a:r>
              <a:rPr lang="en-US" dirty="0" smtClean="0"/>
              <a:t>Gregory </a:t>
            </a:r>
            <a:r>
              <a:rPr lang="en-US" dirty="0"/>
              <a:t>preferred to call himself “the servant of the servants of God”. (Later popes have retained this title too, but not usually in the humble spirit of Gregory.) </a:t>
            </a:r>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3620178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Gregory’s Theology</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Gregory </a:t>
            </a:r>
            <a:r>
              <a:rPr lang="en-US" dirty="0"/>
              <a:t>was a devout disciple of Augustine of Hippo in his theology, but he blended Augustine’s theology with other elements drawn from the popular religious beliefs and practices of his own day. </a:t>
            </a:r>
            <a:endParaRPr lang="en-US" dirty="0" smtClean="0"/>
          </a:p>
          <a:p>
            <a:r>
              <a:rPr lang="en-US" dirty="0" smtClean="0"/>
              <a:t>He </a:t>
            </a:r>
            <a:r>
              <a:rPr lang="en-US" dirty="0"/>
              <a:t>taught that all human beings are born sinful, and that Christ alone by His sovereign grace can rescue sinners from their bondage to sin. </a:t>
            </a:r>
            <a:endParaRPr lang="en-US" dirty="0" smtClean="0"/>
          </a:p>
          <a:p>
            <a:r>
              <a:rPr lang="en-US" dirty="0" smtClean="0"/>
              <a:t>This </a:t>
            </a:r>
            <a:r>
              <a:rPr lang="en-US" dirty="0"/>
              <a:t>salvation comes through baptism, in which the Holy Spirit causes the sinner (including the new-born baby) to be spiritually reborn. </a:t>
            </a:r>
            <a:endParaRPr lang="en-US" dirty="0" smtClean="0"/>
          </a:p>
          <a:p>
            <a:r>
              <a:rPr lang="en-US" dirty="0" smtClean="0"/>
              <a:t>However</a:t>
            </a:r>
            <a:r>
              <a:rPr lang="en-US" dirty="0"/>
              <a:t>, the Christian must make up for sins committed </a:t>
            </a:r>
            <a:r>
              <a:rPr lang="en-US" b="1" i="1" dirty="0"/>
              <a:t>after</a:t>
            </a:r>
            <a:r>
              <a:rPr lang="en-US" dirty="0"/>
              <a:t> baptism through works of love.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3178752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Gregory’s Theology</a:t>
            </a:r>
            <a:endParaRPr lang="en-US" sz="3600" b="1" dirty="0"/>
          </a:p>
        </p:txBody>
      </p:sp>
      <p:sp>
        <p:nvSpPr>
          <p:cNvPr id="4" name="Content Placeholder 3"/>
          <p:cNvSpPr>
            <a:spLocks noGrp="1"/>
          </p:cNvSpPr>
          <p:nvPr>
            <p:ph idx="1"/>
          </p:nvPr>
        </p:nvSpPr>
        <p:spPr>
          <a:xfrm>
            <a:off x="266700" y="728246"/>
            <a:ext cx="8610600" cy="5520154"/>
          </a:xfrm>
        </p:spPr>
        <p:txBody>
          <a:bodyPr>
            <a:normAutofit fontScale="92500"/>
          </a:bodyPr>
          <a:lstStyle/>
          <a:p>
            <a:r>
              <a:rPr lang="en-US" dirty="0" smtClean="0"/>
              <a:t>The </a:t>
            </a:r>
            <a:r>
              <a:rPr lang="en-US" dirty="0"/>
              <a:t>Augustinian doctrines of predestination and irresistible grace were set aside by Gregory, who was more concerned with the question of how </a:t>
            </a:r>
            <a:r>
              <a:rPr lang="en-US" b="1" i="1" dirty="0"/>
              <a:t>we</a:t>
            </a:r>
            <a:r>
              <a:rPr lang="en-US" dirty="0"/>
              <a:t> are to offer satisfaction to God for sins </a:t>
            </a:r>
            <a:r>
              <a:rPr lang="en-US" dirty="0" smtClean="0"/>
              <a:t>committed.</a:t>
            </a:r>
            <a:r>
              <a:rPr lang="en-US" baseline="30000" dirty="0" smtClean="0"/>
              <a:t>1</a:t>
            </a:r>
            <a:r>
              <a:rPr lang="en-US" dirty="0" smtClean="0"/>
              <a:t> </a:t>
            </a:r>
          </a:p>
          <a:p>
            <a:r>
              <a:rPr lang="en-US" dirty="0" smtClean="0"/>
              <a:t>Gregory believed this was </a:t>
            </a:r>
            <a:r>
              <a:rPr lang="en-US" dirty="0"/>
              <a:t>done through penance, which consists of </a:t>
            </a:r>
            <a:r>
              <a:rPr lang="en-US" dirty="0" smtClean="0"/>
              <a:t>contrition and confession. </a:t>
            </a:r>
            <a:r>
              <a:rPr lang="en-US" dirty="0"/>
              <a:t>To these must be added priestly absolution, which </a:t>
            </a:r>
            <a:r>
              <a:rPr lang="en-US" b="1" i="1" dirty="0"/>
              <a:t>confirms</a:t>
            </a:r>
            <a:r>
              <a:rPr lang="en-US" dirty="0"/>
              <a:t> the forgiveness granted by </a:t>
            </a:r>
            <a:r>
              <a:rPr lang="en-US" dirty="0" smtClean="0"/>
              <a:t>God.</a:t>
            </a:r>
            <a:r>
              <a:rPr lang="en-US" baseline="30000" dirty="0"/>
              <a:t>1</a:t>
            </a:r>
          </a:p>
          <a:p>
            <a:r>
              <a:rPr lang="en-US" dirty="0" smtClean="0"/>
              <a:t>Gregory </a:t>
            </a:r>
            <a:r>
              <a:rPr lang="en-US" dirty="0"/>
              <a:t>also taught that, for believers, </a:t>
            </a:r>
            <a:r>
              <a:rPr lang="en-US" dirty="0" smtClean="0"/>
              <a:t>“</a:t>
            </a:r>
            <a:r>
              <a:rPr lang="en-US" b="1" i="1" dirty="0" smtClean="0"/>
              <a:t>holy communion</a:t>
            </a:r>
            <a:r>
              <a:rPr lang="en-US" dirty="0" smtClean="0"/>
              <a:t>” </a:t>
            </a:r>
            <a:r>
              <a:rPr lang="en-US" dirty="0"/>
              <a:t>had the power to wash away postbaptismal sin, and that if at death a Christian had any sins left which had not been dealt with, he must pay for them by sufferings in purgatory, a place of purifying fire midway between heaven and </a:t>
            </a:r>
            <a:r>
              <a:rPr lang="en-US" dirty="0" smtClean="0"/>
              <a:t>hell.</a:t>
            </a:r>
            <a:r>
              <a:rPr lang="en-US" baseline="30000" dirty="0" smtClean="0"/>
              <a:t>2</a:t>
            </a:r>
            <a:endParaRPr lang="en-US" baseline="30000" dirty="0"/>
          </a:p>
        </p:txBody>
      </p:sp>
      <p:sp>
        <p:nvSpPr>
          <p:cNvPr id="6" name="TextBox 5"/>
          <p:cNvSpPr txBox="1"/>
          <p:nvPr/>
        </p:nvSpPr>
        <p:spPr>
          <a:xfrm>
            <a:off x="0" y="6324600"/>
            <a:ext cx="9144000" cy="523220"/>
          </a:xfrm>
          <a:prstGeom prst="rect">
            <a:avLst/>
          </a:prstGeom>
          <a:noFill/>
        </p:spPr>
        <p:txBody>
          <a:bodyPr wrap="square" rtlCol="0">
            <a:spAutoFit/>
          </a:bodyPr>
          <a:lstStyle/>
          <a:p>
            <a:pPr lvl="0"/>
            <a:r>
              <a:rPr lang="en-US" sz="1400" baseline="30000" dirty="0" smtClean="0"/>
              <a:t>1 </a:t>
            </a:r>
            <a:r>
              <a:rPr lang="en-US" sz="1400" dirty="0" smtClean="0"/>
              <a:t>Gonzalez</a:t>
            </a:r>
            <a:r>
              <a:rPr lang="en-US" sz="1400" dirty="0"/>
              <a:t>, Justo L.. The Story of Christianity: Volume 1: The Early Church to the Dawn of the Reformation (p. 288)</a:t>
            </a:r>
          </a:p>
          <a:p>
            <a:pPr lvl="0"/>
            <a:r>
              <a:rPr lang="en-US" sz="1400" baseline="30000" dirty="0" smtClean="0"/>
              <a:t>2 </a:t>
            </a:r>
            <a:r>
              <a:rPr lang="en-US" sz="1400" dirty="0" smtClean="0"/>
              <a:t>Needham</a:t>
            </a:r>
            <a:r>
              <a:rPr lang="en-US" sz="1400" dirty="0"/>
              <a:t>, Nick. </a:t>
            </a:r>
            <a:r>
              <a:rPr lang="en-US" sz="1400" i="1" dirty="0"/>
              <a:t>2,000 Years of Christ's Power Vol. 1: The Age of the Early Church </a:t>
            </a:r>
            <a:r>
              <a:rPr lang="en-US" sz="1400" i="1" dirty="0" smtClean="0"/>
              <a:t>Fathers</a:t>
            </a:r>
            <a:endParaRPr lang="en-US" sz="1400" dirty="0"/>
          </a:p>
        </p:txBody>
      </p:sp>
    </p:spTree>
    <p:extLst>
      <p:ext uri="{BB962C8B-B14F-4D97-AF65-F5344CB8AC3E}">
        <p14:creationId xmlns:p14="http://schemas.microsoft.com/office/powerpoint/2010/main" val="2110371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Gregory’s Theology</a:t>
            </a:r>
            <a:endParaRPr lang="en-US" sz="3600" b="1" dirty="0"/>
          </a:p>
        </p:txBody>
      </p:sp>
      <p:sp>
        <p:nvSpPr>
          <p:cNvPr id="4" name="Content Placeholder 3"/>
          <p:cNvSpPr>
            <a:spLocks noGrp="1"/>
          </p:cNvSpPr>
          <p:nvPr>
            <p:ph idx="1"/>
          </p:nvPr>
        </p:nvSpPr>
        <p:spPr>
          <a:xfrm>
            <a:off x="76200" y="609600"/>
            <a:ext cx="8991600" cy="5943600"/>
          </a:xfrm>
        </p:spPr>
        <p:txBody>
          <a:bodyPr>
            <a:normAutofit fontScale="85000" lnSpcReduction="20000"/>
          </a:bodyPr>
          <a:lstStyle/>
          <a:p>
            <a:r>
              <a:rPr lang="en-US" dirty="0" smtClean="0"/>
              <a:t>Augustine had </a:t>
            </a:r>
            <a:r>
              <a:rPr lang="en-US" dirty="0"/>
              <a:t>suggested the </a:t>
            </a:r>
            <a:r>
              <a:rPr lang="en-US" b="1" i="1" dirty="0"/>
              <a:t>possibility</a:t>
            </a:r>
            <a:r>
              <a:rPr lang="en-US" dirty="0"/>
              <a:t> that there was a place of purification for those who died in sin, where they would spend some time before </a:t>
            </a:r>
            <a:r>
              <a:rPr lang="en-US" dirty="0" smtClean="0"/>
              <a:t>going </a:t>
            </a:r>
            <a:r>
              <a:rPr lang="en-US" dirty="0"/>
              <a:t>to heaven. </a:t>
            </a:r>
            <a:endParaRPr lang="en-US" dirty="0" smtClean="0"/>
          </a:p>
          <a:p>
            <a:r>
              <a:rPr lang="en-US" dirty="0" smtClean="0"/>
              <a:t>On </a:t>
            </a:r>
            <a:r>
              <a:rPr lang="en-US" dirty="0"/>
              <a:t>the basis of these </a:t>
            </a:r>
            <a:r>
              <a:rPr lang="en-US" b="1" i="1" dirty="0"/>
              <a:t>speculations</a:t>
            </a:r>
            <a:r>
              <a:rPr lang="en-US" dirty="0"/>
              <a:t> of Augustine, Gregory </a:t>
            </a:r>
            <a:r>
              <a:rPr lang="en-US" b="1" i="1" dirty="0" smtClean="0"/>
              <a:t>dogmatically affirmed</a:t>
            </a:r>
            <a:r>
              <a:rPr lang="en-US" dirty="0" smtClean="0"/>
              <a:t> </a:t>
            </a:r>
            <a:r>
              <a:rPr lang="en-US" dirty="0"/>
              <a:t>the existence of such a place, and </a:t>
            </a:r>
            <a:r>
              <a:rPr lang="en-US" dirty="0" smtClean="0"/>
              <a:t>helped </a:t>
            </a:r>
            <a:r>
              <a:rPr lang="en-US" dirty="0"/>
              <a:t>to make it a definite doctrine in the West (although not in the East, which has never accepted the idea). </a:t>
            </a:r>
            <a:endParaRPr lang="en-US" dirty="0" smtClean="0"/>
          </a:p>
          <a:p>
            <a:r>
              <a:rPr lang="en-US" dirty="0" smtClean="0"/>
              <a:t>Based </a:t>
            </a:r>
            <a:r>
              <a:rPr lang="en-US" dirty="0"/>
              <a:t>on this belief in purgatory, Gregory introduced the practice of celebrating special communion services for the dead; such services, Gregory thought, were effective for remitting the sins of departed souls and thus hastening their passage from purgatory to heaven. </a:t>
            </a:r>
            <a:endParaRPr lang="en-US" dirty="0" smtClean="0"/>
          </a:p>
          <a:p>
            <a:r>
              <a:rPr lang="en-US" dirty="0"/>
              <a:t>By Gregory’s time, people in the West were calling holy communion “the mass”, from the closing words of the Latin communion liturgy – </a:t>
            </a:r>
            <a:r>
              <a:rPr lang="en-US" i="1" dirty="0" err="1"/>
              <a:t>ite</a:t>
            </a:r>
            <a:r>
              <a:rPr lang="en-US" i="1" dirty="0"/>
              <a:t>, </a:t>
            </a:r>
            <a:r>
              <a:rPr lang="en-US" i="1" dirty="0" err="1"/>
              <a:t>missa</a:t>
            </a:r>
            <a:r>
              <a:rPr lang="en-US" i="1" dirty="0"/>
              <a:t> </a:t>
            </a:r>
            <a:r>
              <a:rPr lang="en-US" i="1" dirty="0" err="1"/>
              <a:t>est</a:t>
            </a:r>
            <a:r>
              <a:rPr lang="en-US" i="1" dirty="0"/>
              <a:t> </a:t>
            </a:r>
            <a:r>
              <a:rPr lang="en-US" dirty="0"/>
              <a:t>(“go, the congregation is dismissed”) – which the bishop or presbyter spoke at the end of communion. </a:t>
            </a:r>
          </a:p>
          <a:p>
            <a:pPr lvl="0"/>
            <a:r>
              <a:rPr lang="en-US" dirty="0" smtClean="0"/>
              <a:t>On the other hand, in </a:t>
            </a:r>
            <a:r>
              <a:rPr lang="en-US" b="1" i="1" dirty="0" smtClean="0"/>
              <a:t>contrast</a:t>
            </a:r>
            <a:r>
              <a:rPr lang="en-US" dirty="0" smtClean="0"/>
              <a:t> to modern Roman Catholic teaching, Gregory </a:t>
            </a:r>
            <a:r>
              <a:rPr lang="en-US" dirty="0"/>
              <a:t>stated that the Apocryphal Book of First Maccabees was not canonical. Thus, </a:t>
            </a:r>
            <a:r>
              <a:rPr lang="en-US" dirty="0" smtClean="0"/>
              <a:t>we </a:t>
            </a:r>
            <a:r>
              <a:rPr lang="en-US" dirty="0"/>
              <a:t>have </a:t>
            </a:r>
            <a:r>
              <a:rPr lang="en-US" dirty="0" smtClean="0"/>
              <a:t>an early pope denying </a:t>
            </a:r>
            <a:r>
              <a:rPr lang="en-US" dirty="0"/>
              <a:t>the canonicity of </a:t>
            </a:r>
            <a:r>
              <a:rPr lang="en-US" dirty="0" smtClean="0"/>
              <a:t>the Apocrypha. </a:t>
            </a:r>
            <a:r>
              <a:rPr lang="en-US" dirty="0"/>
              <a:t>(James </a:t>
            </a:r>
            <a:r>
              <a:rPr lang="en-US" dirty="0" smtClean="0"/>
              <a:t>White’s 2016 Church History series)</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3567408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The Influence of Gregory on Church Worship</a:t>
            </a:r>
            <a:endParaRPr lang="en-US" sz="36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Gregory </a:t>
            </a:r>
            <a:r>
              <a:rPr lang="en-US" dirty="0"/>
              <a:t>contributed richly to the development of Western worship. </a:t>
            </a:r>
            <a:endParaRPr lang="en-US" dirty="0" smtClean="0"/>
          </a:p>
          <a:p>
            <a:r>
              <a:rPr lang="en-US" dirty="0" smtClean="0"/>
              <a:t>He </a:t>
            </a:r>
            <a:r>
              <a:rPr lang="en-US" dirty="0"/>
              <a:t>opposed the superstitious veneration of images or icons of Christ, the Virgin Mary and the saints, but approved of using them to adorn churches as teaching aids for those who could not read. </a:t>
            </a:r>
            <a:endParaRPr lang="en-US" dirty="0" smtClean="0"/>
          </a:p>
          <a:p>
            <a:r>
              <a:rPr lang="en-US" dirty="0" smtClean="0"/>
              <a:t>Gregory’s </a:t>
            </a:r>
            <a:r>
              <a:rPr lang="en-US" dirty="0"/>
              <a:t>influence in this area helped to promote some division of opinion between East and West during the great iconoclastic controversy of the 8th and 9th centuries</a:t>
            </a:r>
            <a:r>
              <a:rPr lang="en-US" dirty="0" smtClean="0"/>
              <a:t>. </a:t>
            </a:r>
          </a:p>
          <a:p>
            <a:r>
              <a:rPr lang="en-US" dirty="0" smtClean="0"/>
              <a:t>He </a:t>
            </a:r>
            <a:r>
              <a:rPr lang="en-US" dirty="0"/>
              <a:t>introduced some changes in the liturgy for holy communion, including a new collection of hymns to be sung alternately by presbyter and congregation or choir.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3179693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The Influence of Gregory on Church Worship</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a:t>
            </a:r>
            <a:r>
              <a:rPr lang="en-US" dirty="0"/>
              <a:t>Gregorian chant” is also named after Gregory. </a:t>
            </a:r>
            <a:endParaRPr lang="en-US" dirty="0" smtClean="0"/>
          </a:p>
          <a:p>
            <a:r>
              <a:rPr lang="en-US" dirty="0" smtClean="0"/>
              <a:t>Scholars </a:t>
            </a:r>
            <a:r>
              <a:rPr lang="en-US" dirty="0"/>
              <a:t>think that he wrote a series of chants for use on each of the festivals of the Christian year, and that what we now call Gregorian chant arose out of this. </a:t>
            </a:r>
            <a:endParaRPr lang="en-US" dirty="0" smtClean="0"/>
          </a:p>
          <a:p>
            <a:r>
              <a:rPr lang="en-US" dirty="0" smtClean="0"/>
              <a:t>However</a:t>
            </a:r>
            <a:r>
              <a:rPr lang="en-US" dirty="0"/>
              <a:t>, since the chants were not actually written down until the 9th and 10th centuries, we cannot be certain about the precise extent of Gregory’s own contribution. </a:t>
            </a:r>
            <a:endParaRPr lang="en-US" dirty="0" smtClean="0"/>
          </a:p>
          <a:p>
            <a:r>
              <a:rPr lang="en-US" dirty="0" smtClean="0"/>
              <a:t>The </a:t>
            </a:r>
            <a:r>
              <a:rPr lang="en-US" dirty="0"/>
              <a:t>style of Gregorian chant seems to have been a return to the simpler form of chanting which had been common in the West before the liturgical reforms of Ambrose of Milan in the 4th century</a:t>
            </a:r>
            <a:r>
              <a:rPr lang="en-US" dirty="0" smtClean="0"/>
              <a:t>. </a:t>
            </a:r>
          </a:p>
          <a:p>
            <a:r>
              <a:rPr lang="en-US" dirty="0" smtClean="0"/>
              <a:t>The </a:t>
            </a:r>
            <a:r>
              <a:rPr lang="en-US" dirty="0"/>
              <a:t>hallmarks of Gregorian chant are its musical simplicity, solemnity, unearthly beauty, and “unison” (all the voices sing the same lines and notes at the same time). No musical instruments are used. </a:t>
            </a:r>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82062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Gregory’s Writings</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Theologians </a:t>
            </a:r>
            <a:r>
              <a:rPr lang="en-US" dirty="0"/>
              <a:t>read Gregory’s </a:t>
            </a:r>
            <a:r>
              <a:rPr lang="en-US" dirty="0" smtClean="0"/>
              <a:t>writings</a:t>
            </a:r>
            <a:r>
              <a:rPr lang="en-US" dirty="0"/>
              <a:t> </a:t>
            </a:r>
            <a:r>
              <a:rPr lang="en-US" dirty="0" smtClean="0"/>
              <a:t>very </a:t>
            </a:r>
            <a:r>
              <a:rPr lang="en-US" dirty="0"/>
              <a:t>widely in the Middle Ages. They include: </a:t>
            </a:r>
            <a:endParaRPr lang="en-US" dirty="0" smtClean="0"/>
          </a:p>
          <a:p>
            <a:pPr lvl="1"/>
            <a:r>
              <a:rPr lang="en-US" b="1" dirty="0" smtClean="0"/>
              <a:t>Gregory’s </a:t>
            </a:r>
            <a:r>
              <a:rPr lang="en-US" b="1" i="1" dirty="0"/>
              <a:t>Letters</a:t>
            </a:r>
            <a:r>
              <a:rPr lang="en-US" b="1" dirty="0"/>
              <a:t>. </a:t>
            </a:r>
            <a:r>
              <a:rPr lang="en-US" dirty="0"/>
              <a:t>Some 838 of his letters have survived. They are addressed to bishops, missionaries and secular rulers in all parts of Europe, and tell us a lot about Gregory and the times he lived in. </a:t>
            </a:r>
            <a:endParaRPr lang="en-US" dirty="0" smtClean="0"/>
          </a:p>
          <a:p>
            <a:pPr lvl="1"/>
            <a:r>
              <a:rPr lang="en-US" b="1" dirty="0" smtClean="0"/>
              <a:t>Gregory’s </a:t>
            </a:r>
            <a:r>
              <a:rPr lang="en-US" b="1" i="1" dirty="0"/>
              <a:t>Dialogues</a:t>
            </a:r>
            <a:r>
              <a:rPr lang="en-US" b="1" dirty="0"/>
              <a:t>. </a:t>
            </a:r>
            <a:r>
              <a:rPr lang="en-US" dirty="0"/>
              <a:t>These contain the lives of various Western saints, such as Benedict of Nursia (our chief source of information about him). Gregory’s lives of Benedict and other believers are full of stories of supernatural dreams, visions and miracles, which shows us what people of that age thought the life of an outstanding saint should be like. From Gregory’s </a:t>
            </a:r>
            <a:r>
              <a:rPr lang="en-US" i="1" dirty="0"/>
              <a:t>Dialogues</a:t>
            </a:r>
            <a:r>
              <a:rPr lang="en-US" dirty="0"/>
              <a:t>, the Eastern Church calls him “Gregory the Dialogist”.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3924521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smtClean="0"/>
              <a:t>Name the four major eras of church history as I presented it last week.</a:t>
            </a:r>
          </a:p>
          <a:p>
            <a:pPr lvl="1"/>
            <a:r>
              <a:rPr lang="en-US" dirty="0" smtClean="0"/>
              <a:t>The Early Church</a:t>
            </a:r>
          </a:p>
          <a:p>
            <a:pPr lvl="1"/>
            <a:r>
              <a:rPr lang="en-US" dirty="0" smtClean="0"/>
              <a:t>The Medieval Church</a:t>
            </a:r>
          </a:p>
          <a:p>
            <a:pPr lvl="1"/>
            <a:r>
              <a:rPr lang="en-US" dirty="0" smtClean="0"/>
              <a:t>The Reformation</a:t>
            </a:r>
          </a:p>
          <a:p>
            <a:pPr lvl="1"/>
            <a:r>
              <a:rPr lang="en-US" dirty="0" smtClean="0"/>
              <a:t>The Modern Church</a:t>
            </a:r>
          </a:p>
          <a:p>
            <a:r>
              <a:rPr lang="en-US" b="1" dirty="0" smtClean="0"/>
              <a:t>Bonus Question</a:t>
            </a:r>
            <a:r>
              <a:rPr lang="en-US" dirty="0" smtClean="0"/>
              <a:t>: Give the starting date of each of those eras – double bonus if you can tell why that date was chosen.</a:t>
            </a:r>
          </a:p>
          <a:p>
            <a:pPr lvl="1"/>
            <a:r>
              <a:rPr lang="en-US" b="1" dirty="0"/>
              <a:t>The Early </a:t>
            </a:r>
            <a:r>
              <a:rPr lang="en-US" b="1" dirty="0" smtClean="0"/>
              <a:t>Church </a:t>
            </a:r>
            <a:r>
              <a:rPr lang="en-US" b="1" dirty="0"/>
              <a:t>–</a:t>
            </a:r>
            <a:r>
              <a:rPr lang="en-US" dirty="0"/>
              <a:t> </a:t>
            </a:r>
            <a:r>
              <a:rPr lang="en-US" dirty="0" smtClean="0"/>
              <a:t>started: AD 33 – The Death Burial and Resurrection of Christ</a:t>
            </a:r>
          </a:p>
          <a:p>
            <a:pPr lvl="1"/>
            <a:r>
              <a:rPr lang="en-US" b="1" dirty="0" smtClean="0"/>
              <a:t>The </a:t>
            </a:r>
            <a:r>
              <a:rPr lang="en-US" b="1" dirty="0"/>
              <a:t>Medieval </a:t>
            </a:r>
            <a:r>
              <a:rPr lang="en-US" b="1" dirty="0" smtClean="0"/>
              <a:t>Church – </a:t>
            </a:r>
            <a:r>
              <a:rPr lang="en-US" dirty="0" smtClean="0"/>
              <a:t>started: AD 600 </a:t>
            </a:r>
            <a:r>
              <a:rPr lang="en-US" dirty="0"/>
              <a:t>– Approximate time of Pope Gregory</a:t>
            </a:r>
            <a:endParaRPr lang="en-US" dirty="0" smtClean="0"/>
          </a:p>
          <a:p>
            <a:pPr lvl="1"/>
            <a:r>
              <a:rPr lang="en-US" b="1" dirty="0" smtClean="0"/>
              <a:t>The Reformation – </a:t>
            </a:r>
            <a:r>
              <a:rPr lang="en-US" dirty="0" smtClean="0"/>
              <a:t>started in 1517 – Martin Luther’s 99 thesis</a:t>
            </a:r>
            <a:endParaRPr lang="en-US" dirty="0"/>
          </a:p>
          <a:p>
            <a:pPr lvl="1"/>
            <a:r>
              <a:rPr lang="en-US" b="1" dirty="0"/>
              <a:t>The Modern </a:t>
            </a:r>
            <a:r>
              <a:rPr lang="en-US" b="1" dirty="0" smtClean="0"/>
              <a:t>Church – </a:t>
            </a:r>
            <a:r>
              <a:rPr lang="en-US" dirty="0" smtClean="0"/>
              <a:t>started in 1648 </a:t>
            </a:r>
            <a:r>
              <a:rPr lang="en-US" dirty="0"/>
              <a:t>– </a:t>
            </a:r>
            <a:r>
              <a:rPr lang="en-US" dirty="0" smtClean="0"/>
              <a:t>The end of the Thirty Year’s War</a:t>
            </a:r>
            <a:endParaRPr lang="en-US" dirty="0"/>
          </a:p>
          <a:p>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542364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Gregory’s Writings</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sz="3000" dirty="0" smtClean="0"/>
              <a:t>Theologians </a:t>
            </a:r>
            <a:r>
              <a:rPr lang="en-US" sz="3000" dirty="0"/>
              <a:t>read Gregory’s </a:t>
            </a:r>
            <a:r>
              <a:rPr lang="en-US" sz="3000" dirty="0" smtClean="0"/>
              <a:t>writings</a:t>
            </a:r>
            <a:r>
              <a:rPr lang="en-US" sz="3000" dirty="0"/>
              <a:t> </a:t>
            </a:r>
            <a:r>
              <a:rPr lang="en-US" sz="3000" dirty="0" smtClean="0"/>
              <a:t>very </a:t>
            </a:r>
            <a:r>
              <a:rPr lang="en-US" sz="3000" dirty="0"/>
              <a:t>widely in the Middle Ages. They include: </a:t>
            </a:r>
            <a:endParaRPr lang="en-US" sz="3000" dirty="0" smtClean="0"/>
          </a:p>
          <a:p>
            <a:pPr lvl="1"/>
            <a:r>
              <a:rPr lang="en-US" b="1" dirty="0" smtClean="0"/>
              <a:t>Works </a:t>
            </a:r>
            <a:r>
              <a:rPr lang="en-US" b="1" dirty="0"/>
              <a:t>of biblical exposition. </a:t>
            </a:r>
            <a:r>
              <a:rPr lang="en-US" dirty="0"/>
              <a:t>Gregory wrote a long commentary on Job, using Origen’s threefold method of interpretation – literal, moral and spiritual. The all-important “spiritual” interpretation was highly allegorical in nature</a:t>
            </a:r>
            <a:r>
              <a:rPr lang="en-US" dirty="0" smtClean="0"/>
              <a:t>. </a:t>
            </a:r>
            <a:r>
              <a:rPr lang="en-US" dirty="0"/>
              <a:t>This emphasis on the allegorical meaning of the text became the normal way of expounding the Bible among Western theologians in the Middle Ages. Gregory also wrote homilies on Ezekiel and the Gospels. </a:t>
            </a:r>
            <a:endParaRPr lang="en-US" dirty="0" smtClean="0"/>
          </a:p>
          <a:p>
            <a:pPr lvl="1"/>
            <a:r>
              <a:rPr lang="en-US" b="1" dirty="0" smtClean="0"/>
              <a:t>The </a:t>
            </a:r>
            <a:r>
              <a:rPr lang="en-US" b="1" i="1" dirty="0"/>
              <a:t>Pastoral Care</a:t>
            </a:r>
            <a:r>
              <a:rPr lang="en-US" b="1" dirty="0"/>
              <a:t>. </a:t>
            </a:r>
            <a:r>
              <a:rPr lang="en-US" dirty="0"/>
              <a:t>This is a book in which Gregory set forth his ideals of the Christian ministry. He said that a pastor must set a personal example by the way he lives, be a servant not a ruler, meditate daily on the Word of God, love truth more than popularity, and give a high place to preaching (Gregory himself was a great preacher). The </a:t>
            </a:r>
            <a:r>
              <a:rPr lang="en-US" i="1" dirty="0"/>
              <a:t>Pastoral Care </a:t>
            </a:r>
            <a:r>
              <a:rPr lang="en-US" dirty="0"/>
              <a:t>became the standard textbook on the ministry throughout the Middle Ages in the West, and is generally reckoned to be a classic work on the </a:t>
            </a:r>
            <a:r>
              <a:rPr lang="en-US" dirty="0" smtClean="0"/>
              <a:t>subject. </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2555324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a:t>
            </a:r>
            <a:r>
              <a:rPr lang="en-US" sz="1400" dirty="0" smtClean="0">
                <a:hlinkClick r:id="rId4"/>
              </a:rPr>
              <a:t>www.ricksteves.com/europe/scotland/oban-mull-iona</a:t>
            </a:r>
            <a:r>
              <a:rPr lang="en-US" sz="1400" dirty="0" smtClean="0"/>
              <a:t> </a:t>
            </a:r>
            <a:endParaRPr lang="en-US" sz="1400" dirty="0">
              <a:solidFill>
                <a:prstClr val="black"/>
              </a:solidFill>
            </a:endParaRPr>
          </a:p>
        </p:txBody>
      </p:sp>
      <p:sp>
        <p:nvSpPr>
          <p:cNvPr id="7" name="Title 2"/>
          <p:cNvSpPr>
            <a:spLocks noGrp="1"/>
          </p:cNvSpPr>
          <p:nvPr>
            <p:ph type="title"/>
          </p:nvPr>
        </p:nvSpPr>
        <p:spPr>
          <a:xfrm>
            <a:off x="0" y="0"/>
            <a:ext cx="9144000" cy="1447800"/>
          </a:xfrm>
          <a:effectLst/>
        </p:spPr>
        <p:txBody>
          <a:bodyPr>
            <a:noAutofit/>
          </a:bodyPr>
          <a:lstStyle/>
          <a:p>
            <a:r>
              <a:rPr lang="en-US" sz="5400" b="1" dirty="0">
                <a:solidFill>
                  <a:schemeClr val="bg1"/>
                </a:solidFill>
                <a:effectLst>
                  <a:glow rad="139700">
                    <a:srgbClr val="C00000">
                      <a:alpha val="40000"/>
                    </a:srgbClr>
                  </a:glow>
                  <a:outerShdw blurRad="114300" dist="38100" dir="13500000" algn="br" rotWithShape="0">
                    <a:prstClr val="black"/>
                  </a:outerShdw>
                </a:effectLst>
              </a:rPr>
              <a:t>The Celtic Church and the </a:t>
            </a:r>
            <a:r>
              <a:rPr lang="en-US" sz="5400" b="1" dirty="0" smtClean="0">
                <a:solidFill>
                  <a:schemeClr val="bg1"/>
                </a:solidFill>
                <a:effectLst>
                  <a:glow rad="139700">
                    <a:srgbClr val="C00000">
                      <a:alpha val="40000"/>
                    </a:srgbClr>
                  </a:glow>
                  <a:outerShdw blurRad="114300" dist="38100" dir="13500000" algn="br" rotWithShape="0">
                    <a:prstClr val="black"/>
                  </a:outerShdw>
                </a:effectLst>
              </a:rPr>
              <a:t>Conversion </a:t>
            </a:r>
            <a:r>
              <a:rPr lang="en-US" sz="5400" b="1" dirty="0">
                <a:solidFill>
                  <a:schemeClr val="bg1"/>
                </a:solidFill>
                <a:effectLst>
                  <a:glow rad="139700">
                    <a:srgbClr val="C00000">
                      <a:alpha val="40000"/>
                    </a:srgbClr>
                  </a:glow>
                  <a:outerShdw blurRad="114300" dist="38100" dir="13500000" algn="br" rotWithShape="0">
                    <a:prstClr val="black"/>
                  </a:outerShdw>
                </a:effectLst>
              </a:rPr>
              <a:t>of the English</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169653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1651944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8815164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85000" lnSpcReduction="10000"/>
          </a:bodyPr>
          <a:lstStyle/>
          <a:p>
            <a:r>
              <a:rPr lang="en-US" dirty="0" smtClean="0"/>
              <a:t>Gregory, like many in his day, </a:t>
            </a:r>
            <a:r>
              <a:rPr lang="en-US" b="1" i="1" dirty="0" smtClean="0"/>
              <a:t>loved</a:t>
            </a:r>
            <a:r>
              <a:rPr lang="en-US" dirty="0" smtClean="0"/>
              <a:t> the monastic life. They felt closer to God when, in their monasteries, they were able to withdraw from “</a:t>
            </a:r>
            <a:r>
              <a:rPr lang="en-US" dirty="0"/>
              <a:t>the mud of daily </a:t>
            </a:r>
            <a:r>
              <a:rPr lang="en-US" dirty="0" smtClean="0"/>
              <a:t>affairs”. They felt that “</a:t>
            </a:r>
            <a:r>
              <a:rPr lang="en-US" dirty="0"/>
              <a:t>attending to the worldly business of countless </a:t>
            </a:r>
            <a:r>
              <a:rPr lang="en-US" dirty="0" smtClean="0"/>
              <a:t>people” was a waste of time, preferring to spend their days in isolation so as to “meditate </a:t>
            </a:r>
            <a:r>
              <a:rPr lang="en-US" dirty="0"/>
              <a:t>on spiritual </a:t>
            </a:r>
            <a:r>
              <a:rPr lang="en-US" dirty="0" smtClean="0"/>
              <a:t>things” without  </a:t>
            </a:r>
            <a:r>
              <a:rPr lang="en-US" smtClean="0"/>
              <a:t>unnecessary distraction.</a:t>
            </a:r>
            <a:endParaRPr lang="en-US" dirty="0" smtClean="0"/>
          </a:p>
          <a:p>
            <a:r>
              <a:rPr lang="en-US" dirty="0" smtClean="0"/>
              <a:t>While there is, no doubt, benefit to be found in spending time alone in meditation and prayer, do you believe that the time we spend in the sometimes messy work of ministering to other people is wasted time and detrimental to our spiritual well being?</a:t>
            </a:r>
          </a:p>
          <a:p>
            <a:r>
              <a:rPr lang="en-US" dirty="0" smtClean="0"/>
              <a:t>We can see from the time of Gregory how the large complex of false beliefs held by Roman Catholics today began through a series of small, gradual deviations from scripture.</a:t>
            </a:r>
          </a:p>
          <a:p>
            <a:r>
              <a:rPr lang="en-US" dirty="0" smtClean="0"/>
              <a:t>Does seeing this help you to have a greater appreciation for building your theology on scripture </a:t>
            </a:r>
            <a:r>
              <a:rPr lang="en-US" b="1" i="1" dirty="0" smtClean="0"/>
              <a:t>alone</a:t>
            </a:r>
            <a:r>
              <a:rPr lang="en-US" dirty="0" smtClean="0"/>
              <a:t>?</a:t>
            </a:r>
          </a:p>
          <a:p>
            <a:r>
              <a:rPr lang="en-US" dirty="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401736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dirty="0" smtClean="0"/>
              <a:t>Name the two major divisions of early church history as I presented it last week.</a:t>
            </a:r>
          </a:p>
          <a:p>
            <a:pPr lvl="1"/>
            <a:r>
              <a:rPr lang="en-US" dirty="0" smtClean="0"/>
              <a:t>The Persecuted Church</a:t>
            </a:r>
          </a:p>
          <a:p>
            <a:pPr lvl="1"/>
            <a:r>
              <a:rPr lang="en-US" dirty="0" smtClean="0"/>
              <a:t>The Imperial Church</a:t>
            </a:r>
          </a:p>
          <a:p>
            <a:r>
              <a:rPr lang="en-US" dirty="0" smtClean="0"/>
              <a:t>Give the event and approximate year that caused the early church to go from “persecuted” to “imperial”.</a:t>
            </a:r>
          </a:p>
          <a:p>
            <a:pPr lvl="1"/>
            <a:r>
              <a:rPr lang="en-US" dirty="0" smtClean="0"/>
              <a:t>Conversion of Constantine – AD 312</a:t>
            </a:r>
          </a:p>
          <a:p>
            <a:pPr lvl="1"/>
            <a:r>
              <a:rPr lang="en-US" dirty="0" smtClean="0"/>
              <a:t>The Edict of Milan – AD 313</a:t>
            </a:r>
          </a:p>
          <a:p>
            <a:r>
              <a:rPr lang="en-US" dirty="0" smtClean="0"/>
              <a:t>Without looking at your notes, name one person or event from each of the six centuries of the early church.</a:t>
            </a:r>
            <a:endParaRPr lang="en-US" dirty="0"/>
          </a:p>
          <a:p>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4172224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https://commons.wikimedia.org/wiki/File:Matthias_Stom_-_St_Gregory_-_WGA21806.jpg</a:t>
            </a:r>
            <a:endParaRPr lang="en-US" sz="1400" dirty="0">
              <a:solidFill>
                <a:prstClr val="black"/>
              </a:solidFill>
            </a:endParaRPr>
          </a:p>
        </p:txBody>
      </p:sp>
      <p:sp>
        <p:nvSpPr>
          <p:cNvPr id="7" name="Title 2"/>
          <p:cNvSpPr>
            <a:spLocks noGrp="1"/>
          </p:cNvSpPr>
          <p:nvPr>
            <p:ph type="title"/>
          </p:nvPr>
        </p:nvSpPr>
        <p:spPr>
          <a:xfrm>
            <a:off x="304800" y="0"/>
            <a:ext cx="8610600" cy="1143000"/>
          </a:xfrm>
          <a:effectLst/>
        </p:spPr>
        <p:txBody>
          <a:bodyPr>
            <a:noAutofit/>
          </a:bodyPr>
          <a:lstStyle/>
          <a:p>
            <a:r>
              <a:rPr lang="en-US" sz="6000" b="1" dirty="0" smtClean="0">
                <a:solidFill>
                  <a:schemeClr val="bg1"/>
                </a:solidFill>
                <a:effectLst>
                  <a:glow rad="139700">
                    <a:srgbClr val="C00000">
                      <a:alpha val="40000"/>
                    </a:srgbClr>
                  </a:glow>
                  <a:outerShdw blurRad="114300" dist="38100" dir="13500000" algn="br" rotWithShape="0">
                    <a:prstClr val="black"/>
                  </a:outerShdw>
                </a:effectLst>
              </a:rPr>
              <a:t>Gregory the Great</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7672720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Gregory the Great</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The Vandals in North-West Africa, and the Angles, Saxons and Jutes in Britain, tended to carry out a policy of what we today would call “ethnic cleansing”, often expelling or massacring the native peoples. </a:t>
            </a:r>
            <a:endParaRPr lang="en-US" dirty="0" smtClean="0"/>
          </a:p>
          <a:p>
            <a:r>
              <a:rPr lang="en-US" dirty="0" smtClean="0"/>
              <a:t>The </a:t>
            </a:r>
            <a:r>
              <a:rPr lang="en-US" dirty="0"/>
              <a:t>new Germanic masters of mainland Western Europe, however, did </a:t>
            </a:r>
            <a:r>
              <a:rPr lang="en-US" b="1" i="1" dirty="0"/>
              <a:t>not</a:t>
            </a:r>
            <a:r>
              <a:rPr lang="en-US" dirty="0"/>
              <a:t> do this. Having conquered, they lived at peace with their Roman subjects. </a:t>
            </a:r>
            <a:endParaRPr lang="en-US" dirty="0" smtClean="0"/>
          </a:p>
          <a:p>
            <a:r>
              <a:rPr lang="en-US" dirty="0" smtClean="0"/>
              <a:t>The </a:t>
            </a:r>
            <a:r>
              <a:rPr lang="en-US" dirty="0"/>
              <a:t>Germans were always a minority of the population in their new European territories. </a:t>
            </a:r>
            <a:endParaRPr lang="en-US" dirty="0" smtClean="0"/>
          </a:p>
          <a:p>
            <a:r>
              <a:rPr lang="en-US" dirty="0" smtClean="0"/>
              <a:t>Despite </a:t>
            </a:r>
            <a:r>
              <a:rPr lang="en-US" dirty="0"/>
              <a:t>having the military strength to conquer the Western Empire, they lacked the </a:t>
            </a:r>
            <a:r>
              <a:rPr lang="en-US" dirty="0" smtClean="0"/>
              <a:t>civilization </a:t>
            </a:r>
            <a:r>
              <a:rPr lang="en-US" dirty="0"/>
              <a:t>and culture to govern it properly; so they relied heavily on their more educated subjects to supply them with civil servants and political advisors.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2417472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Gregory the Great</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And </a:t>
            </a:r>
            <a:r>
              <a:rPr lang="en-US" dirty="0"/>
              <a:t>the Germanic rulers – the Franks and Burgundians in France, the Visigoths in Spain, and the Ostrogoths for most of the time in Italy, then their successors the Lombards – did not persecute Catholics. </a:t>
            </a:r>
            <a:endParaRPr lang="en-US" dirty="0" smtClean="0"/>
          </a:p>
          <a:p>
            <a:r>
              <a:rPr lang="en-US" dirty="0" smtClean="0"/>
              <a:t>So </a:t>
            </a:r>
            <a:r>
              <a:rPr lang="en-US" dirty="0"/>
              <a:t>the result of the Germanic conquests in mainland Europe was a new society made up of two elements: </a:t>
            </a:r>
            <a:endParaRPr lang="en-US" dirty="0" smtClean="0"/>
          </a:p>
          <a:p>
            <a:pPr lvl="1"/>
            <a:r>
              <a:rPr lang="en-US" dirty="0" smtClean="0"/>
              <a:t>Catholic</a:t>
            </a:r>
            <a:r>
              <a:rPr lang="en-US" dirty="0"/>
              <a:t>, </a:t>
            </a:r>
            <a:r>
              <a:rPr lang="en-US" dirty="0" smtClean="0"/>
              <a:t>Latin speaking</a:t>
            </a:r>
            <a:r>
              <a:rPr lang="en-US" dirty="0"/>
              <a:t>, native population who preserved the traditions of Roman life; </a:t>
            </a:r>
            <a:endParaRPr lang="en-US" dirty="0" smtClean="0"/>
          </a:p>
          <a:p>
            <a:pPr lvl="1"/>
            <a:r>
              <a:rPr lang="en-US" dirty="0" smtClean="0"/>
              <a:t>Tolerant</a:t>
            </a:r>
            <a:r>
              <a:rPr lang="en-US" dirty="0"/>
              <a:t>, Germanic conquerors, mostly Arians, who wanted to adopt, not destroy, the old Roman ways. </a:t>
            </a:r>
            <a:endParaRPr lang="en-US" dirty="0" smtClean="0"/>
          </a:p>
          <a:p>
            <a:r>
              <a:rPr lang="en-US" dirty="0"/>
              <a:t>Often the Catholic bishops undertook the </a:t>
            </a:r>
            <a:r>
              <a:rPr lang="en-US" b="1" i="1" dirty="0"/>
              <a:t>secular</a:t>
            </a:r>
            <a:r>
              <a:rPr lang="en-US" dirty="0"/>
              <a:t> as well as spiritual leadership of the native Latin communities. </a:t>
            </a:r>
          </a:p>
          <a:p>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225434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Gregory the Great</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The Catholic Church was the one great Roman institution which survived the collapse of the Empire in the West. </a:t>
            </a:r>
            <a:endParaRPr lang="en-US" dirty="0" smtClean="0"/>
          </a:p>
          <a:p>
            <a:r>
              <a:rPr lang="en-US" dirty="0" smtClean="0"/>
              <a:t>If </a:t>
            </a:r>
            <a:r>
              <a:rPr lang="en-US" dirty="0"/>
              <a:t>it was to exploit these new circumstances, it needed strong and wise leadership; and this was abundantly provided by one of the greatest of Rome’s bishops, </a:t>
            </a:r>
            <a:r>
              <a:rPr lang="en-US" dirty="0" smtClean="0"/>
              <a:t>pope Gregory </a:t>
            </a:r>
            <a:r>
              <a:rPr lang="en-US" dirty="0"/>
              <a:t>I – known to history as </a:t>
            </a:r>
            <a:r>
              <a:rPr lang="en-US" b="1" i="1" dirty="0"/>
              <a:t>Gregory the Great </a:t>
            </a:r>
            <a:r>
              <a:rPr lang="en-US" dirty="0"/>
              <a:t>(born </a:t>
            </a:r>
            <a:r>
              <a:rPr lang="en-US" dirty="0" smtClean="0"/>
              <a:t>AD 540</a:t>
            </a:r>
            <a:r>
              <a:rPr lang="en-US" dirty="0"/>
              <a:t>; </a:t>
            </a:r>
            <a:r>
              <a:rPr lang="en-US" dirty="0" smtClean="0"/>
              <a:t>served as pope AD 590-604</a:t>
            </a:r>
            <a:r>
              <a:rPr lang="en-US" dirty="0"/>
              <a:t>). </a:t>
            </a:r>
            <a:endParaRPr lang="en-US" dirty="0" smtClean="0"/>
          </a:p>
          <a:p>
            <a:r>
              <a:rPr lang="en-US" dirty="0" smtClean="0"/>
              <a:t>Gregory </a:t>
            </a:r>
            <a:r>
              <a:rPr lang="en-US" dirty="0"/>
              <a:t>belonged to an old Roman aristocratic family. He was, in turn, a civil servant, a monk, a papal ambassador in Constantinople, and then abbot of a Benedictine monastery in Rome, before being elected pope in </a:t>
            </a:r>
            <a:r>
              <a:rPr lang="en-US" dirty="0" smtClean="0"/>
              <a:t>AD 590</a:t>
            </a:r>
            <a:r>
              <a:rPr lang="en-US" dirty="0"/>
              <a:t>. </a:t>
            </a:r>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34245440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Gregory the Great</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After becoming pope, Gregory often longed for the days when he had lived in a monastery. He once told his deacon, Peter:</a:t>
            </a:r>
          </a:p>
          <a:p>
            <a:pPr lvl="1"/>
            <a:r>
              <a:rPr lang="en-US" i="1" dirty="0" smtClean="0">
                <a:latin typeface="Cambria" panose="02040503050406030204" pitchFamily="18" charset="0"/>
                <a:ea typeface="Cambria" panose="02040503050406030204" pitchFamily="18" charset="0"/>
              </a:rPr>
              <a:t>“</a:t>
            </a:r>
            <a:r>
              <a:rPr lang="en-US" i="1" dirty="0">
                <a:latin typeface="Cambria" panose="02040503050406030204" pitchFamily="18" charset="0"/>
                <a:ea typeface="Cambria" panose="02040503050406030204" pitchFamily="18" charset="0"/>
              </a:rPr>
              <a:t>My pastoral responsibilities now force me to have dealings with worldly men, and it appears to me, after the unclouded beauty of my former peaceful life, that my mind is defiled with the mud of daily affairs. After I have wasted my time in attending to the worldly business of countless people, even though I retire within myself to meditate on spiritual things, I do so with manifestly less strength than before. So if I compare what I now endure with what I have lost, and when I consider the nature of the loss, my burdens seem heavier than ever.” </a:t>
            </a:r>
            <a:endParaRPr lang="en-US"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1944108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Gregory </a:t>
            </a:r>
            <a:r>
              <a:rPr lang="en-US" sz="3600" b="1" dirty="0" smtClean="0"/>
              <a:t>as Political Leader</a:t>
            </a:r>
            <a:endParaRPr lang="en-US" sz="36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During Gregory’s fourteen years as spiritual leader of the Western Church, we see the papacy beginning to become the great </a:t>
            </a:r>
            <a:r>
              <a:rPr lang="en-US" dirty="0" smtClean="0"/>
              <a:t>political, </a:t>
            </a:r>
            <a:r>
              <a:rPr lang="en-US" dirty="0"/>
              <a:t>as well as </a:t>
            </a:r>
            <a:r>
              <a:rPr lang="en-US" dirty="0" smtClean="0"/>
              <a:t>spiritual, </a:t>
            </a:r>
            <a:r>
              <a:rPr lang="en-US" dirty="0"/>
              <a:t>power which would dominate Western Europe for 1,000 years. </a:t>
            </a:r>
            <a:endParaRPr lang="en-US" dirty="0" smtClean="0"/>
          </a:p>
          <a:p>
            <a:r>
              <a:rPr lang="en-US" dirty="0" smtClean="0"/>
              <a:t>When </a:t>
            </a:r>
            <a:r>
              <a:rPr lang="en-US" dirty="0"/>
              <a:t>the Arian Lombards invaded Italy, they took control of north and south, thus surrounding Rome in central Italy, where a large strip of land belonged to the papacy. </a:t>
            </a:r>
            <a:endParaRPr lang="en-US" dirty="0" smtClean="0"/>
          </a:p>
          <a:p>
            <a:r>
              <a:rPr lang="en-US" dirty="0" smtClean="0"/>
              <a:t>The </a:t>
            </a:r>
            <a:r>
              <a:rPr lang="en-US" dirty="0"/>
              <a:t>papacy was by this time one of the greatest landowners in the Mediterranean, with property in Italy, Sicily, France, North-West Africa and Dalmatia; it had acquired this land from wealthy Catholics, who </a:t>
            </a:r>
            <a:r>
              <a:rPr lang="en-US" dirty="0" smtClean="0"/>
              <a:t>made such contributions out of a desire to please and honor God. </a:t>
            </a:r>
          </a:p>
        </p:txBody>
      </p:sp>
      <p:sp>
        <p:nvSpPr>
          <p:cNvPr id="6" name="TextBox 5"/>
          <p:cNvSpPr txBox="1"/>
          <p:nvPr/>
        </p:nvSpPr>
        <p:spPr>
          <a:xfrm>
            <a:off x="0" y="6519446"/>
            <a:ext cx="9144000" cy="338554"/>
          </a:xfrm>
          <a:prstGeom prst="rect">
            <a:avLst/>
          </a:prstGeom>
          <a:noFill/>
        </p:spPr>
        <p:txBody>
          <a:bodyPr wrap="square" rtlCol="0">
            <a:spAutoFit/>
          </a:bodyPr>
          <a:lstStyle/>
          <a:p>
            <a:pPr lvl="0"/>
            <a:r>
              <a:rPr lang="en-US" sz="1600" dirty="0" smtClean="0"/>
              <a:t>*Needham</a:t>
            </a:r>
            <a:r>
              <a:rPr lang="en-US" sz="1600" dirty="0"/>
              <a:t>, Nick. </a:t>
            </a:r>
            <a:r>
              <a:rPr lang="en-US" sz="1600" i="1" dirty="0"/>
              <a:t>2,000 Years of Christ's Power Vol. 1: The Age of the Early Church </a:t>
            </a:r>
            <a:r>
              <a:rPr lang="en-US" sz="1600" i="1" dirty="0" smtClean="0"/>
              <a:t>Fathers</a:t>
            </a:r>
            <a:endParaRPr lang="en-US" sz="1600" dirty="0"/>
          </a:p>
        </p:txBody>
      </p:sp>
    </p:spTree>
    <p:extLst>
      <p:ext uri="{BB962C8B-B14F-4D97-AF65-F5344CB8AC3E}">
        <p14:creationId xmlns:p14="http://schemas.microsoft.com/office/powerpoint/2010/main" val="2696018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204964</TotalTime>
  <Words>2906</Words>
  <Application>Microsoft Office PowerPoint</Application>
  <PresentationFormat>On-screen Show (4:3)</PresentationFormat>
  <Paragraphs>135</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2_Office Theme</vt:lpstr>
      <vt:lpstr>PowerPoint Presentation</vt:lpstr>
      <vt:lpstr>Review</vt:lpstr>
      <vt:lpstr>Review</vt:lpstr>
      <vt:lpstr>Gregory the Great</vt:lpstr>
      <vt:lpstr>Gregory the Great</vt:lpstr>
      <vt:lpstr>Gregory the Great</vt:lpstr>
      <vt:lpstr>Gregory the Great</vt:lpstr>
      <vt:lpstr>Gregory the Great</vt:lpstr>
      <vt:lpstr>Gregory as Political Leader</vt:lpstr>
      <vt:lpstr>Gregory as Political Leader</vt:lpstr>
      <vt:lpstr>Gregory as Political Leader</vt:lpstr>
      <vt:lpstr>Gregory as Church Leader</vt:lpstr>
      <vt:lpstr>Gregory as Church Leader</vt:lpstr>
      <vt:lpstr>Gregory’s Theology</vt:lpstr>
      <vt:lpstr>Gregory’s Theology</vt:lpstr>
      <vt:lpstr>Gregory’s Theology</vt:lpstr>
      <vt:lpstr>The Influence of Gregory on Church Worship</vt:lpstr>
      <vt:lpstr>The Influence of Gregory on Church Worship</vt:lpstr>
      <vt:lpstr>Gregory’s Writings</vt:lpstr>
      <vt:lpstr>Gregory’s Writings</vt:lpstr>
      <vt:lpstr>The Celtic Church and the Conversion of the English</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3453</cp:revision>
  <cp:lastPrinted>2019-08-04T13:48:29Z</cp:lastPrinted>
  <dcterms:created xsi:type="dcterms:W3CDTF">2018-06-08T00:19:32Z</dcterms:created>
  <dcterms:modified xsi:type="dcterms:W3CDTF">2019-08-04T23:35:12Z</dcterms:modified>
</cp:coreProperties>
</file>