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616" r:id="rId2"/>
    <p:sldMasterId id="2147485628" r:id="rId3"/>
    <p:sldMasterId id="2147485640" r:id="rId4"/>
    <p:sldMasterId id="2147485652" r:id="rId5"/>
  </p:sldMasterIdLst>
  <p:notesMasterIdLst>
    <p:notesMasterId r:id="rId33"/>
  </p:notesMasterIdLst>
  <p:handoutMasterIdLst>
    <p:handoutMasterId r:id="rId34"/>
  </p:handoutMasterIdLst>
  <p:sldIdLst>
    <p:sldId id="1893" r:id="rId6"/>
    <p:sldId id="1894" r:id="rId7"/>
    <p:sldId id="1899" r:id="rId8"/>
    <p:sldId id="1895" r:id="rId9"/>
    <p:sldId id="1901" r:id="rId10"/>
    <p:sldId id="1902" r:id="rId11"/>
    <p:sldId id="1920" r:id="rId12"/>
    <p:sldId id="1903" r:id="rId13"/>
    <p:sldId id="1904" r:id="rId14"/>
    <p:sldId id="1906" r:id="rId15"/>
    <p:sldId id="1905" r:id="rId16"/>
    <p:sldId id="1907" r:id="rId17"/>
    <p:sldId id="1908" r:id="rId18"/>
    <p:sldId id="1909" r:id="rId19"/>
    <p:sldId id="1910" r:id="rId20"/>
    <p:sldId id="1911" r:id="rId21"/>
    <p:sldId id="1912" r:id="rId22"/>
    <p:sldId id="1913" r:id="rId23"/>
    <p:sldId id="1919" r:id="rId24"/>
    <p:sldId id="1915" r:id="rId25"/>
    <p:sldId id="1917" r:id="rId26"/>
    <p:sldId id="1916" r:id="rId27"/>
    <p:sldId id="1918" r:id="rId28"/>
    <p:sldId id="1921" r:id="rId29"/>
    <p:sldId id="1896" r:id="rId30"/>
    <p:sldId id="1897" r:id="rId31"/>
    <p:sldId id="1898"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8/11/2019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8/11/2019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044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9704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533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599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7097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130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00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55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3459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15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7557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4754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0045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209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7719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93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6878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782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8079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586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1344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12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081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4324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2139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76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7238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103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1219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9055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45075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3216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595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120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8656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2334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93247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168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9712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7598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0900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8930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326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401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8884300"/>
      </p:ext>
    </p:extLst>
  </p:cSld>
  <p:clrMap bg1="lt1" tx1="dk1" bg2="lt2" tx2="dk2" accent1="accent1" accent2="accent2" accent3="accent3" accent4="accent4" accent5="accent5" accent6="accent6" hlink="hlink" folHlink="folHlink"/>
  <p:sldLayoutIdLst>
    <p:sldLayoutId id="2147485617" r:id="rId1"/>
    <p:sldLayoutId id="2147485618" r:id="rId2"/>
    <p:sldLayoutId id="2147485619" r:id="rId3"/>
    <p:sldLayoutId id="2147485620" r:id="rId4"/>
    <p:sldLayoutId id="2147485621" r:id="rId5"/>
    <p:sldLayoutId id="2147485622" r:id="rId6"/>
    <p:sldLayoutId id="2147485623" r:id="rId7"/>
    <p:sldLayoutId id="2147485624" r:id="rId8"/>
    <p:sldLayoutId id="2147485625" r:id="rId9"/>
    <p:sldLayoutId id="2147485626" r:id="rId10"/>
    <p:sldLayoutId id="21474856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69250"/>
      </p:ext>
    </p:extLst>
  </p:cSld>
  <p:clrMap bg1="lt1" tx1="dk1" bg2="lt2" tx2="dk2" accent1="accent1" accent2="accent2" accent3="accent3" accent4="accent4" accent5="accent5" accent6="accent6" hlink="hlink" folHlink="folHlink"/>
  <p:sldLayoutIdLst>
    <p:sldLayoutId id="2147485629" r:id="rId1"/>
    <p:sldLayoutId id="2147485630" r:id="rId2"/>
    <p:sldLayoutId id="2147485631" r:id="rId3"/>
    <p:sldLayoutId id="2147485632" r:id="rId4"/>
    <p:sldLayoutId id="2147485633" r:id="rId5"/>
    <p:sldLayoutId id="2147485634" r:id="rId6"/>
    <p:sldLayoutId id="2147485635" r:id="rId7"/>
    <p:sldLayoutId id="2147485636" r:id="rId8"/>
    <p:sldLayoutId id="2147485637" r:id="rId9"/>
    <p:sldLayoutId id="2147485638" r:id="rId10"/>
    <p:sldLayoutId id="21474856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740617"/>
      </p:ext>
    </p:extLst>
  </p:cSld>
  <p:clrMap bg1="lt1" tx1="dk1" bg2="lt2" tx2="dk2" accent1="accent1" accent2="accent2" accent3="accent3" accent4="accent4" accent5="accent5" accent6="accent6" hlink="hlink" folHlink="folHlink"/>
  <p:sldLayoutIdLst>
    <p:sldLayoutId id="2147485641" r:id="rId1"/>
    <p:sldLayoutId id="2147485642" r:id="rId2"/>
    <p:sldLayoutId id="2147485643" r:id="rId3"/>
    <p:sldLayoutId id="2147485644" r:id="rId4"/>
    <p:sldLayoutId id="2147485645" r:id="rId5"/>
    <p:sldLayoutId id="2147485646" r:id="rId6"/>
    <p:sldLayoutId id="2147485647" r:id="rId7"/>
    <p:sldLayoutId id="2147485648" r:id="rId8"/>
    <p:sldLayoutId id="2147485649" r:id="rId9"/>
    <p:sldLayoutId id="2147485650" r:id="rId10"/>
    <p:sldLayoutId id="21474856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9691676"/>
      </p:ext>
    </p:extLst>
  </p:cSld>
  <p:clrMap bg1="lt1" tx1="dk1" bg2="lt2" tx2="dk2" accent1="accent1" accent2="accent2" accent3="accent3" accent4="accent4" accent5="accent5" accent6="accent6" hlink="hlink" folHlink="folHlink"/>
  <p:sldLayoutIdLst>
    <p:sldLayoutId id="2147485653" r:id="rId1"/>
    <p:sldLayoutId id="2147485654" r:id="rId2"/>
    <p:sldLayoutId id="2147485655" r:id="rId3"/>
    <p:sldLayoutId id="2147485656" r:id="rId4"/>
    <p:sldLayoutId id="2147485657" r:id="rId5"/>
    <p:sldLayoutId id="2147485658" r:id="rId6"/>
    <p:sldLayoutId id="2147485659" r:id="rId7"/>
    <p:sldLayoutId id="2147485660" r:id="rId8"/>
    <p:sldLayoutId id="2147485661" r:id="rId9"/>
    <p:sldLayoutId id="2147485662" r:id="rId10"/>
    <p:sldLayoutId id="21474856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9.xml"/><Relationship Id="rId1" Type="http://schemas.openxmlformats.org/officeDocument/2006/relationships/themeOverride" Target="../theme/themeOverride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en.wikipedia.org/wiki/Tonsur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16.xml"/><Relationship Id="rId4" Type="http://schemas.openxmlformats.org/officeDocument/2006/relationships/hyperlink" Target="https://en.wikipedia.org/wiki/Be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5.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5.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5.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5.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themeOverride" Target="../theme/themeOverride21.xml"/><Relationship Id="rId6" Type="http://schemas.openxmlformats.org/officeDocument/2006/relationships/hyperlink" Target="https://www.freepik.com/free-vector/mosque-silhouette-night-sky-with-crescent-moon-stars_870865.htm" TargetMode="External"/><Relationship Id="rId5" Type="http://schemas.openxmlformats.org/officeDocument/2006/relationships/image" Target="../media/image7.jpg"/><Relationship Id="rId4"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9.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8.xml"/><Relationship Id="rId1" Type="http://schemas.openxmlformats.org/officeDocument/2006/relationships/themeOverride" Target="../theme/themeOverride1.xml"/><Relationship Id="rId4" Type="http://schemas.openxmlformats.org/officeDocument/2006/relationships/hyperlink" Target="https://www.ricksteves.com/europe/scotland/oban-mull-ion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429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Celtic </a:t>
            </a:r>
            <a:r>
              <a:rPr lang="en-US" sz="4000" b="1" dirty="0" smtClean="0"/>
              <a:t>Church</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Furthermore, the </a:t>
            </a:r>
            <a:r>
              <a:rPr lang="en-US" dirty="0"/>
              <a:t>Celtic Christians did not like some of the religious beliefs and customs of Augustine and the Roman missionaries. </a:t>
            </a:r>
            <a:endParaRPr lang="en-US" dirty="0" smtClean="0"/>
          </a:p>
          <a:p>
            <a:r>
              <a:rPr lang="en-US" dirty="0" smtClean="0"/>
              <a:t>They </a:t>
            </a:r>
            <a:r>
              <a:rPr lang="en-US" dirty="0"/>
              <a:t>did not share Augustine’s views of the papacy’s authority, as patriarch of the West, to determine Western forms of worship and Church </a:t>
            </a:r>
            <a:r>
              <a:rPr lang="en-US" dirty="0" smtClean="0"/>
              <a:t>organization. </a:t>
            </a:r>
          </a:p>
          <a:p>
            <a:r>
              <a:rPr lang="en-US" dirty="0" smtClean="0"/>
              <a:t>And they </a:t>
            </a:r>
            <a:r>
              <a:rPr lang="en-US" b="1" i="1" dirty="0"/>
              <a:t>certainly</a:t>
            </a:r>
            <a:r>
              <a:rPr lang="en-US" dirty="0"/>
              <a:t> did not see why they should accept Augustine as their archbishop when they already had their </a:t>
            </a:r>
            <a:r>
              <a:rPr lang="en-US" b="1" i="1" dirty="0"/>
              <a:t>own</a:t>
            </a:r>
            <a:r>
              <a:rPr lang="en-US" dirty="0"/>
              <a:t> bishops. </a:t>
            </a:r>
            <a:endParaRPr lang="en-US" dirty="0" smtClean="0"/>
          </a:p>
          <a:p>
            <a:r>
              <a:rPr lang="en-US" dirty="0" smtClean="0"/>
              <a:t>They </a:t>
            </a:r>
            <a:r>
              <a:rPr lang="en-US" dirty="0"/>
              <a:t>were deeply offended by Augustine’s rather clumsy attempt to force them to celebrate Easter according to the date used by the rest of the Church in both East and West (the Celts calculated the date differently).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2478610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Celtic </a:t>
            </a:r>
            <a:r>
              <a:rPr lang="en-US" sz="4000" b="1" dirty="0" smtClean="0"/>
              <a:t>Church</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Another problem arose from the fact that, </a:t>
            </a:r>
            <a:r>
              <a:rPr lang="en-US" dirty="0"/>
              <a:t>in the Celtic Church, the abbot was a more powerful figure than the bishop, and bishops had no fixed dioceses but travelled about as the Spirit or their own inclinations led </a:t>
            </a:r>
            <a:r>
              <a:rPr lang="en-US" dirty="0" smtClean="0"/>
              <a:t>them. </a:t>
            </a:r>
          </a:p>
          <a:p>
            <a:r>
              <a:rPr lang="en-US" dirty="0" smtClean="0"/>
              <a:t>This </a:t>
            </a:r>
            <a:r>
              <a:rPr lang="en-US" dirty="0"/>
              <a:t>conflicted with the normal Catholic tradition, where the bishop was superior to the abbot and (usually) confined his ministry to his own diocese. </a:t>
            </a:r>
            <a:endParaRPr lang="en-US" dirty="0" smtClean="0"/>
          </a:p>
          <a:p>
            <a:r>
              <a:rPr lang="en-US" dirty="0" smtClean="0"/>
              <a:t>Finally</a:t>
            </a:r>
            <a:r>
              <a:rPr lang="en-US" dirty="0"/>
              <a:t>, when a Christian became a monk, it was the custom to give him a “tonsure”, a special way of shaving hair from the top of the head; the Celts gave their monks a semi-circular tonsure, while the Roman tonsure was fully circular – and this became another cause of contention</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2483490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1502"/>
            <a:ext cx="9144000" cy="563562"/>
          </a:xfrm>
        </p:spPr>
        <p:txBody>
          <a:bodyPr>
            <a:noAutofit/>
          </a:bodyPr>
          <a:lstStyle/>
          <a:p>
            <a:r>
              <a:rPr lang="en-US" sz="4000" b="1" dirty="0"/>
              <a:t>The Celtic </a:t>
            </a:r>
            <a:r>
              <a:rPr lang="en-US" sz="4000" b="1" dirty="0" smtClean="0"/>
              <a:t>Church</a:t>
            </a:r>
            <a:endParaRPr lang="en-US" sz="40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4"/>
              </a:rPr>
              <a:t>https://en.wikipedia.org/wiki/Tonsure</a:t>
            </a:r>
            <a:endParaRPr lang="en-US" sz="1600" dirty="0">
              <a:solidFill>
                <a:prstClr val="black"/>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494" y="802120"/>
            <a:ext cx="248481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494" y="784396"/>
            <a:ext cx="3300587" cy="483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81050" y="5677518"/>
            <a:ext cx="2344103" cy="523220"/>
          </a:xfrm>
          <a:prstGeom prst="rect">
            <a:avLst/>
          </a:prstGeom>
          <a:noFill/>
        </p:spPr>
        <p:txBody>
          <a:bodyPr wrap="none" rtlCol="0">
            <a:spAutoFit/>
          </a:bodyPr>
          <a:lstStyle/>
          <a:p>
            <a:r>
              <a:rPr lang="en-US" sz="2800" b="1" dirty="0" smtClean="0"/>
              <a:t>Celtic Tonsure </a:t>
            </a:r>
            <a:endParaRPr lang="en-US" sz="2800" b="1" dirty="0"/>
          </a:p>
        </p:txBody>
      </p:sp>
      <p:sp>
        <p:nvSpPr>
          <p:cNvPr id="8" name="TextBox 7"/>
          <p:cNvSpPr txBox="1"/>
          <p:nvPr/>
        </p:nvSpPr>
        <p:spPr>
          <a:xfrm>
            <a:off x="5280558" y="5602720"/>
            <a:ext cx="2518638" cy="954107"/>
          </a:xfrm>
          <a:prstGeom prst="rect">
            <a:avLst/>
          </a:prstGeom>
          <a:noFill/>
        </p:spPr>
        <p:txBody>
          <a:bodyPr wrap="none" rtlCol="0">
            <a:spAutoFit/>
          </a:bodyPr>
          <a:lstStyle/>
          <a:p>
            <a:pPr algn="ctr"/>
            <a:r>
              <a:rPr lang="en-US" sz="2800" b="1" dirty="0" smtClean="0"/>
              <a:t>Roman Catholic</a:t>
            </a:r>
          </a:p>
          <a:p>
            <a:pPr algn="ctr"/>
            <a:r>
              <a:rPr lang="en-US" sz="2800" b="1" dirty="0" smtClean="0"/>
              <a:t>Tonsure </a:t>
            </a:r>
            <a:endParaRPr lang="en-US" sz="2800" b="1" dirty="0"/>
          </a:p>
        </p:txBody>
      </p:sp>
    </p:spTree>
    <p:extLst>
      <p:ext uri="{BB962C8B-B14F-4D97-AF65-F5344CB8AC3E}">
        <p14:creationId xmlns:p14="http://schemas.microsoft.com/office/powerpoint/2010/main" val="344487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Celtic </a:t>
            </a:r>
            <a:r>
              <a:rPr lang="en-US" sz="4000" b="1" dirty="0" smtClean="0"/>
              <a:t>Church</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Modern Protestants sometimes think that this conflict between Celtic and Roman practice was a battle between “Protestant-minded” Celts and Roman Catholicism, but this was not really the case. </a:t>
            </a:r>
            <a:endParaRPr lang="en-US" dirty="0" smtClean="0"/>
          </a:p>
          <a:p>
            <a:r>
              <a:rPr lang="en-US" dirty="0" smtClean="0"/>
              <a:t>In </a:t>
            </a:r>
            <a:r>
              <a:rPr lang="en-US" dirty="0"/>
              <a:t>the main point of the dispute – the date of Easter – Rome was simply championing the custom observed by the whole of the Church throughout East and West, with the Celts alone being out of step. </a:t>
            </a:r>
            <a:endParaRPr lang="en-US" dirty="0" smtClean="0"/>
          </a:p>
          <a:p>
            <a:r>
              <a:rPr lang="en-US" dirty="0" smtClean="0"/>
              <a:t>Furthermore</a:t>
            </a:r>
            <a:r>
              <a:rPr lang="en-US" dirty="0"/>
              <a:t>, “Roman Catholicism”, as the Protestant Reformers knew it, did not begin to take solid shape until the great reform movement of Hildebrand (pope Gregory VII) in the 11th century</a:t>
            </a:r>
            <a:r>
              <a:rPr lang="en-US" dirty="0" smtClean="0"/>
              <a:t>.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857672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Celtic </a:t>
            </a:r>
            <a:r>
              <a:rPr lang="en-US" sz="4000" b="1" dirty="0" smtClean="0"/>
              <a:t>Church</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It </a:t>
            </a:r>
            <a:r>
              <a:rPr lang="en-US" dirty="0"/>
              <a:t>is historically </a:t>
            </a:r>
            <a:r>
              <a:rPr lang="en-US" dirty="0" smtClean="0"/>
              <a:t>inaccurate to </a:t>
            </a:r>
            <a:r>
              <a:rPr lang="en-US" dirty="0"/>
              <a:t>speak of </a:t>
            </a:r>
            <a:r>
              <a:rPr lang="en-US" b="1" i="1" dirty="0"/>
              <a:t>Roman</a:t>
            </a:r>
            <a:r>
              <a:rPr lang="en-US" i="1" dirty="0"/>
              <a:t> </a:t>
            </a:r>
            <a:r>
              <a:rPr lang="en-US" dirty="0"/>
              <a:t>Catholicism until the great East–West schism of 1054; prior to this, all Christians in East and </a:t>
            </a:r>
            <a:r>
              <a:rPr lang="en-US" dirty="0" smtClean="0"/>
              <a:t>West </a:t>
            </a:r>
            <a:r>
              <a:rPr lang="en-US" dirty="0"/>
              <a:t>were one united Church, and did not collectively acknowledge the supremacy of the pope (as the Eastern Orthodox still do not). </a:t>
            </a:r>
            <a:endParaRPr lang="en-US" dirty="0" smtClean="0"/>
          </a:p>
          <a:p>
            <a:r>
              <a:rPr lang="en-US" dirty="0" smtClean="0"/>
              <a:t>The </a:t>
            </a:r>
            <a:r>
              <a:rPr lang="en-US" dirty="0"/>
              <a:t>theology and spirituality of Western Catholicism in the 6th century were certainly not Protestant, but neither were they “Roman Catholic</a:t>
            </a:r>
            <a:r>
              <a:rPr lang="en-US" dirty="0" smtClean="0"/>
              <a:t>”. </a:t>
            </a:r>
          </a:p>
          <a:p>
            <a:r>
              <a:rPr lang="en-US" dirty="0" smtClean="0"/>
              <a:t>Gregory </a:t>
            </a:r>
            <a:r>
              <a:rPr lang="en-US" dirty="0"/>
              <a:t>the Great’s Church had no indulgences, no doctrine of icon-veneration or transubstantiation, no “vicar of Christ” claims for the popes, and no “immaculate conception” claims for Mary – these and other novelties emerged long after the 6th century</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381242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Celtic </a:t>
            </a:r>
            <a:r>
              <a:rPr lang="en-US" sz="4000" b="1" dirty="0" smtClean="0"/>
              <a:t>Church</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We must also </a:t>
            </a:r>
            <a:r>
              <a:rPr lang="en-US" dirty="0" smtClean="0"/>
              <a:t>realize </a:t>
            </a:r>
            <a:r>
              <a:rPr lang="en-US" dirty="0"/>
              <a:t>that the authority claimed by Gregory the Great over the Celts was not </a:t>
            </a:r>
            <a:r>
              <a:rPr lang="en-US" b="1" i="1" dirty="0"/>
              <a:t>papal </a:t>
            </a:r>
            <a:r>
              <a:rPr lang="en-US" dirty="0"/>
              <a:t>authority as Protestants would understand the term. </a:t>
            </a:r>
            <a:r>
              <a:rPr lang="en-US" dirty="0" smtClean="0"/>
              <a:t>It </a:t>
            </a:r>
            <a:r>
              <a:rPr lang="en-US" dirty="0"/>
              <a:t>was </a:t>
            </a:r>
            <a:r>
              <a:rPr lang="en-US" b="1" i="1" dirty="0"/>
              <a:t>patriarchal </a:t>
            </a:r>
            <a:r>
              <a:rPr lang="en-US" dirty="0"/>
              <a:t>authority. </a:t>
            </a:r>
            <a:endParaRPr lang="en-US" dirty="0" smtClean="0"/>
          </a:p>
          <a:p>
            <a:r>
              <a:rPr lang="en-US" dirty="0" smtClean="0"/>
              <a:t>Gregory </a:t>
            </a:r>
            <a:r>
              <a:rPr lang="en-US" dirty="0"/>
              <a:t>claimed to be the patriarch of the </a:t>
            </a:r>
            <a:r>
              <a:rPr lang="en-US" b="1" i="1" dirty="0"/>
              <a:t>Western Church</a:t>
            </a:r>
            <a:r>
              <a:rPr lang="en-US" dirty="0"/>
              <a:t>. </a:t>
            </a:r>
            <a:endParaRPr lang="en-US" dirty="0" smtClean="0"/>
          </a:p>
          <a:p>
            <a:r>
              <a:rPr lang="en-US" dirty="0" smtClean="0"/>
              <a:t>There </a:t>
            </a:r>
            <a:r>
              <a:rPr lang="en-US" dirty="0"/>
              <a:t>were four </a:t>
            </a:r>
            <a:r>
              <a:rPr lang="en-US" b="1" i="1" dirty="0"/>
              <a:t>other</a:t>
            </a:r>
            <a:r>
              <a:rPr lang="en-US" dirty="0"/>
              <a:t> patriarchs in the East, in Constantinople, Alexandria, Antioch and Jerusalem, each with their own territories. </a:t>
            </a:r>
            <a:endParaRPr lang="en-US" dirty="0" smtClean="0"/>
          </a:p>
          <a:p>
            <a:r>
              <a:rPr lang="en-US" dirty="0" smtClean="0"/>
              <a:t>The </a:t>
            </a:r>
            <a:r>
              <a:rPr lang="en-US" b="1" i="1" dirty="0"/>
              <a:t>whole</a:t>
            </a:r>
            <a:r>
              <a:rPr lang="en-US" i="1" dirty="0"/>
              <a:t> </a:t>
            </a:r>
            <a:r>
              <a:rPr lang="en-US" dirty="0"/>
              <a:t>Church was supposed to be governed </a:t>
            </a:r>
            <a:r>
              <a:rPr lang="en-US" b="1" i="1" dirty="0"/>
              <a:t>jointly </a:t>
            </a:r>
            <a:r>
              <a:rPr lang="en-US" dirty="0"/>
              <a:t>by the five patriarchs. </a:t>
            </a:r>
            <a:endParaRPr lang="en-US" dirty="0" smtClean="0"/>
          </a:p>
          <a:p>
            <a:r>
              <a:rPr lang="en-US" dirty="0" smtClean="0"/>
              <a:t>If </a:t>
            </a:r>
            <a:r>
              <a:rPr lang="en-US" dirty="0"/>
              <a:t>anyone in any of the other patriarchal jurisdictions had tried to celebrate Easter on a different date, they would have been dealt with by </a:t>
            </a:r>
            <a:r>
              <a:rPr lang="en-US" b="1" i="1" dirty="0"/>
              <a:t>their</a:t>
            </a:r>
            <a:r>
              <a:rPr lang="en-US" i="1" dirty="0"/>
              <a:t> </a:t>
            </a:r>
            <a:r>
              <a:rPr lang="en-US" dirty="0"/>
              <a:t>patriarchs as Gregory dealt with the Celts.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4013163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Celtic </a:t>
            </a:r>
            <a:r>
              <a:rPr lang="en-US" sz="4000" b="1" dirty="0" smtClean="0"/>
              <a:t>Church</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Finally</a:t>
            </a:r>
            <a:r>
              <a:rPr lang="en-US" dirty="0"/>
              <a:t>, it is difficult to think of the Celts as “Protestant-minded” when the argument they employed to oppose the authority-claims of Rome was not the sufficiency of Scripture. It was the authority of a </a:t>
            </a:r>
            <a:r>
              <a:rPr lang="en-US" b="1" i="1" dirty="0"/>
              <a:t>different</a:t>
            </a:r>
            <a:r>
              <a:rPr lang="en-US" dirty="0"/>
              <a:t> tradition. </a:t>
            </a:r>
            <a:endParaRPr lang="en-US" dirty="0" smtClean="0"/>
          </a:p>
          <a:p>
            <a:r>
              <a:rPr lang="en-US" dirty="0" smtClean="0"/>
              <a:t>For </a:t>
            </a:r>
            <a:r>
              <a:rPr lang="en-US" dirty="0"/>
              <a:t>the date of Easter, the Celts took their stand on the authority of the holy Columba, and ultimately on an unwritten tradition which they </a:t>
            </a:r>
            <a:r>
              <a:rPr lang="en-US" b="1" i="1" dirty="0"/>
              <a:t>claimed</a:t>
            </a:r>
            <a:r>
              <a:rPr lang="en-US" dirty="0"/>
              <a:t> had been handed down from the apostle John. </a:t>
            </a:r>
            <a:endParaRPr lang="en-US" dirty="0" smtClean="0"/>
          </a:p>
          <a:p>
            <a:r>
              <a:rPr lang="en-US" dirty="0" smtClean="0"/>
              <a:t>It </a:t>
            </a:r>
            <a:r>
              <a:rPr lang="en-US" dirty="0"/>
              <a:t>is also worth bearing in mind that the very </a:t>
            </a:r>
            <a:r>
              <a:rPr lang="en-US" b="1" i="1" dirty="0"/>
              <a:t>un</a:t>
            </a:r>
            <a:r>
              <a:rPr lang="en-US" dirty="0"/>
              <a:t>Protestant practice of </a:t>
            </a:r>
            <a:r>
              <a:rPr lang="en-US" b="1" i="1" dirty="0"/>
              <a:t>monasticism</a:t>
            </a:r>
            <a:r>
              <a:rPr lang="en-US" dirty="0"/>
              <a:t> dominated the entire Celtic form of Christianity, more than any other branch of the Church in history.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4257157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Merging of Celts and Catholics</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Both Celtic </a:t>
            </a:r>
            <a:r>
              <a:rPr lang="en-US" dirty="0"/>
              <a:t>and Roman missionaries </a:t>
            </a:r>
            <a:r>
              <a:rPr lang="en-US" dirty="0" smtClean="0"/>
              <a:t>continued converting </a:t>
            </a:r>
            <a:r>
              <a:rPr lang="en-US" dirty="0"/>
              <a:t>the other Anglo- Saxon kingdoms </a:t>
            </a:r>
            <a:r>
              <a:rPr lang="en-US" dirty="0" smtClean="0"/>
              <a:t>throughout England one </a:t>
            </a:r>
            <a:r>
              <a:rPr lang="en-US" dirty="0"/>
              <a:t>by one, until by </a:t>
            </a:r>
            <a:r>
              <a:rPr lang="en-US" dirty="0" smtClean="0"/>
              <a:t>AD 681 </a:t>
            </a:r>
            <a:r>
              <a:rPr lang="en-US" dirty="0"/>
              <a:t>Christianity had replaced Paganism as the national faith of the English people. </a:t>
            </a:r>
            <a:endParaRPr lang="en-US" dirty="0" smtClean="0"/>
          </a:p>
          <a:p>
            <a:r>
              <a:rPr lang="en-US" dirty="0" smtClean="0"/>
              <a:t>The </a:t>
            </a:r>
            <a:r>
              <a:rPr lang="en-US" dirty="0"/>
              <a:t>first archbishop of Canterbury whose position </a:t>
            </a:r>
            <a:r>
              <a:rPr lang="en-US" b="1" i="1" dirty="0" smtClean="0"/>
              <a:t>both</a:t>
            </a:r>
            <a:r>
              <a:rPr lang="en-US" dirty="0" smtClean="0"/>
              <a:t> Roman and Celtic Christians in </a:t>
            </a:r>
            <a:r>
              <a:rPr lang="en-US" dirty="0"/>
              <a:t>England </a:t>
            </a:r>
            <a:r>
              <a:rPr lang="en-US" dirty="0" smtClean="0"/>
              <a:t>recognized </a:t>
            </a:r>
            <a:r>
              <a:rPr lang="en-US" dirty="0"/>
              <a:t>was </a:t>
            </a:r>
            <a:r>
              <a:rPr lang="en-US" b="1" i="1" dirty="0"/>
              <a:t>Theodore </a:t>
            </a:r>
            <a:r>
              <a:rPr lang="en-US" dirty="0" smtClean="0"/>
              <a:t>(AD 668-90</a:t>
            </a:r>
            <a:r>
              <a:rPr lang="en-US" dirty="0"/>
              <a:t>), a Greek monk from </a:t>
            </a:r>
            <a:r>
              <a:rPr lang="en-US" dirty="0" smtClean="0"/>
              <a:t>Tarsus.</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2022981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Merging of Celts and Catholics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Theodore did much to unite the </a:t>
            </a:r>
            <a:r>
              <a:rPr lang="en-US" dirty="0"/>
              <a:t>Celtic and Anglo-Saxon forms of Christianity. </a:t>
            </a:r>
            <a:endParaRPr lang="en-US" dirty="0" smtClean="0"/>
          </a:p>
          <a:p>
            <a:r>
              <a:rPr lang="en-US" dirty="0" smtClean="0"/>
              <a:t>He </a:t>
            </a:r>
            <a:r>
              <a:rPr lang="en-US" dirty="0"/>
              <a:t>did this in two ways: </a:t>
            </a:r>
            <a:endParaRPr lang="en-US" dirty="0" smtClean="0"/>
          </a:p>
          <a:p>
            <a:pPr lvl="1"/>
            <a:r>
              <a:rPr lang="en-US" dirty="0" smtClean="0"/>
              <a:t>By </a:t>
            </a:r>
            <a:r>
              <a:rPr lang="en-US" dirty="0"/>
              <a:t>taking parts of each and blending them in the English Church – </a:t>
            </a:r>
            <a:r>
              <a:rPr lang="en-US" i="1" dirty="0"/>
              <a:t>e.g. </a:t>
            </a:r>
            <a:r>
              <a:rPr lang="en-US" dirty="0"/>
              <a:t>in the monasteries, combining Rome’s Benedictine rule with the Celtic monastic practice of private confession of sins to a presbyter; </a:t>
            </a:r>
            <a:endParaRPr lang="en-US" dirty="0" smtClean="0"/>
          </a:p>
          <a:p>
            <a:pPr lvl="1"/>
            <a:r>
              <a:rPr lang="en-US" dirty="0" smtClean="0"/>
              <a:t>By </a:t>
            </a:r>
            <a:r>
              <a:rPr lang="en-US" dirty="0"/>
              <a:t>putting Celtic as well as Anglo-Saxon churchmen in leading positions. </a:t>
            </a:r>
          </a:p>
          <a:p>
            <a:r>
              <a:rPr lang="en-US" dirty="0" smtClean="0"/>
              <a:t>Christian art, literature, biblical studies and missionary work flourished with amazing vigor in the monasteries of the new united English Church. </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1295244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4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https://en.wikipedia.org/wiki/Bede</a:t>
            </a:r>
            <a:endParaRPr lang="en-US" sz="14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The Venerable Bede</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399179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How did Gregory feel about his role as pope as compared to his role as the abbot of a monastery?</a:t>
            </a:r>
          </a:p>
          <a:p>
            <a:pPr lvl="1"/>
            <a:r>
              <a:rPr lang="en-US" dirty="0"/>
              <a:t>Gregory often longed for the days when he had lived in a monastery</a:t>
            </a:r>
            <a:r>
              <a:rPr lang="en-US" dirty="0" smtClean="0"/>
              <a:t>. He felt </a:t>
            </a:r>
            <a:r>
              <a:rPr lang="en-US" dirty="0"/>
              <a:t>his mind </a:t>
            </a:r>
            <a:r>
              <a:rPr lang="en-US" dirty="0" smtClean="0"/>
              <a:t>was “defiled </a:t>
            </a:r>
            <a:r>
              <a:rPr lang="en-US" dirty="0"/>
              <a:t>with the mud of daily </a:t>
            </a:r>
            <a:r>
              <a:rPr lang="en-US" dirty="0" smtClean="0"/>
              <a:t>affairs” and that he was often wasting his </a:t>
            </a:r>
            <a:r>
              <a:rPr lang="en-US" dirty="0"/>
              <a:t>time </a:t>
            </a:r>
            <a:r>
              <a:rPr lang="en-US" dirty="0" smtClean="0"/>
              <a:t>in “attending </a:t>
            </a:r>
            <a:r>
              <a:rPr lang="en-US" dirty="0"/>
              <a:t>to the worldly business of countless </a:t>
            </a:r>
            <a:r>
              <a:rPr lang="en-US" dirty="0" smtClean="0"/>
              <a:t>people”.</a:t>
            </a:r>
          </a:p>
          <a:p>
            <a:r>
              <a:rPr lang="en-US" dirty="0" smtClean="0"/>
              <a:t>What unique role did Pope Gregory play when the Lombards invaded Italy and surrounded Rome, threatening to invade it?</a:t>
            </a:r>
          </a:p>
          <a:p>
            <a:pPr lvl="1"/>
            <a:r>
              <a:rPr lang="en-US" dirty="0"/>
              <a:t>Gregory made treaties of his own with the Lombard invaders, and was thus instrumental in bringing peace to Italy</a:t>
            </a:r>
            <a:r>
              <a:rPr lang="en-US" dirty="0" smtClean="0"/>
              <a:t>.</a:t>
            </a:r>
          </a:p>
          <a:p>
            <a:r>
              <a:rPr lang="en-US" dirty="0" smtClean="0"/>
              <a:t>Give a paraphrase of Gregory’s response to the </a:t>
            </a:r>
            <a:r>
              <a:rPr lang="en-US" dirty="0"/>
              <a:t>Byzantine emperor Maurice </a:t>
            </a:r>
            <a:r>
              <a:rPr lang="en-US" dirty="0" smtClean="0"/>
              <a:t>officially bestowing </a:t>
            </a:r>
            <a:r>
              <a:rPr lang="en-US" dirty="0"/>
              <a:t>on John </a:t>
            </a:r>
            <a:r>
              <a:rPr lang="en-US" dirty="0" smtClean="0"/>
              <a:t>Faster of Constantinople the </a:t>
            </a:r>
            <a:r>
              <a:rPr lang="en-US" dirty="0"/>
              <a:t>title </a:t>
            </a:r>
            <a:r>
              <a:rPr lang="en-US" dirty="0" smtClean="0"/>
              <a:t>“</a:t>
            </a:r>
            <a:r>
              <a:rPr lang="en-US" dirty="0"/>
              <a:t>universal” patriarch – the spiritual leader of all Christians. </a:t>
            </a:r>
            <a:endParaRPr lang="en-US" dirty="0" smtClean="0"/>
          </a:p>
          <a:p>
            <a:pPr lvl="1"/>
            <a:r>
              <a:rPr lang="en-US" dirty="0" smtClean="0"/>
              <a:t>“</a:t>
            </a:r>
            <a:r>
              <a:rPr lang="en-US" dirty="0"/>
              <a:t>Whoever calls himself universal priest, or desires that title, is by his pride the forerunner of Antichrist.” </a:t>
            </a:r>
          </a:p>
          <a:p>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830946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a:t>
            </a:r>
            <a:r>
              <a:rPr lang="en-US" sz="4000" b="1" dirty="0"/>
              <a:t>Venerable Bede</a:t>
            </a:r>
          </a:p>
        </p:txBody>
      </p:sp>
      <p:sp>
        <p:nvSpPr>
          <p:cNvPr id="4" name="Content Placeholder 3"/>
          <p:cNvSpPr>
            <a:spLocks noGrp="1"/>
          </p:cNvSpPr>
          <p:nvPr>
            <p:ph idx="1"/>
          </p:nvPr>
        </p:nvSpPr>
        <p:spPr>
          <a:xfrm>
            <a:off x="266700" y="728246"/>
            <a:ext cx="8610600" cy="5791200"/>
          </a:xfrm>
        </p:spPr>
        <p:txBody>
          <a:bodyPr>
            <a:normAutofit/>
          </a:bodyPr>
          <a:lstStyle/>
          <a:p>
            <a:r>
              <a:rPr lang="en-US" dirty="0"/>
              <a:t>The most famous monastic </a:t>
            </a:r>
            <a:r>
              <a:rPr lang="en-US" dirty="0" smtClean="0"/>
              <a:t>center </a:t>
            </a:r>
            <a:r>
              <a:rPr lang="en-US" dirty="0"/>
              <a:t>of learning in the English Church was the Benedictine monastery at </a:t>
            </a:r>
            <a:r>
              <a:rPr lang="en-US" dirty="0" err="1"/>
              <a:t>Jarrow</a:t>
            </a:r>
            <a:r>
              <a:rPr lang="en-US" dirty="0"/>
              <a:t> </a:t>
            </a:r>
            <a:r>
              <a:rPr lang="en-US" dirty="0" smtClean="0"/>
              <a:t>where </a:t>
            </a:r>
            <a:r>
              <a:rPr lang="en-US" dirty="0"/>
              <a:t>a </a:t>
            </a:r>
            <a:r>
              <a:rPr lang="en-US" dirty="0" smtClean="0"/>
              <a:t>presbyter/monk </a:t>
            </a:r>
            <a:r>
              <a:rPr lang="en-US" dirty="0"/>
              <a:t>called </a:t>
            </a:r>
            <a:r>
              <a:rPr lang="en-US" b="1" i="1" dirty="0"/>
              <a:t>Bede </a:t>
            </a:r>
            <a:r>
              <a:rPr lang="en-US" dirty="0" smtClean="0"/>
              <a:t>(AD 673-735</a:t>
            </a:r>
            <a:r>
              <a:rPr lang="en-US" dirty="0"/>
              <a:t>) earned the title “the father of English history”. </a:t>
            </a:r>
            <a:endParaRPr lang="en-US" dirty="0" smtClean="0"/>
          </a:p>
          <a:p>
            <a:r>
              <a:rPr lang="en-US" dirty="0" smtClean="0"/>
              <a:t>Bede </a:t>
            </a:r>
            <a:r>
              <a:rPr lang="en-US" dirty="0"/>
              <a:t>wrote a complete history of the Church in England up to his own time, </a:t>
            </a:r>
            <a:r>
              <a:rPr lang="en-US" i="1" dirty="0"/>
              <a:t>Church History of the English People</a:t>
            </a:r>
            <a:r>
              <a:rPr lang="en-US" dirty="0"/>
              <a:t>, which is our main source of information about the Christian faith in England from its origins until the 8th century.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1250974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a:t>
            </a:r>
            <a:r>
              <a:rPr lang="en-US" sz="4000" b="1" dirty="0"/>
              <a:t>Venerable Bede</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Bede </a:t>
            </a:r>
            <a:r>
              <a:rPr lang="en-US" dirty="0"/>
              <a:t>was one of the most highly educated Western Europeans of his day. </a:t>
            </a:r>
            <a:endParaRPr lang="en-US" dirty="0" smtClean="0"/>
          </a:p>
          <a:p>
            <a:r>
              <a:rPr lang="en-US" dirty="0" smtClean="0"/>
              <a:t>He </a:t>
            </a:r>
            <a:r>
              <a:rPr lang="en-US" dirty="0"/>
              <a:t>knew all three of the Church’s great languages, Latin, Greek and Hebrew (a rare achievement for any Westerner at that time). </a:t>
            </a:r>
            <a:endParaRPr lang="en-US" dirty="0" smtClean="0"/>
          </a:p>
          <a:p>
            <a:r>
              <a:rPr lang="en-US" dirty="0" smtClean="0"/>
              <a:t>A </a:t>
            </a:r>
            <a:r>
              <a:rPr lang="en-US" dirty="0"/>
              <a:t>dedicated follower of Augustine of Hippo, Bede was also well-versed in the writings of other early Church fathers, especially Ambrose, Jerome, and Gregory the Great, and in the ancient Pagan literature of Greece and </a:t>
            </a:r>
            <a:r>
              <a:rPr lang="en-US" dirty="0" smtClean="0"/>
              <a:t>Rome.</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2633489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Venerable Bede</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In addition to his </a:t>
            </a:r>
            <a:r>
              <a:rPr lang="en-US" dirty="0"/>
              <a:t>English Church history, Bede wrote many sermons, </a:t>
            </a:r>
            <a:r>
              <a:rPr lang="en-US" dirty="0" smtClean="0"/>
              <a:t>biographies, </a:t>
            </a:r>
            <a:r>
              <a:rPr lang="en-US" dirty="0"/>
              <a:t>letters, poems, and commentaries on books of the Bible, and translated John’s Gospel into English. </a:t>
            </a:r>
            <a:endParaRPr lang="en-US" dirty="0" smtClean="0"/>
          </a:p>
          <a:p>
            <a:r>
              <a:rPr lang="en-US" dirty="0" smtClean="0"/>
              <a:t>Bede’s </a:t>
            </a:r>
            <a:r>
              <a:rPr lang="en-US" dirty="0"/>
              <a:t>humble and holy character have made him one of the best-loved of English saints, among Roman Catholics, Protestants and Eastern Orthodox </a:t>
            </a:r>
            <a:r>
              <a:rPr lang="en-US" dirty="0" smtClean="0"/>
              <a:t>alike.</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1312865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Venerable Bede</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dirty="0"/>
              <a:t>account of his death was a </a:t>
            </a:r>
            <a:r>
              <a:rPr lang="en-US" dirty="0" smtClean="0"/>
              <a:t>favorite story </a:t>
            </a:r>
            <a:r>
              <a:rPr lang="en-US" dirty="0"/>
              <a:t>among English Christians, and his dying words were written down and </a:t>
            </a:r>
            <a:r>
              <a:rPr lang="en-US" dirty="0" smtClean="0"/>
              <a:t>treasured: </a:t>
            </a:r>
          </a:p>
          <a:p>
            <a:pPr lvl="1"/>
            <a:r>
              <a:rPr lang="en-US" i="1" dirty="0" smtClean="0">
                <a:latin typeface="Cambria" panose="02040503050406030204" pitchFamily="18" charset="0"/>
                <a:ea typeface="Cambria" panose="02040503050406030204" pitchFamily="18" charset="0"/>
              </a:rPr>
              <a:t>“The </a:t>
            </a:r>
            <a:r>
              <a:rPr lang="en-US" i="1" dirty="0">
                <a:latin typeface="Cambria" panose="02040503050406030204" pitchFamily="18" charset="0"/>
                <a:ea typeface="Cambria" panose="02040503050406030204" pitchFamily="18" charset="0"/>
              </a:rPr>
              <a:t>time of my release is near, and my soul longs to see Christ my King in all His </a:t>
            </a:r>
            <a:r>
              <a:rPr lang="en-US" i="1" dirty="0" smtClean="0">
                <a:latin typeface="Cambria" panose="02040503050406030204" pitchFamily="18" charset="0"/>
                <a:ea typeface="Cambria" panose="02040503050406030204" pitchFamily="18" charset="0"/>
              </a:rPr>
              <a:t>beauty; I </a:t>
            </a:r>
            <a:r>
              <a:rPr lang="en-US" i="1" dirty="0">
                <a:latin typeface="Cambria" panose="02040503050406030204" pitchFamily="18" charset="0"/>
                <a:ea typeface="Cambria" panose="02040503050406030204" pitchFamily="18" charset="0"/>
              </a:rPr>
              <a:t>am not afraid to die, for we have a God who is good beyond comparison.” </a:t>
            </a:r>
            <a:endParaRPr lang="en-US" i="1" dirty="0" smtClean="0">
              <a:latin typeface="Cambria" panose="02040503050406030204" pitchFamily="18" charset="0"/>
              <a:ea typeface="Cambria" panose="02040503050406030204" pitchFamily="18" charset="0"/>
            </a:endParaRPr>
          </a:p>
          <a:p>
            <a:r>
              <a:rPr lang="en-US" dirty="0" smtClean="0"/>
              <a:t>From </a:t>
            </a:r>
            <a:r>
              <a:rPr lang="en-US" dirty="0"/>
              <a:t>the 10th century onwards, people referred to him as </a:t>
            </a:r>
            <a:r>
              <a:rPr lang="en-US" b="1" i="1" dirty="0"/>
              <a:t>the Venerable Bede </a:t>
            </a:r>
            <a:r>
              <a:rPr lang="en-US" dirty="0"/>
              <a:t>(“venerable” means “worthy of veneration”).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2995684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6"/>
              </a:rPr>
              <a:t>https://www.freepik.com/free-vector/mosque-silhouette-night-sky-with-crescent-moon-stars_870865.htm</a:t>
            </a:r>
            <a:endParaRPr lang="en-US" sz="14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The </a:t>
            </a:r>
            <a:r>
              <a:rPr lang="en-US" sz="5400" b="1" dirty="0" smtClean="0">
                <a:solidFill>
                  <a:schemeClr val="bg1"/>
                </a:solidFill>
                <a:effectLst>
                  <a:glow rad="139700">
                    <a:srgbClr val="C00000">
                      <a:alpha val="40000"/>
                    </a:srgbClr>
                  </a:glow>
                  <a:outerShdw blurRad="114300" dist="38100" dir="13500000" algn="br" rotWithShape="0">
                    <a:prstClr val="black"/>
                  </a:outerShdw>
                </a:effectLst>
              </a:rPr>
              <a:t>Rise of Islam</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pic>
        <p:nvPicPr>
          <p:cNvPr id="2" name="Muslim call to prayer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28600" y="5562600"/>
            <a:ext cx="609600" cy="609600"/>
          </a:xfrm>
          <a:prstGeom prst="rect">
            <a:avLst/>
          </a:prstGeom>
        </p:spPr>
      </p:pic>
    </p:spTree>
    <p:extLst>
      <p:ext uri="{BB962C8B-B14F-4D97-AF65-F5344CB8AC3E}">
        <p14:creationId xmlns:p14="http://schemas.microsoft.com/office/powerpoint/2010/main" val="2029112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2587928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635879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smtClean="0"/>
              <a:t>Before Gregory sent missionaries into England he did research to determine what would be the best way to strategically approach sending missions into the area. Do you think this is a good idea? Do you see this kind of research as incompatible with allowing the Spirit to direct our missions efforts?</a:t>
            </a:r>
          </a:p>
          <a:p>
            <a:r>
              <a:rPr lang="en-US" dirty="0" smtClean="0"/>
              <a:t>Augustine feared the worst in leading an effort to evangelize the English, perhaps because they were known to be fierce and brutal warriors. His fears proved to be without merit. Can you think of a time in your Christian life when you did something that you thought you should do, but were afraid to do it? How did it turn out?</a:t>
            </a:r>
          </a:p>
          <a:p>
            <a:r>
              <a:rPr lang="en-US" dirty="0" smtClean="0"/>
              <a:t>We looked at two groups today (the Celts and the English) who were hostile to each </a:t>
            </a:r>
            <a:r>
              <a:rPr lang="en-US" smtClean="0"/>
              <a:t>other to </a:t>
            </a:r>
            <a:r>
              <a:rPr lang="en-US" dirty="0" smtClean="0"/>
              <a:t>a point that, even after both groups had been converted, they had difficulty accepting each other and working together as brothers in Christ. Do we see conflicts like this occurring in our day?</a:t>
            </a:r>
          </a:p>
          <a:p>
            <a:r>
              <a:rPr lang="en-US" dirty="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3403829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20000"/>
          </a:bodyPr>
          <a:lstStyle/>
          <a:p>
            <a:r>
              <a:rPr lang="en-US" dirty="0" smtClean="0"/>
              <a:t>Gregory taught </a:t>
            </a:r>
            <a:r>
              <a:rPr lang="en-US" dirty="0"/>
              <a:t>that all human beings are born sinful, and that Christ alone by His sovereign grace can rescue sinners from their bondage to sin</a:t>
            </a:r>
            <a:r>
              <a:rPr lang="en-US" dirty="0" smtClean="0"/>
              <a:t>.</a:t>
            </a:r>
          </a:p>
          <a:p>
            <a:r>
              <a:rPr lang="en-US" dirty="0" smtClean="0"/>
              <a:t>And yet he also taught some other things concerning baptism and “holy communion” that would seem to conflict with salvation by Christ alone. What role did Gregory teach that baptism and communion played in our salvation?</a:t>
            </a:r>
          </a:p>
          <a:p>
            <a:pPr lvl="1"/>
            <a:r>
              <a:rPr lang="en-US" dirty="0" smtClean="0"/>
              <a:t>That salvation </a:t>
            </a:r>
            <a:r>
              <a:rPr lang="en-US" dirty="0"/>
              <a:t>comes through baptism, in which the Holy Spirit causes the sinner (including the new-born baby) to be spiritually reborn</a:t>
            </a:r>
            <a:r>
              <a:rPr lang="en-US" dirty="0" smtClean="0"/>
              <a:t>.</a:t>
            </a:r>
          </a:p>
          <a:p>
            <a:pPr lvl="1"/>
            <a:r>
              <a:rPr lang="en-US" dirty="0" smtClean="0"/>
              <a:t>For </a:t>
            </a:r>
            <a:r>
              <a:rPr lang="en-US" dirty="0"/>
              <a:t>believers, “</a:t>
            </a:r>
            <a:r>
              <a:rPr lang="en-US" b="1" i="1" dirty="0"/>
              <a:t>holy communion</a:t>
            </a:r>
            <a:r>
              <a:rPr lang="en-US" dirty="0"/>
              <a:t>” had the power to wash away postbaptismal </a:t>
            </a:r>
            <a:r>
              <a:rPr lang="en-US" dirty="0" smtClean="0"/>
              <a:t>sin.</a:t>
            </a:r>
          </a:p>
          <a:p>
            <a:r>
              <a:rPr lang="en-US" dirty="0" smtClean="0"/>
              <a:t>What did Gregory teach would happen to Christians who died with sins that had not been “dealt with”?</a:t>
            </a:r>
          </a:p>
          <a:p>
            <a:pPr lvl="1"/>
            <a:r>
              <a:rPr lang="en-US" dirty="0" smtClean="0"/>
              <a:t>They </a:t>
            </a:r>
            <a:r>
              <a:rPr lang="en-US" dirty="0"/>
              <a:t>must pay for </a:t>
            </a:r>
            <a:r>
              <a:rPr lang="en-US" dirty="0" smtClean="0"/>
              <a:t>those sins </a:t>
            </a:r>
            <a:r>
              <a:rPr lang="en-US" dirty="0"/>
              <a:t>by </a:t>
            </a:r>
            <a:r>
              <a:rPr lang="en-US" dirty="0" smtClean="0"/>
              <a:t>suffering </a:t>
            </a:r>
            <a:r>
              <a:rPr lang="en-US" dirty="0"/>
              <a:t>in purgatory, a place of purifying fire midway between heaven and hell</a:t>
            </a:r>
            <a:endParaRPr lang="en-US" dirty="0" smtClean="0"/>
          </a:p>
          <a:p>
            <a:r>
              <a:rPr lang="en-US" dirty="0" smtClean="0"/>
              <a:t>What statement is Gregory known to have made that contradicts the modern Roman Catholic belief that the apocryphal books are part of the canon of scripture?</a:t>
            </a:r>
          </a:p>
          <a:p>
            <a:pPr lvl="1"/>
            <a:r>
              <a:rPr lang="en-US" dirty="0" smtClean="0"/>
              <a:t>That </a:t>
            </a:r>
            <a:r>
              <a:rPr lang="en-US" dirty="0"/>
              <a:t>the Apocryphal Book of First Maccabees was not canonical.</a:t>
            </a:r>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480629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a:t>
            </a:r>
            <a:r>
              <a:rPr lang="en-US" sz="1400" dirty="0" smtClean="0">
                <a:solidFill>
                  <a:prstClr val="black"/>
                </a:solidFill>
                <a:hlinkClick r:id="rId4"/>
              </a:rPr>
              <a:t>www.ricksteves.com/europe/scotland/oban-mull-iona</a:t>
            </a:r>
            <a:r>
              <a:rPr lang="en-US" sz="1400" dirty="0" smtClean="0">
                <a:solidFill>
                  <a:prstClr val="black"/>
                </a:solidFill>
              </a:rPr>
              <a:t> </a:t>
            </a:r>
            <a:endParaRPr lang="en-US" sz="1400" dirty="0">
              <a:solidFill>
                <a:prstClr val="black"/>
              </a:solidFill>
            </a:endParaRPr>
          </a:p>
        </p:txBody>
      </p:sp>
      <p:sp>
        <p:nvSpPr>
          <p:cNvPr id="7" name="Title 2"/>
          <p:cNvSpPr>
            <a:spLocks noGrp="1"/>
          </p:cNvSpPr>
          <p:nvPr>
            <p:ph type="title"/>
          </p:nvPr>
        </p:nvSpPr>
        <p:spPr>
          <a:xfrm>
            <a:off x="0" y="0"/>
            <a:ext cx="9144000" cy="1447800"/>
          </a:xfrm>
          <a:effectLst/>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The Celtic Church and the </a:t>
            </a:r>
            <a:r>
              <a:rPr lang="en-US" sz="5400" b="1" dirty="0" smtClean="0">
                <a:solidFill>
                  <a:schemeClr val="bg1"/>
                </a:solidFill>
                <a:effectLst>
                  <a:glow rad="139700">
                    <a:srgbClr val="C00000">
                      <a:alpha val="40000"/>
                    </a:srgbClr>
                  </a:glow>
                  <a:outerShdw blurRad="114300" dist="38100" dir="13500000" algn="br" rotWithShape="0">
                    <a:prstClr val="black"/>
                  </a:outerShdw>
                </a:effectLst>
              </a:rPr>
              <a:t>Conversion </a:t>
            </a:r>
            <a:r>
              <a:rPr lang="en-US" sz="5400" b="1" dirty="0">
                <a:solidFill>
                  <a:schemeClr val="bg1"/>
                </a:solidFill>
                <a:effectLst>
                  <a:glow rad="139700">
                    <a:srgbClr val="C00000">
                      <a:alpha val="40000"/>
                    </a:srgbClr>
                  </a:glow>
                  <a:outerShdw blurRad="114300" dist="38100" dir="13500000" algn="br" rotWithShape="0">
                    <a:prstClr val="black"/>
                  </a:outerShdw>
                </a:effectLst>
              </a:rPr>
              <a:t>of the English</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979449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Conversion </a:t>
            </a:r>
            <a:r>
              <a:rPr lang="en-US" sz="4000" b="1" dirty="0"/>
              <a:t>of the English </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sz="3200" dirty="0"/>
              <a:t>Gregory the Great was deeply committed to </a:t>
            </a:r>
            <a:r>
              <a:rPr lang="en-US" sz="3200" dirty="0" smtClean="0"/>
              <a:t>evangelizing </a:t>
            </a:r>
            <a:r>
              <a:rPr lang="en-US" sz="3200" dirty="0"/>
              <a:t>the Germanic tribes who were still Pagan. </a:t>
            </a:r>
          </a:p>
          <a:p>
            <a:r>
              <a:rPr lang="en-US" sz="3200" dirty="0"/>
              <a:t>His greatest concern was for the tribes that had conquered southern Britain – the Angles, Saxons and Jutes. </a:t>
            </a:r>
          </a:p>
          <a:p>
            <a:r>
              <a:rPr lang="en-US" sz="3200" dirty="0"/>
              <a:t>Tradition says that while Gregory was still a monk, he saw some boys being sold in the slave market in Rome. </a:t>
            </a:r>
          </a:p>
          <a:p>
            <a:r>
              <a:rPr lang="en-US" sz="3200" dirty="0"/>
              <a:t>He asked who they were, and was told that they were Pagan Angles. </a:t>
            </a:r>
          </a:p>
          <a:p>
            <a:r>
              <a:rPr lang="en-US" sz="3200" dirty="0"/>
              <a:t>Struck by the boys’ great physical loveliness, Gregory replied, “They are not Angles but angels!”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1922977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Conversion of the English </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sz="3200" dirty="0" smtClean="0"/>
              <a:t>When </a:t>
            </a:r>
            <a:r>
              <a:rPr lang="en-US" sz="3200" dirty="0"/>
              <a:t>he became pope, Gregory prepared a great mission to England (“England” comes from “Angle-land” – the part of Britain conquered by the Angles, Saxons and Jutes).</a:t>
            </a:r>
          </a:p>
          <a:p>
            <a:r>
              <a:rPr lang="en-US" sz="3200" dirty="0"/>
              <a:t>He gathered religious and political information, and decided that the kingdom of the Jutes in Kent (south-eastern England) was the best place to begin. </a:t>
            </a:r>
            <a:endParaRPr lang="en-US" sz="3200" dirty="0" smtClean="0"/>
          </a:p>
          <a:p>
            <a:r>
              <a:rPr lang="en-US" sz="3200" dirty="0" smtClean="0"/>
              <a:t>The </a:t>
            </a:r>
            <a:r>
              <a:rPr lang="en-US" sz="3200" dirty="0"/>
              <a:t>Pagan king of Kent, </a:t>
            </a:r>
            <a:r>
              <a:rPr lang="en-US" sz="3200" b="1" i="1" dirty="0"/>
              <a:t>Ethelbert </a:t>
            </a:r>
            <a:r>
              <a:rPr lang="en-US" sz="3200" dirty="0"/>
              <a:t>(589-616), had extended his power over the whole of eastern </a:t>
            </a:r>
            <a:r>
              <a:rPr lang="en-US" sz="3200" dirty="0" smtClean="0"/>
              <a:t>England. </a:t>
            </a:r>
          </a:p>
          <a:p>
            <a:r>
              <a:rPr lang="en-US" sz="3200" dirty="0" smtClean="0"/>
              <a:t>Moreover</a:t>
            </a:r>
            <a:r>
              <a:rPr lang="en-US" sz="3200" dirty="0"/>
              <a:t>, he had married a Frankish Catholic princess, Bertha, who had brought a Frankish bishop with her to England. </a:t>
            </a:r>
            <a:endParaRPr lang="en-US" sz="3200"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1351285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Conversion of the English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So </a:t>
            </a:r>
            <a:r>
              <a:rPr lang="en-US" dirty="0"/>
              <a:t>in </a:t>
            </a:r>
            <a:r>
              <a:rPr lang="en-US" dirty="0" smtClean="0"/>
              <a:t>AD 596 </a:t>
            </a:r>
            <a:r>
              <a:rPr lang="en-US" dirty="0"/>
              <a:t>Gregory sent a team of Benedictine monks, led by an Italian abbot </a:t>
            </a:r>
            <a:r>
              <a:rPr lang="en-US" dirty="0" smtClean="0"/>
              <a:t>named </a:t>
            </a:r>
            <a:r>
              <a:rPr lang="en-US" dirty="0"/>
              <a:t>Augustine, to king Ethelbert and the Jutes in Kent. </a:t>
            </a:r>
            <a:endParaRPr lang="en-US" dirty="0" smtClean="0"/>
          </a:p>
          <a:p>
            <a:r>
              <a:rPr lang="en-US" dirty="0" smtClean="0"/>
              <a:t>We </a:t>
            </a:r>
            <a:r>
              <a:rPr lang="en-US" dirty="0"/>
              <a:t>must not confuse this Augustine with Augustine of Hippo, who died in </a:t>
            </a:r>
            <a:r>
              <a:rPr lang="en-US" dirty="0" smtClean="0"/>
              <a:t>AD 430</a:t>
            </a:r>
            <a:r>
              <a:rPr lang="en-US" dirty="0"/>
              <a:t>. The Augustine who went to England lived 100 years later, and </a:t>
            </a:r>
            <a:r>
              <a:rPr lang="en-US" dirty="0" smtClean="0"/>
              <a:t>later came to be known as </a:t>
            </a:r>
            <a:r>
              <a:rPr lang="en-US" b="1" i="1" dirty="0"/>
              <a:t>Augustine of Canterbury </a:t>
            </a:r>
            <a:endParaRPr lang="en-US" dirty="0" smtClean="0"/>
          </a:p>
          <a:p>
            <a:r>
              <a:rPr lang="en-US" dirty="0" smtClean="0"/>
              <a:t>Augustine humbly and faithfully served pope </a:t>
            </a:r>
            <a:r>
              <a:rPr lang="en-US" dirty="0"/>
              <a:t>Gregory</a:t>
            </a:r>
            <a:r>
              <a:rPr lang="en-US" dirty="0" smtClean="0"/>
              <a:t>, but was tactless </a:t>
            </a:r>
            <a:r>
              <a:rPr lang="en-US" dirty="0"/>
              <a:t>and high-handed towards everyone else.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3421859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Conversion of the English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Augustine </a:t>
            </a:r>
            <a:r>
              <a:rPr lang="en-US" dirty="0"/>
              <a:t>and his monks did not exactly relish their mission; in fact, they were so afraid of what the Jutes might do to them, that their spirits failed and they turned back at one point on their journey – pope Gregory had to use all his powers of persuasion to inspire them to continue. </a:t>
            </a:r>
            <a:endParaRPr lang="en-US" dirty="0" smtClean="0"/>
          </a:p>
          <a:p>
            <a:r>
              <a:rPr lang="en-US" dirty="0" smtClean="0"/>
              <a:t>They </a:t>
            </a:r>
            <a:r>
              <a:rPr lang="en-US" dirty="0"/>
              <a:t>finally arrived in Kent just after Easter in </a:t>
            </a:r>
            <a:r>
              <a:rPr lang="en-US" dirty="0" smtClean="0"/>
              <a:t>AD 597</a:t>
            </a:r>
            <a:r>
              <a:rPr lang="en-US" dirty="0"/>
              <a:t>. Their fears proved groundless; king Ethelbert welcomed them, giving them liberty to preach throughout his kingdom. </a:t>
            </a:r>
            <a:endParaRPr lang="en-US" dirty="0" smtClean="0"/>
          </a:p>
          <a:p>
            <a:r>
              <a:rPr lang="en-US" dirty="0" smtClean="0"/>
              <a:t>The </a:t>
            </a:r>
            <a:r>
              <a:rPr lang="en-US" dirty="0"/>
              <a:t>Pagan monarch was impressed by the beauty and majesty of their worship, and their simple ascetic lives.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228349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Celtic </a:t>
            </a:r>
            <a:r>
              <a:rPr lang="en-US" sz="4000" b="1" dirty="0" smtClean="0"/>
              <a:t>Church</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At the time pope </a:t>
            </a:r>
            <a:r>
              <a:rPr lang="en-US" dirty="0"/>
              <a:t>Gregory sent Augustine and his Roman missionaries to Kent in southern </a:t>
            </a:r>
            <a:r>
              <a:rPr lang="en-US" dirty="0" smtClean="0"/>
              <a:t>England, a </a:t>
            </a:r>
            <a:r>
              <a:rPr lang="en-US" dirty="0"/>
              <a:t>strong and vibrant Celtic Church already </a:t>
            </a:r>
            <a:r>
              <a:rPr lang="en-US" dirty="0" smtClean="0"/>
              <a:t>existed in </a:t>
            </a:r>
            <a:r>
              <a:rPr lang="en-US" dirty="0"/>
              <a:t>Ireland, Scotland, Wales and the north of </a:t>
            </a:r>
            <a:r>
              <a:rPr lang="en-US" dirty="0" smtClean="0"/>
              <a:t>England.</a:t>
            </a:r>
          </a:p>
          <a:p>
            <a:r>
              <a:rPr lang="en-US" dirty="0" smtClean="0"/>
              <a:t>Many </a:t>
            </a:r>
            <a:r>
              <a:rPr lang="en-US" dirty="0"/>
              <a:t>Celtic Christians, however, did not look with </a:t>
            </a:r>
            <a:r>
              <a:rPr lang="en-US" dirty="0" smtClean="0"/>
              <a:t>favor </a:t>
            </a:r>
            <a:r>
              <a:rPr lang="en-US" dirty="0"/>
              <a:t>on pope Gregory’s mission to the Angles, Saxons and Jutes.  </a:t>
            </a:r>
            <a:endParaRPr lang="en-US" dirty="0" smtClean="0"/>
          </a:p>
          <a:p>
            <a:r>
              <a:rPr lang="en-US" dirty="0"/>
              <a:t>There had been 150 years of warfare in Britain between the native Christian Celts and the invading Pagan Angles, Saxons and Jutes. </a:t>
            </a:r>
            <a:endParaRPr lang="en-US" dirty="0" smtClean="0"/>
          </a:p>
          <a:p>
            <a:r>
              <a:rPr lang="en-US" dirty="0" smtClean="0"/>
              <a:t>These </a:t>
            </a:r>
            <a:r>
              <a:rPr lang="en-US" dirty="0"/>
              <a:t>wars had forced the British Celts out of most of their homeland. </a:t>
            </a:r>
            <a:endParaRPr lang="en-US" dirty="0" smtClean="0"/>
          </a:p>
          <a:p>
            <a:r>
              <a:rPr lang="en-US" dirty="0" smtClean="0"/>
              <a:t>Most </a:t>
            </a:r>
            <a:r>
              <a:rPr lang="en-US" dirty="0"/>
              <a:t>of the British Celts now found it very difficult to look upon their traditional enemies, the Angles, Saxons and Jutes, as brothers in Christ</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a:t>
            </a:r>
            <a:r>
              <a:rPr lang="en-US" sz="1600" i="1"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2302343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208622</TotalTime>
  <Words>2699</Words>
  <Application>Microsoft Office PowerPoint</Application>
  <PresentationFormat>On-screen Show (4:3)</PresentationFormat>
  <Paragraphs>136</Paragraphs>
  <Slides>27</Slides>
  <Notes>0</Notes>
  <HiddenSlides>0</HiddenSlides>
  <MMClips>1</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3_Office Theme</vt:lpstr>
      <vt:lpstr>4_Office Theme</vt:lpstr>
      <vt:lpstr>5_Office Theme</vt:lpstr>
      <vt:lpstr>6_Office Theme</vt:lpstr>
      <vt:lpstr>PowerPoint Presentation</vt:lpstr>
      <vt:lpstr>Review</vt:lpstr>
      <vt:lpstr>Review</vt:lpstr>
      <vt:lpstr>The Celtic Church and the Conversion of the English</vt:lpstr>
      <vt:lpstr>The Conversion of the English </vt:lpstr>
      <vt:lpstr>The Conversion of the English </vt:lpstr>
      <vt:lpstr>The Conversion of the English </vt:lpstr>
      <vt:lpstr>The Conversion of the English </vt:lpstr>
      <vt:lpstr>The Celtic Church</vt:lpstr>
      <vt:lpstr>The Celtic Church</vt:lpstr>
      <vt:lpstr>The Celtic Church</vt:lpstr>
      <vt:lpstr>The Celtic Church</vt:lpstr>
      <vt:lpstr>The Celtic Church</vt:lpstr>
      <vt:lpstr>The Celtic Church</vt:lpstr>
      <vt:lpstr>The Celtic Church</vt:lpstr>
      <vt:lpstr>The Celtic Church</vt:lpstr>
      <vt:lpstr>The Merging of Celts and Catholics</vt:lpstr>
      <vt:lpstr>The Merging of Celts and Catholics</vt:lpstr>
      <vt:lpstr>The Venerable Bede</vt:lpstr>
      <vt:lpstr>The Venerable Bede</vt:lpstr>
      <vt:lpstr>The Venerable Bede</vt:lpstr>
      <vt:lpstr>The Venerable Bede</vt:lpstr>
      <vt:lpstr>The Venerable Bede</vt:lpstr>
      <vt:lpstr>The Rise of Islam</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3501</cp:revision>
  <cp:lastPrinted>2019-08-04T13:48:29Z</cp:lastPrinted>
  <dcterms:created xsi:type="dcterms:W3CDTF">2018-06-08T00:19:32Z</dcterms:created>
  <dcterms:modified xsi:type="dcterms:W3CDTF">2019-08-12T00:36:22Z</dcterms:modified>
</cp:coreProperties>
</file>