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664" r:id="rId2"/>
    <p:sldMasterId id="2147485676" r:id="rId3"/>
    <p:sldMasterId id="2147485688" r:id="rId4"/>
    <p:sldMasterId id="2147485748" r:id="rId5"/>
  </p:sldMasterIdLst>
  <p:notesMasterIdLst>
    <p:notesMasterId r:id="rId33"/>
  </p:notesMasterIdLst>
  <p:handoutMasterIdLst>
    <p:handoutMasterId r:id="rId34"/>
  </p:handoutMasterIdLst>
  <p:sldIdLst>
    <p:sldId id="1926" r:id="rId6"/>
    <p:sldId id="1927" r:id="rId7"/>
    <p:sldId id="1928" r:id="rId8"/>
    <p:sldId id="1922" r:id="rId9"/>
    <p:sldId id="1929" r:id="rId10"/>
    <p:sldId id="1932" r:id="rId11"/>
    <p:sldId id="1930" r:id="rId12"/>
    <p:sldId id="1931" r:id="rId13"/>
    <p:sldId id="1933" r:id="rId14"/>
    <p:sldId id="1934" r:id="rId15"/>
    <p:sldId id="1935" r:id="rId16"/>
    <p:sldId id="1956" r:id="rId17"/>
    <p:sldId id="1975" r:id="rId18"/>
    <p:sldId id="1968" r:id="rId19"/>
    <p:sldId id="1957" r:id="rId20"/>
    <p:sldId id="1958" r:id="rId21"/>
    <p:sldId id="1959" r:id="rId22"/>
    <p:sldId id="1960" r:id="rId23"/>
    <p:sldId id="1936" r:id="rId24"/>
    <p:sldId id="1955" r:id="rId25"/>
    <p:sldId id="1948" r:id="rId26"/>
    <p:sldId id="1949" r:id="rId27"/>
    <p:sldId id="1950" r:id="rId28"/>
    <p:sldId id="1969" r:id="rId29"/>
    <p:sldId id="1923" r:id="rId30"/>
    <p:sldId id="1924" r:id="rId31"/>
    <p:sldId id="1925"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8/20/2019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8/20/2019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921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2909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32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5678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8092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0305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6862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08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105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4278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3157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7404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9804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7778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8594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6539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8149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757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2746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15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6654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377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3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6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472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2437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790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775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810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7037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993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6367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7056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175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16437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8529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4475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440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454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780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9893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5630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460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427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6847219"/>
      </p:ext>
    </p:extLst>
  </p:cSld>
  <p:clrMap bg1="lt1" tx1="dk1" bg2="lt2" tx2="dk2" accent1="accent1" accent2="accent2" accent3="accent3" accent4="accent4" accent5="accent5" accent6="accent6" hlink="hlink" folHlink="folHlink"/>
  <p:sldLayoutIdLst>
    <p:sldLayoutId id="2147485665" r:id="rId1"/>
    <p:sldLayoutId id="2147485666" r:id="rId2"/>
    <p:sldLayoutId id="2147485667" r:id="rId3"/>
    <p:sldLayoutId id="2147485668" r:id="rId4"/>
    <p:sldLayoutId id="2147485669" r:id="rId5"/>
    <p:sldLayoutId id="2147485670" r:id="rId6"/>
    <p:sldLayoutId id="2147485671" r:id="rId7"/>
    <p:sldLayoutId id="2147485672" r:id="rId8"/>
    <p:sldLayoutId id="2147485673" r:id="rId9"/>
    <p:sldLayoutId id="2147485674" r:id="rId10"/>
    <p:sldLayoutId id="2147485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459614"/>
      </p:ext>
    </p:extLst>
  </p:cSld>
  <p:clrMap bg1="lt1" tx1="dk1" bg2="lt2" tx2="dk2" accent1="accent1" accent2="accent2" accent3="accent3" accent4="accent4" accent5="accent5" accent6="accent6" hlink="hlink" folHlink="folHlink"/>
  <p:sldLayoutIdLst>
    <p:sldLayoutId id="2147485677" r:id="rId1"/>
    <p:sldLayoutId id="2147485678" r:id="rId2"/>
    <p:sldLayoutId id="2147485679" r:id="rId3"/>
    <p:sldLayoutId id="2147485680" r:id="rId4"/>
    <p:sldLayoutId id="2147485681" r:id="rId5"/>
    <p:sldLayoutId id="2147485682" r:id="rId6"/>
    <p:sldLayoutId id="2147485683" r:id="rId7"/>
    <p:sldLayoutId id="2147485684" r:id="rId8"/>
    <p:sldLayoutId id="2147485685" r:id="rId9"/>
    <p:sldLayoutId id="2147485686" r:id="rId10"/>
    <p:sldLayoutId id="2147485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7994556"/>
      </p:ext>
    </p:extLst>
  </p:cSld>
  <p:clrMap bg1="lt1" tx1="dk1" bg2="lt2" tx2="dk2" accent1="accent1" accent2="accent2" accent3="accent3" accent4="accent4" accent5="accent5" accent6="accent6" hlink="hlink" folHlink="folHlink"/>
  <p:sldLayoutIdLst>
    <p:sldLayoutId id="2147485689" r:id="rId1"/>
    <p:sldLayoutId id="2147485690" r:id="rId2"/>
    <p:sldLayoutId id="2147485691" r:id="rId3"/>
    <p:sldLayoutId id="2147485692" r:id="rId4"/>
    <p:sldLayoutId id="2147485693" r:id="rId5"/>
    <p:sldLayoutId id="2147485694" r:id="rId6"/>
    <p:sldLayoutId id="2147485695" r:id="rId7"/>
    <p:sldLayoutId id="2147485696" r:id="rId8"/>
    <p:sldLayoutId id="2147485697" r:id="rId9"/>
    <p:sldLayoutId id="2147485698" r:id="rId10"/>
    <p:sldLayoutId id="2147485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2674413"/>
      </p:ext>
    </p:extLst>
  </p:cSld>
  <p:clrMap bg1="lt1" tx1="dk1" bg2="lt2" tx2="dk2" accent1="accent1" accent2="accent2" accent3="accent3" accent4="accent4" accent5="accent5" accent6="accent6" hlink="hlink" folHlink="folHlink"/>
  <p:sldLayoutIdLst>
    <p:sldLayoutId id="2147485749" r:id="rId1"/>
    <p:sldLayoutId id="2147485750" r:id="rId2"/>
    <p:sldLayoutId id="2147485751" r:id="rId3"/>
    <p:sldLayoutId id="2147485752" r:id="rId4"/>
    <p:sldLayoutId id="2147485753" r:id="rId5"/>
    <p:sldLayoutId id="2147485754" r:id="rId6"/>
    <p:sldLayoutId id="2147485755" r:id="rId7"/>
    <p:sldLayoutId id="2147485756" r:id="rId8"/>
    <p:sldLayoutId id="2147485757" r:id="rId9"/>
    <p:sldLayoutId id="2147485758" r:id="rId10"/>
    <p:sldLayoutId id="2147485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46.xml"/><Relationship Id="rId1" Type="http://schemas.openxmlformats.org/officeDocument/2006/relationships/themeOverride" Target="../theme/themeOverride11.xml"/><Relationship Id="rId4" Type="http://schemas.openxmlformats.org/officeDocument/2006/relationships/hyperlink" Target="https://www.timetoast.com/timelines/islamic-timeline--4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6.png"/><Relationship Id="rId4" Type="http://schemas.openxmlformats.org/officeDocument/2006/relationships/hyperlink" Target="https://simple.wikipedia.org/wiki/Muslim_conquests#/media/File:Map_of_expansion_of_Caliphate.sv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themeOverride" Target="../theme/themeOverride21.xml"/><Relationship Id="rId6" Type="http://schemas.openxmlformats.org/officeDocument/2006/relationships/hyperlink" Target="http://yousense.info/69736c616d/islam-is-not-a-religion-of-terror-the-review-of-religions.html" TargetMode="External"/><Relationship Id="rId5" Type="http://schemas.openxmlformats.org/officeDocument/2006/relationships/image" Target="../media/image7.jpg"/><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7.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freepik.com/free-vector/mosque-silhouette-night-sky-with-crescent-moon-stars_870865.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32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520154"/>
          </a:xfrm>
        </p:spPr>
        <p:txBody>
          <a:bodyPr>
            <a:normAutofit fontScale="92500" lnSpcReduction="10000"/>
          </a:bodyPr>
          <a:lstStyle/>
          <a:p>
            <a:r>
              <a:rPr lang="en-US" dirty="0"/>
              <a:t>The new faith, Islam (which means “submission”), had its roots in Muhammad’s overpowering conviction of the unity or oneness of </a:t>
            </a:r>
            <a:r>
              <a:rPr lang="en-US" dirty="0" smtClean="0"/>
              <a:t>God.</a:t>
            </a:r>
            <a:r>
              <a:rPr lang="en-US" baseline="30000" dirty="0" smtClean="0"/>
              <a:t>1</a:t>
            </a:r>
            <a:r>
              <a:rPr lang="en-US" dirty="0" smtClean="0"/>
              <a:t> </a:t>
            </a:r>
          </a:p>
          <a:p>
            <a:r>
              <a:rPr lang="en-US" dirty="0" smtClean="0"/>
              <a:t>Muhammad </a:t>
            </a:r>
            <a:r>
              <a:rPr lang="en-US" dirty="0"/>
              <a:t>interpreted Allah’s oneness to mean that He, the Creator and Lord of the universe, was a single individual person, separated by an infinite distance from His creation by His unique possession of divine attributes – there could be no other gods</a:t>
            </a:r>
            <a:r>
              <a:rPr lang="en-US" dirty="0" smtClean="0"/>
              <a:t>.</a:t>
            </a:r>
            <a:r>
              <a:rPr lang="en-US" baseline="30000" dirty="0"/>
              <a:t> 1</a:t>
            </a:r>
            <a:endParaRPr lang="en-US" dirty="0" smtClean="0"/>
          </a:p>
          <a:p>
            <a:r>
              <a:rPr lang="en-US" dirty="0" smtClean="0"/>
              <a:t>The </a:t>
            </a:r>
            <a:r>
              <a:rPr lang="en-US" dirty="0"/>
              <a:t>divine attribute Muhammad </a:t>
            </a:r>
            <a:r>
              <a:rPr lang="en-US" dirty="0" smtClean="0"/>
              <a:t>emphasized </a:t>
            </a:r>
            <a:r>
              <a:rPr lang="en-US" dirty="0"/>
              <a:t>most was power: Allah alone had power, and therefore He alone was the cause of all things, both good and evil</a:t>
            </a:r>
            <a:r>
              <a:rPr lang="en-US" dirty="0" smtClean="0"/>
              <a:t>.</a:t>
            </a:r>
            <a:r>
              <a:rPr lang="en-US" baseline="30000" dirty="0"/>
              <a:t> 1</a:t>
            </a:r>
            <a:endParaRPr lang="en-US" dirty="0" smtClean="0"/>
          </a:p>
          <a:p>
            <a:r>
              <a:rPr lang="en-US" dirty="0" smtClean="0"/>
              <a:t>In </a:t>
            </a:r>
            <a:r>
              <a:rPr lang="en-US" dirty="0"/>
              <a:t>Islam the supreme </a:t>
            </a:r>
            <a:r>
              <a:rPr lang="en-US" dirty="0" smtClean="0"/>
              <a:t>sin is </a:t>
            </a:r>
            <a:r>
              <a:rPr lang="en-US" b="1" i="1" dirty="0" smtClean="0"/>
              <a:t>shirk</a:t>
            </a:r>
            <a:r>
              <a:rPr lang="en-US" dirty="0" smtClean="0"/>
              <a:t>. To commit shirk, means to commit idolatry and violate </a:t>
            </a:r>
            <a:r>
              <a:rPr lang="en-US" dirty="0"/>
              <a:t>Allah’s oneness by acknowledging any other </a:t>
            </a:r>
            <a:r>
              <a:rPr lang="en-US" dirty="0" smtClean="0"/>
              <a:t>god besides Allah.</a:t>
            </a:r>
            <a:r>
              <a:rPr lang="en-US" baseline="30000" dirty="0"/>
              <a:t> </a:t>
            </a:r>
            <a:r>
              <a:rPr lang="en-US" baseline="30000" dirty="0" smtClean="0"/>
              <a:t>2</a:t>
            </a:r>
            <a:endParaRPr lang="en-US" dirty="0"/>
          </a:p>
        </p:txBody>
      </p:sp>
      <p:sp>
        <p:nvSpPr>
          <p:cNvPr id="6" name="TextBox 5"/>
          <p:cNvSpPr txBox="1"/>
          <p:nvPr/>
        </p:nvSpPr>
        <p:spPr>
          <a:xfrm>
            <a:off x="-31630" y="6273225"/>
            <a:ext cx="9144000" cy="584775"/>
          </a:xfrm>
          <a:prstGeom prst="rect">
            <a:avLst/>
          </a:prstGeom>
          <a:noFill/>
        </p:spPr>
        <p:txBody>
          <a:bodyPr wrap="square" rtlCol="0">
            <a:spAutoFit/>
          </a:bodyPr>
          <a:lstStyle/>
          <a:p>
            <a:r>
              <a:rPr lang="en-US" sz="1600" baseline="30000" dirty="0"/>
              <a:t>1</a:t>
            </a:r>
            <a:r>
              <a:rPr lang="en-US" sz="1600" dirty="0"/>
              <a:t>Needham, Nick. 2,000 Years of Christ's Power Vol. 2: The Middle Ages</a:t>
            </a:r>
          </a:p>
          <a:p>
            <a:r>
              <a:rPr lang="en-US" sz="1600" baseline="30000" dirty="0"/>
              <a:t>2</a:t>
            </a:r>
            <a:r>
              <a:rPr lang="en-US" sz="1600" dirty="0"/>
              <a:t>James White – 2016 Church History Series #40 – Islamic Impact Part 2</a:t>
            </a:r>
            <a:endParaRPr lang="en-US" sz="1600" dirty="0">
              <a:solidFill>
                <a:prstClr val="black"/>
              </a:solidFill>
            </a:endParaRPr>
          </a:p>
        </p:txBody>
      </p:sp>
    </p:spTree>
    <p:extLst>
      <p:ext uri="{BB962C8B-B14F-4D97-AF65-F5344CB8AC3E}">
        <p14:creationId xmlns:p14="http://schemas.microsoft.com/office/powerpoint/2010/main" val="1790593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Muhammad’s </a:t>
            </a:r>
            <a:r>
              <a:rPr lang="en-US" dirty="0"/>
              <a:t>concept of God’s oneness (that God is one single person) ruled out any belief in the Christian doctrine of the Trinity, which Muhammad felt was no better than a Pagan idolatry of many gods. </a:t>
            </a:r>
            <a:endParaRPr lang="en-US" dirty="0" smtClean="0"/>
          </a:p>
          <a:p>
            <a:r>
              <a:rPr lang="en-US" dirty="0" smtClean="0"/>
              <a:t>Muhammad </a:t>
            </a:r>
            <a:r>
              <a:rPr lang="en-US" dirty="0"/>
              <a:t>regarded Jesus as his own </a:t>
            </a:r>
            <a:r>
              <a:rPr lang="en-US" dirty="0" smtClean="0"/>
              <a:t>forerunner. He believed that Jesus was </a:t>
            </a:r>
            <a:r>
              <a:rPr lang="en-US" dirty="0"/>
              <a:t>sinless and virgin-born, a miracle-worker, </a:t>
            </a:r>
            <a:r>
              <a:rPr lang="en-US" dirty="0" smtClean="0"/>
              <a:t>and the </a:t>
            </a:r>
            <a:r>
              <a:rPr lang="en-US" dirty="0"/>
              <a:t>greatest of God’s prophets </a:t>
            </a:r>
            <a:r>
              <a:rPr lang="en-US" dirty="0" smtClean="0"/>
              <a:t>(apart </a:t>
            </a:r>
            <a:r>
              <a:rPr lang="en-US" dirty="0"/>
              <a:t>from </a:t>
            </a:r>
            <a:r>
              <a:rPr lang="en-US" dirty="0" smtClean="0"/>
              <a:t>himself).</a:t>
            </a:r>
          </a:p>
          <a:p>
            <a:r>
              <a:rPr lang="en-US" dirty="0" smtClean="0"/>
              <a:t>But Muhammad did </a:t>
            </a:r>
            <a:r>
              <a:rPr lang="en-US" b="1" i="1" dirty="0" smtClean="0"/>
              <a:t>not</a:t>
            </a:r>
            <a:r>
              <a:rPr lang="en-US" dirty="0" smtClean="0"/>
              <a:t> believe that Jesus was God come in the flesh</a:t>
            </a:r>
            <a:r>
              <a:rPr lang="en-US" dirty="0"/>
              <a:t>. </a:t>
            </a:r>
            <a:endParaRPr lang="en-US" dirty="0" smtClean="0"/>
          </a:p>
          <a:p>
            <a:r>
              <a:rPr lang="en-US" dirty="0" smtClean="0"/>
              <a:t>Muhammad </a:t>
            </a:r>
            <a:r>
              <a:rPr lang="en-US" dirty="0"/>
              <a:t>also refused to accept that Jesus had been crucified; </a:t>
            </a:r>
            <a:r>
              <a:rPr lang="en-US" dirty="0" smtClean="0"/>
              <a:t>because he did not believe God </a:t>
            </a:r>
            <a:r>
              <a:rPr lang="en-US" dirty="0"/>
              <a:t>would </a:t>
            </a:r>
            <a:r>
              <a:rPr lang="en-US" dirty="0" smtClean="0"/>
              <a:t>allow one of His </a:t>
            </a:r>
            <a:r>
              <a:rPr lang="en-US" dirty="0"/>
              <a:t>prophets to be treated so </a:t>
            </a:r>
            <a:r>
              <a:rPr lang="en-US" dirty="0" smtClean="0"/>
              <a:t>shamefully as to be crucified.</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3142929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a:t>Muhammad’s religious movement encountered increasing levels of opposition and persecution in Mecca from the majority of the city’s inhabitants, especially the chiefs of the Quraish, the most important tribe. </a:t>
            </a:r>
            <a:endParaRPr lang="en-US" dirty="0" smtClean="0"/>
          </a:p>
          <a:p>
            <a:r>
              <a:rPr lang="en-US" dirty="0" smtClean="0"/>
              <a:t>Muhammad’s </a:t>
            </a:r>
            <a:r>
              <a:rPr lang="en-US" dirty="0"/>
              <a:t>condemnation of idolatry threatened the economic power which the Quraish leaders derived from Pagan ceremonies and pilgrimages connected with the </a:t>
            </a:r>
            <a:r>
              <a:rPr lang="en-US" b="1" i="1" dirty="0" smtClean="0"/>
              <a:t>Kaaba</a:t>
            </a:r>
            <a:r>
              <a:rPr lang="en-US" dirty="0" smtClean="0"/>
              <a:t>, </a:t>
            </a:r>
            <a:r>
              <a:rPr lang="en-US" dirty="0"/>
              <a:t>an ancient Arab shrine in Mecca.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a:t>
            </a:r>
          </a:p>
        </p:txBody>
      </p:sp>
    </p:spTree>
    <p:extLst>
      <p:ext uri="{BB962C8B-B14F-4D97-AF65-F5344CB8AC3E}">
        <p14:creationId xmlns:p14="http://schemas.microsoft.com/office/powerpoint/2010/main" val="2643581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Pagans </a:t>
            </a:r>
            <a:r>
              <a:rPr lang="en-US" dirty="0"/>
              <a:t>ridiculed Muhammad, accused him of being demon-possessed, and beat up, tortured, and killed his followers. </a:t>
            </a:r>
            <a:endParaRPr lang="en-US" dirty="0" smtClean="0"/>
          </a:p>
          <a:p>
            <a:r>
              <a:rPr lang="en-US" dirty="0" smtClean="0"/>
              <a:t>Muhammad </a:t>
            </a:r>
            <a:r>
              <a:rPr lang="en-US" dirty="0"/>
              <a:t>was protected by his uncle Abu Talib, but when Abu Talib died, Muhammad and his pioneer Muslims were forced to flee from Mecca to the more northerly city of </a:t>
            </a:r>
            <a:r>
              <a:rPr lang="en-US" dirty="0" smtClean="0"/>
              <a:t>Medina. </a:t>
            </a:r>
          </a:p>
          <a:p>
            <a:r>
              <a:rPr lang="en-US" dirty="0" smtClean="0"/>
              <a:t>This </a:t>
            </a:r>
            <a:r>
              <a:rPr lang="en-US" dirty="0"/>
              <a:t>happened in the year </a:t>
            </a:r>
            <a:r>
              <a:rPr lang="en-US" dirty="0" smtClean="0"/>
              <a:t>AD 622</a:t>
            </a:r>
            <a:r>
              <a:rPr lang="en-US" dirty="0"/>
              <a:t>, the year of the </a:t>
            </a:r>
            <a:r>
              <a:rPr lang="en-US" b="1" i="1" dirty="0" err="1"/>
              <a:t>hejira</a:t>
            </a:r>
            <a:r>
              <a:rPr lang="en-US" dirty="0"/>
              <a:t> </a:t>
            </a:r>
            <a:r>
              <a:rPr lang="en-US" dirty="0" smtClean="0"/>
              <a:t>(“emigration</a:t>
            </a:r>
            <a:r>
              <a:rPr lang="en-US" dirty="0"/>
              <a:t>”). </a:t>
            </a:r>
            <a:endParaRPr lang="en-US" dirty="0" smtClean="0"/>
          </a:p>
          <a:p>
            <a:r>
              <a:rPr lang="en-US" dirty="0" smtClean="0"/>
              <a:t>Today, the </a:t>
            </a:r>
            <a:r>
              <a:rPr lang="en-US" dirty="0"/>
              <a:t>Islamic calendar starts from this event</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a:t>
            </a:r>
          </a:p>
        </p:txBody>
      </p:sp>
    </p:spTree>
    <p:extLst>
      <p:ext uri="{BB962C8B-B14F-4D97-AF65-F5344CB8AC3E}">
        <p14:creationId xmlns:p14="http://schemas.microsoft.com/office/powerpoint/2010/main" val="3546917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smtClean="0"/>
              <a:t>The </a:t>
            </a:r>
            <a:r>
              <a:rPr lang="en-US" b="1" i="1" dirty="0" smtClean="0"/>
              <a:t>Hejira</a:t>
            </a:r>
            <a:r>
              <a:rPr lang="en-US" b="1" dirty="0" smtClean="0"/>
              <a:t> </a:t>
            </a:r>
            <a:r>
              <a:rPr lang="en-US" b="1" dirty="0"/>
              <a:t>from Mecca </a:t>
            </a:r>
            <a:r>
              <a:rPr lang="en-US" b="1" dirty="0" smtClean="0"/>
              <a:t>to Medina</a:t>
            </a:r>
            <a:endParaRPr lang="en-US" b="1"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3000"/>
            <a:ext cx="8020201" cy="4724400"/>
          </a:xfrm>
        </p:spPr>
      </p:pic>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4"/>
              </a:rPr>
              <a:t>https://www.timetoast.com/timelines/islamic-timeline--48</a:t>
            </a:r>
            <a:endParaRPr lang="en-US" sz="1600" dirty="0">
              <a:solidFill>
                <a:prstClr val="black"/>
              </a:solidFill>
            </a:endParaRPr>
          </a:p>
        </p:txBody>
      </p:sp>
    </p:spTree>
    <p:extLst>
      <p:ext uri="{BB962C8B-B14F-4D97-AF65-F5344CB8AC3E}">
        <p14:creationId xmlns:p14="http://schemas.microsoft.com/office/powerpoint/2010/main" val="3455399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The </a:t>
            </a:r>
            <a:r>
              <a:rPr lang="en-US" b="1" i="1" dirty="0" err="1"/>
              <a:t>hejira</a:t>
            </a:r>
            <a:r>
              <a:rPr lang="en-US" dirty="0"/>
              <a:t> marked the turning point in Muhammad’s fortunes. </a:t>
            </a:r>
            <a:endParaRPr lang="en-US" dirty="0" smtClean="0"/>
          </a:p>
          <a:p>
            <a:r>
              <a:rPr lang="en-US" dirty="0" smtClean="0"/>
              <a:t>His </a:t>
            </a:r>
            <a:r>
              <a:rPr lang="en-US" dirty="0"/>
              <a:t>preaching met with almost total success in Medina. </a:t>
            </a:r>
            <a:endParaRPr lang="en-US" dirty="0" smtClean="0"/>
          </a:p>
          <a:p>
            <a:r>
              <a:rPr lang="en-US" dirty="0" smtClean="0"/>
              <a:t>In </a:t>
            </a:r>
            <a:r>
              <a:rPr lang="en-US" dirty="0"/>
              <a:t>fact, he became the political and religious leader of the city. </a:t>
            </a:r>
            <a:endParaRPr lang="en-US" dirty="0" smtClean="0"/>
          </a:p>
          <a:p>
            <a:r>
              <a:rPr lang="en-US" dirty="0" smtClean="0"/>
              <a:t>Medina </a:t>
            </a:r>
            <a:r>
              <a:rPr lang="en-US" dirty="0"/>
              <a:t>was thus the first independent Muslim community; it attracted more and more converts from the surrounding areas, even from Mecca. </a:t>
            </a:r>
            <a:endParaRPr lang="en-US" dirty="0" smtClean="0"/>
          </a:p>
          <a:p>
            <a:r>
              <a:rPr lang="en-US" dirty="0" smtClean="0"/>
              <a:t>After </a:t>
            </a:r>
            <a:r>
              <a:rPr lang="en-US" dirty="0"/>
              <a:t>several bloody battles between the Muslim forces of Medina and the Pagan Meccans, in </a:t>
            </a:r>
            <a:r>
              <a:rPr lang="en-US" dirty="0" smtClean="0"/>
              <a:t>AD 630 </a:t>
            </a:r>
            <a:r>
              <a:rPr lang="en-US" dirty="0"/>
              <a:t>Muhammad was able to return to Mecca with an army of 10,000 warriors, a triumphant military conqueror. </a:t>
            </a:r>
            <a:endParaRPr lang="en-US" dirty="0" smtClean="0"/>
          </a:p>
          <a:p>
            <a:r>
              <a:rPr lang="en-US" dirty="0" smtClean="0"/>
              <a:t>He </a:t>
            </a:r>
            <a:r>
              <a:rPr lang="en-US" dirty="0"/>
              <a:t>won over most of the Pagan population by sparing their lives with a general amnesty, destroyed the images of Mecca’s Pagan gods, and made the ancient Meccan shrine, the </a:t>
            </a:r>
            <a:r>
              <a:rPr lang="en-US" dirty="0" smtClean="0"/>
              <a:t>Kaaba, </a:t>
            </a:r>
            <a:r>
              <a:rPr lang="en-US" dirty="0"/>
              <a:t>into the most holy place of Islamic worship</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a:t>
            </a:r>
          </a:p>
        </p:txBody>
      </p:sp>
    </p:spTree>
    <p:extLst>
      <p:ext uri="{BB962C8B-B14F-4D97-AF65-F5344CB8AC3E}">
        <p14:creationId xmlns:p14="http://schemas.microsoft.com/office/powerpoint/2010/main" val="172167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a:t>Before the rise of Islam, Arabia had enjoyed no political unity. </a:t>
            </a:r>
            <a:endParaRPr lang="en-US" dirty="0" smtClean="0"/>
          </a:p>
          <a:p>
            <a:r>
              <a:rPr lang="en-US" dirty="0" smtClean="0"/>
              <a:t>It </a:t>
            </a:r>
            <a:r>
              <a:rPr lang="en-US" dirty="0"/>
              <a:t>was mostly a patchwork of independent nomadic tribes. </a:t>
            </a:r>
            <a:endParaRPr lang="en-US" dirty="0" smtClean="0"/>
          </a:p>
          <a:p>
            <a:r>
              <a:rPr lang="en-US" dirty="0" smtClean="0"/>
              <a:t>By </a:t>
            </a:r>
            <a:r>
              <a:rPr lang="en-US" dirty="0"/>
              <a:t>the time of Muhammad’s death in </a:t>
            </a:r>
            <a:r>
              <a:rPr lang="en-US" dirty="0" smtClean="0"/>
              <a:t>AD 632</a:t>
            </a:r>
            <a:r>
              <a:rPr lang="en-US" dirty="0"/>
              <a:t>, he had unified the region both politically and spiritually under his own leadership. </a:t>
            </a:r>
            <a:endParaRPr lang="en-US" dirty="0" smtClean="0"/>
          </a:p>
          <a:p>
            <a:r>
              <a:rPr lang="en-US" dirty="0" smtClean="0"/>
              <a:t>From </a:t>
            </a:r>
            <a:r>
              <a:rPr lang="en-US" dirty="0"/>
              <a:t>the outset, Islam was a faith which spread its territory by the sword. Inspired by </a:t>
            </a:r>
            <a:r>
              <a:rPr lang="en-US" dirty="0" smtClean="0"/>
              <a:t>religious zeal, </a:t>
            </a:r>
            <a:r>
              <a:rPr lang="en-US" dirty="0"/>
              <a:t>the Arabic Muslim armies under Muhammad’s successors, the caliphs, embarked on a military campaign to extend their domain outside Arabia.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a:t>
            </a:r>
          </a:p>
        </p:txBody>
      </p:sp>
    </p:spTree>
    <p:extLst>
      <p:ext uri="{BB962C8B-B14F-4D97-AF65-F5344CB8AC3E}">
        <p14:creationId xmlns:p14="http://schemas.microsoft.com/office/powerpoint/2010/main" val="1746993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Within </a:t>
            </a:r>
            <a:r>
              <a:rPr lang="en-US" dirty="0"/>
              <a:t>a hundred years, they had created a huge Islamic Empire, stretching from India to Spain. </a:t>
            </a:r>
            <a:endParaRPr lang="en-US" dirty="0" smtClean="0"/>
          </a:p>
          <a:p>
            <a:r>
              <a:rPr lang="en-US" dirty="0" smtClean="0"/>
              <a:t>The </a:t>
            </a:r>
            <a:r>
              <a:rPr lang="en-US" dirty="0"/>
              <a:t>world had rarely known armies like this before: brave, tough, completely sober (Islam did not allow Muslims to drink alcohol), and burning with a zeal for their faith which made them unafraid of death. </a:t>
            </a:r>
            <a:endParaRPr lang="en-US" dirty="0" smtClean="0"/>
          </a:p>
          <a:p>
            <a:r>
              <a:rPr lang="en-US" dirty="0" smtClean="0"/>
              <a:t>They </a:t>
            </a:r>
            <a:r>
              <a:rPr lang="en-US" dirty="0"/>
              <a:t>swept out of Arabia like a desert storm, swallowed up half the Byzantine Empire and the whole of the Persian Empire, descended on India in the far East, and were soon pouring through North Africa into Spain and France in the West</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Needham, Nick. 2,000 Years of Christ's Power Vol. 2: The Middle Ages</a:t>
            </a:r>
          </a:p>
        </p:txBody>
      </p:sp>
    </p:spTree>
    <p:extLst>
      <p:ext uri="{BB962C8B-B14F-4D97-AF65-F5344CB8AC3E}">
        <p14:creationId xmlns:p14="http://schemas.microsoft.com/office/powerpoint/2010/main" val="130689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smtClean="0"/>
              <a:t>Islamic Expansion</a:t>
            </a:r>
            <a:endParaRPr lang="en-US" b="1"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990600"/>
            <a:ext cx="8610600" cy="3951009"/>
          </a:xfrm>
        </p:spPr>
      </p:pic>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hlinkClick r:id="rId4"/>
              </a:rPr>
              <a:t>https://simple.wikipedia.org/wiki/Muslim_conquests#/media/File:Map_of_expansion_of_Caliphate.svg</a:t>
            </a:r>
            <a:endParaRPr lang="en-US" sz="1600" dirty="0">
              <a:solidFill>
                <a:prstClr val="black"/>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81600"/>
            <a:ext cx="621792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428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a:t>
            </a:r>
            <a:r>
              <a:rPr lang="en-US" sz="4000" b="1" dirty="0" smtClean="0"/>
              <a:t>Basic Teachings of Islam</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Muhammad summed up the new religion in five main duties (the “five pillars” of Islam): </a:t>
            </a:r>
            <a:endParaRPr lang="en-US" dirty="0" smtClean="0"/>
          </a:p>
          <a:p>
            <a:pPr lvl="1"/>
            <a:r>
              <a:rPr lang="en-US" b="1" dirty="0" smtClean="0"/>
              <a:t>Shahadah</a:t>
            </a:r>
            <a:r>
              <a:rPr lang="en-US" dirty="0"/>
              <a:t>, or the confession of faith – “There is no god but Allah, and Muhammad is His prophet”. </a:t>
            </a:r>
            <a:endParaRPr lang="en-US" dirty="0" smtClean="0"/>
          </a:p>
          <a:p>
            <a:pPr lvl="1"/>
            <a:r>
              <a:rPr lang="en-US" b="1" dirty="0" smtClean="0"/>
              <a:t>Salah</a:t>
            </a:r>
            <a:r>
              <a:rPr lang="en-US" dirty="0"/>
              <a:t>, or prayer five times a day, said facing towards Mecca. </a:t>
            </a:r>
            <a:endParaRPr lang="en-US" dirty="0" smtClean="0"/>
          </a:p>
          <a:p>
            <a:pPr lvl="1"/>
            <a:r>
              <a:rPr lang="en-US" b="1" dirty="0" smtClean="0"/>
              <a:t>Zakah</a:t>
            </a:r>
            <a:r>
              <a:rPr lang="en-US" dirty="0"/>
              <a:t>, or giving charitable gifts of money as a welfare contribution to the poor. </a:t>
            </a:r>
            <a:endParaRPr lang="en-US" dirty="0" smtClean="0"/>
          </a:p>
          <a:p>
            <a:pPr lvl="1"/>
            <a:r>
              <a:rPr lang="en-US" b="1" dirty="0" err="1" smtClean="0"/>
              <a:t>Sawm</a:t>
            </a:r>
            <a:r>
              <a:rPr lang="en-US" dirty="0"/>
              <a:t>, or fasting in the holy month of Ramadan. </a:t>
            </a:r>
            <a:endParaRPr lang="en-US" dirty="0" smtClean="0"/>
          </a:p>
          <a:p>
            <a:pPr lvl="1"/>
            <a:r>
              <a:rPr lang="en-US" b="1" dirty="0" smtClean="0"/>
              <a:t>Hajj</a:t>
            </a:r>
            <a:r>
              <a:rPr lang="en-US" dirty="0"/>
              <a:t>, or the pilgrimage to Mecca, which a Muslim must try to make at least once</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398090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10000"/>
          </a:bodyPr>
          <a:lstStyle/>
          <a:p>
            <a:r>
              <a:rPr lang="en-US" dirty="0"/>
              <a:t>Gregory the Great was deeply committed to evangelizing the Germanic tribes who were still Pagan</a:t>
            </a:r>
            <a:r>
              <a:rPr lang="en-US" dirty="0" smtClean="0"/>
              <a:t>.</a:t>
            </a:r>
          </a:p>
          <a:p>
            <a:r>
              <a:rPr lang="en-US" dirty="0" smtClean="0"/>
              <a:t>Briefly describe the legend that tells how Gregory was originally motivated to send the Gospel to England (Angle-Land).</a:t>
            </a:r>
          </a:p>
          <a:p>
            <a:pPr lvl="1"/>
            <a:r>
              <a:rPr lang="en-US" dirty="0" smtClean="0"/>
              <a:t>While </a:t>
            </a:r>
            <a:r>
              <a:rPr lang="en-US" dirty="0"/>
              <a:t>Gregory was still a monk, he saw some boys being sold in the slave market in Rome. </a:t>
            </a:r>
          </a:p>
          <a:p>
            <a:pPr lvl="1"/>
            <a:r>
              <a:rPr lang="en-US" dirty="0"/>
              <a:t>He asked who they were, and was told that they were Pagan Angles. </a:t>
            </a:r>
          </a:p>
          <a:p>
            <a:pPr lvl="1"/>
            <a:r>
              <a:rPr lang="en-US" dirty="0"/>
              <a:t>Struck by the boys’ great physical loveliness, Gregory replied, “They are not Angles but angels!” </a:t>
            </a:r>
            <a:endParaRPr lang="en-US" dirty="0" smtClean="0"/>
          </a:p>
          <a:p>
            <a:r>
              <a:rPr lang="en-US" dirty="0" smtClean="0"/>
              <a:t>What strategy did Gregory follow in sending the gospel to England?</a:t>
            </a:r>
          </a:p>
          <a:p>
            <a:pPr lvl="1"/>
            <a:r>
              <a:rPr lang="en-US" dirty="0" smtClean="0"/>
              <a:t>He sent missionaries to a king whose power extended over </a:t>
            </a:r>
            <a:r>
              <a:rPr lang="en-US" dirty="0"/>
              <a:t>the whole of eastern England and </a:t>
            </a:r>
            <a:r>
              <a:rPr lang="en-US" dirty="0" smtClean="0"/>
              <a:t>whose wife was already a Frankish Catholic.</a:t>
            </a:r>
          </a:p>
          <a:p>
            <a:r>
              <a:rPr lang="en-US" dirty="0" smtClean="0"/>
              <a:t>What was the name of the missionary that Gregory sent to </a:t>
            </a:r>
            <a:r>
              <a:rPr lang="en-US" dirty="0"/>
              <a:t>England? </a:t>
            </a:r>
            <a:r>
              <a:rPr lang="en-US" dirty="0" smtClean="0"/>
              <a:t>Hint: he has the same name as a well-known historical figure that we studied earlier in church history</a:t>
            </a:r>
          </a:p>
          <a:p>
            <a:pPr lvl="1"/>
            <a:r>
              <a:rPr lang="en-US" dirty="0" smtClean="0"/>
              <a:t>Augustine</a:t>
            </a:r>
            <a:endParaRPr lang="en-US" dirty="0"/>
          </a:p>
          <a:p>
            <a:pPr lvl="1"/>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919067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Basic Teachings of Islam</a:t>
            </a:r>
          </a:p>
        </p:txBody>
      </p:sp>
      <p:sp>
        <p:nvSpPr>
          <p:cNvPr id="4" name="Content Placeholder 3"/>
          <p:cNvSpPr>
            <a:spLocks noGrp="1"/>
          </p:cNvSpPr>
          <p:nvPr>
            <p:ph idx="1"/>
          </p:nvPr>
        </p:nvSpPr>
        <p:spPr>
          <a:xfrm>
            <a:off x="266700" y="728246"/>
            <a:ext cx="8610600" cy="5498812"/>
          </a:xfrm>
        </p:spPr>
        <p:txBody>
          <a:bodyPr>
            <a:normAutofit fontScale="92500"/>
          </a:bodyPr>
          <a:lstStyle/>
          <a:p>
            <a:r>
              <a:rPr lang="en-US" dirty="0"/>
              <a:t>Another sacred duty emphasized in Islam, although it is not one of the five pillars, is </a:t>
            </a:r>
            <a:r>
              <a:rPr lang="en-US" b="1" i="1" dirty="0"/>
              <a:t>jihad</a:t>
            </a:r>
            <a:r>
              <a:rPr lang="en-US" dirty="0"/>
              <a:t>, often translated “holy war</a:t>
            </a:r>
            <a:r>
              <a:rPr lang="en-US" dirty="0" smtClean="0"/>
              <a:t>”.</a:t>
            </a:r>
            <a:r>
              <a:rPr lang="en-US" baseline="30000" dirty="0" smtClean="0"/>
              <a:t>1</a:t>
            </a:r>
            <a:endParaRPr lang="en-US" baseline="30000" dirty="0"/>
          </a:p>
          <a:p>
            <a:r>
              <a:rPr lang="en-US" dirty="0"/>
              <a:t>The basic meaning of the word jihad is “struggle</a:t>
            </a:r>
            <a:r>
              <a:rPr lang="en-US" dirty="0" smtClean="0"/>
              <a:t>”.</a:t>
            </a:r>
            <a:r>
              <a:rPr lang="en-US" baseline="30000" dirty="0"/>
              <a:t> 1</a:t>
            </a:r>
            <a:endParaRPr lang="en-US" dirty="0"/>
          </a:p>
          <a:p>
            <a:r>
              <a:rPr lang="en-US" dirty="0" smtClean="0"/>
              <a:t>In Muhammad’s day, jihad was primarily a defensive term.</a:t>
            </a:r>
            <a:r>
              <a:rPr lang="en-US" baseline="30000" dirty="0"/>
              <a:t> </a:t>
            </a:r>
            <a:r>
              <a:rPr lang="en-US" baseline="30000" dirty="0" smtClean="0"/>
              <a:t>2</a:t>
            </a:r>
            <a:endParaRPr lang="en-US" dirty="0" smtClean="0"/>
          </a:p>
          <a:p>
            <a:r>
              <a:rPr lang="en-US" dirty="0" smtClean="0"/>
              <a:t>The original idea </a:t>
            </a:r>
            <a:r>
              <a:rPr lang="en-US" dirty="0"/>
              <a:t>of jihad </a:t>
            </a:r>
            <a:r>
              <a:rPr lang="en-US" dirty="0" smtClean="0"/>
              <a:t>was </a:t>
            </a:r>
            <a:r>
              <a:rPr lang="en-US" dirty="0"/>
              <a:t>to defend the </a:t>
            </a:r>
            <a:r>
              <a:rPr lang="en-US" dirty="0" smtClean="0"/>
              <a:t>Muslim community </a:t>
            </a:r>
            <a:r>
              <a:rPr lang="en-US" dirty="0"/>
              <a:t>from attacks from the outside – particularly the Meccans</a:t>
            </a:r>
            <a:r>
              <a:rPr lang="en-US" dirty="0" smtClean="0"/>
              <a:t>.</a:t>
            </a:r>
            <a:r>
              <a:rPr lang="en-US" baseline="30000" dirty="0"/>
              <a:t> 2</a:t>
            </a:r>
            <a:endParaRPr lang="en-US" dirty="0"/>
          </a:p>
          <a:p>
            <a:r>
              <a:rPr lang="en-US" dirty="0"/>
              <a:t>But </a:t>
            </a:r>
            <a:r>
              <a:rPr lang="en-US" dirty="0" smtClean="0"/>
              <a:t>the meaning of jihad expanded </a:t>
            </a:r>
            <a:r>
              <a:rPr lang="en-US" dirty="0"/>
              <a:t>over time and exactly how far </a:t>
            </a:r>
            <a:r>
              <a:rPr lang="en-US" dirty="0" smtClean="0"/>
              <a:t>it should be expanded is </a:t>
            </a:r>
            <a:r>
              <a:rPr lang="en-US" dirty="0"/>
              <a:t>where all the controversy and argument is </a:t>
            </a:r>
            <a:r>
              <a:rPr lang="en-US" dirty="0" smtClean="0"/>
              <a:t>today:</a:t>
            </a:r>
            <a:r>
              <a:rPr lang="en-US" baseline="30000" dirty="0"/>
              <a:t> 2</a:t>
            </a:r>
            <a:endParaRPr lang="en-US" dirty="0" smtClean="0"/>
          </a:p>
          <a:p>
            <a:pPr lvl="1"/>
            <a:r>
              <a:rPr lang="en-US" dirty="0" smtClean="0"/>
              <a:t>Some Muslims </a:t>
            </a:r>
            <a:r>
              <a:rPr lang="en-US" dirty="0"/>
              <a:t>today </a:t>
            </a:r>
            <a:r>
              <a:rPr lang="en-US" dirty="0" smtClean="0"/>
              <a:t>say jihad </a:t>
            </a:r>
            <a:r>
              <a:rPr lang="en-US" dirty="0"/>
              <a:t>can </a:t>
            </a:r>
            <a:r>
              <a:rPr lang="en-US" b="1" i="1" dirty="0"/>
              <a:t>only</a:t>
            </a:r>
            <a:r>
              <a:rPr lang="en-US" dirty="0"/>
              <a:t> be defensive. </a:t>
            </a:r>
            <a:endParaRPr lang="en-US" dirty="0" smtClean="0"/>
          </a:p>
          <a:p>
            <a:pPr lvl="1"/>
            <a:r>
              <a:rPr lang="en-US" dirty="0" smtClean="0"/>
              <a:t>Obviously </a:t>
            </a:r>
            <a:r>
              <a:rPr lang="en-US" dirty="0"/>
              <a:t>Isis and others disagree with that</a:t>
            </a:r>
            <a:r>
              <a:rPr lang="en-US" dirty="0" smtClean="0"/>
              <a:t>.</a:t>
            </a:r>
            <a:endParaRPr lang="en-US" dirty="0"/>
          </a:p>
        </p:txBody>
      </p:sp>
      <p:sp>
        <p:nvSpPr>
          <p:cNvPr id="6" name="TextBox 5"/>
          <p:cNvSpPr txBox="1"/>
          <p:nvPr/>
        </p:nvSpPr>
        <p:spPr>
          <a:xfrm>
            <a:off x="0" y="6227058"/>
            <a:ext cx="9144000" cy="584775"/>
          </a:xfrm>
          <a:prstGeom prst="rect">
            <a:avLst/>
          </a:prstGeom>
          <a:noFill/>
        </p:spPr>
        <p:txBody>
          <a:bodyPr wrap="square" rtlCol="0">
            <a:spAutoFit/>
          </a:bodyPr>
          <a:lstStyle/>
          <a:p>
            <a:r>
              <a:rPr lang="en-US" sz="1600" baseline="30000" dirty="0" smtClean="0"/>
              <a:t>1</a:t>
            </a:r>
            <a:r>
              <a:rPr lang="en-US" sz="1600" dirty="0" smtClean="0"/>
              <a:t>Needham</a:t>
            </a:r>
            <a:r>
              <a:rPr lang="en-US" sz="1600" dirty="0"/>
              <a:t>, Nick. 2,000 Years of Christ's Power Vol. 2: The Middle </a:t>
            </a:r>
            <a:r>
              <a:rPr lang="en-US" sz="1600" dirty="0" smtClean="0"/>
              <a:t>Ages</a:t>
            </a:r>
          </a:p>
          <a:p>
            <a:r>
              <a:rPr lang="en-US" sz="1600" baseline="30000" dirty="0"/>
              <a:t>2</a:t>
            </a:r>
            <a:r>
              <a:rPr lang="en-US" sz="1600" dirty="0" smtClean="0"/>
              <a:t>James </a:t>
            </a:r>
            <a:r>
              <a:rPr lang="en-US" sz="1600" dirty="0"/>
              <a:t>White – 2016 Church History Series </a:t>
            </a:r>
            <a:r>
              <a:rPr lang="en-US" sz="1600" dirty="0" smtClean="0"/>
              <a:t>#40 </a:t>
            </a:r>
            <a:r>
              <a:rPr lang="en-US" sz="1600" dirty="0"/>
              <a:t>– Islamic Impact Part </a:t>
            </a:r>
            <a:r>
              <a:rPr lang="en-US" sz="1600" dirty="0" smtClean="0"/>
              <a:t>2</a:t>
            </a:r>
            <a:endParaRPr lang="en-US" sz="1600" dirty="0">
              <a:solidFill>
                <a:prstClr val="black"/>
              </a:solidFill>
            </a:endParaRPr>
          </a:p>
        </p:txBody>
      </p:sp>
    </p:spTree>
    <p:extLst>
      <p:ext uri="{BB962C8B-B14F-4D97-AF65-F5344CB8AC3E}">
        <p14:creationId xmlns:p14="http://schemas.microsoft.com/office/powerpoint/2010/main" val="2247552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Basic Teachings of Islam</a:t>
            </a:r>
          </a:p>
        </p:txBody>
      </p:sp>
      <p:sp>
        <p:nvSpPr>
          <p:cNvPr id="4" name="Content Placeholder 3"/>
          <p:cNvSpPr>
            <a:spLocks noGrp="1"/>
          </p:cNvSpPr>
          <p:nvPr>
            <p:ph idx="1"/>
          </p:nvPr>
        </p:nvSpPr>
        <p:spPr>
          <a:xfrm>
            <a:off x="266700" y="728246"/>
            <a:ext cx="8610600" cy="5791200"/>
          </a:xfrm>
        </p:spPr>
        <p:txBody>
          <a:bodyPr>
            <a:normAutofit lnSpcReduction="10000"/>
          </a:bodyPr>
          <a:lstStyle/>
          <a:p>
            <a:pPr lvl="0"/>
            <a:r>
              <a:rPr lang="en-US" dirty="0" smtClean="0"/>
              <a:t>The Muslims have two sets of holy writings: the </a:t>
            </a:r>
            <a:r>
              <a:rPr lang="en-US" b="1" dirty="0"/>
              <a:t>Quran</a:t>
            </a:r>
            <a:r>
              <a:rPr lang="en-US" dirty="0"/>
              <a:t> and the </a:t>
            </a:r>
            <a:r>
              <a:rPr lang="en-US" b="1" dirty="0"/>
              <a:t>Hadith</a:t>
            </a:r>
            <a:r>
              <a:rPr lang="en-US" dirty="0"/>
              <a:t>. </a:t>
            </a:r>
            <a:endParaRPr lang="en-US" dirty="0" smtClean="0"/>
          </a:p>
          <a:p>
            <a:pPr lvl="0"/>
            <a:r>
              <a:rPr lang="en-US" b="1" dirty="0" smtClean="0"/>
              <a:t>The Quran </a:t>
            </a:r>
          </a:p>
          <a:p>
            <a:pPr lvl="1"/>
            <a:r>
              <a:rPr lang="en-US" dirty="0" smtClean="0"/>
              <a:t>is divided into </a:t>
            </a:r>
            <a:r>
              <a:rPr lang="en-US" dirty="0"/>
              <a:t>114 </a:t>
            </a:r>
            <a:r>
              <a:rPr lang="en-US" dirty="0" smtClean="0"/>
              <a:t>chapters (called </a:t>
            </a:r>
            <a:r>
              <a:rPr lang="en-US" b="1" i="1" dirty="0" smtClean="0"/>
              <a:t>surahs)</a:t>
            </a:r>
            <a:r>
              <a:rPr lang="en-US" dirty="0" smtClean="0"/>
              <a:t> which are each divided </a:t>
            </a:r>
            <a:r>
              <a:rPr lang="en-US" dirty="0"/>
              <a:t>into verses </a:t>
            </a:r>
            <a:r>
              <a:rPr lang="en-US" dirty="0" smtClean="0"/>
              <a:t>(called </a:t>
            </a:r>
            <a:r>
              <a:rPr lang="en-US" b="1" i="1" dirty="0"/>
              <a:t>ayat</a:t>
            </a:r>
            <a:r>
              <a:rPr lang="en-US" dirty="0"/>
              <a:t>) </a:t>
            </a:r>
            <a:endParaRPr lang="en-US" dirty="0" smtClean="0"/>
          </a:p>
          <a:p>
            <a:pPr lvl="1"/>
            <a:r>
              <a:rPr lang="en-US" dirty="0" smtClean="0"/>
              <a:t>The Quran is 55</a:t>
            </a:r>
            <a:r>
              <a:rPr lang="en-US" dirty="0"/>
              <a:t>% of the length of the NT, 14% of the length of the Bible. </a:t>
            </a:r>
            <a:endParaRPr lang="en-US" dirty="0" smtClean="0"/>
          </a:p>
          <a:p>
            <a:pPr lvl="1"/>
            <a:r>
              <a:rPr lang="en-US" dirty="0" smtClean="0"/>
              <a:t>Muslims believe that the Quran is the </a:t>
            </a:r>
            <a:r>
              <a:rPr lang="en-US" dirty="0"/>
              <a:t>word of God </a:t>
            </a:r>
            <a:r>
              <a:rPr lang="en-US" dirty="0" smtClean="0"/>
              <a:t>and that the original </a:t>
            </a:r>
            <a:r>
              <a:rPr lang="en-US" dirty="0"/>
              <a:t>exists on a heavenly tablet. </a:t>
            </a:r>
            <a:endParaRPr lang="en-US" dirty="0" smtClean="0"/>
          </a:p>
          <a:p>
            <a:pPr lvl="1"/>
            <a:r>
              <a:rPr lang="en-US" dirty="0" smtClean="0"/>
              <a:t>The </a:t>
            </a:r>
            <a:r>
              <a:rPr lang="en-US" dirty="0"/>
              <a:t>Sunni orthodox view is that the Quran is </a:t>
            </a:r>
            <a:r>
              <a:rPr lang="en-US" dirty="0" smtClean="0"/>
              <a:t>eternal and uncreated.</a:t>
            </a:r>
          </a:p>
          <a:p>
            <a:pPr lvl="0"/>
            <a:r>
              <a:rPr lang="en-US" dirty="0" smtClean="0"/>
              <a:t>The </a:t>
            </a:r>
            <a:r>
              <a:rPr lang="en-US" b="1" dirty="0"/>
              <a:t>Hadith</a:t>
            </a:r>
            <a:r>
              <a:rPr lang="en-US" dirty="0"/>
              <a:t> are the sayings and actions of </a:t>
            </a:r>
            <a:r>
              <a:rPr lang="en-US" dirty="0" smtClean="0"/>
              <a:t>Muhammad </a:t>
            </a:r>
            <a:r>
              <a:rPr lang="en-US" dirty="0"/>
              <a:t>and his companions that have been compiled into various collections. </a:t>
            </a:r>
          </a:p>
          <a:p>
            <a:pPr marL="0" lvl="0" indent="0">
              <a:buNone/>
            </a:pPr>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#39 </a:t>
            </a:r>
            <a:r>
              <a:rPr lang="en-US" sz="1600" dirty="0">
                <a:solidFill>
                  <a:prstClr val="black"/>
                </a:solidFill>
              </a:rPr>
              <a:t>– Islamic Impact Part 1</a:t>
            </a:r>
          </a:p>
        </p:txBody>
      </p:sp>
    </p:spTree>
    <p:extLst>
      <p:ext uri="{BB962C8B-B14F-4D97-AF65-F5344CB8AC3E}">
        <p14:creationId xmlns:p14="http://schemas.microsoft.com/office/powerpoint/2010/main" val="126319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Basic Teachings of Islam</a:t>
            </a:r>
          </a:p>
        </p:txBody>
      </p:sp>
      <p:sp>
        <p:nvSpPr>
          <p:cNvPr id="4" name="Content Placeholder 3"/>
          <p:cNvSpPr>
            <a:spLocks noGrp="1"/>
          </p:cNvSpPr>
          <p:nvPr>
            <p:ph idx="1"/>
          </p:nvPr>
        </p:nvSpPr>
        <p:spPr>
          <a:xfrm>
            <a:off x="266700" y="728246"/>
            <a:ext cx="8610600" cy="5791200"/>
          </a:xfrm>
        </p:spPr>
        <p:txBody>
          <a:bodyPr>
            <a:normAutofit/>
          </a:bodyPr>
          <a:lstStyle/>
          <a:p>
            <a:pPr lvl="0"/>
            <a:r>
              <a:rPr lang="en-US" dirty="0" smtClean="0"/>
              <a:t>Muslims believe that the </a:t>
            </a:r>
            <a:r>
              <a:rPr lang="en-US" dirty="0"/>
              <a:t>Quran </a:t>
            </a:r>
            <a:r>
              <a:rPr lang="en-US" dirty="0" smtClean="0"/>
              <a:t>was </a:t>
            </a:r>
            <a:r>
              <a:rPr lang="en-US" dirty="0"/>
              <a:t>sent to </a:t>
            </a:r>
            <a:r>
              <a:rPr lang="en-US" dirty="0" smtClean="0"/>
              <a:t>Gabriel </a:t>
            </a:r>
            <a:r>
              <a:rPr lang="en-US" dirty="0"/>
              <a:t>in the month of </a:t>
            </a:r>
            <a:r>
              <a:rPr lang="en-US" b="1" i="1" dirty="0" smtClean="0"/>
              <a:t>Ramadan </a:t>
            </a:r>
            <a:r>
              <a:rPr lang="en-US" dirty="0"/>
              <a:t>and then revealed piecemeal to </a:t>
            </a:r>
            <a:r>
              <a:rPr lang="en-US" dirty="0" smtClean="0"/>
              <a:t>Muhammad </a:t>
            </a:r>
            <a:r>
              <a:rPr lang="en-US" dirty="0"/>
              <a:t>over the next 22 years</a:t>
            </a:r>
            <a:r>
              <a:rPr lang="en-US" dirty="0" smtClean="0"/>
              <a:t>. </a:t>
            </a:r>
          </a:p>
          <a:p>
            <a:pPr lvl="0"/>
            <a:r>
              <a:rPr lang="en-US" dirty="0" smtClean="0"/>
              <a:t>The </a:t>
            </a:r>
            <a:r>
              <a:rPr lang="en-US" dirty="0"/>
              <a:t>month of Ramadan is the ninth month of the Muslim calendar – they don’t use a </a:t>
            </a:r>
            <a:r>
              <a:rPr lang="en-US" b="1" i="1" dirty="0"/>
              <a:t>solar</a:t>
            </a:r>
            <a:r>
              <a:rPr lang="en-US" dirty="0"/>
              <a:t> calendar, instead they use a </a:t>
            </a:r>
            <a:r>
              <a:rPr lang="en-US" b="1" i="1" dirty="0"/>
              <a:t>lunar</a:t>
            </a:r>
            <a:r>
              <a:rPr lang="en-US" dirty="0"/>
              <a:t> calendar. </a:t>
            </a:r>
            <a:endParaRPr lang="en-US" dirty="0" smtClean="0"/>
          </a:p>
          <a:p>
            <a:pPr lvl="0"/>
            <a:r>
              <a:rPr lang="en-US" dirty="0" smtClean="0"/>
              <a:t>Their </a:t>
            </a:r>
            <a:r>
              <a:rPr lang="en-US" dirty="0"/>
              <a:t>year is 10-11 days shorter than our </a:t>
            </a:r>
            <a:r>
              <a:rPr lang="en-US" dirty="0" smtClean="0"/>
              <a:t>year. </a:t>
            </a:r>
            <a:r>
              <a:rPr lang="en-US" dirty="0"/>
              <a:t>Therefore </a:t>
            </a:r>
            <a:r>
              <a:rPr lang="en-US" dirty="0" smtClean="0"/>
              <a:t>celebration of Ramadan </a:t>
            </a:r>
            <a:r>
              <a:rPr lang="en-US" dirty="0"/>
              <a:t>moves forward each year by 10-11 </a:t>
            </a:r>
            <a:r>
              <a:rPr lang="en-US" dirty="0" smtClean="0"/>
              <a:t>days on our calendar.</a:t>
            </a:r>
          </a:p>
          <a:p>
            <a:pPr lvl="0"/>
            <a:r>
              <a:rPr lang="en-US" dirty="0" smtClean="0"/>
              <a:t>On Ramadan, </a:t>
            </a:r>
            <a:r>
              <a:rPr lang="en-US" dirty="0"/>
              <a:t>the Muslims will not eat or drink (including water) from sunrise to sunset. </a:t>
            </a:r>
          </a:p>
          <a:p>
            <a:pPr lvl="0"/>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#39 </a:t>
            </a:r>
            <a:r>
              <a:rPr lang="en-US" sz="1600" dirty="0">
                <a:solidFill>
                  <a:prstClr val="black"/>
                </a:solidFill>
              </a:rPr>
              <a:t>– Islamic Impact Part 1</a:t>
            </a:r>
          </a:p>
        </p:txBody>
      </p:sp>
    </p:spTree>
    <p:extLst>
      <p:ext uri="{BB962C8B-B14F-4D97-AF65-F5344CB8AC3E}">
        <p14:creationId xmlns:p14="http://schemas.microsoft.com/office/powerpoint/2010/main" val="2139716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Basic Teachings of Islam</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pPr lvl="0"/>
            <a:r>
              <a:rPr lang="en-US" dirty="0"/>
              <a:t>In the month of Ramadan, </a:t>
            </a:r>
            <a:r>
              <a:rPr lang="en-US" b="1" dirty="0"/>
              <a:t>Laylat al-Qadr</a:t>
            </a:r>
            <a:r>
              <a:rPr lang="en-US" dirty="0"/>
              <a:t> (Night of Power - Qadr means power or predestination) is the night </a:t>
            </a:r>
            <a:r>
              <a:rPr lang="en-US" dirty="0" smtClean="0"/>
              <a:t>Muslims believe that </a:t>
            </a:r>
            <a:r>
              <a:rPr lang="en-US" dirty="0"/>
              <a:t>the Quran was </a:t>
            </a:r>
            <a:r>
              <a:rPr lang="en-US" dirty="0" smtClean="0"/>
              <a:t>first sent </a:t>
            </a:r>
            <a:r>
              <a:rPr lang="en-US" dirty="0"/>
              <a:t>down via the Angel </a:t>
            </a:r>
            <a:r>
              <a:rPr lang="en-US" dirty="0" smtClean="0"/>
              <a:t>Gabriel. </a:t>
            </a:r>
            <a:endParaRPr lang="en-US" dirty="0" smtClean="0"/>
          </a:p>
          <a:p>
            <a:pPr lvl="0"/>
            <a:r>
              <a:rPr lang="en-US" dirty="0" smtClean="0"/>
              <a:t>Muhammad </a:t>
            </a:r>
            <a:r>
              <a:rPr lang="en-US" dirty="0"/>
              <a:t>would go into a trance and sweat profusely and when he came out of this state he had portions of the Quran that he would dictate and his followers would </a:t>
            </a:r>
            <a:r>
              <a:rPr lang="en-US" dirty="0" smtClean="0"/>
              <a:t>then memorize it </a:t>
            </a:r>
            <a:r>
              <a:rPr lang="en-US" dirty="0"/>
              <a:t>(</a:t>
            </a:r>
            <a:r>
              <a:rPr lang="en-US" b="1" i="1" dirty="0"/>
              <a:t>not</a:t>
            </a:r>
            <a:r>
              <a:rPr lang="en-US" dirty="0"/>
              <a:t> </a:t>
            </a:r>
            <a:r>
              <a:rPr lang="en-US" dirty="0" smtClean="0"/>
              <a:t>write it </a:t>
            </a:r>
            <a:r>
              <a:rPr lang="en-US" dirty="0"/>
              <a:t>down).</a:t>
            </a:r>
          </a:p>
          <a:p>
            <a:pPr lvl="0"/>
            <a:r>
              <a:rPr lang="en-US" dirty="0"/>
              <a:t>Prayers said on the Night of Power </a:t>
            </a:r>
            <a:r>
              <a:rPr lang="en-US" dirty="0" smtClean="0"/>
              <a:t>are thought to have </a:t>
            </a:r>
            <a:r>
              <a:rPr lang="en-US" dirty="0"/>
              <a:t>ten times </a:t>
            </a:r>
            <a:r>
              <a:rPr lang="en-US" dirty="0" smtClean="0"/>
              <a:t>the worth and effect of </a:t>
            </a:r>
            <a:r>
              <a:rPr lang="en-US" dirty="0"/>
              <a:t>prayers said on any other night. </a:t>
            </a:r>
            <a:endParaRPr lang="en-US" dirty="0" smtClean="0"/>
          </a:p>
          <a:p>
            <a:pPr lvl="0"/>
            <a:r>
              <a:rPr lang="en-US" dirty="0" smtClean="0"/>
              <a:t>The </a:t>
            </a:r>
            <a:r>
              <a:rPr lang="en-US" dirty="0"/>
              <a:t>problem is they’re not sure exactly what night it </a:t>
            </a:r>
            <a:r>
              <a:rPr lang="en-US" dirty="0" smtClean="0"/>
              <a:t>is! They think it was probably </a:t>
            </a:r>
            <a:r>
              <a:rPr lang="en-US" dirty="0"/>
              <a:t>the 23</a:t>
            </a:r>
            <a:r>
              <a:rPr lang="en-US" baseline="30000" dirty="0"/>
              <a:t>rd</a:t>
            </a:r>
            <a:r>
              <a:rPr lang="en-US" dirty="0"/>
              <a:t> or 25</a:t>
            </a:r>
            <a:r>
              <a:rPr lang="en-US" baseline="30000" dirty="0"/>
              <a:t>th</a:t>
            </a:r>
            <a:r>
              <a:rPr lang="en-US" dirty="0"/>
              <a:t>. </a:t>
            </a:r>
            <a:endParaRPr lang="en-US" dirty="0" smtClean="0"/>
          </a:p>
          <a:p>
            <a:pPr lvl="0"/>
            <a:r>
              <a:rPr lang="en-US" dirty="0" smtClean="0"/>
              <a:t>So on </a:t>
            </a:r>
            <a:r>
              <a:rPr lang="en-US" dirty="0"/>
              <a:t>those </a:t>
            </a:r>
            <a:r>
              <a:rPr lang="en-US" dirty="0" smtClean="0"/>
              <a:t>nights during the feast of Ramadan </a:t>
            </a:r>
            <a:r>
              <a:rPr lang="en-US" dirty="0"/>
              <a:t>they stay up all night and pray.</a:t>
            </a:r>
          </a:p>
          <a:p>
            <a:pPr lvl="0"/>
            <a:endParaRPr lang="en-US" dirty="0"/>
          </a:p>
          <a:p>
            <a:pPr lvl="0"/>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solidFill>
                  <a:prstClr val="black"/>
                </a:solidFill>
              </a:rPr>
              <a:t> James White </a:t>
            </a:r>
            <a:r>
              <a:rPr lang="en-US" sz="1600" dirty="0" smtClean="0">
                <a:solidFill>
                  <a:prstClr val="black"/>
                </a:solidFill>
              </a:rPr>
              <a:t>– 2016 Church History Series #39 </a:t>
            </a:r>
            <a:r>
              <a:rPr lang="en-US" sz="1600" dirty="0">
                <a:solidFill>
                  <a:prstClr val="black"/>
                </a:solidFill>
              </a:rPr>
              <a:t>– Islamic Impact Part 1</a:t>
            </a:r>
          </a:p>
        </p:txBody>
      </p:sp>
    </p:spTree>
    <p:extLst>
      <p:ext uri="{BB962C8B-B14F-4D97-AF65-F5344CB8AC3E}">
        <p14:creationId xmlns:p14="http://schemas.microsoft.com/office/powerpoint/2010/main" val="4098396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3000" r="-33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6"/>
              </a:rPr>
              <a:t>http://yousense.info/69736c616d/islam-is-not-a-religion-of-terror-the-review-of-religions.html</a:t>
            </a:r>
            <a:endParaRPr lang="en-US" sz="1400" dirty="0">
              <a:solidFill>
                <a:prstClr val="black"/>
              </a:solidFill>
            </a:endParaRPr>
          </a:p>
        </p:txBody>
      </p:sp>
      <p:sp>
        <p:nvSpPr>
          <p:cNvPr id="7" name="Title 2"/>
          <p:cNvSpPr>
            <a:spLocks noGrp="1"/>
          </p:cNvSpPr>
          <p:nvPr>
            <p:ph type="title"/>
          </p:nvPr>
        </p:nvSpPr>
        <p:spPr>
          <a:xfrm>
            <a:off x="0" y="0"/>
            <a:ext cx="9144000" cy="1676400"/>
          </a:xfrm>
          <a:effectLst/>
        </p:spPr>
        <p:txBody>
          <a:bodyPr>
            <a:noAutofit/>
          </a:bodyPr>
          <a:lstStyle/>
          <a:p>
            <a:r>
              <a:rPr lang="en-US" sz="5400" b="1" dirty="0"/>
              <a:t>Other Interesting Facts About Islam</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pic>
        <p:nvPicPr>
          <p:cNvPr id="2" name="Muslim call to prayer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09600" y="5773947"/>
            <a:ext cx="609600" cy="609600"/>
          </a:xfrm>
          <a:prstGeom prst="rect">
            <a:avLst/>
          </a:prstGeom>
        </p:spPr>
      </p:pic>
    </p:spTree>
    <p:extLst>
      <p:ext uri="{BB962C8B-B14F-4D97-AF65-F5344CB8AC3E}">
        <p14:creationId xmlns:p14="http://schemas.microsoft.com/office/powerpoint/2010/main" val="2416886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39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480823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840930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a:bodyPr>
          <a:lstStyle/>
          <a:p>
            <a:r>
              <a:rPr lang="en-US" dirty="0" smtClean="0"/>
              <a:t>Of the things you learned today about Islam what did you find to be the most surprising or interesting?</a:t>
            </a:r>
          </a:p>
          <a:p>
            <a:r>
              <a:rPr lang="en-US" dirty="0"/>
              <a:t>From what you have learned about Islam to this point, what are some things that you think you might want to bring up if you were to have an opportunity to witness to a Muslim?</a:t>
            </a:r>
          </a:p>
          <a:p>
            <a:r>
              <a:rPr lang="en-US" dirty="0" smtClean="0"/>
              <a:t>At this point, how do you </a:t>
            </a:r>
            <a:r>
              <a:rPr lang="en-US" b="1" i="1" dirty="0" smtClean="0"/>
              <a:t>feel</a:t>
            </a:r>
            <a:r>
              <a:rPr lang="en-US" dirty="0" smtClean="0"/>
              <a:t> about the idea </a:t>
            </a:r>
            <a:r>
              <a:rPr lang="en-US" dirty="0"/>
              <a:t>of witnessing to </a:t>
            </a:r>
            <a:r>
              <a:rPr lang="en-US"/>
              <a:t>a </a:t>
            </a:r>
            <a:r>
              <a:rPr lang="en-US" smtClean="0"/>
              <a:t>Muslim?</a:t>
            </a:r>
            <a:endParaRPr lang="en-US" dirty="0"/>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435891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The native Celtic Christians did </a:t>
            </a:r>
            <a:r>
              <a:rPr lang="en-US" dirty="0"/>
              <a:t>not look with favor on pope Gregory’s mission to the Angles, Saxons and </a:t>
            </a:r>
            <a:r>
              <a:rPr lang="en-US" dirty="0" smtClean="0"/>
              <a:t>Jutes. Give two reasons why.</a:t>
            </a:r>
          </a:p>
          <a:p>
            <a:pPr lvl="1"/>
            <a:r>
              <a:rPr lang="en-US" dirty="0"/>
              <a:t>There had been 150 years of warfare in Britain between the native Christian Celts and the invading Pagan Angles, Saxons and Jutes. </a:t>
            </a:r>
          </a:p>
          <a:p>
            <a:pPr lvl="1"/>
            <a:r>
              <a:rPr lang="en-US" dirty="0" smtClean="0"/>
              <a:t>The </a:t>
            </a:r>
            <a:r>
              <a:rPr lang="en-US" dirty="0"/>
              <a:t>Celtic Christians did not like some of the religious beliefs and customs of Augustine and the Roman </a:t>
            </a:r>
            <a:r>
              <a:rPr lang="en-US" dirty="0" smtClean="0"/>
              <a:t>missionaries</a:t>
            </a:r>
          </a:p>
          <a:p>
            <a:r>
              <a:rPr lang="en-US" dirty="0" smtClean="0"/>
              <a:t>What </a:t>
            </a:r>
            <a:r>
              <a:rPr lang="en-US" b="1" i="1" dirty="0" smtClean="0"/>
              <a:t>were</a:t>
            </a:r>
            <a:r>
              <a:rPr lang="en-US" dirty="0" smtClean="0"/>
              <a:t> some of the theological differences between the Celtic and Catholic Christians?</a:t>
            </a:r>
          </a:p>
          <a:p>
            <a:pPr lvl="1"/>
            <a:r>
              <a:rPr lang="en-US" dirty="0" smtClean="0"/>
              <a:t>When to celebrate Easter</a:t>
            </a:r>
          </a:p>
          <a:p>
            <a:pPr lvl="1"/>
            <a:r>
              <a:rPr lang="en-US" dirty="0" smtClean="0"/>
              <a:t>The style of haircuts given to monks</a:t>
            </a:r>
          </a:p>
          <a:p>
            <a:pPr lvl="1"/>
            <a:r>
              <a:rPr lang="en-US" dirty="0" smtClean="0"/>
              <a:t>The role and authority of bishops and abbots</a:t>
            </a:r>
          </a:p>
          <a:p>
            <a:r>
              <a:rPr lang="en-US" dirty="0" smtClean="0"/>
              <a:t>Give the name of the man who is our </a:t>
            </a:r>
            <a:r>
              <a:rPr lang="en-US" dirty="0"/>
              <a:t>main source of information about the Christian faith in England from its origins until the 8th </a:t>
            </a:r>
            <a:r>
              <a:rPr lang="en-US" dirty="0" smtClean="0"/>
              <a:t>century, thus earning him the title: </a:t>
            </a:r>
            <a:r>
              <a:rPr lang="en-US" dirty="0"/>
              <a:t>“the father of English history”. </a:t>
            </a:r>
            <a:endParaRPr lang="en-US" dirty="0" smtClean="0"/>
          </a:p>
          <a:p>
            <a:pPr lvl="1"/>
            <a:r>
              <a:rPr lang="en-US" dirty="0"/>
              <a:t>The Venerable Bede</a:t>
            </a:r>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4581534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https://www.freepik.com/free-vector/mosque-silhouette-night-sky-with-crescent-moon-stars_870865.htm</a:t>
            </a:r>
            <a:endParaRPr lang="en-US" sz="14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The </a:t>
            </a:r>
            <a:r>
              <a:rPr lang="en-US" sz="5400" b="1" dirty="0" smtClean="0">
                <a:solidFill>
                  <a:schemeClr val="bg1"/>
                </a:solidFill>
                <a:effectLst>
                  <a:glow rad="139700">
                    <a:srgbClr val="C00000">
                      <a:alpha val="40000"/>
                    </a:srgbClr>
                  </a:glow>
                  <a:outerShdw blurRad="114300" dist="38100" dir="13500000" algn="br" rotWithShape="0">
                    <a:prstClr val="black"/>
                  </a:outerShdw>
                </a:effectLst>
              </a:rPr>
              <a:t>Rise of Islam</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531831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a:t>Muhammad was born in the city of Mecca, an important religious and trading </a:t>
            </a:r>
            <a:r>
              <a:rPr lang="en-US" dirty="0" smtClean="0"/>
              <a:t>center </a:t>
            </a:r>
            <a:r>
              <a:rPr lang="en-US" dirty="0"/>
              <a:t>near the south-western coast of central Arabia, in </a:t>
            </a:r>
            <a:r>
              <a:rPr lang="en-US" dirty="0" smtClean="0"/>
              <a:t>AD 570. </a:t>
            </a:r>
          </a:p>
          <a:p>
            <a:r>
              <a:rPr lang="en-US" dirty="0" smtClean="0"/>
              <a:t>He </a:t>
            </a:r>
            <a:r>
              <a:rPr lang="en-US" dirty="0"/>
              <a:t>belonged to the powerful Quraish tribe. </a:t>
            </a:r>
            <a:endParaRPr lang="en-US" dirty="0" smtClean="0"/>
          </a:p>
          <a:p>
            <a:r>
              <a:rPr lang="en-US" dirty="0" smtClean="0"/>
              <a:t>His </a:t>
            </a:r>
            <a:r>
              <a:rPr lang="en-US" dirty="0"/>
              <a:t>father, however, died before Muhammad’s birth, and his mother died when he was only six, so the young </a:t>
            </a:r>
            <a:r>
              <a:rPr lang="en-US" dirty="0" smtClean="0"/>
              <a:t>Muhammad was raised by his </a:t>
            </a:r>
            <a:r>
              <a:rPr lang="en-US" dirty="0"/>
              <a:t>uncle, Abu </a:t>
            </a:r>
            <a:r>
              <a:rPr lang="en-US" dirty="0" smtClean="0"/>
              <a:t>Talib.</a:t>
            </a:r>
          </a:p>
          <a:p>
            <a:r>
              <a:rPr lang="en-US" dirty="0" smtClean="0"/>
              <a:t>Abu </a:t>
            </a:r>
            <a:r>
              <a:rPr lang="en-US" dirty="0"/>
              <a:t>Talib belonged to a poor branch of the family, and Muhammad worked for him as a lowly shepherd.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3847832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But </a:t>
            </a:r>
            <a:r>
              <a:rPr lang="en-US" dirty="0"/>
              <a:t>the hardships of childhood gave way to prosperity in adulthood: Muhammad became a very successful merchant, working for a wealthy widow named Khadijah. </a:t>
            </a:r>
            <a:endParaRPr lang="en-US" dirty="0" smtClean="0"/>
          </a:p>
          <a:p>
            <a:r>
              <a:rPr lang="en-US" dirty="0" smtClean="0"/>
              <a:t>Their </a:t>
            </a:r>
            <a:r>
              <a:rPr lang="en-US" dirty="0"/>
              <a:t>relationship blossomed and deepened, and despite the fact that Khadijah was 40 years old and Muhammad only 25, they married in the year </a:t>
            </a:r>
            <a:r>
              <a:rPr lang="en-US" dirty="0" smtClean="0"/>
              <a:t>AD 595</a:t>
            </a:r>
            <a:r>
              <a:rPr lang="en-US" dirty="0"/>
              <a:t>. </a:t>
            </a:r>
            <a:endParaRPr lang="en-US" dirty="0" smtClean="0"/>
          </a:p>
          <a:p>
            <a:r>
              <a:rPr lang="en-US" dirty="0" smtClean="0"/>
              <a:t>The </a:t>
            </a:r>
            <a:r>
              <a:rPr lang="en-US" dirty="0"/>
              <a:t>marriage produced two boys and four girls; the youngest of the girls, Fatima, became Muhammad’s </a:t>
            </a:r>
            <a:r>
              <a:rPr lang="en-US" dirty="0" smtClean="0"/>
              <a:t>favorite </a:t>
            </a:r>
            <a:r>
              <a:rPr lang="en-US" dirty="0"/>
              <a:t>in later years, and married Muhammad’s cousin, Ali, who was to be Islam’s fourth </a:t>
            </a:r>
            <a:r>
              <a:rPr lang="en-US" b="1" i="1" dirty="0"/>
              <a:t>caliph</a:t>
            </a:r>
            <a:r>
              <a:rPr lang="en-US" dirty="0"/>
              <a:t> </a:t>
            </a:r>
            <a:r>
              <a:rPr lang="en-US" dirty="0" smtClean="0"/>
              <a:t> or leader (“caliph” literally </a:t>
            </a:r>
            <a:r>
              <a:rPr lang="en-US" dirty="0"/>
              <a:t>means “successor</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3942492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Muhammad’s commercial journeys from Mecca through Arabia to Syria brought him into contact with Jews and Christians, with whom he discussed religion. </a:t>
            </a:r>
            <a:endParaRPr lang="en-US" dirty="0" smtClean="0"/>
          </a:p>
          <a:p>
            <a:r>
              <a:rPr lang="en-US" dirty="0" smtClean="0"/>
              <a:t>Although </a:t>
            </a:r>
            <a:r>
              <a:rPr lang="en-US" dirty="0"/>
              <a:t>the prevailing form of Arabian religion was tribal Paganism, there was an economically powerful Jewish minority, and </a:t>
            </a:r>
            <a:r>
              <a:rPr lang="en-US" dirty="0" smtClean="0"/>
              <a:t>number of Christians as well. </a:t>
            </a:r>
          </a:p>
          <a:p>
            <a:r>
              <a:rPr lang="en-US" dirty="0" smtClean="0"/>
              <a:t>There </a:t>
            </a:r>
            <a:r>
              <a:rPr lang="en-US" dirty="0"/>
              <a:t>were also in Arabia at that time various native groups who, under Jewish and Christian influence, had become dissatisfied with the Pagan idolatry of their homeland; they began to worship the Creator-God alone, but without embracing either Judaism or Christianity. </a:t>
            </a:r>
            <a:endParaRPr lang="en-US" dirty="0" smtClean="0"/>
          </a:p>
          <a:p>
            <a:r>
              <a:rPr lang="en-US" dirty="0" smtClean="0"/>
              <a:t>Muhammad </a:t>
            </a:r>
            <a:r>
              <a:rPr lang="en-US" dirty="0"/>
              <a:t>became one of these </a:t>
            </a:r>
            <a:r>
              <a:rPr lang="en-US" dirty="0" smtClean="0"/>
              <a:t>non-Christian, non-Jewish, worshippers </a:t>
            </a:r>
            <a:r>
              <a:rPr lang="en-US" dirty="0"/>
              <a:t>of the one Creator-God.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1270505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When </a:t>
            </a:r>
            <a:r>
              <a:rPr lang="en-US" dirty="0" smtClean="0"/>
              <a:t>Muhammad </a:t>
            </a:r>
            <a:r>
              <a:rPr lang="en-US" dirty="0"/>
              <a:t>was not away on a trading journey, he adopted a habit of meditating alone in a cave </a:t>
            </a:r>
            <a:r>
              <a:rPr lang="en-US" dirty="0" smtClean="0"/>
              <a:t>near </a:t>
            </a:r>
            <a:r>
              <a:rPr lang="en-US" dirty="0"/>
              <a:t>Mecca.</a:t>
            </a:r>
          </a:p>
          <a:p>
            <a:r>
              <a:rPr lang="en-US" dirty="0" smtClean="0"/>
              <a:t>In AD 610, according </a:t>
            </a:r>
            <a:r>
              <a:rPr lang="en-US" dirty="0"/>
              <a:t>to Muhammad, the angel Gabriel appeared to him </a:t>
            </a:r>
            <a:r>
              <a:rPr lang="en-US" dirty="0" smtClean="0"/>
              <a:t>while </a:t>
            </a:r>
            <a:r>
              <a:rPr lang="en-US" dirty="0"/>
              <a:t>he was meditating in the </a:t>
            </a:r>
            <a:r>
              <a:rPr lang="en-US" dirty="0" smtClean="0"/>
              <a:t>cave</a:t>
            </a:r>
            <a:r>
              <a:rPr lang="en-US" dirty="0"/>
              <a:t>.</a:t>
            </a:r>
            <a:endParaRPr lang="en-US" dirty="0" smtClean="0"/>
          </a:p>
          <a:p>
            <a:r>
              <a:rPr lang="en-US" dirty="0"/>
              <a:t>Muhammad was </a:t>
            </a:r>
            <a:r>
              <a:rPr lang="en-US" dirty="0" smtClean="0"/>
              <a:t>terrified at </a:t>
            </a:r>
            <a:r>
              <a:rPr lang="en-US" dirty="0"/>
              <a:t>first. He did not know whether it was really the angel Gabriel or some demonic deception which had appeared to him. </a:t>
            </a:r>
            <a:endParaRPr lang="en-US" dirty="0" smtClean="0"/>
          </a:p>
          <a:p>
            <a:r>
              <a:rPr lang="en-US" dirty="0" smtClean="0"/>
              <a:t>He </a:t>
            </a:r>
            <a:r>
              <a:rPr lang="en-US" dirty="0"/>
              <a:t>rushed back home and told his wife what had happened. </a:t>
            </a:r>
            <a:endParaRPr lang="en-US" dirty="0" smtClean="0"/>
          </a:p>
          <a:p>
            <a:r>
              <a:rPr lang="en-US" dirty="0" smtClean="0"/>
              <a:t>Khadijah </a:t>
            </a:r>
            <a:r>
              <a:rPr lang="en-US" dirty="0"/>
              <a:t>believed </a:t>
            </a:r>
            <a:r>
              <a:rPr lang="en-US" dirty="0" smtClean="0"/>
              <a:t>that Muhammad’s experience was from God, because she did not believe that </a:t>
            </a:r>
            <a:r>
              <a:rPr lang="en-US" dirty="0"/>
              <a:t>God would not allow such a good man as Muhammad to be deceived. </a:t>
            </a:r>
            <a:endParaRPr lang="en-US" dirty="0" smtClean="0"/>
          </a:p>
          <a:p>
            <a:r>
              <a:rPr lang="en-US" dirty="0" smtClean="0"/>
              <a:t>So </a:t>
            </a:r>
            <a:r>
              <a:rPr lang="en-US" dirty="0"/>
              <a:t>Khadijah became, at the same time, the person who persuaded Muhammad to accept his revelation-experiences as coming from God, and also her husband’s first convert.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4286077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Rise of Islam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Muhammad </a:t>
            </a:r>
            <a:r>
              <a:rPr lang="en-US" dirty="0"/>
              <a:t>became the </a:t>
            </a:r>
            <a:r>
              <a:rPr lang="en-US" dirty="0" smtClean="0"/>
              <a:t>center </a:t>
            </a:r>
            <a:r>
              <a:rPr lang="en-US" dirty="0"/>
              <a:t>of a new religious movement in Mecca, as he began </a:t>
            </a:r>
            <a:r>
              <a:rPr lang="en-US" dirty="0" smtClean="0"/>
              <a:t>criticizing </a:t>
            </a:r>
            <a:r>
              <a:rPr lang="en-US" dirty="0"/>
              <a:t>Paganism and idolatry, and calling on people to worship Allah alone. </a:t>
            </a:r>
            <a:endParaRPr lang="en-US" dirty="0" smtClean="0"/>
          </a:p>
          <a:p>
            <a:r>
              <a:rPr lang="en-US" dirty="0" smtClean="0"/>
              <a:t>The </a:t>
            </a:r>
            <a:r>
              <a:rPr lang="en-US" dirty="0"/>
              <a:t>number of his converts grew; the most important of these earliest Muslims </a:t>
            </a:r>
            <a:r>
              <a:rPr lang="en-US" dirty="0" smtClean="0"/>
              <a:t>were: </a:t>
            </a:r>
          </a:p>
          <a:p>
            <a:pPr lvl="1"/>
            <a:r>
              <a:rPr lang="en-US" dirty="0" smtClean="0"/>
              <a:t>His young </a:t>
            </a:r>
            <a:r>
              <a:rPr lang="en-US" dirty="0"/>
              <a:t>cousin Ali, </a:t>
            </a:r>
            <a:endParaRPr lang="en-US" dirty="0" smtClean="0"/>
          </a:p>
          <a:p>
            <a:pPr lvl="1"/>
            <a:r>
              <a:rPr lang="en-US" dirty="0" smtClean="0"/>
              <a:t>His friend </a:t>
            </a:r>
            <a:r>
              <a:rPr lang="en-US" dirty="0"/>
              <a:t>Abu Bakr (who would become Islam’s first caliph), </a:t>
            </a:r>
            <a:endParaRPr lang="en-US" dirty="0" smtClean="0"/>
          </a:p>
          <a:p>
            <a:pPr lvl="1"/>
            <a:r>
              <a:rPr lang="en-US" dirty="0" smtClean="0"/>
              <a:t>His one-time </a:t>
            </a:r>
            <a:r>
              <a:rPr lang="en-US" dirty="0"/>
              <a:t>deadly enemy Omar (who would become Islam’s second caliph</a:t>
            </a:r>
            <a:r>
              <a:rPr lang="en-US" dirty="0" smtClean="0"/>
              <a:t>)</a:t>
            </a:r>
          </a:p>
          <a:p>
            <a:pPr lvl="1"/>
            <a:r>
              <a:rPr lang="en-US" dirty="0" smtClean="0"/>
              <a:t>His son-in-law </a:t>
            </a:r>
            <a:r>
              <a:rPr lang="en-US" dirty="0"/>
              <a:t>Othman (the third caliph</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a:t>
            </a:r>
            <a:r>
              <a:rPr lang="en-US" sz="1600" dirty="0"/>
              <a:t> 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271402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209658</TotalTime>
  <Words>2653</Words>
  <Application>Microsoft Office PowerPoint</Application>
  <PresentationFormat>On-screen Show (4:3)</PresentationFormat>
  <Paragraphs>160</Paragraphs>
  <Slides>27</Slides>
  <Notes>0</Notes>
  <HiddenSlides>0</HiddenSlides>
  <MMClips>1</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7_Office Theme</vt:lpstr>
      <vt:lpstr>8_Office Theme</vt:lpstr>
      <vt:lpstr>9_Office Theme</vt:lpstr>
      <vt:lpstr>14_Office Theme</vt:lpstr>
      <vt:lpstr>PowerPoint Presentation</vt:lpstr>
      <vt:lpstr>Review</vt:lpstr>
      <vt:lpstr>Review</vt:lpstr>
      <vt:lpstr>The Rise of Islam</vt:lpstr>
      <vt:lpstr>The Rise of Islam</vt:lpstr>
      <vt:lpstr>The Rise of Islam</vt:lpstr>
      <vt:lpstr>The Rise of Islam</vt:lpstr>
      <vt:lpstr>The Rise of Islam</vt:lpstr>
      <vt:lpstr>The Rise of Islam</vt:lpstr>
      <vt:lpstr>The Rise of Islam</vt:lpstr>
      <vt:lpstr>The Rise of Islam</vt:lpstr>
      <vt:lpstr>The Rise of Islam</vt:lpstr>
      <vt:lpstr>The Rise of Islam</vt:lpstr>
      <vt:lpstr>The Hejira from Mecca to Medina</vt:lpstr>
      <vt:lpstr>The Rise of Islam</vt:lpstr>
      <vt:lpstr>The Rise of Islam</vt:lpstr>
      <vt:lpstr>The Rise of Islam</vt:lpstr>
      <vt:lpstr>Islamic Expansion</vt:lpstr>
      <vt:lpstr>The Basic Teachings of Islam</vt:lpstr>
      <vt:lpstr>The Basic Teachings of Islam</vt:lpstr>
      <vt:lpstr>The Basic Teachings of Islam</vt:lpstr>
      <vt:lpstr>The Basic Teachings of Islam</vt:lpstr>
      <vt:lpstr>The Basic Teachings of Islam</vt:lpstr>
      <vt:lpstr>Other Interesting Facts About Islam</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3556</cp:revision>
  <cp:lastPrinted>2019-08-18T17:40:19Z</cp:lastPrinted>
  <dcterms:created xsi:type="dcterms:W3CDTF">2018-06-08T00:19:32Z</dcterms:created>
  <dcterms:modified xsi:type="dcterms:W3CDTF">2019-08-21T00:11:07Z</dcterms:modified>
</cp:coreProperties>
</file>