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712" r:id="rId2"/>
    <p:sldMasterId id="2147485736" r:id="rId3"/>
    <p:sldMasterId id="2147485760" r:id="rId4"/>
  </p:sldMasterIdLst>
  <p:notesMasterIdLst>
    <p:notesMasterId r:id="rId35"/>
  </p:notesMasterIdLst>
  <p:handoutMasterIdLst>
    <p:handoutMasterId r:id="rId36"/>
  </p:handoutMasterIdLst>
  <p:sldIdLst>
    <p:sldId id="1963" r:id="rId5"/>
    <p:sldId id="1964" r:id="rId6"/>
    <p:sldId id="1976" r:id="rId7"/>
    <p:sldId id="1965" r:id="rId8"/>
    <p:sldId id="1970" r:id="rId9"/>
    <p:sldId id="1971" r:id="rId10"/>
    <p:sldId id="1972" r:id="rId11"/>
    <p:sldId id="1990" r:id="rId12"/>
    <p:sldId id="1973" r:id="rId13"/>
    <p:sldId id="1974" r:id="rId14"/>
    <p:sldId id="1966" r:id="rId15"/>
    <p:sldId id="1977" r:id="rId16"/>
    <p:sldId id="1978" r:id="rId17"/>
    <p:sldId id="1979" r:id="rId18"/>
    <p:sldId id="1980" r:id="rId19"/>
    <p:sldId id="1981" r:id="rId20"/>
    <p:sldId id="1982" r:id="rId21"/>
    <p:sldId id="1983" r:id="rId22"/>
    <p:sldId id="1984" r:id="rId23"/>
    <p:sldId id="1985" r:id="rId24"/>
    <p:sldId id="1986" r:id="rId25"/>
    <p:sldId id="1987" r:id="rId26"/>
    <p:sldId id="1988" r:id="rId27"/>
    <p:sldId id="1991" r:id="rId28"/>
    <p:sldId id="1992" r:id="rId29"/>
    <p:sldId id="1993" r:id="rId30"/>
    <p:sldId id="1995" r:id="rId31"/>
    <p:sldId id="1996" r:id="rId32"/>
    <p:sldId id="1997" r:id="rId33"/>
    <p:sldId id="1998"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8/25/2019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8/25/2019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387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8809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124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717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3819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63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441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99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12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553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466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822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6825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8523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130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909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673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926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4671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0498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7128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825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4721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3214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5523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439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236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232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8308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209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5444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051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006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8522834"/>
      </p:ext>
    </p:extLst>
  </p:cSld>
  <p:clrMap bg1="lt1" tx1="dk1" bg2="lt2" tx2="dk2" accent1="accent1" accent2="accent2" accent3="accent3" accent4="accent4" accent5="accent5" accent6="accent6" hlink="hlink" folHlink="folHlink"/>
  <p:sldLayoutIdLst>
    <p:sldLayoutId id="2147485713" r:id="rId1"/>
    <p:sldLayoutId id="2147485714" r:id="rId2"/>
    <p:sldLayoutId id="2147485715" r:id="rId3"/>
    <p:sldLayoutId id="2147485716" r:id="rId4"/>
    <p:sldLayoutId id="2147485717" r:id="rId5"/>
    <p:sldLayoutId id="2147485718" r:id="rId6"/>
    <p:sldLayoutId id="2147485719" r:id="rId7"/>
    <p:sldLayoutId id="2147485720" r:id="rId8"/>
    <p:sldLayoutId id="2147485721" r:id="rId9"/>
    <p:sldLayoutId id="2147485722" r:id="rId10"/>
    <p:sldLayoutId id="2147485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023743"/>
      </p:ext>
    </p:extLst>
  </p:cSld>
  <p:clrMap bg1="lt1" tx1="dk1" bg2="lt2" tx2="dk2" accent1="accent1" accent2="accent2" accent3="accent3" accent4="accent4" accent5="accent5" accent6="accent6" hlink="hlink" folHlink="folHlink"/>
  <p:sldLayoutIdLst>
    <p:sldLayoutId id="2147485737"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353896"/>
      </p:ext>
    </p:extLst>
  </p:cSld>
  <p:clrMap bg1="lt1" tx1="dk1" bg2="lt2" tx2="dk2" accent1="accent1" accent2="accent2" accent3="accent3" accent4="accent4" accent5="accent5" accent6="accent6" hlink="hlink" folHlink="folHlink"/>
  <p:sldLayoutIdLst>
    <p:sldLayoutId id="2147485761" r:id="rId1"/>
    <p:sldLayoutId id="2147485762" r:id="rId2"/>
    <p:sldLayoutId id="2147485763" r:id="rId3"/>
    <p:sldLayoutId id="2147485764" r:id="rId4"/>
    <p:sldLayoutId id="2147485765" r:id="rId5"/>
    <p:sldLayoutId id="2147485766" r:id="rId6"/>
    <p:sldLayoutId id="2147485767" r:id="rId7"/>
    <p:sldLayoutId id="2147485768" r:id="rId8"/>
    <p:sldLayoutId id="2147485769" r:id="rId9"/>
    <p:sldLayoutId id="2147485770" r:id="rId10"/>
    <p:sldLayoutId id="2147485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islamandwesterncivilisation.com/posts/islam-a-religion-of-peace/historical-reality-muslim-conques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0.xml"/><Relationship Id="rId1" Type="http://schemas.openxmlformats.org/officeDocument/2006/relationships/themeOverride" Target="../theme/themeOverride21.xml"/><Relationship Id="rId4" Type="http://schemas.openxmlformats.org/officeDocument/2006/relationships/hyperlink" Target="https://www.hopehelps.org/volunteer-appreciation-week-201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yousense.info/69736c616d/islam-is-not-a-religion-of-terror-the-review-of-religion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Kaaba#/media/File:Al-Haram_mosque_-_Flickr_-_Al_Jazeera_English.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cAQXApsh49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lack_Ston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Black_Stone"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628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Kaaba and the Black Stone</a:t>
            </a:r>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smtClean="0"/>
              <a:t>Muslims believe that </a:t>
            </a:r>
            <a:r>
              <a:rPr lang="en-US" dirty="0"/>
              <a:t>the Kaaba was originally built by Abraham and Ishmael. </a:t>
            </a:r>
            <a:endParaRPr lang="en-US" dirty="0" smtClean="0"/>
          </a:p>
          <a:p>
            <a:pPr lvl="0"/>
            <a:r>
              <a:rPr lang="en-US" dirty="0" smtClean="0"/>
              <a:t>According to Muslims, it was </a:t>
            </a:r>
            <a:r>
              <a:rPr lang="en-US" b="1" i="1" dirty="0" smtClean="0"/>
              <a:t>Ishmael</a:t>
            </a:r>
            <a:r>
              <a:rPr lang="en-US" dirty="0"/>
              <a:t>, the father of the Arabs,</a:t>
            </a:r>
            <a:r>
              <a:rPr lang="en-US" dirty="0" smtClean="0"/>
              <a:t> who was </a:t>
            </a:r>
            <a:r>
              <a:rPr lang="en-US" dirty="0"/>
              <a:t>offered on the </a:t>
            </a:r>
            <a:r>
              <a:rPr lang="en-US" dirty="0" smtClean="0"/>
              <a:t>alter by Abraham, </a:t>
            </a:r>
            <a:r>
              <a:rPr lang="en-US" b="1" i="1" dirty="0" smtClean="0"/>
              <a:t>not</a:t>
            </a:r>
            <a:r>
              <a:rPr lang="en-US" dirty="0" smtClean="0"/>
              <a:t> Isaac (cf. Genesis 22).</a:t>
            </a:r>
            <a:endParaRPr lang="en-US" dirty="0"/>
          </a:p>
          <a:p>
            <a:pPr lvl="0"/>
            <a:r>
              <a:rPr lang="en-US" dirty="0" smtClean="0"/>
              <a:t>Historically, there </a:t>
            </a:r>
            <a:r>
              <a:rPr lang="en-US" dirty="0"/>
              <a:t>is no evidence that Abraham ever </a:t>
            </a:r>
            <a:r>
              <a:rPr lang="en-US" dirty="0" smtClean="0"/>
              <a:t>even </a:t>
            </a:r>
            <a:r>
              <a:rPr lang="en-US" b="1" i="1" dirty="0" smtClean="0"/>
              <a:t>went</a:t>
            </a:r>
            <a:r>
              <a:rPr lang="en-US" dirty="0" smtClean="0"/>
              <a:t> to Mecca.</a:t>
            </a:r>
            <a:endParaRPr lang="en-US" dirty="0"/>
          </a:p>
          <a:p>
            <a:pPr lvl="0"/>
            <a:r>
              <a:rPr lang="en-US" dirty="0" smtClean="0"/>
              <a:t>The Muslims believe that over </a:t>
            </a:r>
            <a:r>
              <a:rPr lang="en-US" dirty="0"/>
              <a:t>time the Kaaba became </a:t>
            </a:r>
            <a:r>
              <a:rPr lang="en-US" dirty="0" smtClean="0"/>
              <a:t>corrupted so </a:t>
            </a:r>
            <a:r>
              <a:rPr lang="en-US" dirty="0"/>
              <a:t>that by the time of </a:t>
            </a:r>
            <a:r>
              <a:rPr lang="en-US" dirty="0" smtClean="0"/>
              <a:t>Muhammad it had become a </a:t>
            </a:r>
            <a:r>
              <a:rPr lang="en-US" dirty="0"/>
              <a:t>place of polytheistic </a:t>
            </a:r>
            <a:r>
              <a:rPr lang="en-US" dirty="0" smtClean="0"/>
              <a:t>idolatry.</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James White </a:t>
            </a:r>
            <a:r>
              <a:rPr lang="en-US" sz="1600" dirty="0" smtClean="0"/>
              <a:t>– 2016 Church History Series #39 </a:t>
            </a:r>
            <a:r>
              <a:rPr lang="en-US" sz="1600" dirty="0"/>
              <a:t>– Islamic Impact Part 1</a:t>
            </a:r>
            <a:endParaRPr lang="en-US" sz="1600" dirty="0">
              <a:solidFill>
                <a:prstClr val="black"/>
              </a:solidFill>
            </a:endParaRPr>
          </a:p>
        </p:txBody>
      </p:sp>
    </p:spTree>
    <p:extLst>
      <p:ext uri="{BB962C8B-B14F-4D97-AF65-F5344CB8AC3E}">
        <p14:creationId xmlns:p14="http://schemas.microsoft.com/office/powerpoint/2010/main" val="1744272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Seriousness of Committing Shirk</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pPr lvl="0"/>
            <a:r>
              <a:rPr lang="en-US" dirty="0" smtClean="0"/>
              <a:t>Muhammad’s </a:t>
            </a:r>
            <a:r>
              <a:rPr lang="en-US" dirty="0"/>
              <a:t>parents died as </a:t>
            </a:r>
            <a:r>
              <a:rPr lang="en-US" b="1" dirty="0"/>
              <a:t>Mushrikun</a:t>
            </a:r>
            <a:r>
              <a:rPr lang="en-US" dirty="0"/>
              <a:t> (comes from the term </a:t>
            </a:r>
            <a:r>
              <a:rPr lang="en-US" b="1" i="1" dirty="0"/>
              <a:t>shirk</a:t>
            </a:r>
            <a:r>
              <a:rPr lang="en-US" dirty="0"/>
              <a:t> – Mu in Arabic is a participle). </a:t>
            </a:r>
            <a:endParaRPr lang="en-US" dirty="0" smtClean="0"/>
          </a:p>
          <a:p>
            <a:pPr lvl="0"/>
            <a:r>
              <a:rPr lang="en-US" dirty="0" smtClean="0"/>
              <a:t>Muhammad </a:t>
            </a:r>
            <a:r>
              <a:rPr lang="en-US" dirty="0"/>
              <a:t>asked for the right to intercede for his parents after their death, but </a:t>
            </a:r>
            <a:r>
              <a:rPr lang="en-US" dirty="0" smtClean="0"/>
              <a:t>because they were guilty of shirk, Allah </a:t>
            </a:r>
            <a:r>
              <a:rPr lang="en-US" dirty="0"/>
              <a:t>would not allow it. </a:t>
            </a:r>
            <a:endParaRPr lang="en-US" dirty="0" smtClean="0"/>
          </a:p>
          <a:p>
            <a:pPr lvl="0"/>
            <a:r>
              <a:rPr lang="en-US" dirty="0" smtClean="0"/>
              <a:t>In Islam, there </a:t>
            </a:r>
            <a:r>
              <a:rPr lang="en-US" dirty="0"/>
              <a:t>is </a:t>
            </a:r>
            <a:r>
              <a:rPr lang="en-US" dirty="0" smtClean="0"/>
              <a:t>only </a:t>
            </a:r>
            <a:r>
              <a:rPr lang="en-US" b="1" i="1" dirty="0" smtClean="0"/>
              <a:t>one</a:t>
            </a:r>
            <a:r>
              <a:rPr lang="en-US" dirty="0" smtClean="0"/>
              <a:t> example of “forgiveness” </a:t>
            </a:r>
            <a:r>
              <a:rPr lang="en-US" dirty="0"/>
              <a:t>for </a:t>
            </a:r>
            <a:r>
              <a:rPr lang="en-US" dirty="0" smtClean="0"/>
              <a:t>shirk: Muhammad’s </a:t>
            </a:r>
            <a:r>
              <a:rPr lang="en-US" dirty="0"/>
              <a:t>uncle, Abu Talib</a:t>
            </a:r>
            <a:r>
              <a:rPr lang="en-US" dirty="0" smtClean="0"/>
              <a:t>.</a:t>
            </a:r>
          </a:p>
          <a:p>
            <a:pPr lvl="0"/>
            <a:r>
              <a:rPr lang="en-US" dirty="0" smtClean="0"/>
              <a:t>Muhammad had approached his </a:t>
            </a:r>
            <a:r>
              <a:rPr lang="en-US" dirty="0"/>
              <a:t>uncle </a:t>
            </a:r>
            <a:r>
              <a:rPr lang="en-US" dirty="0" smtClean="0"/>
              <a:t>when Abu </a:t>
            </a:r>
            <a:r>
              <a:rPr lang="en-US" dirty="0"/>
              <a:t>was on his deathbed and told him </a:t>
            </a:r>
            <a:r>
              <a:rPr lang="en-US" dirty="0" smtClean="0"/>
              <a:t>that he </a:t>
            </a:r>
            <a:r>
              <a:rPr lang="en-US" dirty="0"/>
              <a:t>needed </a:t>
            </a:r>
            <a:r>
              <a:rPr lang="en-US" dirty="0" smtClean="0"/>
              <a:t>recite the </a:t>
            </a:r>
            <a:r>
              <a:rPr lang="en-US" b="1" dirty="0"/>
              <a:t>Shahada</a:t>
            </a:r>
            <a:r>
              <a:rPr lang="en-US" dirty="0" smtClean="0"/>
              <a:t> and become a Muslim. </a:t>
            </a:r>
            <a:r>
              <a:rPr lang="en-US" dirty="0"/>
              <a:t>But his uncle would not do it. </a:t>
            </a:r>
          </a:p>
          <a:p>
            <a:pPr lvl="0"/>
            <a:r>
              <a:rPr lang="en-US" dirty="0" smtClean="0"/>
              <a:t>After his uncle </a:t>
            </a:r>
            <a:r>
              <a:rPr lang="en-US" dirty="0"/>
              <a:t>died, </a:t>
            </a:r>
            <a:r>
              <a:rPr lang="en-US" dirty="0" smtClean="0"/>
              <a:t>Muhammad </a:t>
            </a:r>
            <a:r>
              <a:rPr lang="en-US" dirty="0"/>
              <a:t>made intercession for </a:t>
            </a:r>
            <a:r>
              <a:rPr lang="en-US" dirty="0" smtClean="0"/>
              <a:t>him </a:t>
            </a:r>
            <a:r>
              <a:rPr lang="en-US" dirty="0"/>
              <a:t>and </a:t>
            </a:r>
            <a:r>
              <a:rPr lang="en-US" dirty="0" smtClean="0"/>
              <a:t>Allah’s response was to give Abu </a:t>
            </a:r>
            <a:r>
              <a:rPr lang="en-US" dirty="0"/>
              <a:t>Talib </a:t>
            </a:r>
            <a:r>
              <a:rPr lang="en-US" dirty="0" smtClean="0"/>
              <a:t>“</a:t>
            </a:r>
            <a:r>
              <a:rPr lang="en-US" dirty="0"/>
              <a:t>the best spot in hell”. </a:t>
            </a:r>
          </a:p>
          <a:p>
            <a:pPr lvl="0"/>
            <a:r>
              <a:rPr lang="en-US" dirty="0"/>
              <a:t>One </a:t>
            </a:r>
            <a:r>
              <a:rPr lang="en-US" dirty="0" smtClean="0"/>
              <a:t>description given </a:t>
            </a:r>
            <a:r>
              <a:rPr lang="en-US" dirty="0"/>
              <a:t>of “the best spot in hell” is </a:t>
            </a:r>
            <a:r>
              <a:rPr lang="en-US" dirty="0" smtClean="0"/>
              <a:t>that his uncle is </a:t>
            </a:r>
            <a:r>
              <a:rPr lang="en-US" dirty="0"/>
              <a:t>standing in fire that’s so hot that his brains boil</a:t>
            </a:r>
            <a:r>
              <a:rPr lang="en-US" dirty="0" smtClean="0"/>
              <a:t>.</a:t>
            </a:r>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#39 </a:t>
            </a:r>
            <a:r>
              <a:rPr lang="en-US" sz="1600" dirty="0">
                <a:solidFill>
                  <a:prstClr val="black"/>
                </a:solidFill>
              </a:rPr>
              <a:t>– Islamic Impact Part 1</a:t>
            </a:r>
          </a:p>
        </p:txBody>
      </p:sp>
    </p:spTree>
    <p:extLst>
      <p:ext uri="{BB962C8B-B14F-4D97-AF65-F5344CB8AC3E}">
        <p14:creationId xmlns:p14="http://schemas.microsoft.com/office/powerpoint/2010/main" val="3318571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Hadith of the Man Who Killed 99 Men</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A man who </a:t>
            </a:r>
            <a:r>
              <a:rPr lang="en-US" dirty="0" smtClean="0"/>
              <a:t>murdered </a:t>
            </a:r>
            <a:r>
              <a:rPr lang="en-US" dirty="0"/>
              <a:t>99 people </a:t>
            </a:r>
            <a:r>
              <a:rPr lang="en-US" dirty="0" smtClean="0"/>
              <a:t>went </a:t>
            </a:r>
            <a:r>
              <a:rPr lang="en-US" dirty="0"/>
              <a:t>to a </a:t>
            </a:r>
            <a:r>
              <a:rPr lang="en-US" b="1" i="1" dirty="0"/>
              <a:t>priest</a:t>
            </a:r>
            <a:r>
              <a:rPr lang="en-US" dirty="0"/>
              <a:t> and </a:t>
            </a:r>
            <a:r>
              <a:rPr lang="en-US" dirty="0" smtClean="0"/>
              <a:t>asked </a:t>
            </a:r>
            <a:r>
              <a:rPr lang="en-US" dirty="0"/>
              <a:t>the priest if God </a:t>
            </a:r>
            <a:r>
              <a:rPr lang="en-US" dirty="0" smtClean="0"/>
              <a:t>would </a:t>
            </a:r>
            <a:r>
              <a:rPr lang="en-US" dirty="0"/>
              <a:t>accept his repentance. </a:t>
            </a:r>
            <a:endParaRPr lang="en-US" dirty="0" smtClean="0"/>
          </a:p>
          <a:p>
            <a:r>
              <a:rPr lang="en-US" dirty="0"/>
              <a:t>T</a:t>
            </a:r>
            <a:r>
              <a:rPr lang="en-US" dirty="0" smtClean="0"/>
              <a:t>he priest</a:t>
            </a:r>
            <a:r>
              <a:rPr lang="en-US" dirty="0"/>
              <a:t>, knowing what he </a:t>
            </a:r>
            <a:r>
              <a:rPr lang="en-US" dirty="0" smtClean="0"/>
              <a:t>had </a:t>
            </a:r>
            <a:r>
              <a:rPr lang="en-US" dirty="0"/>
              <a:t>done, </a:t>
            </a:r>
            <a:r>
              <a:rPr lang="en-US" dirty="0" smtClean="0"/>
              <a:t> said no</a:t>
            </a:r>
            <a:r>
              <a:rPr lang="en-US" dirty="0"/>
              <a:t>. And so </a:t>
            </a:r>
            <a:r>
              <a:rPr lang="en-US" dirty="0" smtClean="0"/>
              <a:t>the man killed </a:t>
            </a:r>
            <a:r>
              <a:rPr lang="en-US" dirty="0"/>
              <a:t>the </a:t>
            </a:r>
            <a:r>
              <a:rPr lang="en-US" dirty="0" smtClean="0"/>
              <a:t>priest!</a:t>
            </a:r>
            <a:endParaRPr lang="en-US" sz="2200" dirty="0"/>
          </a:p>
          <a:p>
            <a:r>
              <a:rPr lang="en-US" dirty="0"/>
              <a:t>Then </a:t>
            </a:r>
            <a:r>
              <a:rPr lang="en-US" dirty="0" smtClean="0"/>
              <a:t>the man went </a:t>
            </a:r>
            <a:r>
              <a:rPr lang="en-US" dirty="0"/>
              <a:t>to a </a:t>
            </a:r>
            <a:r>
              <a:rPr lang="en-US" b="1" i="1" dirty="0"/>
              <a:t>scholar</a:t>
            </a:r>
            <a:r>
              <a:rPr lang="en-US" dirty="0"/>
              <a:t> and </a:t>
            </a:r>
            <a:r>
              <a:rPr lang="en-US" dirty="0" smtClean="0"/>
              <a:t>asked </a:t>
            </a:r>
            <a:r>
              <a:rPr lang="en-US" dirty="0"/>
              <a:t>if God </a:t>
            </a:r>
            <a:r>
              <a:rPr lang="en-US" dirty="0" smtClean="0"/>
              <a:t>would </a:t>
            </a:r>
            <a:r>
              <a:rPr lang="en-US" dirty="0"/>
              <a:t>accept his repentance. </a:t>
            </a:r>
            <a:endParaRPr lang="en-US" dirty="0" smtClean="0"/>
          </a:p>
          <a:p>
            <a:r>
              <a:rPr lang="en-US" dirty="0" smtClean="0"/>
              <a:t>The </a:t>
            </a:r>
            <a:r>
              <a:rPr lang="en-US" dirty="0"/>
              <a:t>scholar </a:t>
            </a:r>
            <a:r>
              <a:rPr lang="en-US" dirty="0" smtClean="0"/>
              <a:t>told </a:t>
            </a:r>
            <a:r>
              <a:rPr lang="en-US" dirty="0"/>
              <a:t>him to go to such and such a </a:t>
            </a:r>
            <a:r>
              <a:rPr lang="en-US" dirty="0" smtClean="0"/>
              <a:t>city, that the </a:t>
            </a:r>
            <a:r>
              <a:rPr lang="en-US" dirty="0"/>
              <a:t>people there </a:t>
            </a:r>
            <a:r>
              <a:rPr lang="en-US" dirty="0" smtClean="0"/>
              <a:t>were </a:t>
            </a:r>
            <a:r>
              <a:rPr lang="en-US" dirty="0"/>
              <a:t>particularly godly and they </a:t>
            </a:r>
            <a:r>
              <a:rPr lang="en-US" dirty="0" smtClean="0"/>
              <a:t>would </a:t>
            </a:r>
            <a:r>
              <a:rPr lang="en-US" dirty="0"/>
              <a:t>instruct him how he </a:t>
            </a:r>
            <a:r>
              <a:rPr lang="en-US" dirty="0" smtClean="0"/>
              <a:t>should do repentance </a:t>
            </a:r>
            <a:r>
              <a:rPr lang="en-US" dirty="0"/>
              <a:t>so as to be accepted by God.</a:t>
            </a:r>
            <a:endParaRPr lang="en-US" sz="2200" dirty="0"/>
          </a:p>
          <a:p>
            <a:r>
              <a:rPr lang="en-US" dirty="0"/>
              <a:t>As </a:t>
            </a:r>
            <a:r>
              <a:rPr lang="en-US" dirty="0" smtClean="0"/>
              <a:t>the man was going to that city, </a:t>
            </a:r>
            <a:r>
              <a:rPr lang="en-US" dirty="0"/>
              <a:t>the “time for his death” </a:t>
            </a:r>
            <a:r>
              <a:rPr lang="en-US" dirty="0" smtClean="0"/>
              <a:t>came. </a:t>
            </a:r>
            <a:endParaRPr lang="en-US" sz="2200"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1668125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Hadith of the Man Who Killed 99 Men</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b="1" dirty="0" smtClean="0"/>
              <a:t>Note: </a:t>
            </a:r>
            <a:r>
              <a:rPr lang="en-US" dirty="0" smtClean="0"/>
              <a:t>There </a:t>
            </a:r>
            <a:r>
              <a:rPr lang="en-US" dirty="0"/>
              <a:t>is </a:t>
            </a:r>
            <a:r>
              <a:rPr lang="en-US" dirty="0" smtClean="0"/>
              <a:t>another </a:t>
            </a:r>
            <a:r>
              <a:rPr lang="en-US" dirty="0"/>
              <a:t>Hadith that says that 40 days after </a:t>
            </a:r>
            <a:r>
              <a:rPr lang="en-US" dirty="0" smtClean="0"/>
              <a:t>someone is conceived, </a:t>
            </a:r>
            <a:r>
              <a:rPr lang="en-US" dirty="0"/>
              <a:t>an angel comes and writes </a:t>
            </a:r>
            <a:r>
              <a:rPr lang="en-US" dirty="0" smtClean="0"/>
              <a:t>a </a:t>
            </a:r>
            <a:r>
              <a:rPr lang="en-US" dirty="0"/>
              <a:t>certain number of </a:t>
            </a:r>
            <a:r>
              <a:rPr lang="en-US" dirty="0" smtClean="0"/>
              <a:t>things that will happen to that person: </a:t>
            </a:r>
            <a:endParaRPr lang="en-US" dirty="0"/>
          </a:p>
          <a:p>
            <a:pPr lvl="1"/>
            <a:r>
              <a:rPr lang="en-US" dirty="0" smtClean="0"/>
              <a:t>Whether they </a:t>
            </a:r>
            <a:r>
              <a:rPr lang="en-US" dirty="0"/>
              <a:t>will be male or female, </a:t>
            </a:r>
          </a:p>
          <a:p>
            <a:pPr lvl="1"/>
            <a:r>
              <a:rPr lang="en-US" dirty="0" smtClean="0"/>
              <a:t>Whether they’re </a:t>
            </a:r>
            <a:r>
              <a:rPr lang="en-US" dirty="0"/>
              <a:t>going to be successful or not, </a:t>
            </a:r>
          </a:p>
          <a:p>
            <a:pPr lvl="1"/>
            <a:r>
              <a:rPr lang="en-US" dirty="0" smtClean="0"/>
              <a:t>The </a:t>
            </a:r>
            <a:r>
              <a:rPr lang="en-US" dirty="0"/>
              <a:t>day of </a:t>
            </a:r>
            <a:r>
              <a:rPr lang="en-US" dirty="0" smtClean="0"/>
              <a:t>their </a:t>
            </a:r>
            <a:r>
              <a:rPr lang="en-US" dirty="0"/>
              <a:t>death,</a:t>
            </a:r>
          </a:p>
          <a:p>
            <a:pPr lvl="1"/>
            <a:r>
              <a:rPr lang="en-US" dirty="0" smtClean="0"/>
              <a:t>Whether they’re </a:t>
            </a:r>
            <a:r>
              <a:rPr lang="en-US" dirty="0"/>
              <a:t>going to heaven or hell</a:t>
            </a:r>
            <a:r>
              <a:rPr lang="en-US" dirty="0" smtClean="0"/>
              <a:t>.</a:t>
            </a:r>
          </a:p>
          <a:p>
            <a:r>
              <a:rPr lang="en-US" dirty="0" smtClean="0"/>
              <a:t>That </a:t>
            </a:r>
            <a:r>
              <a:rPr lang="en-US" dirty="0"/>
              <a:t>same Hadith says that there are people who do the deeds of the people of the fire for their </a:t>
            </a:r>
            <a:r>
              <a:rPr lang="en-US" b="1" i="1" dirty="0"/>
              <a:t>entire life</a:t>
            </a:r>
            <a:r>
              <a:rPr lang="en-US" dirty="0"/>
              <a:t> (rebellion, sin) until they are a </a:t>
            </a:r>
            <a:r>
              <a:rPr lang="en-US" dirty="0" smtClean="0"/>
              <a:t>“hands breadth” </a:t>
            </a:r>
            <a:r>
              <a:rPr lang="en-US" dirty="0"/>
              <a:t>from entering into the fire and then what is written of them overcomes them and they enter into </a:t>
            </a:r>
            <a:r>
              <a:rPr lang="en-US" b="1" dirty="0" smtClean="0"/>
              <a:t>Jannah</a:t>
            </a:r>
            <a:r>
              <a:rPr lang="en-US" dirty="0" smtClean="0"/>
              <a:t> (paradise). </a:t>
            </a:r>
            <a:endParaRPr lang="en-US" dirty="0"/>
          </a:p>
          <a:p>
            <a:r>
              <a:rPr lang="en-US" dirty="0" smtClean="0"/>
              <a:t>Likewise, it says there </a:t>
            </a:r>
            <a:r>
              <a:rPr lang="en-US" dirty="0"/>
              <a:t>are people who do the deeds of the people of paradise their </a:t>
            </a:r>
            <a:r>
              <a:rPr lang="en-US" b="1" i="1" dirty="0"/>
              <a:t>entire life</a:t>
            </a:r>
            <a:r>
              <a:rPr lang="en-US" dirty="0"/>
              <a:t>, they’re righteous people, until they are a </a:t>
            </a:r>
            <a:r>
              <a:rPr lang="en-US" dirty="0" smtClean="0"/>
              <a:t>“hands breadth” </a:t>
            </a:r>
            <a:r>
              <a:rPr lang="en-US" dirty="0"/>
              <a:t>from entering into </a:t>
            </a:r>
            <a:r>
              <a:rPr lang="en-US" dirty="0" smtClean="0"/>
              <a:t>paradise </a:t>
            </a:r>
            <a:r>
              <a:rPr lang="en-US" dirty="0"/>
              <a:t>and then what is written of them overcomes them and they go to hell fire. </a:t>
            </a:r>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3365172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Hadith of the Man Who Killed 99 Men</a:t>
            </a:r>
            <a:endParaRPr lang="en-US" sz="4000" b="1" dirty="0"/>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r>
              <a:rPr lang="en-US" dirty="0"/>
              <a:t>So </a:t>
            </a:r>
            <a:r>
              <a:rPr lang="en-US" dirty="0" smtClean="0"/>
              <a:t>when it says the </a:t>
            </a:r>
            <a:r>
              <a:rPr lang="en-US" dirty="0"/>
              <a:t>murderer </a:t>
            </a:r>
            <a:r>
              <a:rPr lang="en-US" dirty="0" smtClean="0"/>
              <a:t>was going </a:t>
            </a:r>
            <a:r>
              <a:rPr lang="en-US" dirty="0"/>
              <a:t>to the city and the “time of his death </a:t>
            </a:r>
            <a:r>
              <a:rPr lang="en-US" dirty="0" smtClean="0"/>
              <a:t>came” it is </a:t>
            </a:r>
            <a:r>
              <a:rPr lang="en-US" dirty="0"/>
              <a:t>a </a:t>
            </a:r>
            <a:r>
              <a:rPr lang="en-US" dirty="0" smtClean="0"/>
              <a:t>referring </a:t>
            </a:r>
            <a:r>
              <a:rPr lang="en-US" dirty="0"/>
              <a:t>to the </a:t>
            </a:r>
            <a:r>
              <a:rPr lang="en-US" dirty="0" smtClean="0"/>
              <a:t>idea that an </a:t>
            </a:r>
            <a:r>
              <a:rPr lang="en-US" dirty="0"/>
              <a:t>angel </a:t>
            </a:r>
            <a:r>
              <a:rPr lang="en-US" dirty="0" smtClean="0"/>
              <a:t>had already written down the time of his death.</a:t>
            </a:r>
          </a:p>
          <a:p>
            <a:pPr marL="342900" lvl="1" indent="-342900">
              <a:buFont typeface="Arial" panose="020B0604020202020204" pitchFamily="34" charset="0"/>
              <a:buChar char="•"/>
            </a:pPr>
            <a:r>
              <a:rPr lang="en-US" sz="2800" dirty="0" smtClean="0"/>
              <a:t>Muslims also believe that when </a:t>
            </a:r>
            <a:r>
              <a:rPr lang="en-US" sz="2800" dirty="0"/>
              <a:t>you die, an angel comes from </a:t>
            </a:r>
            <a:r>
              <a:rPr lang="en-US" sz="2800" b="1" i="1" dirty="0"/>
              <a:t>the fire</a:t>
            </a:r>
            <a:r>
              <a:rPr lang="en-US" sz="2800" dirty="0"/>
              <a:t> and </a:t>
            </a:r>
            <a:r>
              <a:rPr lang="en-US" sz="2800" dirty="0" smtClean="0"/>
              <a:t>another </a:t>
            </a:r>
            <a:r>
              <a:rPr lang="en-US" sz="2800" dirty="0"/>
              <a:t>angel comes from </a:t>
            </a:r>
            <a:r>
              <a:rPr lang="en-US" sz="2800" b="1" i="1" dirty="0"/>
              <a:t>paradise</a:t>
            </a:r>
            <a:r>
              <a:rPr lang="en-US" sz="2800" dirty="0"/>
              <a:t> to </a:t>
            </a:r>
            <a:r>
              <a:rPr lang="en-US" sz="2800" b="1" i="1" dirty="0"/>
              <a:t>argue</a:t>
            </a:r>
            <a:r>
              <a:rPr lang="en-US" sz="2800" dirty="0"/>
              <a:t> over your soul. </a:t>
            </a:r>
            <a:endParaRPr lang="en-US" sz="2800" dirty="0" smtClean="0"/>
          </a:p>
          <a:p>
            <a:pPr marL="342900" lvl="1" indent="-342900">
              <a:buFont typeface="Arial" panose="020B0604020202020204" pitchFamily="34" charset="0"/>
              <a:buChar char="•"/>
            </a:pPr>
            <a:r>
              <a:rPr lang="en-US" sz="2800" dirty="0" smtClean="0"/>
              <a:t>Now </a:t>
            </a:r>
            <a:r>
              <a:rPr lang="en-US" sz="2800" dirty="0"/>
              <a:t>you would think </a:t>
            </a:r>
            <a:r>
              <a:rPr lang="en-US" sz="2800" b="1" i="1" dirty="0"/>
              <a:t>this</a:t>
            </a:r>
            <a:r>
              <a:rPr lang="en-US" sz="2800" dirty="0"/>
              <a:t> </a:t>
            </a:r>
            <a:r>
              <a:rPr lang="en-US" sz="2800" dirty="0" smtClean="0"/>
              <a:t>case would </a:t>
            </a:r>
            <a:r>
              <a:rPr lang="en-US" sz="2800" dirty="0"/>
              <a:t>be a slam-dunk – this guy killed 100 </a:t>
            </a:r>
            <a:r>
              <a:rPr lang="en-US" sz="2800" dirty="0" smtClean="0"/>
              <a:t>people! </a:t>
            </a:r>
          </a:p>
          <a:p>
            <a:pPr marL="342900" lvl="1" indent="-342900">
              <a:buFont typeface="Arial" panose="020B0604020202020204" pitchFamily="34" charset="0"/>
              <a:buChar char="•"/>
            </a:pPr>
            <a:r>
              <a:rPr lang="en-US" sz="2800" dirty="0" smtClean="0"/>
              <a:t>But </a:t>
            </a:r>
            <a:r>
              <a:rPr lang="en-US" sz="2800" dirty="0"/>
              <a:t>the angel from paradise makes the </a:t>
            </a:r>
            <a:r>
              <a:rPr lang="en-US" sz="2800" dirty="0" smtClean="0"/>
              <a:t>argument that yes, </a:t>
            </a:r>
            <a:r>
              <a:rPr lang="en-US" sz="2800" dirty="0"/>
              <a:t>he was evil, but he was </a:t>
            </a:r>
            <a:r>
              <a:rPr lang="en-US" sz="2800" b="1" i="1" dirty="0"/>
              <a:t>on his way </a:t>
            </a:r>
            <a:r>
              <a:rPr lang="en-US" sz="2800" dirty="0"/>
              <a:t>to find out about </a:t>
            </a:r>
            <a:r>
              <a:rPr lang="en-US" sz="2800" b="1" i="1" dirty="0"/>
              <a:t>repentance</a:t>
            </a:r>
            <a:r>
              <a:rPr lang="en-US" sz="2800" dirty="0"/>
              <a:t>. </a:t>
            </a:r>
            <a:endParaRPr lang="en-US" sz="2800" dirty="0" smtClean="0"/>
          </a:p>
          <a:p>
            <a:pPr marL="342900" lvl="1" indent="-342900">
              <a:buFont typeface="Arial" panose="020B0604020202020204" pitchFamily="34" charset="0"/>
              <a:buChar char="•"/>
            </a:pPr>
            <a:r>
              <a:rPr lang="en-US" sz="2800" dirty="0" smtClean="0"/>
              <a:t>And </a:t>
            </a:r>
            <a:r>
              <a:rPr lang="en-US" sz="2800" dirty="0"/>
              <a:t>so Allah decrees that if </a:t>
            </a:r>
            <a:r>
              <a:rPr lang="en-US" sz="2800" dirty="0" smtClean="0"/>
              <a:t>the man was </a:t>
            </a:r>
            <a:r>
              <a:rPr lang="en-US" sz="2800" dirty="0"/>
              <a:t>one cubit closer to the city he </a:t>
            </a:r>
            <a:r>
              <a:rPr lang="en-US" sz="2800" dirty="0" smtClean="0"/>
              <a:t>was </a:t>
            </a:r>
            <a:r>
              <a:rPr lang="en-US" sz="2800" b="1" i="1" dirty="0"/>
              <a:t>going to </a:t>
            </a:r>
            <a:r>
              <a:rPr lang="en-US" sz="2800" dirty="0"/>
              <a:t>than the city he </a:t>
            </a:r>
            <a:r>
              <a:rPr lang="en-US" sz="2800" dirty="0" smtClean="0"/>
              <a:t>was </a:t>
            </a:r>
            <a:r>
              <a:rPr lang="en-US" sz="2800" b="1" i="1" dirty="0"/>
              <a:t>coming </a:t>
            </a:r>
            <a:r>
              <a:rPr lang="en-US" sz="2800" b="1" i="1" dirty="0" smtClean="0"/>
              <a:t>from </a:t>
            </a:r>
            <a:r>
              <a:rPr lang="en-US" sz="2800" dirty="0" smtClean="0"/>
              <a:t>when he died, he would </a:t>
            </a:r>
            <a:r>
              <a:rPr lang="en-US" sz="2800" dirty="0"/>
              <a:t>go to paradise. </a:t>
            </a:r>
            <a:endParaRPr lang="en-US" sz="2800" dirty="0" smtClean="0"/>
          </a:p>
          <a:p>
            <a:pPr marL="342900" lvl="1" indent="-342900">
              <a:buFont typeface="Arial" panose="020B0604020202020204" pitchFamily="34" charset="0"/>
              <a:buChar char="•"/>
            </a:pPr>
            <a:r>
              <a:rPr lang="en-US" sz="2800" dirty="0" smtClean="0"/>
              <a:t>And </a:t>
            </a:r>
            <a:r>
              <a:rPr lang="en-US" sz="2800" dirty="0"/>
              <a:t>in some versions of the story, Allah </a:t>
            </a:r>
            <a:r>
              <a:rPr lang="en-US" sz="2800" dirty="0" smtClean="0"/>
              <a:t>shrinks </a:t>
            </a:r>
            <a:r>
              <a:rPr lang="en-US" sz="2800" dirty="0"/>
              <a:t>the earth </a:t>
            </a:r>
            <a:r>
              <a:rPr lang="en-US" sz="2800" dirty="0" smtClean="0"/>
              <a:t>in such a way that the place where the </a:t>
            </a:r>
            <a:r>
              <a:rPr lang="en-US" sz="2800" dirty="0"/>
              <a:t>man </a:t>
            </a:r>
            <a:r>
              <a:rPr lang="en-US" sz="2800" dirty="0" smtClean="0"/>
              <a:t>died ends up being one </a:t>
            </a:r>
            <a:r>
              <a:rPr lang="en-US" sz="2800" dirty="0"/>
              <a:t>cubit closer to the city he </a:t>
            </a:r>
            <a:r>
              <a:rPr lang="en-US" sz="2800" dirty="0" smtClean="0"/>
              <a:t>was </a:t>
            </a:r>
            <a:r>
              <a:rPr lang="en-US" sz="2800" dirty="0"/>
              <a:t>going </a:t>
            </a:r>
            <a:r>
              <a:rPr lang="en-US" sz="2800" b="1" i="1" dirty="0"/>
              <a:t>to</a:t>
            </a:r>
            <a:r>
              <a:rPr lang="en-US" sz="2800" dirty="0"/>
              <a:t> than the city he </a:t>
            </a:r>
            <a:r>
              <a:rPr lang="en-US" sz="2800" dirty="0" smtClean="0"/>
              <a:t>was </a:t>
            </a:r>
            <a:r>
              <a:rPr lang="en-US" sz="2800" dirty="0"/>
              <a:t>coming </a:t>
            </a:r>
            <a:r>
              <a:rPr lang="en-US" sz="2800" b="1" i="1" dirty="0" smtClean="0"/>
              <a:t>from, </a:t>
            </a:r>
            <a:r>
              <a:rPr lang="en-US" sz="2800" dirty="0"/>
              <a:t>and</a:t>
            </a:r>
            <a:r>
              <a:rPr lang="en-US" sz="2800" dirty="0" smtClean="0"/>
              <a:t> </a:t>
            </a:r>
            <a:r>
              <a:rPr lang="en-US" sz="2800" dirty="0"/>
              <a:t>so </a:t>
            </a:r>
            <a:r>
              <a:rPr lang="en-US" sz="2800" dirty="0" smtClean="0"/>
              <a:t>he ends up going to paradise!</a:t>
            </a:r>
            <a:endParaRPr lang="en-US" sz="2800" dirty="0"/>
          </a:p>
          <a:p>
            <a:endParaRPr lang="en-US" sz="2200"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10784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Hadith of the Man Who Killed 99 Men</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So the idea </a:t>
            </a:r>
            <a:r>
              <a:rPr lang="en-US" dirty="0" smtClean="0"/>
              <a:t>we get from this hadith is </a:t>
            </a:r>
            <a:r>
              <a:rPr lang="en-US" dirty="0"/>
              <a:t>that </a:t>
            </a:r>
            <a:r>
              <a:rPr lang="en-US" b="1" i="1" dirty="0"/>
              <a:t>any</a:t>
            </a:r>
            <a:r>
              <a:rPr lang="en-US" dirty="0"/>
              <a:t> sin can be forgiven by Allah if he chooses to do so. </a:t>
            </a:r>
            <a:endParaRPr lang="en-US" dirty="0" smtClean="0"/>
          </a:p>
          <a:p>
            <a:r>
              <a:rPr lang="en-US" dirty="0" smtClean="0"/>
              <a:t>But there is a great deal of </a:t>
            </a:r>
            <a:r>
              <a:rPr lang="en-US" b="1" i="1" dirty="0" smtClean="0"/>
              <a:t>uncertainty</a:t>
            </a:r>
            <a:r>
              <a:rPr lang="en-US" dirty="0" smtClean="0"/>
              <a:t> in Islam as to who will be forgiven and who won’t.</a:t>
            </a:r>
          </a:p>
          <a:p>
            <a:r>
              <a:rPr lang="en-US" dirty="0" smtClean="0"/>
              <a:t>There </a:t>
            </a:r>
            <a:r>
              <a:rPr lang="en-US" dirty="0"/>
              <a:t>are Hadith that say that </a:t>
            </a:r>
            <a:r>
              <a:rPr lang="en-US" dirty="0" smtClean="0"/>
              <a:t>some people </a:t>
            </a:r>
            <a:r>
              <a:rPr lang="en-US" dirty="0"/>
              <a:t>who mistreated animals </a:t>
            </a:r>
            <a:r>
              <a:rPr lang="en-US" dirty="0" smtClean="0"/>
              <a:t>will go </a:t>
            </a:r>
            <a:r>
              <a:rPr lang="en-US" dirty="0"/>
              <a:t>to hell in spite of doing everything else they were supposed to do. </a:t>
            </a:r>
            <a:endParaRPr lang="en-US" dirty="0" smtClean="0"/>
          </a:p>
          <a:p>
            <a:r>
              <a:rPr lang="en-US" dirty="0" smtClean="0"/>
              <a:t>Some </a:t>
            </a:r>
            <a:r>
              <a:rPr lang="en-US" dirty="0"/>
              <a:t>of the companions of </a:t>
            </a:r>
            <a:r>
              <a:rPr lang="en-US" dirty="0" smtClean="0"/>
              <a:t>Muhammad </a:t>
            </a:r>
            <a:r>
              <a:rPr lang="en-US" dirty="0"/>
              <a:t>were in </a:t>
            </a:r>
            <a:r>
              <a:rPr lang="en-US" b="1" i="1" dirty="0"/>
              <a:t>tears</a:t>
            </a:r>
            <a:r>
              <a:rPr lang="en-US" dirty="0"/>
              <a:t> because they </a:t>
            </a:r>
            <a:r>
              <a:rPr lang="en-US" dirty="0" smtClean="0"/>
              <a:t>didn’t know </a:t>
            </a:r>
            <a:r>
              <a:rPr lang="en-US" dirty="0"/>
              <a:t>if they were going to heaven or hell. </a:t>
            </a:r>
            <a:endParaRPr lang="en-US" dirty="0" smtClean="0"/>
          </a:p>
          <a:p>
            <a:r>
              <a:rPr lang="en-US" dirty="0" smtClean="0"/>
              <a:t>There </a:t>
            </a:r>
            <a:r>
              <a:rPr lang="en-US" dirty="0"/>
              <a:t>is a major level of </a:t>
            </a:r>
            <a:r>
              <a:rPr lang="en-US" b="1" i="1" dirty="0"/>
              <a:t>uncertainty, ambiguity, and arbitrariness</a:t>
            </a:r>
            <a:r>
              <a:rPr lang="en-US" dirty="0"/>
              <a:t> in the Hadith and in the Quran as to how Allah will decide where a person will go in eternity. </a:t>
            </a:r>
            <a:endParaRPr lang="en-US" dirty="0" smtClean="0"/>
          </a:p>
          <a:p>
            <a:r>
              <a:rPr lang="en-US" dirty="0" smtClean="0"/>
              <a:t>It </a:t>
            </a:r>
            <a:r>
              <a:rPr lang="en-US" dirty="0"/>
              <a:t>says over and over again, </a:t>
            </a:r>
            <a:r>
              <a:rPr lang="en-US" dirty="0" smtClean="0"/>
              <a:t>“Allah </a:t>
            </a:r>
            <a:r>
              <a:rPr lang="en-US" dirty="0"/>
              <a:t>is most merciful, most forgiving, most </a:t>
            </a:r>
            <a:r>
              <a:rPr lang="en-US" dirty="0" smtClean="0"/>
              <a:t>gracious” </a:t>
            </a:r>
            <a:r>
              <a:rPr lang="en-US" dirty="0"/>
              <a:t>– but to </a:t>
            </a:r>
            <a:r>
              <a:rPr lang="en-US" b="1" i="1" dirty="0"/>
              <a:t>whom</a:t>
            </a:r>
            <a:r>
              <a:rPr lang="en-US" dirty="0"/>
              <a:t> and upon </a:t>
            </a:r>
            <a:r>
              <a:rPr lang="en-US" b="1" i="1" dirty="0"/>
              <a:t>what basis</a:t>
            </a:r>
            <a:r>
              <a:rPr lang="en-US" dirty="0"/>
              <a:t>?</a:t>
            </a:r>
            <a:endParaRPr lang="en-US" sz="2200" dirty="0"/>
          </a:p>
          <a:p>
            <a:endParaRPr lang="en-US" sz="2200"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2990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Hadith of the Man Who Killed 99 Men</a:t>
            </a:r>
            <a:endParaRPr lang="en-US" sz="4000" b="1" dirty="0"/>
          </a:p>
        </p:txBody>
      </p:sp>
      <p:sp>
        <p:nvSpPr>
          <p:cNvPr id="4" name="Content Placeholder 3"/>
          <p:cNvSpPr>
            <a:spLocks noGrp="1"/>
          </p:cNvSpPr>
          <p:nvPr>
            <p:ph idx="1"/>
          </p:nvPr>
        </p:nvSpPr>
        <p:spPr>
          <a:xfrm>
            <a:off x="266700" y="728246"/>
            <a:ext cx="8610600" cy="5791200"/>
          </a:xfrm>
        </p:spPr>
        <p:txBody>
          <a:bodyPr>
            <a:normAutofit fontScale="85000" lnSpcReduction="10000"/>
          </a:bodyPr>
          <a:lstStyle/>
          <a:p>
            <a:r>
              <a:rPr lang="en-US" dirty="0" smtClean="0"/>
              <a:t>It’s not a surprise that Muhammad’s </a:t>
            </a:r>
            <a:r>
              <a:rPr lang="en-US" b="1" i="1" dirty="0" smtClean="0"/>
              <a:t>God</a:t>
            </a:r>
            <a:r>
              <a:rPr lang="en-US" dirty="0" smtClean="0"/>
              <a:t> is </a:t>
            </a:r>
            <a:r>
              <a:rPr lang="en-US" dirty="0"/>
              <a:t>arbitrary and </a:t>
            </a:r>
            <a:r>
              <a:rPr lang="en-US" dirty="0" smtClean="0"/>
              <a:t>unpredictable, because Muhammad </a:t>
            </a:r>
            <a:r>
              <a:rPr lang="en-US" b="1" i="1" dirty="0" smtClean="0"/>
              <a:t>himself </a:t>
            </a:r>
            <a:r>
              <a:rPr lang="en-US" dirty="0" smtClean="0"/>
              <a:t>was arbitrary and unpredictable.</a:t>
            </a:r>
          </a:p>
          <a:p>
            <a:r>
              <a:rPr lang="en-US" dirty="0" smtClean="0"/>
              <a:t>When </a:t>
            </a:r>
            <a:r>
              <a:rPr lang="en-US" dirty="0"/>
              <a:t>Muhammad engaged in warfare </a:t>
            </a:r>
            <a:r>
              <a:rPr lang="en-US" dirty="0" smtClean="0"/>
              <a:t>and defeated </a:t>
            </a:r>
            <a:r>
              <a:rPr lang="en-US" dirty="0"/>
              <a:t>an </a:t>
            </a:r>
            <a:r>
              <a:rPr lang="en-US" dirty="0" smtClean="0"/>
              <a:t>enemy, sometimes he would </a:t>
            </a:r>
            <a:r>
              <a:rPr lang="en-US" dirty="0"/>
              <a:t>show mercy and other times not. </a:t>
            </a:r>
            <a:endParaRPr lang="en-US" dirty="0" smtClean="0"/>
          </a:p>
          <a:p>
            <a:r>
              <a:rPr lang="en-US" dirty="0" smtClean="0"/>
              <a:t>He </a:t>
            </a:r>
            <a:r>
              <a:rPr lang="en-US" dirty="0"/>
              <a:t>might defeat a city and </a:t>
            </a:r>
            <a:r>
              <a:rPr lang="en-US" dirty="0" smtClean="0"/>
              <a:t>when one of the inhabitants is </a:t>
            </a:r>
            <a:r>
              <a:rPr lang="en-US" dirty="0"/>
              <a:t>brought before </a:t>
            </a:r>
            <a:r>
              <a:rPr lang="en-US" dirty="0" smtClean="0"/>
              <a:t>him, Muhammad </a:t>
            </a:r>
            <a:r>
              <a:rPr lang="en-US" dirty="0"/>
              <a:t>restores to him his goods and sends him on his way. </a:t>
            </a:r>
            <a:endParaRPr lang="en-US" dirty="0" smtClean="0"/>
          </a:p>
          <a:p>
            <a:r>
              <a:rPr lang="en-US" dirty="0" smtClean="0"/>
              <a:t>The </a:t>
            </a:r>
            <a:r>
              <a:rPr lang="en-US" dirty="0"/>
              <a:t>next person </a:t>
            </a:r>
            <a:r>
              <a:rPr lang="en-US" dirty="0" smtClean="0"/>
              <a:t>might come to him in the </a:t>
            </a:r>
            <a:r>
              <a:rPr lang="en-US" b="1" i="1" dirty="0" smtClean="0"/>
              <a:t>same</a:t>
            </a:r>
            <a:r>
              <a:rPr lang="en-US" dirty="0" smtClean="0"/>
              <a:t> way from the </a:t>
            </a:r>
            <a:r>
              <a:rPr lang="en-US" b="1" i="1" dirty="0" smtClean="0"/>
              <a:t>same</a:t>
            </a:r>
            <a:r>
              <a:rPr lang="en-US" dirty="0" smtClean="0"/>
              <a:t> city and </a:t>
            </a:r>
            <a:r>
              <a:rPr lang="en-US" dirty="0"/>
              <a:t>Muhammad</a:t>
            </a:r>
            <a:r>
              <a:rPr lang="en-US" dirty="0" smtClean="0"/>
              <a:t> would personally behead him. </a:t>
            </a:r>
          </a:p>
          <a:p>
            <a:r>
              <a:rPr lang="en-US" dirty="0" smtClean="0"/>
              <a:t>In </a:t>
            </a:r>
            <a:r>
              <a:rPr lang="en-US" dirty="0"/>
              <a:t>one Jewish </a:t>
            </a:r>
            <a:r>
              <a:rPr lang="en-US" dirty="0" smtClean="0"/>
              <a:t>city, Muhammad thought </a:t>
            </a:r>
            <a:r>
              <a:rPr lang="en-US" dirty="0"/>
              <a:t>the inhabitants had particularly betrayed him </a:t>
            </a:r>
            <a:r>
              <a:rPr lang="en-US" dirty="0" smtClean="0"/>
              <a:t>so, after </a:t>
            </a:r>
            <a:r>
              <a:rPr lang="en-US" dirty="0"/>
              <a:t>defeating them in </a:t>
            </a:r>
            <a:r>
              <a:rPr lang="en-US" dirty="0" smtClean="0"/>
              <a:t>battle, he </a:t>
            </a:r>
            <a:r>
              <a:rPr lang="en-US" dirty="0"/>
              <a:t>personally beheaded 800 </a:t>
            </a:r>
            <a:r>
              <a:rPr lang="en-US" dirty="0" smtClean="0"/>
              <a:t>men! </a:t>
            </a:r>
          </a:p>
          <a:p>
            <a:r>
              <a:rPr lang="en-US" dirty="0" smtClean="0"/>
              <a:t>You could never know how Muhammad would treat </a:t>
            </a:r>
            <a:r>
              <a:rPr lang="en-US" dirty="0"/>
              <a:t>the people </a:t>
            </a:r>
            <a:r>
              <a:rPr lang="en-US" dirty="0" smtClean="0"/>
              <a:t>that he defeated </a:t>
            </a:r>
            <a:r>
              <a:rPr lang="en-US" dirty="0"/>
              <a:t>– he </a:t>
            </a:r>
            <a:r>
              <a:rPr lang="en-US" dirty="0" smtClean="0"/>
              <a:t>would </a:t>
            </a:r>
            <a:r>
              <a:rPr lang="en-US" b="1" i="1" dirty="0"/>
              <a:t>restore</a:t>
            </a:r>
            <a:r>
              <a:rPr lang="en-US" dirty="0"/>
              <a:t> </a:t>
            </a:r>
            <a:r>
              <a:rPr lang="en-US" dirty="0" smtClean="0"/>
              <a:t>one </a:t>
            </a:r>
            <a:r>
              <a:rPr lang="en-US" dirty="0"/>
              <a:t>and </a:t>
            </a:r>
            <a:r>
              <a:rPr lang="en-US" b="1" i="1" dirty="0"/>
              <a:t>behead</a:t>
            </a:r>
            <a:r>
              <a:rPr lang="en-US" dirty="0"/>
              <a:t> the other. </a:t>
            </a:r>
            <a:r>
              <a:rPr lang="en-US" dirty="0" smtClean="0"/>
              <a:t>It seems totally </a:t>
            </a:r>
            <a:r>
              <a:rPr lang="en-US" b="1" i="1" dirty="0" smtClean="0"/>
              <a:t>arbitrary</a:t>
            </a:r>
            <a:r>
              <a:rPr lang="en-US" dirty="0"/>
              <a:t>! No way of </a:t>
            </a:r>
            <a:r>
              <a:rPr lang="en-US" dirty="0" smtClean="0"/>
              <a:t>knowing what he would do.</a:t>
            </a:r>
            <a:endParaRPr lang="en-US" sz="2200" dirty="0"/>
          </a:p>
          <a:p>
            <a:endParaRPr lang="en-US" sz="2200"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3281682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Hadith of the Man Who Killed 99 Men</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So a guy can murder 100 people and still go to paradise – </a:t>
            </a:r>
            <a:r>
              <a:rPr lang="en-US" dirty="0" smtClean="0"/>
              <a:t>even though God’s </a:t>
            </a:r>
            <a:r>
              <a:rPr lang="en-US" dirty="0"/>
              <a:t>justice remains unsatisfied. </a:t>
            </a:r>
            <a:endParaRPr lang="en-US" dirty="0" smtClean="0"/>
          </a:p>
          <a:p>
            <a:r>
              <a:rPr lang="en-US" dirty="0" smtClean="0"/>
              <a:t>The </a:t>
            </a:r>
            <a:r>
              <a:rPr lang="en-US" dirty="0"/>
              <a:t>Muslims do not understand why we believe in the </a:t>
            </a:r>
            <a:r>
              <a:rPr lang="en-US" b="1" i="1" dirty="0"/>
              <a:t>necessity</a:t>
            </a:r>
            <a:r>
              <a:rPr lang="en-US" dirty="0"/>
              <a:t> of atonement. Because in Islamic theology, God’s justice can be separated from his character. He can just simply forgive! </a:t>
            </a:r>
            <a:endParaRPr lang="en-US" dirty="0" smtClean="0"/>
          </a:p>
          <a:p>
            <a:r>
              <a:rPr lang="en-US" dirty="0" smtClean="0"/>
              <a:t>Muslims will argue that human beings </a:t>
            </a:r>
            <a:r>
              <a:rPr lang="en-US" dirty="0"/>
              <a:t>can do </a:t>
            </a:r>
            <a:r>
              <a:rPr lang="en-US" dirty="0" smtClean="0"/>
              <a:t>that, so why can’t Allah do that?  </a:t>
            </a:r>
            <a:r>
              <a:rPr lang="en-US" dirty="0"/>
              <a:t>But </a:t>
            </a:r>
            <a:r>
              <a:rPr lang="en-US" dirty="0" smtClean="0"/>
              <a:t>we’re </a:t>
            </a:r>
            <a:r>
              <a:rPr lang="en-US" dirty="0"/>
              <a:t>not God and </a:t>
            </a:r>
            <a:r>
              <a:rPr lang="en-US" dirty="0" smtClean="0"/>
              <a:t>our </a:t>
            </a:r>
            <a:r>
              <a:rPr lang="en-US" dirty="0"/>
              <a:t>character is not demonstrated by </a:t>
            </a:r>
            <a:r>
              <a:rPr lang="en-US" dirty="0" smtClean="0"/>
              <a:t>our </a:t>
            </a:r>
            <a:r>
              <a:rPr lang="en-US" dirty="0"/>
              <a:t>holy nature.</a:t>
            </a:r>
            <a:endParaRPr lang="en-US" sz="2200" dirty="0"/>
          </a:p>
          <a:p>
            <a:r>
              <a:rPr lang="en-US" dirty="0"/>
              <a:t>So it helps to understand these Hadiths in order to explain the gospel to Muslims.</a:t>
            </a:r>
            <a:endParaRPr lang="en-US" sz="2200" dirty="0"/>
          </a:p>
          <a:p>
            <a:r>
              <a:rPr lang="en-US" dirty="0" smtClean="0"/>
              <a:t>So from this Hadith we </a:t>
            </a:r>
            <a:r>
              <a:rPr lang="en-US" dirty="0"/>
              <a:t>see </a:t>
            </a:r>
            <a:r>
              <a:rPr lang="en-US" dirty="0" smtClean="0"/>
              <a:t>that </a:t>
            </a:r>
            <a:r>
              <a:rPr lang="en-US" dirty="0"/>
              <a:t>a guy who commits 100 murders can be forgiven, but a guy who commits shirk, cannot. </a:t>
            </a:r>
            <a:endParaRPr lang="en-US" dirty="0" smtClean="0"/>
          </a:p>
          <a:p>
            <a:r>
              <a:rPr lang="en-US" dirty="0" smtClean="0"/>
              <a:t>Which </a:t>
            </a:r>
            <a:r>
              <a:rPr lang="en-US" dirty="0"/>
              <a:t>is why it’s such a big deal to them to not believe in Jesus – to do so is to commit shirk.</a:t>
            </a:r>
            <a:endParaRPr lang="en-US" sz="2200" dirty="0"/>
          </a:p>
          <a:p>
            <a:endParaRPr lang="en-US" sz="2200"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4244675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Meccan Surahs </a:t>
            </a:r>
            <a:r>
              <a:rPr lang="en-US" sz="4000" b="1" smtClean="0"/>
              <a:t>Versus Medinan Surahs</a:t>
            </a:r>
            <a:endParaRPr lang="en-US" sz="4000" b="1" dirty="0"/>
          </a:p>
        </p:txBody>
      </p:sp>
      <p:sp>
        <p:nvSpPr>
          <p:cNvPr id="4" name="Content Placeholder 3"/>
          <p:cNvSpPr>
            <a:spLocks noGrp="1"/>
          </p:cNvSpPr>
          <p:nvPr>
            <p:ph idx="1"/>
          </p:nvPr>
        </p:nvSpPr>
        <p:spPr>
          <a:xfrm>
            <a:off x="152400" y="609601"/>
            <a:ext cx="8839200" cy="5943600"/>
          </a:xfrm>
        </p:spPr>
        <p:txBody>
          <a:bodyPr>
            <a:normAutofit fontScale="92500" lnSpcReduction="10000"/>
          </a:bodyPr>
          <a:lstStyle/>
          <a:p>
            <a:r>
              <a:rPr lang="en-US" dirty="0"/>
              <a:t>As we have seen, the Quran is divided into </a:t>
            </a:r>
            <a:r>
              <a:rPr lang="en-US" dirty="0" smtClean="0"/>
              <a:t>114 </a:t>
            </a:r>
            <a:r>
              <a:rPr lang="en-US" dirty="0"/>
              <a:t>chapters known as </a:t>
            </a:r>
            <a:r>
              <a:rPr lang="en-US" b="1" i="1" dirty="0"/>
              <a:t>surahs</a:t>
            </a:r>
            <a:r>
              <a:rPr lang="en-US" dirty="0"/>
              <a:t>.</a:t>
            </a:r>
          </a:p>
          <a:p>
            <a:r>
              <a:rPr lang="en-US" dirty="0"/>
              <a:t>The </a:t>
            </a:r>
            <a:r>
              <a:rPr lang="en-US" dirty="0" smtClean="0"/>
              <a:t>surahs do </a:t>
            </a:r>
            <a:r>
              <a:rPr lang="en-US" b="1" i="1" dirty="0" smtClean="0"/>
              <a:t>not</a:t>
            </a:r>
            <a:r>
              <a:rPr lang="en-US" dirty="0" smtClean="0"/>
              <a:t> appear in the Quran in </a:t>
            </a:r>
            <a:r>
              <a:rPr lang="en-US" b="1" i="1" dirty="0" smtClean="0"/>
              <a:t>chronological</a:t>
            </a:r>
            <a:r>
              <a:rPr lang="en-US" dirty="0" smtClean="0"/>
              <a:t> order; instead, except </a:t>
            </a:r>
            <a:r>
              <a:rPr lang="en-US" dirty="0"/>
              <a:t>for the first </a:t>
            </a:r>
            <a:r>
              <a:rPr lang="en-US" dirty="0" smtClean="0"/>
              <a:t>surah which </a:t>
            </a:r>
            <a:r>
              <a:rPr lang="en-US" dirty="0"/>
              <a:t>is a brief seven verses, </a:t>
            </a:r>
            <a:r>
              <a:rPr lang="en-US" dirty="0" smtClean="0"/>
              <a:t>the </a:t>
            </a:r>
            <a:r>
              <a:rPr lang="en-US" b="1" i="1" dirty="0"/>
              <a:t>longer</a:t>
            </a:r>
            <a:r>
              <a:rPr lang="en-US" dirty="0"/>
              <a:t> </a:t>
            </a:r>
            <a:r>
              <a:rPr lang="en-US" dirty="0" smtClean="0"/>
              <a:t>surahs </a:t>
            </a:r>
            <a:r>
              <a:rPr lang="en-US" dirty="0"/>
              <a:t>appear </a:t>
            </a:r>
            <a:r>
              <a:rPr lang="en-US" b="1" i="1" dirty="0"/>
              <a:t>earlier</a:t>
            </a:r>
            <a:r>
              <a:rPr lang="en-US" dirty="0"/>
              <a:t> in the Qur'an, while the </a:t>
            </a:r>
            <a:r>
              <a:rPr lang="en-US" b="1" i="1" dirty="0"/>
              <a:t>shorter</a:t>
            </a:r>
            <a:r>
              <a:rPr lang="en-US" dirty="0"/>
              <a:t> ones appear </a:t>
            </a:r>
            <a:r>
              <a:rPr lang="en-US" b="1" i="1" dirty="0"/>
              <a:t>later</a:t>
            </a:r>
            <a:r>
              <a:rPr lang="en-US" dirty="0" smtClean="0"/>
              <a:t>.</a:t>
            </a:r>
          </a:p>
          <a:p>
            <a:r>
              <a:rPr lang="en-US" dirty="0" smtClean="0"/>
              <a:t>There are </a:t>
            </a:r>
            <a:r>
              <a:rPr lang="en-US" b="1" i="1" dirty="0" smtClean="0"/>
              <a:t>two</a:t>
            </a:r>
            <a:r>
              <a:rPr lang="en-US" dirty="0" smtClean="0"/>
              <a:t> </a:t>
            </a:r>
            <a:r>
              <a:rPr lang="en-US" b="1" i="1" dirty="0" smtClean="0"/>
              <a:t>types</a:t>
            </a:r>
            <a:r>
              <a:rPr lang="en-US" dirty="0" smtClean="0"/>
              <a:t> of surahs in the Quran:</a:t>
            </a:r>
          </a:p>
          <a:p>
            <a:pPr lvl="1"/>
            <a:r>
              <a:rPr lang="en-US" dirty="0" smtClean="0"/>
              <a:t>The </a:t>
            </a:r>
            <a:r>
              <a:rPr lang="en-US" b="1" i="1" dirty="0" smtClean="0"/>
              <a:t>Meccan</a:t>
            </a:r>
            <a:r>
              <a:rPr lang="en-US" dirty="0" smtClean="0"/>
              <a:t> Surahs written from AD 610 – 622</a:t>
            </a:r>
          </a:p>
          <a:p>
            <a:pPr lvl="1"/>
            <a:r>
              <a:rPr lang="en-US" dirty="0" smtClean="0"/>
              <a:t>The </a:t>
            </a:r>
            <a:r>
              <a:rPr lang="en-US" b="1" i="1" dirty="0" smtClean="0"/>
              <a:t>Medinan</a:t>
            </a:r>
            <a:r>
              <a:rPr lang="en-US" dirty="0" smtClean="0"/>
              <a:t> Surahs written from AD 622 – 632 </a:t>
            </a:r>
          </a:p>
          <a:p>
            <a:r>
              <a:rPr lang="en-US" dirty="0" smtClean="0"/>
              <a:t>If you arrange the surahs in </a:t>
            </a:r>
            <a:r>
              <a:rPr lang="en-US" b="1" i="1" dirty="0" smtClean="0"/>
              <a:t>chronological</a:t>
            </a:r>
            <a:r>
              <a:rPr lang="en-US" dirty="0" smtClean="0"/>
              <a:t> order you will see a clear progression in how Muhammad handles his enemies:</a:t>
            </a:r>
          </a:p>
          <a:p>
            <a:pPr lvl="1"/>
            <a:r>
              <a:rPr lang="en-US" dirty="0" smtClean="0"/>
              <a:t>In the </a:t>
            </a:r>
            <a:r>
              <a:rPr lang="en-US" b="1" dirty="0" smtClean="0"/>
              <a:t>Meccan </a:t>
            </a:r>
            <a:r>
              <a:rPr lang="en-US" dirty="0" smtClean="0"/>
              <a:t>Surahs, </a:t>
            </a:r>
            <a:r>
              <a:rPr lang="en-US" dirty="0"/>
              <a:t>where </a:t>
            </a:r>
            <a:r>
              <a:rPr lang="en-US" dirty="0" smtClean="0"/>
              <a:t>Muhammad </a:t>
            </a:r>
            <a:r>
              <a:rPr lang="en-US" dirty="0"/>
              <a:t>is </a:t>
            </a:r>
            <a:r>
              <a:rPr lang="en-US" b="1" i="1" dirty="0"/>
              <a:t>not</a:t>
            </a:r>
            <a:r>
              <a:rPr lang="en-US" dirty="0"/>
              <a:t> in power, there is a lot of pleading for tolerance and religious freedom. </a:t>
            </a:r>
            <a:endParaRPr lang="en-US" dirty="0" smtClean="0"/>
          </a:p>
          <a:p>
            <a:pPr lvl="1"/>
            <a:r>
              <a:rPr lang="en-US" dirty="0" smtClean="0"/>
              <a:t>But </a:t>
            </a:r>
            <a:r>
              <a:rPr lang="en-US" dirty="0"/>
              <a:t>in </a:t>
            </a:r>
            <a:r>
              <a:rPr lang="en-US" b="1" dirty="0" smtClean="0"/>
              <a:t>Medinan </a:t>
            </a:r>
            <a:r>
              <a:rPr lang="en-US" dirty="0" smtClean="0"/>
              <a:t>Surahs, written while</a:t>
            </a:r>
            <a:r>
              <a:rPr lang="en-US" dirty="0"/>
              <a:t> Muhammad is in power and the head of the Islamic </a:t>
            </a:r>
            <a:r>
              <a:rPr lang="en-US" dirty="0" smtClean="0"/>
              <a:t>armies – there is much </a:t>
            </a:r>
            <a:r>
              <a:rPr lang="en-US" dirty="0"/>
              <a:t>more of an emphasis on the use of the sword and fighting the </a:t>
            </a:r>
            <a:r>
              <a:rPr lang="en-US" b="1" dirty="0"/>
              <a:t>kaffirs</a:t>
            </a:r>
            <a:r>
              <a:rPr lang="en-US" dirty="0"/>
              <a:t> (infidels)</a:t>
            </a:r>
            <a:endParaRPr lang="en-US" dirty="0" smtClean="0"/>
          </a:p>
          <a:p>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813822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Stories of Muhammed’s Later Marriages</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Muhammad was monogamous for 25 years when married to his first wife, </a:t>
            </a:r>
            <a:r>
              <a:rPr lang="en-US" b="1" dirty="0"/>
              <a:t>Khadijah</a:t>
            </a:r>
            <a:r>
              <a:rPr lang="en-US" dirty="0" smtClean="0"/>
              <a:t>. </a:t>
            </a:r>
          </a:p>
          <a:p>
            <a:r>
              <a:rPr lang="en-US" dirty="0" smtClean="0"/>
              <a:t>After </a:t>
            </a:r>
            <a:r>
              <a:rPr lang="en-US" dirty="0"/>
              <a:t>her death in </a:t>
            </a:r>
            <a:r>
              <a:rPr lang="en-US" dirty="0" smtClean="0"/>
              <a:t>AD 619, he, </a:t>
            </a:r>
            <a:r>
              <a:rPr lang="en-US" dirty="0"/>
              <a:t>over </a:t>
            </a:r>
            <a:r>
              <a:rPr lang="en-US" dirty="0" smtClean="0"/>
              <a:t>time, </a:t>
            </a:r>
            <a:r>
              <a:rPr lang="en-US" dirty="0"/>
              <a:t>married a number of </a:t>
            </a:r>
            <a:r>
              <a:rPr lang="en-US" dirty="0" smtClean="0"/>
              <a:t>women </a:t>
            </a:r>
            <a:r>
              <a:rPr lang="en-US" dirty="0"/>
              <a:t>including </a:t>
            </a:r>
            <a:r>
              <a:rPr lang="en-US" b="1" dirty="0"/>
              <a:t>Aisha </a:t>
            </a:r>
            <a:r>
              <a:rPr lang="en-US" dirty="0" smtClean="0"/>
              <a:t>and </a:t>
            </a:r>
            <a:r>
              <a:rPr lang="en-US" b="1" dirty="0" smtClean="0"/>
              <a:t>Zaynab</a:t>
            </a:r>
            <a:r>
              <a:rPr lang="en-US" dirty="0" smtClean="0"/>
              <a:t>. </a:t>
            </a:r>
          </a:p>
          <a:p>
            <a:r>
              <a:rPr lang="en-US" b="1" i="1" dirty="0" smtClean="0"/>
              <a:t>Abu Bakr</a:t>
            </a:r>
            <a:r>
              <a:rPr lang="en-US" dirty="0"/>
              <a:t>, Muhammad’s </a:t>
            </a:r>
            <a:r>
              <a:rPr lang="en-US" dirty="0" smtClean="0"/>
              <a:t>companion and friend, had </a:t>
            </a:r>
            <a:r>
              <a:rPr lang="en-US" dirty="0"/>
              <a:t>a daughter named </a:t>
            </a:r>
            <a:r>
              <a:rPr lang="en-US" b="1" i="1" dirty="0" smtClean="0"/>
              <a:t>Aisha</a:t>
            </a:r>
            <a:r>
              <a:rPr lang="en-US" dirty="0" smtClean="0"/>
              <a:t> whom he gave to </a:t>
            </a:r>
            <a:r>
              <a:rPr lang="en-US" dirty="0"/>
              <a:t>Muhammad </a:t>
            </a:r>
            <a:r>
              <a:rPr lang="en-US" dirty="0" smtClean="0"/>
              <a:t>to be his wife.</a:t>
            </a:r>
          </a:p>
          <a:p>
            <a:r>
              <a:rPr lang="en-US" dirty="0" smtClean="0"/>
              <a:t>Muhammad’s marriage to Aisha </a:t>
            </a:r>
            <a:r>
              <a:rPr lang="en-US" dirty="0"/>
              <a:t>is a very sensitive </a:t>
            </a:r>
            <a:r>
              <a:rPr lang="en-US" dirty="0" smtClean="0"/>
              <a:t>subject for Muslims. </a:t>
            </a:r>
            <a:r>
              <a:rPr lang="en-US" dirty="0"/>
              <a:t>If you want to blow up a conversation with a Muslim, just bring up Aisha. </a:t>
            </a:r>
            <a:endParaRPr lang="en-US" dirty="0" smtClean="0"/>
          </a:p>
          <a:p>
            <a:r>
              <a:rPr lang="en-US" dirty="0" smtClean="0"/>
              <a:t>Some </a:t>
            </a:r>
            <a:r>
              <a:rPr lang="en-US" dirty="0"/>
              <a:t>Christians bring this up first thing just to be combative. </a:t>
            </a:r>
            <a:endParaRPr lang="en-US" dirty="0" smtClean="0"/>
          </a:p>
          <a:p>
            <a:endParaRPr lang="en-US" dirty="0" smtClean="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679112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77500" lnSpcReduction="20000"/>
          </a:bodyPr>
          <a:lstStyle/>
          <a:p>
            <a:r>
              <a:rPr lang="en-US" dirty="0" smtClean="0"/>
              <a:t>Give a brief description of Muhammed’s childhood.</a:t>
            </a:r>
            <a:endParaRPr lang="en-US" dirty="0"/>
          </a:p>
          <a:p>
            <a:pPr lvl="1"/>
            <a:r>
              <a:rPr lang="en-US" dirty="0" smtClean="0"/>
              <a:t>Born in Mecca in AD 570.</a:t>
            </a:r>
          </a:p>
          <a:p>
            <a:pPr lvl="1"/>
            <a:r>
              <a:rPr lang="en-US" dirty="0" smtClean="0"/>
              <a:t>His </a:t>
            </a:r>
            <a:r>
              <a:rPr lang="en-US" dirty="0"/>
              <a:t>father, however, died before Muhammad’s birth, and his mother died when he was only six, so the young Muhammad was raised by his uncle, Abu Talib.</a:t>
            </a:r>
          </a:p>
          <a:p>
            <a:r>
              <a:rPr lang="en-US" dirty="0" smtClean="0"/>
              <a:t>What are some things we learned last week about Muhammed’s (first</a:t>
            </a:r>
            <a:r>
              <a:rPr lang="en-US" dirty="0"/>
              <a:t>) wife, Khadijah?</a:t>
            </a:r>
            <a:endParaRPr lang="en-US" dirty="0" smtClean="0"/>
          </a:p>
          <a:p>
            <a:pPr lvl="1"/>
            <a:r>
              <a:rPr lang="en-US" dirty="0" smtClean="0"/>
              <a:t>When they met, she was a wealthy widow for whom he worked as a successful merchant</a:t>
            </a:r>
          </a:p>
          <a:p>
            <a:pPr lvl="1"/>
            <a:r>
              <a:rPr lang="en-US" dirty="0" smtClean="0"/>
              <a:t>When they married (in AD 595), she was 40 and he was 25</a:t>
            </a:r>
          </a:p>
          <a:p>
            <a:pPr lvl="1"/>
            <a:r>
              <a:rPr lang="en-US" dirty="0" smtClean="0"/>
              <a:t>Their marriage produced two boys and four girls</a:t>
            </a:r>
          </a:p>
          <a:p>
            <a:pPr lvl="1"/>
            <a:r>
              <a:rPr lang="en-US" dirty="0" smtClean="0"/>
              <a:t>When Muhammad had his vision, she believed it was from God before he did and she became his first convert.</a:t>
            </a:r>
          </a:p>
          <a:p>
            <a:r>
              <a:rPr lang="en-US" dirty="0" smtClean="0"/>
              <a:t>Give a brief description of how Muhammad’s first vision took place.</a:t>
            </a:r>
          </a:p>
          <a:p>
            <a:pPr lvl="1"/>
            <a:r>
              <a:rPr lang="en-US" dirty="0" smtClean="0"/>
              <a:t>The </a:t>
            </a:r>
            <a:r>
              <a:rPr lang="en-US" dirty="0"/>
              <a:t>angel Gabriel appeared to him while he was meditating in </a:t>
            </a:r>
            <a:r>
              <a:rPr lang="en-US" dirty="0" smtClean="0"/>
              <a:t>a cave in AD 610.</a:t>
            </a:r>
            <a:endParaRPr lang="en-US" dirty="0"/>
          </a:p>
          <a:p>
            <a:r>
              <a:rPr lang="en-US" dirty="0" smtClean="0"/>
              <a:t>Give </a:t>
            </a:r>
            <a:r>
              <a:rPr lang="en-US" dirty="0"/>
              <a:t>two things about Jesus that Muslims and Christians </a:t>
            </a:r>
            <a:r>
              <a:rPr lang="en-US" b="1" i="1" dirty="0"/>
              <a:t>agree</a:t>
            </a:r>
            <a:r>
              <a:rPr lang="en-US" dirty="0"/>
              <a:t> on and two things about Jesus that Muslims and Christians </a:t>
            </a:r>
            <a:r>
              <a:rPr lang="en-US" b="1" i="1" dirty="0"/>
              <a:t>disagree</a:t>
            </a:r>
            <a:r>
              <a:rPr lang="en-US" dirty="0"/>
              <a:t> on.</a:t>
            </a:r>
          </a:p>
          <a:p>
            <a:pPr lvl="1"/>
            <a:r>
              <a:rPr lang="en-US" dirty="0"/>
              <a:t>Agree – Jesus was </a:t>
            </a:r>
            <a:r>
              <a:rPr lang="en-US" dirty="0" smtClean="0"/>
              <a:t>sinless, virgin-born</a:t>
            </a:r>
            <a:r>
              <a:rPr lang="en-US" dirty="0"/>
              <a:t>, a miracle-worker, and a great prophet</a:t>
            </a:r>
          </a:p>
          <a:p>
            <a:pPr lvl="1"/>
            <a:r>
              <a:rPr lang="en-US" dirty="0"/>
              <a:t>Disagree – whether Jesus is God and whether he was crucified</a:t>
            </a:r>
            <a:r>
              <a:rPr lang="en-US" dirty="0" smtClean="0"/>
              <a:t>.</a:t>
            </a:r>
            <a:endParaRPr lang="en-US" dirty="0"/>
          </a:p>
          <a:p>
            <a:pPr lvl="1"/>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4084900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 calcmode="lin" valueType="num">
                                      <p:cBhvr>
                                        <p:cTn id="9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Stories of Muhammed’s Later Marriages</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According </a:t>
            </a:r>
            <a:r>
              <a:rPr lang="en-US" dirty="0"/>
              <a:t>to the vast majority of Islamic sources, when Aisha was six years of age, she was betrothed to </a:t>
            </a:r>
            <a:r>
              <a:rPr lang="en-US" dirty="0" smtClean="0"/>
              <a:t>Muhammad </a:t>
            </a:r>
            <a:r>
              <a:rPr lang="en-US" dirty="0"/>
              <a:t>by agreement with her father Abu Bakr. </a:t>
            </a:r>
            <a:endParaRPr lang="en-US" dirty="0" smtClean="0"/>
          </a:p>
          <a:p>
            <a:r>
              <a:rPr lang="en-US" dirty="0" smtClean="0"/>
              <a:t>Those </a:t>
            </a:r>
            <a:r>
              <a:rPr lang="en-US" dirty="0"/>
              <a:t>same sources indicate that that marriage became </a:t>
            </a:r>
            <a:r>
              <a:rPr lang="en-US" b="1" i="1" dirty="0"/>
              <a:t>consummated</a:t>
            </a:r>
            <a:r>
              <a:rPr lang="en-US" dirty="0"/>
              <a:t> at age nine. </a:t>
            </a:r>
            <a:endParaRPr lang="en-US" dirty="0" smtClean="0"/>
          </a:p>
          <a:p>
            <a:r>
              <a:rPr lang="en-US" dirty="0" smtClean="0"/>
              <a:t>Granted, in </a:t>
            </a:r>
            <a:r>
              <a:rPr lang="en-US" dirty="0"/>
              <a:t>days when life expectancy was short, </a:t>
            </a:r>
            <a:r>
              <a:rPr lang="en-US" dirty="0" smtClean="0"/>
              <a:t>women often married at a very young age. </a:t>
            </a:r>
            <a:r>
              <a:rPr lang="en-US" dirty="0"/>
              <a:t>Mary might have been 14 when she was visited by the angel. But still, nine is very young – especially </a:t>
            </a:r>
            <a:r>
              <a:rPr lang="en-US" dirty="0" smtClean="0"/>
              <a:t>considering that Muhammad </a:t>
            </a:r>
            <a:r>
              <a:rPr lang="en-US" dirty="0"/>
              <a:t>was in his 50s at this </a:t>
            </a:r>
            <a:r>
              <a:rPr lang="en-US" dirty="0" smtClean="0"/>
              <a:t>point.</a:t>
            </a:r>
          </a:p>
          <a:p>
            <a:pPr lvl="0"/>
            <a:r>
              <a:rPr lang="en-US" dirty="0"/>
              <a:t>There are issues concerning child brides in Islamic countries. Muslims will argue that </a:t>
            </a:r>
            <a:r>
              <a:rPr lang="en-US" dirty="0" smtClean="0"/>
              <a:t>many of the restrictions that Christians hold concerning marriage are </a:t>
            </a:r>
            <a:r>
              <a:rPr lang="en-US" dirty="0"/>
              <a:t>ridiculous. </a:t>
            </a:r>
          </a:p>
          <a:p>
            <a:pPr marL="0" indent="0">
              <a:buNone/>
            </a:pPr>
            <a:endParaRPr lang="en-US"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398866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Stories of Muhammed’s Later Marriages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pPr lvl="0"/>
            <a:r>
              <a:rPr lang="en-US" dirty="0" smtClean="0"/>
              <a:t>Aisha </a:t>
            </a:r>
            <a:r>
              <a:rPr lang="en-US" dirty="0"/>
              <a:t>is considered by the Sunnis </a:t>
            </a:r>
            <a:r>
              <a:rPr lang="en-US" dirty="0" smtClean="0"/>
              <a:t>to </a:t>
            </a:r>
            <a:r>
              <a:rPr lang="en-US" dirty="0"/>
              <a:t>be a </a:t>
            </a:r>
            <a:r>
              <a:rPr lang="en-US" b="1" i="1" dirty="0"/>
              <a:t>leader</a:t>
            </a:r>
            <a:r>
              <a:rPr lang="en-US" dirty="0"/>
              <a:t> among the Muslims. A large portion of the </a:t>
            </a:r>
            <a:r>
              <a:rPr lang="en-US" dirty="0" smtClean="0"/>
              <a:t>Hadiths </a:t>
            </a:r>
            <a:r>
              <a:rPr lang="en-US" dirty="0"/>
              <a:t>comes through her. </a:t>
            </a:r>
            <a:endParaRPr lang="en-US" dirty="0" smtClean="0"/>
          </a:p>
          <a:p>
            <a:pPr lvl="0"/>
            <a:r>
              <a:rPr lang="en-US" dirty="0" smtClean="0"/>
              <a:t>She is said to be </a:t>
            </a:r>
            <a:r>
              <a:rPr lang="en-US" dirty="0"/>
              <a:t>the only virgin that </a:t>
            </a:r>
            <a:r>
              <a:rPr lang="en-US" dirty="0" smtClean="0"/>
              <a:t>Muhammad </a:t>
            </a:r>
            <a:r>
              <a:rPr lang="en-US" dirty="0"/>
              <a:t>married. </a:t>
            </a:r>
            <a:endParaRPr lang="en-US" dirty="0" smtClean="0"/>
          </a:p>
          <a:p>
            <a:pPr lvl="0"/>
            <a:r>
              <a:rPr lang="en-US" dirty="0" smtClean="0"/>
              <a:t>There </a:t>
            </a:r>
            <a:r>
              <a:rPr lang="en-US" dirty="0"/>
              <a:t>is no evidence that the author of the Quran found this relationship to be embarrassing. </a:t>
            </a:r>
            <a:endParaRPr lang="en-US" dirty="0" smtClean="0"/>
          </a:p>
          <a:p>
            <a:r>
              <a:rPr lang="en-US" dirty="0"/>
              <a:t>There is another situation, though, that the </a:t>
            </a:r>
            <a:r>
              <a:rPr lang="en-US" dirty="0" smtClean="0"/>
              <a:t>author of the Quran </a:t>
            </a:r>
            <a:r>
              <a:rPr lang="en-US" b="1" i="1" dirty="0" smtClean="0"/>
              <a:t>does</a:t>
            </a:r>
            <a:r>
              <a:rPr lang="en-US" dirty="0" smtClean="0"/>
              <a:t> seem to think is embarrassing</a:t>
            </a:r>
            <a:r>
              <a:rPr lang="en-US" dirty="0"/>
              <a:t>. </a:t>
            </a:r>
            <a:endParaRPr lang="en-US" dirty="0" smtClean="0"/>
          </a:p>
          <a:p>
            <a:r>
              <a:rPr lang="en-US" b="1" dirty="0" smtClean="0"/>
              <a:t>Zaynab </a:t>
            </a:r>
            <a:r>
              <a:rPr lang="en-US" dirty="0" smtClean="0"/>
              <a:t>was </a:t>
            </a:r>
            <a:r>
              <a:rPr lang="en-US" dirty="0"/>
              <a:t>Muhammad’s cousin </a:t>
            </a:r>
            <a:r>
              <a:rPr lang="en-US" dirty="0" smtClean="0"/>
              <a:t>and was </a:t>
            </a:r>
            <a:r>
              <a:rPr lang="en-US" dirty="0"/>
              <a:t>apparently a </a:t>
            </a:r>
            <a:r>
              <a:rPr lang="en-US" dirty="0" smtClean="0"/>
              <a:t>very stunning </a:t>
            </a:r>
            <a:r>
              <a:rPr lang="en-US" dirty="0"/>
              <a:t>woman. </a:t>
            </a:r>
            <a:endParaRPr lang="en-US" dirty="0" smtClean="0"/>
          </a:p>
          <a:p>
            <a:r>
              <a:rPr lang="en-US" dirty="0" smtClean="0"/>
              <a:t>Muhammad </a:t>
            </a:r>
            <a:r>
              <a:rPr lang="en-US" dirty="0"/>
              <a:t>gave Zaynab in marriage to his adopted son. </a:t>
            </a:r>
            <a:endParaRPr lang="en-US" dirty="0" smtClean="0"/>
          </a:p>
          <a:p>
            <a:r>
              <a:rPr lang="en-US" dirty="0" smtClean="0"/>
              <a:t>But one </a:t>
            </a:r>
            <a:r>
              <a:rPr lang="en-US" dirty="0"/>
              <a:t>day </a:t>
            </a:r>
            <a:r>
              <a:rPr lang="en-US" dirty="0" smtClean="0"/>
              <a:t>Muhammad </a:t>
            </a:r>
            <a:r>
              <a:rPr lang="en-US" dirty="0"/>
              <a:t>came </a:t>
            </a:r>
            <a:r>
              <a:rPr lang="en-US" dirty="0" smtClean="0"/>
              <a:t>to </a:t>
            </a:r>
            <a:r>
              <a:rPr lang="en-US" dirty="0"/>
              <a:t>visit, </a:t>
            </a:r>
            <a:r>
              <a:rPr lang="en-US" dirty="0" smtClean="0"/>
              <a:t>when his adopted son </a:t>
            </a:r>
            <a:r>
              <a:rPr lang="en-US" dirty="0"/>
              <a:t>wasn’t around, </a:t>
            </a:r>
            <a:r>
              <a:rPr lang="en-US" dirty="0" smtClean="0"/>
              <a:t>and </a:t>
            </a:r>
            <a:r>
              <a:rPr lang="en-US" dirty="0"/>
              <a:t>Zaynab was </a:t>
            </a:r>
            <a:r>
              <a:rPr lang="en-US" dirty="0" smtClean="0"/>
              <a:t>there, and wasn’t </a:t>
            </a:r>
            <a:r>
              <a:rPr lang="en-US" dirty="0"/>
              <a:t>fully </a:t>
            </a:r>
            <a:r>
              <a:rPr lang="en-US" dirty="0" smtClean="0"/>
              <a:t>dressed, </a:t>
            </a:r>
            <a:r>
              <a:rPr lang="en-US" dirty="0"/>
              <a:t>and </a:t>
            </a:r>
            <a:r>
              <a:rPr lang="en-US" dirty="0" smtClean="0"/>
              <a:t>Muhammad is said to have been smitten with her. </a:t>
            </a:r>
          </a:p>
          <a:p>
            <a:pPr lvl="0"/>
            <a:endParaRPr lang="en-US" dirty="0"/>
          </a:p>
          <a:p>
            <a:pPr marL="0" indent="0">
              <a:buNone/>
            </a:pPr>
            <a:endParaRPr lang="en-US"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2591789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Stories of Muhammed’s Later Marriages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pPr lvl="0"/>
            <a:r>
              <a:rPr lang="en-US" dirty="0"/>
              <a:t>When word gets out that </a:t>
            </a:r>
            <a:r>
              <a:rPr lang="en-US" dirty="0" smtClean="0"/>
              <a:t>Muhammad </a:t>
            </a:r>
            <a:r>
              <a:rPr lang="en-US" dirty="0"/>
              <a:t>is smitten with </a:t>
            </a:r>
            <a:r>
              <a:rPr lang="en-US" dirty="0" smtClean="0"/>
              <a:t>Zaynab, </a:t>
            </a:r>
            <a:r>
              <a:rPr lang="en-US" dirty="0"/>
              <a:t>she wants to be his wife and his </a:t>
            </a:r>
            <a:r>
              <a:rPr lang="en-US" dirty="0" smtClean="0"/>
              <a:t>adopted son </a:t>
            </a:r>
            <a:r>
              <a:rPr lang="en-US" dirty="0"/>
              <a:t>offers </a:t>
            </a:r>
            <a:r>
              <a:rPr lang="en-US" dirty="0" smtClean="0"/>
              <a:t>to divorce her so Muhammad can have her for his wife. </a:t>
            </a:r>
          </a:p>
          <a:p>
            <a:pPr lvl="0"/>
            <a:r>
              <a:rPr lang="en-US" dirty="0"/>
              <a:t>Muhammad refuses at first, but then a </a:t>
            </a:r>
            <a:r>
              <a:rPr lang="en-US" dirty="0" smtClean="0"/>
              <a:t>special revelation </a:t>
            </a:r>
            <a:r>
              <a:rPr lang="en-US" dirty="0"/>
              <a:t>comes </a:t>
            </a:r>
            <a:r>
              <a:rPr lang="en-US" dirty="0" smtClean="0"/>
              <a:t>(and </a:t>
            </a:r>
            <a:r>
              <a:rPr lang="en-US" dirty="0"/>
              <a:t>gets included in the </a:t>
            </a:r>
            <a:r>
              <a:rPr lang="en-US" dirty="0" smtClean="0"/>
              <a:t>Quran!) which </a:t>
            </a:r>
            <a:r>
              <a:rPr lang="en-US" dirty="0"/>
              <a:t>gives Muhammad permission to marry Zaynab! </a:t>
            </a:r>
            <a:endParaRPr lang="en-US" dirty="0" smtClean="0"/>
          </a:p>
          <a:p>
            <a:pPr lvl="0"/>
            <a:r>
              <a:rPr lang="en-US" dirty="0" smtClean="0"/>
              <a:t>The Quran explains that this exception was granted to Muhammed “</a:t>
            </a:r>
            <a:r>
              <a:rPr lang="en-US" i="1" dirty="0">
                <a:latin typeface="Cambria" panose="02040503050406030204" pitchFamily="18" charset="0"/>
                <a:ea typeface="Cambria" panose="02040503050406030204" pitchFamily="18" charset="0"/>
              </a:rPr>
              <a:t>in order that (in </a:t>
            </a:r>
            <a:r>
              <a:rPr lang="en-US" i="1" dirty="0" smtClean="0">
                <a:latin typeface="Cambria" panose="02040503050406030204" pitchFamily="18" charset="0"/>
                <a:ea typeface="Cambria" panose="02040503050406030204" pitchFamily="18" charset="0"/>
              </a:rPr>
              <a:t>the future</a:t>
            </a:r>
            <a:r>
              <a:rPr lang="en-US" i="1" dirty="0">
                <a:latin typeface="Cambria" panose="02040503050406030204" pitchFamily="18" charset="0"/>
                <a:ea typeface="Cambria" panose="02040503050406030204" pitchFamily="18" charset="0"/>
              </a:rPr>
              <a:t>) there may be no difficulty to the </a:t>
            </a:r>
            <a:r>
              <a:rPr lang="en-US" i="1" dirty="0" smtClean="0">
                <a:latin typeface="Cambria" panose="02040503050406030204" pitchFamily="18" charset="0"/>
                <a:ea typeface="Cambria" panose="02040503050406030204" pitchFamily="18" charset="0"/>
              </a:rPr>
              <a:t>believers </a:t>
            </a:r>
            <a:r>
              <a:rPr lang="en-US" i="1" dirty="0">
                <a:latin typeface="Cambria" panose="02040503050406030204" pitchFamily="18" charset="0"/>
                <a:ea typeface="Cambria" panose="02040503050406030204" pitchFamily="18" charset="0"/>
              </a:rPr>
              <a:t>in (the matter of) marriage with the wives of their adopted sons</a:t>
            </a:r>
            <a:r>
              <a:rPr lang="en-US" dirty="0" smtClean="0"/>
              <a:t>” </a:t>
            </a:r>
          </a:p>
          <a:p>
            <a:pPr lvl="0"/>
            <a:r>
              <a:rPr lang="en-US" dirty="0" smtClean="0"/>
              <a:t>The </a:t>
            </a:r>
            <a:r>
              <a:rPr lang="en-US" b="1" i="1" dirty="0"/>
              <a:t>real</a:t>
            </a:r>
            <a:r>
              <a:rPr lang="en-US" dirty="0"/>
              <a:t> problem was that in Arabic culture you could not marry the divorced wife of your adopted son – it was considered </a:t>
            </a:r>
            <a:r>
              <a:rPr lang="en-US" b="1" i="1" dirty="0"/>
              <a:t>incest</a:t>
            </a:r>
            <a:r>
              <a:rPr lang="en-US" dirty="0"/>
              <a:t>. </a:t>
            </a:r>
            <a:endParaRPr lang="en-US" dirty="0" smtClean="0"/>
          </a:p>
          <a:p>
            <a:pPr lvl="0"/>
            <a:r>
              <a:rPr lang="en-US" dirty="0" smtClean="0"/>
              <a:t>And </a:t>
            </a:r>
            <a:r>
              <a:rPr lang="en-US" dirty="0"/>
              <a:t>so an entire section of the Quran </a:t>
            </a:r>
            <a:r>
              <a:rPr lang="en-US" dirty="0" smtClean="0"/>
              <a:t>had </a:t>
            </a:r>
            <a:r>
              <a:rPr lang="en-US" dirty="0"/>
              <a:t>to come down </a:t>
            </a:r>
            <a:r>
              <a:rPr lang="en-US" dirty="0" smtClean="0"/>
              <a:t>from heaven to </a:t>
            </a:r>
            <a:r>
              <a:rPr lang="en-US" dirty="0"/>
              <a:t>change that cultural taboo and allow </a:t>
            </a:r>
            <a:r>
              <a:rPr lang="en-US" dirty="0" smtClean="0"/>
              <a:t>Muhammad </a:t>
            </a:r>
            <a:r>
              <a:rPr lang="en-US" dirty="0"/>
              <a:t>to marry </a:t>
            </a:r>
            <a:r>
              <a:rPr lang="en-US" dirty="0" smtClean="0"/>
              <a:t>Zaynab! And so he does.</a:t>
            </a:r>
            <a:endParaRPr lang="en-US" dirty="0"/>
          </a:p>
          <a:p>
            <a:pPr marL="0" indent="0">
              <a:buNone/>
            </a:pPr>
            <a:endParaRPr lang="en-US"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8171790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Stories of Muhammed’s Later Marriages</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smtClean="0"/>
              <a:t>But </a:t>
            </a:r>
            <a:r>
              <a:rPr lang="en-US" dirty="0"/>
              <a:t>the Quran shows clear embarrassment </a:t>
            </a:r>
            <a:r>
              <a:rPr lang="en-US" dirty="0" smtClean="0"/>
              <a:t>over this situation and </a:t>
            </a:r>
            <a:r>
              <a:rPr lang="en-US" dirty="0"/>
              <a:t>there is a huge result from this: the massive diminishment of adoption in Islamic countries. </a:t>
            </a:r>
            <a:endParaRPr lang="en-US" dirty="0" smtClean="0"/>
          </a:p>
          <a:p>
            <a:pPr lvl="0"/>
            <a:r>
              <a:rPr lang="en-US" dirty="0" smtClean="0"/>
              <a:t>Because </a:t>
            </a:r>
            <a:r>
              <a:rPr lang="en-US" dirty="0"/>
              <a:t>basically the Quran says, don’t call yourself the son of </a:t>
            </a:r>
            <a:r>
              <a:rPr lang="en-US" dirty="0" smtClean="0"/>
              <a:t>Muhammad </a:t>
            </a:r>
            <a:r>
              <a:rPr lang="en-US" dirty="0"/>
              <a:t>if you’re adopted; call yourself by your original father’s name. </a:t>
            </a:r>
            <a:endParaRPr lang="en-US" dirty="0" smtClean="0"/>
          </a:p>
          <a:p>
            <a:pPr lvl="0"/>
            <a:r>
              <a:rPr lang="en-US" dirty="0" smtClean="0"/>
              <a:t>It </a:t>
            </a:r>
            <a:r>
              <a:rPr lang="en-US" dirty="0"/>
              <a:t>basically destroys adoption in Islamic counties – a beautiful concept that used to be </a:t>
            </a:r>
            <a:r>
              <a:rPr lang="en-US" b="1" i="1" dirty="0"/>
              <a:t>common</a:t>
            </a:r>
            <a:r>
              <a:rPr lang="en-US" dirty="0"/>
              <a:t> in Islamic countries</a:t>
            </a:r>
            <a:r>
              <a:rPr lang="en-US" dirty="0" smtClean="0"/>
              <a:t>. </a:t>
            </a:r>
            <a:endParaRPr lang="en-US" dirty="0"/>
          </a:p>
          <a:p>
            <a:pPr lvl="0"/>
            <a:endParaRPr lang="en-US" dirty="0"/>
          </a:p>
          <a:p>
            <a:pPr marL="0" indent="0">
              <a:buNone/>
            </a:pPr>
            <a:endParaRPr lang="en-US"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#40 </a:t>
            </a:r>
            <a:r>
              <a:rPr lang="en-US" sz="1600" dirty="0">
                <a:solidFill>
                  <a:prstClr val="black"/>
                </a:solidFill>
              </a:rPr>
              <a:t>– Islamic Impact Part </a:t>
            </a:r>
            <a:r>
              <a:rPr lang="en-US" sz="1600" dirty="0" smtClean="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3740519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Muhammed’s Successors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pPr lvl="0"/>
            <a:r>
              <a:rPr lang="en-US" dirty="0"/>
              <a:t>In AD 632, after a certain battle, Muhammad accepted a meal from a woman whose husband he had killed in </a:t>
            </a:r>
            <a:r>
              <a:rPr lang="en-US" dirty="0" smtClean="0"/>
              <a:t>battle. It turns out, she </a:t>
            </a:r>
            <a:r>
              <a:rPr lang="en-US" dirty="0"/>
              <a:t>had poisoned the food. </a:t>
            </a:r>
          </a:p>
          <a:p>
            <a:pPr lvl="0"/>
            <a:r>
              <a:rPr lang="en-US" dirty="0"/>
              <a:t>And that is how Muhammad is thought to have died.</a:t>
            </a:r>
          </a:p>
          <a:p>
            <a:r>
              <a:rPr lang="en-US" dirty="0"/>
              <a:t>When Muhammad dies, one of the big issues is who is going to run the Islamic state? </a:t>
            </a:r>
            <a:endParaRPr lang="en-US" dirty="0" smtClean="0"/>
          </a:p>
          <a:p>
            <a:r>
              <a:rPr lang="en-US" dirty="0" smtClean="0"/>
              <a:t>His </a:t>
            </a:r>
            <a:r>
              <a:rPr lang="en-US" dirty="0"/>
              <a:t>closest kin was a man named Ali. But the majority </a:t>
            </a:r>
            <a:r>
              <a:rPr lang="en-US" dirty="0" smtClean="0"/>
              <a:t>of Muslims followed </a:t>
            </a:r>
            <a:r>
              <a:rPr lang="en-US" dirty="0"/>
              <a:t>Abu </a:t>
            </a:r>
            <a:r>
              <a:rPr lang="en-US" dirty="0" smtClean="0"/>
              <a:t>Bakr, so he becomes the first </a:t>
            </a:r>
            <a:r>
              <a:rPr lang="en-US" b="1" i="1" dirty="0" smtClean="0"/>
              <a:t>caliph </a:t>
            </a:r>
            <a:r>
              <a:rPr lang="en-US" dirty="0"/>
              <a:t>or leader of the Islamic people.</a:t>
            </a:r>
          </a:p>
          <a:p>
            <a:r>
              <a:rPr lang="en-US" dirty="0"/>
              <a:t>Under Abu Bakr, </a:t>
            </a:r>
            <a:r>
              <a:rPr lang="en-US" dirty="0" smtClean="0"/>
              <a:t>you </a:t>
            </a:r>
            <a:r>
              <a:rPr lang="en-US" dirty="0"/>
              <a:t>have the first </a:t>
            </a:r>
            <a:r>
              <a:rPr lang="en-US" dirty="0" smtClean="0"/>
              <a:t>written version </a:t>
            </a:r>
            <a:r>
              <a:rPr lang="en-US" dirty="0"/>
              <a:t>of the Quran. </a:t>
            </a:r>
            <a:endParaRPr lang="en-US" dirty="0" smtClean="0"/>
          </a:p>
          <a:p>
            <a:r>
              <a:rPr lang="en-US" dirty="0" smtClean="0"/>
              <a:t>Prior </a:t>
            </a:r>
            <a:r>
              <a:rPr lang="en-US" dirty="0"/>
              <a:t>to </a:t>
            </a:r>
            <a:r>
              <a:rPr lang="en-US" dirty="0" smtClean="0"/>
              <a:t>this, </a:t>
            </a:r>
            <a:r>
              <a:rPr lang="en-US" dirty="0"/>
              <a:t>under </a:t>
            </a:r>
            <a:r>
              <a:rPr lang="en-US" dirty="0" smtClean="0"/>
              <a:t>Muhammad, it </a:t>
            </a:r>
            <a:r>
              <a:rPr lang="en-US" dirty="0"/>
              <a:t>had </a:t>
            </a:r>
            <a:r>
              <a:rPr lang="en-US" dirty="0" smtClean="0"/>
              <a:t>largely not been committed to writing, but memorized in parts by certain people.</a:t>
            </a:r>
            <a:endParaRPr lang="en-US" dirty="0"/>
          </a:p>
          <a:p>
            <a:pPr lvl="0"/>
            <a:endParaRPr lang="en-US" dirty="0"/>
          </a:p>
          <a:p>
            <a:pPr marL="0" indent="0">
              <a:buNone/>
            </a:pPr>
            <a:endParaRPr lang="en-US"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#41 </a:t>
            </a:r>
            <a:r>
              <a:rPr lang="en-US" sz="1600" dirty="0">
                <a:solidFill>
                  <a:prstClr val="black"/>
                </a:solidFill>
              </a:rPr>
              <a:t>– Islamic Impact Part </a:t>
            </a:r>
            <a:r>
              <a:rPr lang="en-US" sz="1600" dirty="0" smtClean="0">
                <a:solidFill>
                  <a:prstClr val="black"/>
                </a:solidFill>
              </a:rPr>
              <a:t>3</a:t>
            </a:r>
            <a:endParaRPr lang="en-US" sz="1600" dirty="0">
              <a:solidFill>
                <a:prstClr val="black"/>
              </a:solidFill>
            </a:endParaRPr>
          </a:p>
        </p:txBody>
      </p:sp>
    </p:spTree>
    <p:extLst>
      <p:ext uri="{BB962C8B-B14F-4D97-AF65-F5344CB8AC3E}">
        <p14:creationId xmlns:p14="http://schemas.microsoft.com/office/powerpoint/2010/main" val="2627847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Muhammed’s Successors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pPr lvl="0"/>
            <a:r>
              <a:rPr lang="en-US" dirty="0" smtClean="0"/>
              <a:t>Fifteen </a:t>
            </a:r>
            <a:r>
              <a:rPr lang="en-US" dirty="0"/>
              <a:t>years later, during the days of </a:t>
            </a:r>
            <a:r>
              <a:rPr lang="en-US" b="1" dirty="0"/>
              <a:t>Uthman</a:t>
            </a:r>
            <a:r>
              <a:rPr lang="en-US" dirty="0"/>
              <a:t>, Islam </a:t>
            </a:r>
            <a:r>
              <a:rPr lang="en-US" dirty="0" smtClean="0"/>
              <a:t>was </a:t>
            </a:r>
            <a:r>
              <a:rPr lang="en-US" dirty="0"/>
              <a:t>expanding and spreading, </a:t>
            </a:r>
            <a:r>
              <a:rPr lang="en-US" dirty="0" smtClean="0"/>
              <a:t>the people came </a:t>
            </a:r>
            <a:r>
              <a:rPr lang="en-US" dirty="0"/>
              <a:t>to Uthman and </a:t>
            </a:r>
            <a:r>
              <a:rPr lang="en-US" dirty="0" smtClean="0"/>
              <a:t>said </a:t>
            </a:r>
            <a:r>
              <a:rPr lang="en-US" dirty="0"/>
              <a:t>that they </a:t>
            </a:r>
            <a:r>
              <a:rPr lang="en-US" dirty="0" smtClean="0"/>
              <a:t>didn’t </a:t>
            </a:r>
            <a:r>
              <a:rPr lang="en-US" dirty="0"/>
              <a:t>want to have conflicting versions </a:t>
            </a:r>
            <a:r>
              <a:rPr lang="en-US" dirty="0" smtClean="0"/>
              <a:t>of the scriptures like </a:t>
            </a:r>
            <a:r>
              <a:rPr lang="en-US" dirty="0"/>
              <a:t>the Jews and Christians, so they </a:t>
            </a:r>
            <a:r>
              <a:rPr lang="en-US" dirty="0" smtClean="0"/>
              <a:t>asked </a:t>
            </a:r>
            <a:r>
              <a:rPr lang="en-US" dirty="0"/>
              <a:t>him to make an “official” version. </a:t>
            </a:r>
            <a:endParaRPr lang="en-US" dirty="0" smtClean="0"/>
          </a:p>
          <a:p>
            <a:pPr lvl="0"/>
            <a:r>
              <a:rPr lang="en-US" dirty="0" smtClean="0"/>
              <a:t>So Uthman agreed to do this. This </a:t>
            </a:r>
            <a:r>
              <a:rPr lang="en-US" dirty="0"/>
              <a:t>is known as the </a:t>
            </a:r>
            <a:r>
              <a:rPr lang="en-US" b="1" dirty="0"/>
              <a:t>Uthmanic revision</a:t>
            </a:r>
            <a:r>
              <a:rPr lang="en-US" dirty="0"/>
              <a:t>. </a:t>
            </a:r>
            <a:endParaRPr lang="en-US" dirty="0" smtClean="0"/>
          </a:p>
          <a:p>
            <a:pPr lvl="0"/>
            <a:r>
              <a:rPr lang="en-US" dirty="0"/>
              <a:t>Uthman </a:t>
            </a:r>
            <a:r>
              <a:rPr lang="en-US" dirty="0" smtClean="0"/>
              <a:t>sent </a:t>
            </a:r>
            <a:r>
              <a:rPr lang="en-US" dirty="0"/>
              <a:t>copies </a:t>
            </a:r>
            <a:r>
              <a:rPr lang="en-US" dirty="0" smtClean="0"/>
              <a:t>of </a:t>
            </a:r>
            <a:r>
              <a:rPr lang="en-US" b="1" i="1" dirty="0" smtClean="0"/>
              <a:t>his</a:t>
            </a:r>
            <a:r>
              <a:rPr lang="en-US" dirty="0" smtClean="0"/>
              <a:t> version of the Quran to </a:t>
            </a:r>
            <a:r>
              <a:rPr lang="en-US" dirty="0"/>
              <a:t>the major Islamic cities and he </a:t>
            </a:r>
            <a:r>
              <a:rPr lang="en-US" dirty="0" smtClean="0"/>
              <a:t>ordered </a:t>
            </a:r>
            <a:r>
              <a:rPr lang="en-US" dirty="0"/>
              <a:t>that </a:t>
            </a:r>
            <a:r>
              <a:rPr lang="en-US" b="1" i="1" dirty="0" smtClean="0"/>
              <a:t>all the other copies of the Quran </a:t>
            </a:r>
            <a:r>
              <a:rPr lang="en-US" b="1" i="1" dirty="0"/>
              <a:t>be burned</a:t>
            </a:r>
            <a:r>
              <a:rPr lang="en-US" dirty="0" smtClean="0"/>
              <a:t>.</a:t>
            </a:r>
          </a:p>
          <a:p>
            <a:pPr lvl="0"/>
            <a:r>
              <a:rPr lang="en-US" dirty="0"/>
              <a:t>It is possible that we </a:t>
            </a:r>
            <a:r>
              <a:rPr lang="en-US" dirty="0" smtClean="0"/>
              <a:t>at least one </a:t>
            </a:r>
            <a:r>
              <a:rPr lang="en-US" dirty="0"/>
              <a:t>pre-Uthmanic version of the Quran that was dug up in the 1970s. It does contain a number of variants from the current official version. Some Muslims </a:t>
            </a:r>
            <a:r>
              <a:rPr lang="en-US" dirty="0" smtClean="0"/>
              <a:t>will claim </a:t>
            </a:r>
            <a:r>
              <a:rPr lang="en-US" dirty="0"/>
              <a:t>it was just a school child’s project. </a:t>
            </a:r>
            <a:endParaRPr lang="en-US" dirty="0" smtClean="0"/>
          </a:p>
          <a:p>
            <a:pPr lvl="0"/>
            <a:r>
              <a:rPr lang="en-US" dirty="0" smtClean="0"/>
              <a:t>The </a:t>
            </a:r>
            <a:r>
              <a:rPr lang="en-US" dirty="0"/>
              <a:t>Quran has been transmitted in a very different way from the NT. The NT spread by a free transmission process. The Quran was transmitted through a controlled process which is far less reliable</a:t>
            </a:r>
            <a:r>
              <a:rPr lang="en-US" dirty="0" smtClean="0"/>
              <a:t>. </a:t>
            </a:r>
            <a:endParaRPr lang="en-US" dirty="0"/>
          </a:p>
          <a:p>
            <a:pPr lvl="0"/>
            <a:endParaRPr lang="en-US" dirty="0"/>
          </a:p>
          <a:p>
            <a:pPr marL="0" indent="0">
              <a:buNone/>
            </a:pPr>
            <a:endParaRPr lang="en-US"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#41 </a:t>
            </a:r>
            <a:r>
              <a:rPr lang="en-US" sz="1600" dirty="0">
                <a:solidFill>
                  <a:prstClr val="black"/>
                </a:solidFill>
              </a:rPr>
              <a:t>– Islamic Impact Part </a:t>
            </a:r>
            <a:r>
              <a:rPr lang="en-US" sz="1600" dirty="0" smtClean="0">
                <a:solidFill>
                  <a:prstClr val="black"/>
                </a:solidFill>
              </a:rPr>
              <a:t>3</a:t>
            </a:r>
            <a:endParaRPr lang="en-US" sz="1600" dirty="0">
              <a:solidFill>
                <a:prstClr val="black"/>
              </a:solidFill>
            </a:endParaRPr>
          </a:p>
        </p:txBody>
      </p:sp>
    </p:spTree>
    <p:extLst>
      <p:ext uri="{BB962C8B-B14F-4D97-AF65-F5344CB8AC3E}">
        <p14:creationId xmlns:p14="http://schemas.microsoft.com/office/powerpoint/2010/main" val="1518768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Muhammed’s Successors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a:bodyPr>
          <a:lstStyle/>
          <a:p>
            <a:pPr lvl="0"/>
            <a:r>
              <a:rPr lang="en-US" dirty="0"/>
              <a:t>The next </a:t>
            </a:r>
            <a:r>
              <a:rPr lang="en-US" dirty="0" smtClean="0"/>
              <a:t>Caliph or Islamic leader </a:t>
            </a:r>
            <a:r>
              <a:rPr lang="en-US" dirty="0"/>
              <a:t>is </a:t>
            </a:r>
            <a:r>
              <a:rPr lang="en-US" b="1" dirty="0"/>
              <a:t>Ali</a:t>
            </a:r>
            <a:r>
              <a:rPr lang="en-US" dirty="0"/>
              <a:t>. </a:t>
            </a:r>
            <a:endParaRPr lang="en-US" dirty="0" smtClean="0"/>
          </a:p>
          <a:p>
            <a:pPr lvl="0"/>
            <a:r>
              <a:rPr lang="en-US" dirty="0" smtClean="0"/>
              <a:t>Under </a:t>
            </a:r>
            <a:r>
              <a:rPr lang="en-US" dirty="0"/>
              <a:t>Ali you get the beginning of civil war among the Muslims. </a:t>
            </a:r>
            <a:endParaRPr lang="en-US" dirty="0" smtClean="0"/>
          </a:p>
          <a:p>
            <a:pPr lvl="0"/>
            <a:r>
              <a:rPr lang="en-US" dirty="0" smtClean="0"/>
              <a:t>Ali’s </a:t>
            </a:r>
            <a:r>
              <a:rPr lang="en-US" dirty="0"/>
              <a:t>children are slaughtered in a particular place. The death of those individuals is commemorated in Shiite countries, by walking through the streets cutting themselves with swords – they are covered in blood. </a:t>
            </a:r>
            <a:endParaRPr lang="en-US" dirty="0" smtClean="0"/>
          </a:p>
          <a:p>
            <a:pPr lvl="0"/>
            <a:r>
              <a:rPr lang="en-US" dirty="0" smtClean="0"/>
              <a:t>This </a:t>
            </a:r>
            <a:r>
              <a:rPr lang="en-US" dirty="0"/>
              <a:t>is where the </a:t>
            </a:r>
            <a:r>
              <a:rPr lang="en-US" dirty="0" smtClean="0"/>
              <a:t>Sunni/Shia </a:t>
            </a:r>
            <a:r>
              <a:rPr lang="en-US" dirty="0"/>
              <a:t>split takes place. </a:t>
            </a:r>
          </a:p>
          <a:p>
            <a:pPr lvl="0"/>
            <a:r>
              <a:rPr lang="en-US" dirty="0"/>
              <a:t>Those who follow Ali are the Shiites. </a:t>
            </a:r>
            <a:endParaRPr lang="en-US" dirty="0" smtClean="0"/>
          </a:p>
          <a:p>
            <a:pPr lvl="0"/>
            <a:r>
              <a:rPr lang="en-US" dirty="0" smtClean="0"/>
              <a:t>The </a:t>
            </a:r>
            <a:r>
              <a:rPr lang="en-US" dirty="0"/>
              <a:t>followers of Abu Bakr are called the Sunni. The Sunni make up 85% of the worlds Muslims, Shiites about 10%. </a:t>
            </a:r>
            <a:endParaRPr lang="en-US" dirty="0" smtClean="0"/>
          </a:p>
          <a:p>
            <a:pPr lvl="0"/>
            <a:r>
              <a:rPr lang="en-US" dirty="0" smtClean="0"/>
              <a:t>Their </a:t>
            </a:r>
            <a:r>
              <a:rPr lang="en-US" dirty="0"/>
              <a:t>theology is very similar on many points. They both use the same Quran.</a:t>
            </a:r>
          </a:p>
          <a:p>
            <a:pPr lvl="0"/>
            <a:endParaRPr lang="en-US" dirty="0"/>
          </a:p>
          <a:p>
            <a:pPr marL="0" indent="0">
              <a:buNone/>
            </a:pPr>
            <a:endParaRPr lang="en-US" dirty="0"/>
          </a:p>
          <a:p>
            <a:endParaRPr lang="en-US" dirty="0" smtClean="0"/>
          </a:p>
          <a:p>
            <a:endParaRPr lang="en-US" dirty="0"/>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#41 </a:t>
            </a:r>
            <a:r>
              <a:rPr lang="en-US" sz="1600" dirty="0">
                <a:solidFill>
                  <a:prstClr val="black"/>
                </a:solidFill>
              </a:rPr>
              <a:t>– Islamic Impact Part </a:t>
            </a:r>
            <a:r>
              <a:rPr lang="en-US" sz="1600" dirty="0" smtClean="0">
                <a:solidFill>
                  <a:prstClr val="black"/>
                </a:solidFill>
              </a:rPr>
              <a:t>3</a:t>
            </a:r>
            <a:endParaRPr lang="en-US" sz="1600" dirty="0">
              <a:solidFill>
                <a:prstClr val="black"/>
              </a:solidFill>
            </a:endParaRPr>
          </a:p>
        </p:txBody>
      </p:sp>
    </p:spTree>
    <p:extLst>
      <p:ext uri="{BB962C8B-B14F-4D97-AF65-F5344CB8AC3E}">
        <p14:creationId xmlns:p14="http://schemas.microsoft.com/office/powerpoint/2010/main" val="3164569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https://islamandwesterncivilisation.com/posts/islam-a-religion-of-peace/historical-reality-muslim-conquests/</a:t>
            </a:r>
            <a:endParaRPr lang="en-US" sz="14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Islamic Conquests</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053567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669559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25751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What is the unforgivable sin in Islam called and what does it mean?</a:t>
            </a:r>
          </a:p>
          <a:p>
            <a:pPr lvl="1"/>
            <a:r>
              <a:rPr lang="en-US" dirty="0" smtClean="0"/>
              <a:t> To commit shirk –means </a:t>
            </a:r>
            <a:r>
              <a:rPr lang="en-US" dirty="0"/>
              <a:t>to commit idolatry and violate Allah’s oneness by acknowledging any other god besides </a:t>
            </a:r>
            <a:r>
              <a:rPr lang="en-US" dirty="0" smtClean="0"/>
              <a:t>Allah</a:t>
            </a:r>
          </a:p>
          <a:p>
            <a:r>
              <a:rPr lang="en-US" dirty="0" smtClean="0"/>
              <a:t>Why did Muhammad flee Mecca and what significance does the date of his flight have in Islam?</a:t>
            </a:r>
          </a:p>
          <a:p>
            <a:pPr lvl="1"/>
            <a:r>
              <a:rPr lang="en-US" dirty="0" smtClean="0"/>
              <a:t>Muhammad and his followers were a persecuted minority and his uncle, who had been protecting him died. </a:t>
            </a:r>
          </a:p>
          <a:p>
            <a:pPr lvl="1"/>
            <a:r>
              <a:rPr lang="en-US" dirty="0" smtClean="0"/>
              <a:t>The date of his flight marks the beginning of the Islamic calendar.</a:t>
            </a:r>
          </a:p>
          <a:p>
            <a:r>
              <a:rPr lang="en-US" dirty="0" smtClean="0"/>
              <a:t>What are the five main duties (“pillars”) of Islam?</a:t>
            </a:r>
          </a:p>
          <a:p>
            <a:pPr lvl="1"/>
            <a:r>
              <a:rPr lang="en-US" b="1" dirty="0"/>
              <a:t>Shahadah</a:t>
            </a:r>
            <a:r>
              <a:rPr lang="en-US" dirty="0"/>
              <a:t>, or the confession of faith – “There is no god but Allah, and Muhammad is His prophet”. </a:t>
            </a:r>
          </a:p>
          <a:p>
            <a:pPr lvl="1"/>
            <a:r>
              <a:rPr lang="en-US" dirty="0" smtClean="0"/>
              <a:t>Prayer </a:t>
            </a:r>
            <a:r>
              <a:rPr lang="en-US" dirty="0"/>
              <a:t>five times a day, said facing towards Mecca. </a:t>
            </a:r>
          </a:p>
          <a:p>
            <a:pPr lvl="1"/>
            <a:r>
              <a:rPr lang="en-US" dirty="0" smtClean="0"/>
              <a:t>Giving charitable </a:t>
            </a:r>
            <a:r>
              <a:rPr lang="en-US" dirty="0"/>
              <a:t>gifts of money as a welfare contribution to the poor. </a:t>
            </a:r>
          </a:p>
          <a:p>
            <a:pPr lvl="1"/>
            <a:r>
              <a:rPr lang="en-US" dirty="0" smtClean="0"/>
              <a:t>Fasting </a:t>
            </a:r>
            <a:r>
              <a:rPr lang="en-US" dirty="0"/>
              <a:t>in the holy month of Ramadan. </a:t>
            </a:r>
          </a:p>
          <a:p>
            <a:pPr lvl="1"/>
            <a:r>
              <a:rPr lang="en-US" dirty="0" smtClean="0"/>
              <a:t>A </a:t>
            </a:r>
            <a:r>
              <a:rPr lang="en-US" dirty="0"/>
              <a:t>pilgrimage to Mecca, which a Muslim must try to make at least once</a:t>
            </a:r>
            <a:r>
              <a:rPr lang="en-US" dirty="0" smtClean="0"/>
              <a:t>. </a:t>
            </a:r>
            <a:endParaRPr lang="en-US" dirty="0"/>
          </a:p>
          <a:p>
            <a:pPr lvl="1"/>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610835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a:bodyPr>
          <a:lstStyle/>
          <a:p>
            <a:r>
              <a:rPr lang="en-US" dirty="0" smtClean="0"/>
              <a:t>Of the things you learned today about Islam what did you find to be the most surprising or interesting?</a:t>
            </a:r>
          </a:p>
          <a:p>
            <a:r>
              <a:rPr lang="en-US" dirty="0"/>
              <a:t>From what you have learned about Islam to this point, what are some things that you think you might want to bring up if you were to have an opportunity to witness to a Muslim?</a:t>
            </a:r>
          </a:p>
          <a:p>
            <a:r>
              <a:rPr lang="en-US" dirty="0" smtClean="0"/>
              <a:t>At this point, how do you </a:t>
            </a:r>
            <a:r>
              <a:rPr lang="en-US" b="1" i="1" dirty="0" smtClean="0"/>
              <a:t>feel</a:t>
            </a:r>
            <a:r>
              <a:rPr lang="en-US" dirty="0" smtClean="0"/>
              <a:t> about the idea </a:t>
            </a:r>
            <a:r>
              <a:rPr lang="en-US" dirty="0"/>
              <a:t>of witnessing to a </a:t>
            </a:r>
            <a:r>
              <a:rPr lang="en-US" dirty="0" smtClean="0"/>
              <a:t>Muslim?</a:t>
            </a:r>
            <a:endParaRPr lang="en-US" dirty="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1781063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33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http://yousense.info/69736c616d/islam-is-not-a-religion-of-terror-the-review-of-religions.html</a:t>
            </a:r>
            <a:endParaRPr lang="en-US" sz="1400" dirty="0">
              <a:solidFill>
                <a:prstClr val="black"/>
              </a:solidFill>
            </a:endParaRPr>
          </a:p>
        </p:txBody>
      </p:sp>
      <p:sp>
        <p:nvSpPr>
          <p:cNvPr id="7" name="Title 2"/>
          <p:cNvSpPr>
            <a:spLocks noGrp="1"/>
          </p:cNvSpPr>
          <p:nvPr>
            <p:ph type="title"/>
          </p:nvPr>
        </p:nvSpPr>
        <p:spPr>
          <a:xfrm>
            <a:off x="0" y="0"/>
            <a:ext cx="9144000" cy="1676400"/>
          </a:xfrm>
          <a:effectLst/>
        </p:spPr>
        <p:txBody>
          <a:bodyPr>
            <a:noAutofit/>
          </a:bodyPr>
          <a:lstStyle/>
          <a:p>
            <a:r>
              <a:rPr lang="en-US" sz="5400" b="1" dirty="0"/>
              <a:t>Other Interesting Facts About Islam</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855184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Kaaba and the Black Stone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a:t>To Muslims, Mecca </a:t>
            </a:r>
            <a:r>
              <a:rPr lang="en-US" dirty="0" smtClean="0"/>
              <a:t>is an </a:t>
            </a:r>
            <a:r>
              <a:rPr lang="en-US" dirty="0"/>
              <a:t>important place from a religious standpoint because of the </a:t>
            </a:r>
            <a:r>
              <a:rPr lang="en-US" b="1" i="1" dirty="0"/>
              <a:t>Grand Mosque </a:t>
            </a:r>
            <a:r>
              <a:rPr lang="en-US" dirty="0"/>
              <a:t>and </a:t>
            </a:r>
            <a:r>
              <a:rPr lang="en-US" dirty="0" smtClean="0"/>
              <a:t>a black building </a:t>
            </a:r>
            <a:r>
              <a:rPr lang="en-US" dirty="0"/>
              <a:t>it surrounds called the </a:t>
            </a:r>
            <a:r>
              <a:rPr lang="en-US" b="1" i="1" dirty="0" smtClean="0"/>
              <a:t>Kaaba</a:t>
            </a:r>
            <a:r>
              <a:rPr lang="en-US" dirty="0" smtClean="0"/>
              <a:t> – which contains “the </a:t>
            </a:r>
            <a:r>
              <a:rPr lang="en-US" dirty="0"/>
              <a:t>black </a:t>
            </a:r>
            <a:r>
              <a:rPr lang="en-US" dirty="0" smtClean="0"/>
              <a:t>stone”. </a:t>
            </a:r>
          </a:p>
          <a:p>
            <a:r>
              <a:rPr lang="en-US" dirty="0" smtClean="0"/>
              <a:t>The black </a:t>
            </a:r>
            <a:r>
              <a:rPr lang="en-US" dirty="0"/>
              <a:t>stone </a:t>
            </a:r>
            <a:r>
              <a:rPr lang="en-US" dirty="0" smtClean="0"/>
              <a:t>is believed by Muslims to have been white when it fell </a:t>
            </a:r>
            <a:r>
              <a:rPr lang="en-US" dirty="0"/>
              <a:t>from heaven </a:t>
            </a:r>
            <a:r>
              <a:rPr lang="en-US" dirty="0" smtClean="0"/>
              <a:t>it, </a:t>
            </a:r>
            <a:r>
              <a:rPr lang="en-US" dirty="0"/>
              <a:t>but </a:t>
            </a:r>
            <a:r>
              <a:rPr lang="en-US" dirty="0" smtClean="0"/>
              <a:t>then turned </a:t>
            </a:r>
            <a:r>
              <a:rPr lang="en-US" dirty="0"/>
              <a:t>black because of the sins of man.</a:t>
            </a:r>
          </a:p>
          <a:p>
            <a:pPr lvl="0"/>
            <a:r>
              <a:rPr lang="en-US" dirty="0" smtClean="0"/>
              <a:t>The Kaaba is just a building which, historically, has been rebuilt many times. It’s the </a:t>
            </a:r>
            <a:r>
              <a:rPr lang="en-US" b="1" i="1" dirty="0" smtClean="0"/>
              <a:t>black stone </a:t>
            </a:r>
            <a:r>
              <a:rPr lang="en-US" dirty="0" smtClean="0"/>
              <a:t>that has religious significance to the Muslims. </a:t>
            </a:r>
          </a:p>
          <a:p>
            <a:pPr marL="0" lvl="0" indent="0">
              <a:buNone/>
            </a:pP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James White </a:t>
            </a:r>
            <a:r>
              <a:rPr lang="en-US" sz="1600" dirty="0" smtClean="0"/>
              <a:t>– 2016 Church History Series #39 </a:t>
            </a:r>
            <a:r>
              <a:rPr lang="en-US" sz="1600" dirty="0"/>
              <a:t>– Islamic Impact Part 1</a:t>
            </a:r>
            <a:endParaRPr lang="en-US" sz="1600" dirty="0">
              <a:solidFill>
                <a:prstClr val="black"/>
              </a:solidFill>
            </a:endParaRPr>
          </a:p>
        </p:txBody>
      </p:sp>
    </p:spTree>
    <p:extLst>
      <p:ext uri="{BB962C8B-B14F-4D97-AF65-F5344CB8AC3E}">
        <p14:creationId xmlns:p14="http://schemas.microsoft.com/office/powerpoint/2010/main" val="4086330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Grand Mosque</a:t>
            </a:r>
            <a:endParaRPr lang="en-US" sz="4000" b="1"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975" y="748744"/>
            <a:ext cx="7668050" cy="5751038"/>
          </a:xfrm>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3"/>
              </a:rPr>
              <a:t>https://en.wikipedia.org/wiki/Kaaba#/media/File:Al-Haram_mosque_-_Flickr_-_Al_Jazeera_English.jpg</a:t>
            </a:r>
            <a:endParaRPr lang="en-US" sz="1600" dirty="0">
              <a:solidFill>
                <a:prstClr val="black"/>
              </a:solidFill>
            </a:endParaRPr>
          </a:p>
        </p:txBody>
      </p:sp>
    </p:spTree>
    <p:extLst>
      <p:ext uri="{BB962C8B-B14F-4D97-AF65-F5344CB8AC3E}">
        <p14:creationId xmlns:p14="http://schemas.microsoft.com/office/powerpoint/2010/main" val="1632513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Kaaba</a:t>
            </a:r>
            <a:endParaRPr lang="en-US" sz="4000" b="1"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 y="748744"/>
            <a:ext cx="8610600" cy="5751038"/>
          </a:xfrm>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3"/>
              </a:rPr>
              <a:t>https://unsplash.com/photos/cAQXApsh490</a:t>
            </a:r>
            <a:endParaRPr lang="en-US" sz="1600" dirty="0">
              <a:solidFill>
                <a:prstClr val="black"/>
              </a:solidFill>
            </a:endParaRPr>
          </a:p>
        </p:txBody>
      </p:sp>
    </p:spTree>
    <p:extLst>
      <p:ext uri="{BB962C8B-B14F-4D97-AF65-F5344CB8AC3E}">
        <p14:creationId xmlns:p14="http://schemas.microsoft.com/office/powerpoint/2010/main" val="1965693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Black Stone</a:t>
            </a:r>
            <a:endParaRPr lang="en-US" sz="4000" b="1"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762000"/>
            <a:ext cx="4056382" cy="5410200"/>
          </a:xfrm>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3"/>
              </a:rPr>
              <a:t>https://en.wikipedia.org/wiki/Black_Stone</a:t>
            </a:r>
            <a:endParaRPr lang="en-US" sz="1600" dirty="0">
              <a:solidFill>
                <a:prstClr val="black"/>
              </a:solidFill>
            </a:endParaRPr>
          </a:p>
        </p:txBody>
      </p:sp>
    </p:spTree>
    <p:extLst>
      <p:ext uri="{BB962C8B-B14F-4D97-AF65-F5344CB8AC3E}">
        <p14:creationId xmlns:p14="http://schemas.microsoft.com/office/powerpoint/2010/main" val="819200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Black Stone</a:t>
            </a:r>
            <a:endParaRPr lang="en-US" sz="4000" b="1"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762000"/>
            <a:ext cx="4056382" cy="5410200"/>
          </a:xfrm>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3"/>
              </a:rPr>
              <a:t>https://en.wikipedia.org/wiki/Black_Stone</a:t>
            </a:r>
            <a:endParaRPr lang="en-US" sz="1600"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66900" y="746185"/>
            <a:ext cx="5410200" cy="543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147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211378</TotalTime>
  <Words>3355</Words>
  <Application>Microsoft Office PowerPoint</Application>
  <PresentationFormat>On-screen Show (4:3)</PresentationFormat>
  <Paragraphs>232</Paragraphs>
  <Slides>30</Slides>
  <Notes>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11_Office Theme</vt:lpstr>
      <vt:lpstr>13_Office Theme</vt:lpstr>
      <vt:lpstr>10_Office Theme</vt:lpstr>
      <vt:lpstr>PowerPoint Presentation</vt:lpstr>
      <vt:lpstr>Review</vt:lpstr>
      <vt:lpstr>Review</vt:lpstr>
      <vt:lpstr>Other Interesting Facts About Islam</vt:lpstr>
      <vt:lpstr>The Kaaba and the Black Stone</vt:lpstr>
      <vt:lpstr>The Grand Mosque</vt:lpstr>
      <vt:lpstr>The Kaaba</vt:lpstr>
      <vt:lpstr>The Black Stone</vt:lpstr>
      <vt:lpstr>The Black Stone</vt:lpstr>
      <vt:lpstr>The Kaaba and the Black Stone</vt:lpstr>
      <vt:lpstr>The Seriousness of Committing Shirk</vt:lpstr>
      <vt:lpstr>The Hadith of the Man Who Killed 99 Men</vt:lpstr>
      <vt:lpstr>The Hadith of the Man Who Killed 99 Men</vt:lpstr>
      <vt:lpstr>The Hadith of the Man Who Killed 99 Men</vt:lpstr>
      <vt:lpstr>The Hadith of the Man Who Killed 99 Men</vt:lpstr>
      <vt:lpstr>The Hadith of the Man Who Killed 99 Men</vt:lpstr>
      <vt:lpstr>The Hadith of the Man Who Killed 99 Men</vt:lpstr>
      <vt:lpstr>Meccan Surahs Versus Medinan Surahs</vt:lpstr>
      <vt:lpstr>Stories of Muhammed’s Later Marriages</vt:lpstr>
      <vt:lpstr>Stories of Muhammed’s Later Marriages</vt:lpstr>
      <vt:lpstr>Stories of Muhammed’s Later Marriages</vt:lpstr>
      <vt:lpstr>Stories of Muhammed’s Later Marriages</vt:lpstr>
      <vt:lpstr>Stories of Muhammed’s Later Marriages</vt:lpstr>
      <vt:lpstr>Muhammed’s Successors</vt:lpstr>
      <vt:lpstr>Muhammed’s Successors</vt:lpstr>
      <vt:lpstr>Muhammed’s Successors</vt:lpstr>
      <vt:lpstr>Islamic Conquests</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3658</cp:revision>
  <cp:lastPrinted>2019-08-25T13:36:41Z</cp:lastPrinted>
  <dcterms:created xsi:type="dcterms:W3CDTF">2018-06-08T00:19:32Z</dcterms:created>
  <dcterms:modified xsi:type="dcterms:W3CDTF">2019-08-26T02:02:38Z</dcterms:modified>
</cp:coreProperties>
</file>