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844" r:id="rId2"/>
  </p:sldMasterIdLst>
  <p:notesMasterIdLst>
    <p:notesMasterId r:id="rId34"/>
  </p:notesMasterIdLst>
  <p:handoutMasterIdLst>
    <p:handoutMasterId r:id="rId35"/>
  </p:handoutMasterIdLst>
  <p:sldIdLst>
    <p:sldId id="2062" r:id="rId3"/>
    <p:sldId id="2063" r:id="rId4"/>
    <p:sldId id="2069" r:id="rId5"/>
    <p:sldId id="2067" r:id="rId6"/>
    <p:sldId id="2070" r:id="rId7"/>
    <p:sldId id="2077" r:id="rId8"/>
    <p:sldId id="2076" r:id="rId9"/>
    <p:sldId id="2073" r:id="rId10"/>
    <p:sldId id="2072" r:id="rId11"/>
    <p:sldId id="2102" r:id="rId12"/>
    <p:sldId id="2103" r:id="rId13"/>
    <p:sldId id="2101" r:id="rId14"/>
    <p:sldId id="2083" r:id="rId15"/>
    <p:sldId id="2082" r:id="rId16"/>
    <p:sldId id="2078" r:id="rId17"/>
    <p:sldId id="2105" r:id="rId18"/>
    <p:sldId id="2104" r:id="rId19"/>
    <p:sldId id="2079" r:id="rId20"/>
    <p:sldId id="2080" r:id="rId21"/>
    <p:sldId id="2107" r:id="rId22"/>
    <p:sldId id="2106" r:id="rId23"/>
    <p:sldId id="2090" r:id="rId24"/>
    <p:sldId id="2108" r:id="rId25"/>
    <p:sldId id="2109" r:id="rId26"/>
    <p:sldId id="2084" r:id="rId27"/>
    <p:sldId id="2085" r:id="rId28"/>
    <p:sldId id="2089" r:id="rId29"/>
    <p:sldId id="2087" r:id="rId30"/>
    <p:sldId id="2064" r:id="rId31"/>
    <p:sldId id="2065" r:id="rId32"/>
    <p:sldId id="2066"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9/29/2019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9/29/2019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2000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179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615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705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01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554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531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218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4335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5902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50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9/29/2019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9/29/2019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0161020"/>
      </p:ext>
    </p:extLst>
  </p:cSld>
  <p:clrMap bg1="lt1" tx1="dk1" bg2="lt2" tx2="dk2" accent1="accent1" accent2="accent2" accent3="accent3" accent4="accent4" accent5="accent5" accent6="accent6" hlink="hlink" folHlink="folHlink"/>
  <p:sldLayoutIdLst>
    <p:sldLayoutId id="2147485845" r:id="rId1"/>
    <p:sldLayoutId id="2147485846" r:id="rId2"/>
    <p:sldLayoutId id="2147485847" r:id="rId3"/>
    <p:sldLayoutId id="2147485848" r:id="rId4"/>
    <p:sldLayoutId id="2147485849" r:id="rId5"/>
    <p:sldLayoutId id="2147485850" r:id="rId6"/>
    <p:sldLayoutId id="2147485851" r:id="rId7"/>
    <p:sldLayoutId id="2147485852" r:id="rId8"/>
    <p:sldLayoutId id="2147485853" r:id="rId9"/>
    <p:sldLayoutId id="2147485854" r:id="rId10"/>
    <p:sldLayoutId id="2147485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n.wikipedia.org/wiki/Ripon_Cathedral#/media/File:Ripon_Cathedral_Exterior,_Nth_Yorkshire,_UK_-_Diliff.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n.wikipedia.org/wiki/Ripon_Cathedral#/media/File:Ripon_Cathedral_Nave_1,_Nth_Yorkshire,_UK_-_Diliff.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epicworldhistory.blogspot.com/2013/10/frankish-trib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drshirley.org/geog/geog25.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epicworldhistory.blogspot.com/2013/10/frankish-trib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en.wikipedia.org/wiki/Fulda_Cathedral#/media/File:Fuldaer_Dom_028a.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epicworldhistory.blogspot.com/2013/10/frankish-trib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xml"/><Relationship Id="rId1" Type="http://schemas.openxmlformats.org/officeDocument/2006/relationships/themeOverride" Target="../theme/themeOverride17.xml"/><Relationship Id="rId4" Type="http://schemas.openxmlformats.org/officeDocument/2006/relationships/hyperlink" Target="https://en.wikipedia.org/wiki/Charlemagne#/media/File:Charlemagne_Agostino_Cornacchini_Vatican_2.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hyperlink" Target="https://www.hopehelps.org/volunteer-appreciation-week-20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dailygeekshow.com/rois-reines-france-anecdot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7.xml"/><Relationship Id="rId1" Type="http://schemas.openxmlformats.org/officeDocument/2006/relationships/themeOverride" Target="../theme/themeOverride19.xml"/><Relationship Id="rId4" Type="http://schemas.openxmlformats.org/officeDocument/2006/relationships/hyperlink" Target="https://www.weareteachers.com/moving-beyond-classroom-discuss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hyperlink" Target="https://www.hinduhumanrights.info/the-saint-who-chopped-down-thors-sacred-tree/#!prettyPhoto/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drshirley.org/geog/geog2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590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33400"/>
          </a:xfrm>
        </p:spPr>
        <p:txBody>
          <a:bodyPr>
            <a:noAutofit/>
          </a:bodyPr>
          <a:lstStyle/>
          <a:p>
            <a:r>
              <a:rPr lang="en-US" sz="4000" b="1" dirty="0" smtClean="0"/>
              <a:t>Ripon Cathedral (Today)</a:t>
            </a:r>
            <a:endParaRPr lang="en-US" sz="4000"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hlinkClick r:id="rId2"/>
              </a:rPr>
              <a:t>https://en.wikipedia.org/wiki/Ripon_Cathedral#/media/File:Ripon_Cathedral_Exterior,_Nth_Yorkshire,_UK_-_Diliff.jpg</a:t>
            </a:r>
            <a:endParaRPr lang="en-US" sz="14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733745"/>
            <a:ext cx="5410200" cy="561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986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33400"/>
          </a:xfrm>
        </p:spPr>
        <p:txBody>
          <a:bodyPr>
            <a:noAutofit/>
          </a:bodyPr>
          <a:lstStyle/>
          <a:p>
            <a:r>
              <a:rPr lang="en-US" sz="4000" b="1" dirty="0" smtClean="0"/>
              <a:t>Ripon Cathedral (Today)</a:t>
            </a:r>
            <a:endParaRPr lang="en-US" sz="4000"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hlinkClick r:id="rId2"/>
              </a:rPr>
              <a:t>https://en.wikipedia.org/wiki/Ripon_Cathedral#/media/File:Ripon_Cathedral_Nave_1,_Nth_Yorkshire,_UK_-_Diliff.jpg</a:t>
            </a:r>
            <a:endParaRPr lang="en-US" sz="14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1" y="735024"/>
            <a:ext cx="7848600" cy="561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996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Eighth Century English </a:t>
            </a:r>
            <a:r>
              <a:rPr lang="en-US" sz="4000" b="1" dirty="0"/>
              <a:t>Missionaries</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sz="3000" b="1" i="1" dirty="0"/>
              <a:t>Willibrord</a:t>
            </a:r>
            <a:r>
              <a:rPr lang="en-US" sz="3000" dirty="0"/>
              <a:t> </a:t>
            </a:r>
            <a:r>
              <a:rPr lang="en-US" sz="3000" dirty="0" smtClean="0"/>
              <a:t>(AD 658-740)</a:t>
            </a:r>
          </a:p>
          <a:p>
            <a:pPr lvl="1"/>
            <a:r>
              <a:rPr lang="en-US" sz="2800" dirty="0" smtClean="0"/>
              <a:t>Was from </a:t>
            </a:r>
            <a:r>
              <a:rPr lang="en-US" sz="2800" dirty="0"/>
              <a:t>the northern Angle kingdom of </a:t>
            </a:r>
            <a:r>
              <a:rPr lang="en-US" sz="2800" b="1" i="1" dirty="0"/>
              <a:t>Northumbria</a:t>
            </a:r>
            <a:r>
              <a:rPr lang="en-US" sz="2800" dirty="0"/>
              <a:t>. </a:t>
            </a:r>
          </a:p>
          <a:p>
            <a:pPr lvl="1"/>
            <a:r>
              <a:rPr lang="en-US" sz="2800" dirty="0"/>
              <a:t>Brought up from childhood in the monastery at </a:t>
            </a:r>
            <a:r>
              <a:rPr lang="en-US" sz="2800" b="1" i="1" dirty="0"/>
              <a:t>Ripon</a:t>
            </a:r>
            <a:r>
              <a:rPr lang="en-US" sz="2800" dirty="0"/>
              <a:t>, Willibrord </a:t>
            </a:r>
            <a:r>
              <a:rPr lang="en-US" sz="2800" dirty="0" smtClean="0"/>
              <a:t>then spent </a:t>
            </a:r>
            <a:r>
              <a:rPr lang="en-US" sz="2800" dirty="0"/>
              <a:t>12 years as a student in Ireland. </a:t>
            </a:r>
          </a:p>
          <a:p>
            <a:pPr lvl="1"/>
            <a:r>
              <a:rPr lang="en-US" sz="2800" dirty="0" smtClean="0"/>
              <a:t>In AD 690</a:t>
            </a:r>
            <a:r>
              <a:rPr lang="en-US" sz="2800" dirty="0"/>
              <a:t>, Willibrord</a:t>
            </a:r>
            <a:r>
              <a:rPr lang="en-US" sz="2800" dirty="0" smtClean="0"/>
              <a:t> </a:t>
            </a:r>
            <a:r>
              <a:rPr lang="en-US" sz="2800" dirty="0"/>
              <a:t>journeyed to the Netherlands as the </a:t>
            </a:r>
            <a:r>
              <a:rPr lang="en-US" sz="2800" dirty="0" smtClean="0"/>
              <a:t>leader </a:t>
            </a:r>
            <a:r>
              <a:rPr lang="en-US" sz="2800" dirty="0"/>
              <a:t>of 12 Irish missionaries, according to the traditional Irish practice of sending out mission teams in groups of 13. </a:t>
            </a:r>
          </a:p>
          <a:p>
            <a:pPr lvl="1"/>
            <a:r>
              <a:rPr lang="en-US" sz="2800" dirty="0" smtClean="0"/>
              <a:t>Willibrord </a:t>
            </a:r>
            <a:r>
              <a:rPr lang="en-US" sz="2800" dirty="0"/>
              <a:t>and his companions worked for 50 years in the Netherlands among the southern </a:t>
            </a:r>
            <a:r>
              <a:rPr lang="en-US" sz="2800" b="1" i="1" dirty="0"/>
              <a:t>Frisian</a:t>
            </a:r>
            <a:r>
              <a:rPr lang="en-US" sz="2800" dirty="0"/>
              <a:t> tribes; their preaching largely brought about the conversion of the Frisians to Christianity. </a:t>
            </a:r>
            <a:endParaRPr lang="en-US" sz="2800" dirty="0" smtClean="0"/>
          </a:p>
          <a:p>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1869903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noAutofit/>
          </a:bodyPr>
          <a:lstStyle/>
          <a:p>
            <a:r>
              <a:rPr lang="en-US" sz="5400" b="1" dirty="0" smtClean="0"/>
              <a:t>Modern Germany</a:t>
            </a:r>
            <a:endParaRPr lang="en-US" sz="32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t>Google Maps</a:t>
            </a:r>
            <a:endParaRPr lang="en-US" sz="1600"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927835"/>
            <a:ext cx="6781800" cy="557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520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lang="en-US" sz="5400" b="1" dirty="0" smtClean="0"/>
              <a:t>Frankish Empire</a:t>
            </a:r>
            <a:r>
              <a:rPr lang="en-US" sz="4000" b="1" dirty="0" smtClean="0"/>
              <a:t/>
            </a:r>
            <a:br>
              <a:rPr lang="en-US" sz="4000" b="1" dirty="0" smtClean="0"/>
            </a:br>
            <a:r>
              <a:rPr lang="en-US" sz="3200" b="1" dirty="0" smtClean="0"/>
              <a:t>Fourth to the Ninth Century</a:t>
            </a:r>
            <a:endParaRPr lang="en-US" sz="32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http://epicworldhistory.blogspot.com/2013/10/frankish-tribe.html</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1254800"/>
            <a:ext cx="6934200" cy="525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4348" y="2667000"/>
            <a:ext cx="875881" cy="461665"/>
          </a:xfrm>
          <a:prstGeom prst="rect">
            <a:avLst/>
          </a:prstGeom>
          <a:noFill/>
        </p:spPr>
        <p:txBody>
          <a:bodyPr wrap="none" rtlCol="0">
            <a:spAutoFit/>
          </a:bodyPr>
          <a:lstStyle/>
          <a:p>
            <a:r>
              <a:rPr lang="en-US" sz="1200" b="1" dirty="0" smtClean="0"/>
              <a:t>Ripon </a:t>
            </a:r>
          </a:p>
          <a:p>
            <a:r>
              <a:rPr lang="en-US" sz="1200" b="1" dirty="0" smtClean="0"/>
              <a:t>Monastery</a:t>
            </a:r>
            <a:endParaRPr lang="en-US" sz="1200" b="1" dirty="0"/>
          </a:p>
        </p:txBody>
      </p:sp>
      <p:cxnSp>
        <p:nvCxnSpPr>
          <p:cNvPr id="5" name="Curved Connector 4"/>
          <p:cNvCxnSpPr>
            <a:stCxn id="2" idx="1"/>
          </p:cNvCxnSpPr>
          <p:nvPr/>
        </p:nvCxnSpPr>
        <p:spPr>
          <a:xfrm rot="10800000" flipV="1">
            <a:off x="5638800" y="2897832"/>
            <a:ext cx="475548" cy="681981"/>
          </a:xfrm>
          <a:prstGeom prst="curved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00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a:bodyPr>
          <a:lstStyle/>
          <a:p>
            <a:r>
              <a:rPr lang="en-US" b="1" dirty="0" smtClean="0"/>
              <a:t>Boniface </a:t>
            </a:r>
            <a:r>
              <a:rPr lang="en-US" dirty="0" smtClean="0"/>
              <a:t>(658-</a:t>
            </a:r>
            <a:r>
              <a:rPr lang="en-US" dirty="0"/>
              <a:t>754</a:t>
            </a:r>
            <a:r>
              <a:rPr lang="en-US" dirty="0" smtClean="0"/>
              <a:t>)</a:t>
            </a:r>
          </a:p>
          <a:p>
            <a:pPr lvl="1"/>
            <a:r>
              <a:rPr lang="en-US" dirty="0"/>
              <a:t>The most famous British missionary of the Middle Ages was Winfrid, better known as </a:t>
            </a:r>
            <a:r>
              <a:rPr lang="en-US" dirty="0" smtClean="0"/>
              <a:t>Boniface (“doer of good”). </a:t>
            </a:r>
          </a:p>
          <a:p>
            <a:pPr lvl="1"/>
            <a:r>
              <a:rPr lang="en-US" dirty="0" smtClean="0"/>
              <a:t>Born </a:t>
            </a:r>
            <a:r>
              <a:rPr lang="en-US" dirty="0"/>
              <a:t>in </a:t>
            </a:r>
            <a:r>
              <a:rPr lang="en-US" dirty="0" smtClean="0"/>
              <a:t>the Anglo Saxon kingdom of </a:t>
            </a:r>
            <a:r>
              <a:rPr lang="en-US" b="1" i="1" dirty="0" smtClean="0"/>
              <a:t>Wessex</a:t>
            </a:r>
            <a:r>
              <a:rPr lang="en-US" dirty="0" smtClean="0"/>
              <a:t>, </a:t>
            </a:r>
            <a:r>
              <a:rPr lang="en-US" dirty="0"/>
              <a:t>Boniface was commissioned by Pope Gregory II in </a:t>
            </a:r>
            <a:r>
              <a:rPr lang="en-US" dirty="0" smtClean="0"/>
              <a:t>AD 729 </a:t>
            </a:r>
            <a:r>
              <a:rPr lang="en-US" dirty="0"/>
              <a:t>to evangelize Germany.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Shelley, Dr. Bruce L.. Church History in Plain Language: Fourth Edition (p. </a:t>
            </a:r>
            <a:r>
              <a:rPr lang="en-US" sz="1600" dirty="0" smtClean="0"/>
              <a:t>162-169</a:t>
            </a:r>
            <a:r>
              <a:rPr lang="en-US" sz="1600" dirty="0"/>
              <a:t>)</a:t>
            </a:r>
            <a:endParaRPr lang="en-US" sz="1600" dirty="0">
              <a:solidFill>
                <a:prstClr val="black"/>
              </a:solidFill>
            </a:endParaRPr>
          </a:p>
        </p:txBody>
      </p:sp>
    </p:spTree>
    <p:extLst>
      <p:ext uri="{BB962C8B-B14F-4D97-AF65-F5344CB8AC3E}">
        <p14:creationId xmlns:p14="http://schemas.microsoft.com/office/powerpoint/2010/main" val="1119995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33400"/>
          </a:xfrm>
        </p:spPr>
        <p:txBody>
          <a:bodyPr>
            <a:noAutofit/>
          </a:bodyPr>
          <a:lstStyle/>
          <a:p>
            <a:r>
              <a:rPr lang="en-US" sz="4000" b="1" dirty="0" smtClean="0"/>
              <a:t>Britain AD 500-700</a:t>
            </a:r>
            <a:endParaRPr lang="en-US" sz="40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2"/>
              </a:rPr>
              <a:t>http://www.drshirley.org/geog/geog25.html</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7900" y="674689"/>
            <a:ext cx="4648200" cy="581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4348" y="2667000"/>
            <a:ext cx="875881" cy="461665"/>
          </a:xfrm>
          <a:prstGeom prst="rect">
            <a:avLst/>
          </a:prstGeom>
          <a:noFill/>
        </p:spPr>
        <p:txBody>
          <a:bodyPr wrap="none" rtlCol="0">
            <a:spAutoFit/>
          </a:bodyPr>
          <a:lstStyle/>
          <a:p>
            <a:r>
              <a:rPr lang="en-US" sz="1200" b="1" dirty="0" smtClean="0">
                <a:solidFill>
                  <a:prstClr val="black"/>
                </a:solidFill>
              </a:rPr>
              <a:t>Ripon </a:t>
            </a:r>
          </a:p>
          <a:p>
            <a:r>
              <a:rPr lang="en-US" sz="1200" b="1" dirty="0" smtClean="0">
                <a:solidFill>
                  <a:prstClr val="black"/>
                </a:solidFill>
              </a:rPr>
              <a:t>Monastery</a:t>
            </a:r>
            <a:endParaRPr lang="en-US" sz="1200" b="1" dirty="0">
              <a:solidFill>
                <a:prstClr val="black"/>
              </a:solidFill>
            </a:endParaRPr>
          </a:p>
        </p:txBody>
      </p:sp>
      <p:cxnSp>
        <p:nvCxnSpPr>
          <p:cNvPr id="5" name="Curved Connector 4"/>
          <p:cNvCxnSpPr>
            <a:stCxn id="2" idx="1"/>
          </p:cNvCxnSpPr>
          <p:nvPr/>
        </p:nvCxnSpPr>
        <p:spPr>
          <a:xfrm rot="10800000" flipV="1">
            <a:off x="5638800" y="2897832"/>
            <a:ext cx="475548" cy="681981"/>
          </a:xfrm>
          <a:prstGeom prst="curved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693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b="1" dirty="0" smtClean="0"/>
              <a:t>Boniface </a:t>
            </a:r>
            <a:r>
              <a:rPr lang="en-US" dirty="0" smtClean="0"/>
              <a:t>(658-</a:t>
            </a:r>
            <a:r>
              <a:rPr lang="en-US" dirty="0"/>
              <a:t>754</a:t>
            </a:r>
            <a:r>
              <a:rPr lang="en-US" dirty="0" smtClean="0"/>
              <a:t>)</a:t>
            </a:r>
          </a:p>
          <a:p>
            <a:pPr lvl="1"/>
            <a:r>
              <a:rPr lang="en-US" dirty="0"/>
              <a:t>The most famous British missionary of the Middle Ages was Winfrid, better known as </a:t>
            </a:r>
            <a:r>
              <a:rPr lang="en-US" dirty="0" smtClean="0"/>
              <a:t>Boniface (“doer of good”). </a:t>
            </a:r>
          </a:p>
          <a:p>
            <a:pPr lvl="1"/>
            <a:r>
              <a:rPr lang="en-US" dirty="0" smtClean="0"/>
              <a:t>Born </a:t>
            </a:r>
            <a:r>
              <a:rPr lang="en-US" dirty="0"/>
              <a:t>in </a:t>
            </a:r>
            <a:r>
              <a:rPr lang="en-US" dirty="0" smtClean="0"/>
              <a:t>the Anglo Saxon kingdom of Wessex, </a:t>
            </a:r>
            <a:r>
              <a:rPr lang="en-US" dirty="0"/>
              <a:t>Boniface was commissioned by Pope Gregory II in </a:t>
            </a:r>
            <a:r>
              <a:rPr lang="en-US" dirty="0" smtClean="0"/>
              <a:t>AD 729 </a:t>
            </a:r>
            <a:r>
              <a:rPr lang="en-US" dirty="0"/>
              <a:t>to evangelize Germany. </a:t>
            </a:r>
            <a:endParaRPr lang="en-US" dirty="0" smtClean="0"/>
          </a:p>
          <a:p>
            <a:pPr lvl="1"/>
            <a:r>
              <a:rPr lang="en-US" dirty="0" smtClean="0"/>
              <a:t>His </a:t>
            </a:r>
            <a:r>
              <a:rPr lang="en-US" dirty="0"/>
              <a:t>primary task was to convert the pagan population, and in this he had great success. </a:t>
            </a:r>
            <a:endParaRPr lang="en-US" dirty="0" smtClean="0"/>
          </a:p>
          <a:p>
            <a:pPr lvl="1"/>
            <a:r>
              <a:rPr lang="en-US" dirty="0"/>
              <a:t>The most famous </a:t>
            </a:r>
            <a:r>
              <a:rPr lang="en-US" dirty="0" smtClean="0"/>
              <a:t>incident was when Boniface marched </a:t>
            </a:r>
            <a:r>
              <a:rPr lang="en-US" dirty="0"/>
              <a:t>into a shrine in Germany, the sacred forest of Thor, the god of thunder. </a:t>
            </a:r>
            <a:r>
              <a:rPr lang="en-US" dirty="0" smtClean="0"/>
              <a:t>The </a:t>
            </a:r>
            <a:r>
              <a:rPr lang="en-US" dirty="0"/>
              <a:t>cult object was a massive oak. </a:t>
            </a:r>
            <a:endParaRPr lang="en-US" dirty="0" smtClean="0"/>
          </a:p>
          <a:p>
            <a:pPr lvl="1"/>
            <a:r>
              <a:rPr lang="en-US" dirty="0" smtClean="0"/>
              <a:t>Boniface</a:t>
            </a:r>
            <a:r>
              <a:rPr lang="en-US" dirty="0"/>
              <a:t>, so the story goes, took an axe to it. Just as he leveled the first stroke, a mighty breath of wind from God toppled the tree. The pagans marveled and were converted. </a:t>
            </a:r>
            <a:endParaRPr lang="en-US" dirty="0" smtClean="0"/>
          </a:p>
          <a:p>
            <a:pPr lvl="1"/>
            <a:r>
              <a:rPr lang="en-US" dirty="0" smtClean="0"/>
              <a:t>Boniface then used </a:t>
            </a:r>
            <a:r>
              <a:rPr lang="en-US" dirty="0"/>
              <a:t>the wood to build a chapel to St. Peter</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Shelley, Dr. Bruce L.. Church History in Plain Language: Fourth Edition (p. </a:t>
            </a:r>
            <a:r>
              <a:rPr lang="en-US" sz="1600" dirty="0" smtClean="0"/>
              <a:t>162-169</a:t>
            </a:r>
            <a:r>
              <a:rPr lang="en-US" sz="1600" dirty="0"/>
              <a:t>)</a:t>
            </a:r>
            <a:endParaRPr lang="en-US" sz="1600" dirty="0">
              <a:solidFill>
                <a:prstClr val="black"/>
              </a:solidFill>
            </a:endParaRPr>
          </a:p>
        </p:txBody>
      </p:sp>
    </p:spTree>
    <p:extLst>
      <p:ext uri="{BB962C8B-B14F-4D97-AF65-F5344CB8AC3E}">
        <p14:creationId xmlns:p14="http://schemas.microsoft.com/office/powerpoint/2010/main" val="420227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a:t>Boniface was deeply devoted to the cause. </a:t>
            </a:r>
            <a:endParaRPr lang="en-US" dirty="0" smtClean="0"/>
          </a:p>
          <a:p>
            <a:r>
              <a:rPr lang="en-US" dirty="0" smtClean="0"/>
              <a:t>He </a:t>
            </a:r>
            <a:r>
              <a:rPr lang="en-US" dirty="0"/>
              <a:t>could not only chop down a sacred tree while the shuddering multitude </a:t>
            </a:r>
            <a:r>
              <a:rPr lang="en-US" dirty="0" smtClean="0"/>
              <a:t>watched, expecting to </a:t>
            </a:r>
            <a:r>
              <a:rPr lang="en-US" dirty="0"/>
              <a:t>see him struck dead by fire from heaven; he could also win the masses to the faith and </a:t>
            </a:r>
            <a:r>
              <a:rPr lang="en-US" dirty="0" smtClean="0"/>
              <a:t>leave </a:t>
            </a:r>
            <a:r>
              <a:rPr lang="en-US" dirty="0"/>
              <a:t>behind him a church </a:t>
            </a:r>
            <a:r>
              <a:rPr lang="en-US" dirty="0" smtClean="0"/>
              <a:t>that </a:t>
            </a:r>
            <a:r>
              <a:rPr lang="en-US" dirty="0"/>
              <a:t>was firmly bound to </a:t>
            </a:r>
            <a:r>
              <a:rPr lang="en-US" dirty="0"/>
              <a:t>the central authority at Rome</a:t>
            </a:r>
            <a:r>
              <a:rPr lang="en-US" dirty="0" smtClean="0"/>
              <a:t>.</a:t>
            </a:r>
          </a:p>
          <a:p>
            <a:r>
              <a:rPr lang="en-US" dirty="0"/>
              <a:t>Boniface became archbishop of Mainz and would have ended his splendid career there in peace if final qualms about the failure of his early efforts in Frisia (the Netherlands) had not drawn him back to that still pagan field. </a:t>
            </a:r>
            <a:endParaRPr lang="en-US" dirty="0" smtClean="0"/>
          </a:p>
          <a:p>
            <a:r>
              <a:rPr lang="en-US" dirty="0" smtClean="0"/>
              <a:t>There </a:t>
            </a:r>
            <a:r>
              <a:rPr lang="en-US" dirty="0"/>
              <a:t>he sealed his faith with martyrdom.</a:t>
            </a:r>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Shelley, Dr. Bruce L.. Church History in Plain Language: Fourth Edition (p. </a:t>
            </a:r>
            <a:r>
              <a:rPr lang="en-US" sz="1600" dirty="0" smtClean="0"/>
              <a:t>169-170)</a:t>
            </a:r>
            <a:endParaRPr lang="en-US" sz="1600" dirty="0">
              <a:solidFill>
                <a:prstClr val="black"/>
              </a:solidFill>
            </a:endParaRPr>
          </a:p>
        </p:txBody>
      </p:sp>
    </p:spTree>
    <p:extLst>
      <p:ext uri="{BB962C8B-B14F-4D97-AF65-F5344CB8AC3E}">
        <p14:creationId xmlns:p14="http://schemas.microsoft.com/office/powerpoint/2010/main" val="4147110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Boniface </a:t>
            </a:r>
            <a:r>
              <a:rPr lang="en-US" dirty="0"/>
              <a:t>at first worked </a:t>
            </a:r>
            <a:r>
              <a:rPr lang="en-US" dirty="0" smtClean="0"/>
              <a:t>(AD 715 </a:t>
            </a:r>
            <a:r>
              <a:rPr lang="en-US" dirty="0"/>
              <a:t>onwards) alongside Willibrord among the Frisians, and then in </a:t>
            </a:r>
            <a:r>
              <a:rPr lang="en-US" dirty="0" smtClean="0"/>
              <a:t>AD 718 </a:t>
            </a:r>
            <a:r>
              <a:rPr lang="en-US" dirty="0"/>
              <a:t>began a new work among the </a:t>
            </a:r>
            <a:r>
              <a:rPr lang="en-US" b="1" i="1" dirty="0"/>
              <a:t>Hessians</a:t>
            </a:r>
            <a:r>
              <a:rPr lang="en-US" dirty="0"/>
              <a:t> and </a:t>
            </a:r>
            <a:r>
              <a:rPr lang="en-US" b="1" i="1" dirty="0"/>
              <a:t>Thuringians</a:t>
            </a:r>
            <a:r>
              <a:rPr lang="en-US" dirty="0"/>
              <a:t> of central Germany.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1000940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t>Muslim rulers did not attempt to force Jews or Christians to convert to Islam. </a:t>
            </a:r>
            <a:r>
              <a:rPr lang="en-US" dirty="0" smtClean="0"/>
              <a:t>They </a:t>
            </a:r>
            <a:r>
              <a:rPr lang="en-US" dirty="0"/>
              <a:t>were allowed to continue worshipping God in their own way. </a:t>
            </a:r>
            <a:endParaRPr lang="en-US" dirty="0" smtClean="0"/>
          </a:p>
          <a:p>
            <a:r>
              <a:rPr lang="en-US" dirty="0" smtClean="0"/>
              <a:t>BUT, what restrictions did Muslims place on Christians living under their “protection”?</a:t>
            </a:r>
          </a:p>
          <a:p>
            <a:pPr lvl="1"/>
            <a:r>
              <a:rPr lang="en-US" dirty="0"/>
              <a:t>Christians in the Islamic Empire became segregated communities of </a:t>
            </a:r>
            <a:r>
              <a:rPr lang="en-US" b="1" i="1" dirty="0"/>
              <a:t>second-class citizens</a:t>
            </a:r>
            <a:r>
              <a:rPr lang="en-US" dirty="0"/>
              <a:t>.</a:t>
            </a:r>
          </a:p>
          <a:p>
            <a:pPr lvl="1"/>
            <a:r>
              <a:rPr lang="en-US" dirty="0" smtClean="0"/>
              <a:t>Christians had </a:t>
            </a:r>
            <a:r>
              <a:rPr lang="en-US" dirty="0"/>
              <a:t>to pay a heavy poll tax.</a:t>
            </a:r>
          </a:p>
          <a:p>
            <a:pPr lvl="1"/>
            <a:r>
              <a:rPr lang="en-US" dirty="0"/>
              <a:t>Christians had to wear distinctive clothing. </a:t>
            </a:r>
          </a:p>
          <a:p>
            <a:pPr lvl="1"/>
            <a:r>
              <a:rPr lang="en-US" dirty="0"/>
              <a:t>They were forbidden to own or use swords or horses. </a:t>
            </a:r>
          </a:p>
          <a:p>
            <a:pPr lvl="1"/>
            <a:r>
              <a:rPr lang="en-US" dirty="0"/>
              <a:t>No public processions carrying crosses or icons were allowed.</a:t>
            </a:r>
          </a:p>
          <a:p>
            <a:pPr lvl="1"/>
            <a:r>
              <a:rPr lang="en-US" dirty="0"/>
              <a:t>Christians were not permitted to ring bells or beat drums to announce services of worship. </a:t>
            </a:r>
          </a:p>
          <a:p>
            <a:pPr lvl="1"/>
            <a:r>
              <a:rPr lang="en-US" dirty="0" smtClean="0"/>
              <a:t>Islamic </a:t>
            </a:r>
            <a:r>
              <a:rPr lang="en-US" dirty="0"/>
              <a:t>law prohibited Christians from evangelizing Muslims; conversion from Islam to Christianity was punished by death. </a:t>
            </a:r>
          </a:p>
          <a:p>
            <a:pPr lvl="1"/>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177764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lang="en-US" sz="5400" b="1" dirty="0" smtClean="0"/>
              <a:t>Frankish Empire</a:t>
            </a:r>
            <a:r>
              <a:rPr lang="en-US" sz="4000" b="1" dirty="0" smtClean="0"/>
              <a:t/>
            </a:r>
            <a:br>
              <a:rPr lang="en-US" sz="4000" b="1" dirty="0" smtClean="0"/>
            </a:br>
            <a:r>
              <a:rPr lang="en-US" sz="3200" b="1" dirty="0" smtClean="0"/>
              <a:t>Fourth to the Ninth Century</a:t>
            </a:r>
            <a:endParaRPr lang="en-US" sz="32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2"/>
              </a:rPr>
              <a:t>http://epicworldhistory.blogspot.com/2013/10/frankish-tribe.html</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1254800"/>
            <a:ext cx="6934200" cy="525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4348" y="2667000"/>
            <a:ext cx="875881" cy="461665"/>
          </a:xfrm>
          <a:prstGeom prst="rect">
            <a:avLst/>
          </a:prstGeom>
          <a:noFill/>
        </p:spPr>
        <p:txBody>
          <a:bodyPr wrap="none" rtlCol="0">
            <a:spAutoFit/>
          </a:bodyPr>
          <a:lstStyle/>
          <a:p>
            <a:r>
              <a:rPr lang="en-US" sz="1200" b="1" dirty="0" smtClean="0">
                <a:solidFill>
                  <a:prstClr val="black"/>
                </a:solidFill>
              </a:rPr>
              <a:t>Ripon </a:t>
            </a:r>
          </a:p>
          <a:p>
            <a:r>
              <a:rPr lang="en-US" sz="1200" b="1" dirty="0" smtClean="0">
                <a:solidFill>
                  <a:prstClr val="black"/>
                </a:solidFill>
              </a:rPr>
              <a:t>Monastery</a:t>
            </a:r>
            <a:endParaRPr lang="en-US" sz="1200" b="1" dirty="0">
              <a:solidFill>
                <a:prstClr val="black"/>
              </a:solidFill>
            </a:endParaRPr>
          </a:p>
        </p:txBody>
      </p:sp>
      <p:cxnSp>
        <p:nvCxnSpPr>
          <p:cNvPr id="5" name="Curved Connector 4"/>
          <p:cNvCxnSpPr>
            <a:stCxn id="2" idx="1"/>
          </p:cNvCxnSpPr>
          <p:nvPr/>
        </p:nvCxnSpPr>
        <p:spPr>
          <a:xfrm rot="10800000" flipV="1">
            <a:off x="5638800" y="2897832"/>
            <a:ext cx="475548" cy="681981"/>
          </a:xfrm>
          <a:prstGeom prst="curved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190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Boniface </a:t>
            </a:r>
            <a:r>
              <a:rPr lang="en-US" dirty="0"/>
              <a:t>at first worked </a:t>
            </a:r>
            <a:r>
              <a:rPr lang="en-US" dirty="0" smtClean="0"/>
              <a:t>(AD 715 </a:t>
            </a:r>
            <a:r>
              <a:rPr lang="en-US" dirty="0"/>
              <a:t>onwards) alongside Willibrord among the Frisians, and then in </a:t>
            </a:r>
            <a:r>
              <a:rPr lang="en-US" dirty="0" smtClean="0"/>
              <a:t>AD 718 </a:t>
            </a:r>
            <a:r>
              <a:rPr lang="en-US" dirty="0"/>
              <a:t>began a new work among the Hessians and Thuringians of central Germany. </a:t>
            </a:r>
            <a:endParaRPr lang="en-US" dirty="0" smtClean="0"/>
          </a:p>
          <a:p>
            <a:r>
              <a:rPr lang="en-US" dirty="0" smtClean="0"/>
              <a:t>He </a:t>
            </a:r>
            <a:r>
              <a:rPr lang="en-US" dirty="0"/>
              <a:t>established many monastic communities, including the famous </a:t>
            </a:r>
            <a:r>
              <a:rPr lang="en-US" b="1" i="1" dirty="0"/>
              <a:t>abbey of Fulda </a:t>
            </a:r>
            <a:r>
              <a:rPr lang="en-US" dirty="0"/>
              <a:t>in the central German state of Franconia; for 300 years after his death, Boniface’s monasteries (especially Fulda) were the life-giving </a:t>
            </a:r>
            <a:r>
              <a:rPr lang="en-US" dirty="0" smtClean="0"/>
              <a:t>centers </a:t>
            </a:r>
            <a:r>
              <a:rPr lang="en-US" dirty="0"/>
              <a:t>of religion and culture in Germany.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946806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lang="en-US" sz="5400" b="1" dirty="0" smtClean="0"/>
              <a:t>Fulda Cathedral (Today)</a:t>
            </a:r>
            <a:endParaRPr lang="en-US" sz="32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https://en.wikipedia.org/wiki/Fulda_Cathedral#/media/File:Fuldaer_Dom_028a.jpg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9640" y="1254800"/>
            <a:ext cx="4073319" cy="525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007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Boniface </a:t>
            </a:r>
            <a:r>
              <a:rPr lang="en-US" dirty="0"/>
              <a:t>at first worked </a:t>
            </a:r>
            <a:r>
              <a:rPr lang="en-US" dirty="0" smtClean="0"/>
              <a:t>(AD 715 </a:t>
            </a:r>
            <a:r>
              <a:rPr lang="en-US" dirty="0"/>
              <a:t>onwards) alongside Willibrord among the Frisians, and then in </a:t>
            </a:r>
            <a:r>
              <a:rPr lang="en-US" dirty="0" smtClean="0"/>
              <a:t>AD 718 </a:t>
            </a:r>
            <a:r>
              <a:rPr lang="en-US" dirty="0"/>
              <a:t>began a new work among the Hessians and Thuringians of central Germany. </a:t>
            </a:r>
            <a:endParaRPr lang="en-US" dirty="0" smtClean="0"/>
          </a:p>
          <a:p>
            <a:r>
              <a:rPr lang="en-US" dirty="0" smtClean="0"/>
              <a:t>He </a:t>
            </a:r>
            <a:r>
              <a:rPr lang="en-US" dirty="0"/>
              <a:t>established many monastic communities, including the famous abbey of Fulda in the central German state of Franconia; for 300 years after his death, Boniface’s monasteries (especially Fulda) were the life-giving </a:t>
            </a:r>
            <a:r>
              <a:rPr lang="en-US" dirty="0" smtClean="0"/>
              <a:t>centers </a:t>
            </a:r>
            <a:r>
              <a:rPr lang="en-US" dirty="0"/>
              <a:t>of religion and culture in Germany. </a:t>
            </a:r>
            <a:endParaRPr lang="en-US" dirty="0" smtClean="0"/>
          </a:p>
          <a:p>
            <a:r>
              <a:rPr lang="en-US" dirty="0" smtClean="0"/>
              <a:t>In </a:t>
            </a:r>
            <a:r>
              <a:rPr lang="en-US" dirty="0"/>
              <a:t>all his missionary </a:t>
            </a:r>
            <a:r>
              <a:rPr lang="en-US" dirty="0" smtClean="0"/>
              <a:t>labors, </a:t>
            </a:r>
            <a:r>
              <a:rPr lang="en-US" dirty="0"/>
              <a:t>Boniface received strong support from the papacy, and he in turn upheld papal authority wherever he preached. </a:t>
            </a:r>
            <a:endParaRPr lang="en-US" dirty="0" smtClean="0"/>
          </a:p>
          <a:p>
            <a:r>
              <a:rPr lang="en-US" dirty="0" smtClean="0"/>
              <a:t>Pope </a:t>
            </a:r>
            <a:r>
              <a:rPr lang="en-US" dirty="0"/>
              <a:t>Zacharias </a:t>
            </a:r>
            <a:r>
              <a:rPr lang="en-US" dirty="0" smtClean="0"/>
              <a:t>(AD 741-52</a:t>
            </a:r>
            <a:r>
              <a:rPr lang="en-US" dirty="0"/>
              <a:t>) eventually appointed Boniface Archbishop of Mainz (western-central Germany) in </a:t>
            </a:r>
            <a:r>
              <a:rPr lang="en-US" dirty="0" smtClean="0"/>
              <a:t>AD 743</a:t>
            </a:r>
            <a:r>
              <a:rPr lang="en-US" dirty="0"/>
              <a:t>, with a huge diocese stretching from Cologne in the north to Strasbourg in the south</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3595936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lang="en-US" sz="5400" b="1" dirty="0" smtClean="0"/>
              <a:t>Frankish Empire</a:t>
            </a:r>
            <a:r>
              <a:rPr lang="en-US" sz="4000" b="1" dirty="0" smtClean="0"/>
              <a:t/>
            </a:r>
            <a:br>
              <a:rPr lang="en-US" sz="4000" b="1" dirty="0" smtClean="0"/>
            </a:br>
            <a:r>
              <a:rPr lang="en-US" sz="3200" b="1" dirty="0" smtClean="0"/>
              <a:t>Fourth to the Ninth Century</a:t>
            </a:r>
            <a:endParaRPr lang="en-US" sz="32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2"/>
              </a:rPr>
              <a:t>http://epicworldhistory.blogspot.com/2013/10/frankish-tribe.html</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1254800"/>
            <a:ext cx="6934200" cy="525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4348" y="2667000"/>
            <a:ext cx="875881" cy="461665"/>
          </a:xfrm>
          <a:prstGeom prst="rect">
            <a:avLst/>
          </a:prstGeom>
          <a:noFill/>
        </p:spPr>
        <p:txBody>
          <a:bodyPr wrap="none" rtlCol="0">
            <a:spAutoFit/>
          </a:bodyPr>
          <a:lstStyle/>
          <a:p>
            <a:r>
              <a:rPr lang="en-US" sz="1200" b="1" dirty="0" smtClean="0">
                <a:solidFill>
                  <a:prstClr val="black"/>
                </a:solidFill>
              </a:rPr>
              <a:t>Ripon </a:t>
            </a:r>
          </a:p>
          <a:p>
            <a:r>
              <a:rPr lang="en-US" sz="1200" b="1" dirty="0" smtClean="0">
                <a:solidFill>
                  <a:prstClr val="black"/>
                </a:solidFill>
              </a:rPr>
              <a:t>Monastery</a:t>
            </a:r>
            <a:endParaRPr lang="en-US" sz="1200" b="1" dirty="0">
              <a:solidFill>
                <a:prstClr val="black"/>
              </a:solidFill>
            </a:endParaRPr>
          </a:p>
        </p:txBody>
      </p:sp>
      <p:cxnSp>
        <p:nvCxnSpPr>
          <p:cNvPr id="5" name="Curved Connector 4"/>
          <p:cNvCxnSpPr>
            <a:stCxn id="2" idx="1"/>
          </p:cNvCxnSpPr>
          <p:nvPr/>
        </p:nvCxnSpPr>
        <p:spPr>
          <a:xfrm rot="10800000" flipV="1">
            <a:off x="5638800" y="2897832"/>
            <a:ext cx="475548" cy="681981"/>
          </a:xfrm>
          <a:prstGeom prst="curved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058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824954"/>
          </a:xfrm>
        </p:spPr>
        <p:txBody>
          <a:bodyPr>
            <a:normAutofit fontScale="92500" lnSpcReduction="20000"/>
          </a:bodyPr>
          <a:lstStyle/>
          <a:p>
            <a:r>
              <a:rPr lang="en-US" dirty="0" smtClean="0"/>
              <a:t>The </a:t>
            </a:r>
            <a:r>
              <a:rPr lang="en-US" dirty="0"/>
              <a:t>Church awarded </a:t>
            </a:r>
            <a:r>
              <a:rPr lang="en-US" dirty="0" smtClean="0"/>
              <a:t>Boniface the </a:t>
            </a:r>
            <a:r>
              <a:rPr lang="en-US" dirty="0"/>
              <a:t>honorary title of “apostle of the Germans”; his decades of missionary enterprise brought large parts of Germany out of Paganism into the brighter world of Christendom. </a:t>
            </a:r>
            <a:endParaRPr lang="en-US" dirty="0" smtClean="0"/>
          </a:p>
          <a:p>
            <a:r>
              <a:rPr lang="en-US" dirty="0" smtClean="0"/>
              <a:t>As </a:t>
            </a:r>
            <a:r>
              <a:rPr lang="en-US" dirty="0"/>
              <a:t>we have seen, both the papacy and Charles Martel in France gave powerful backing to the missionary work of Willibrord and Boniface. </a:t>
            </a:r>
            <a:endParaRPr lang="en-US" dirty="0" smtClean="0"/>
          </a:p>
          <a:p>
            <a:r>
              <a:rPr lang="en-US" dirty="0" smtClean="0"/>
              <a:t>This </a:t>
            </a:r>
            <a:r>
              <a:rPr lang="en-US" dirty="0"/>
              <a:t>religious alliance between the Carolingians and the papacy grew stronger after Charles Martel’s death in </a:t>
            </a:r>
            <a:r>
              <a:rPr lang="en-US" dirty="0" smtClean="0"/>
              <a:t>AD 741 </a:t>
            </a:r>
            <a:r>
              <a:rPr lang="en-US" dirty="0"/>
              <a:t>and the accession of his sons Carloman and Pepin </a:t>
            </a:r>
            <a:r>
              <a:rPr lang="en-US" dirty="0" smtClean="0"/>
              <a:t>the Short to </a:t>
            </a:r>
            <a:r>
              <a:rPr lang="en-US" dirty="0"/>
              <a:t>power. </a:t>
            </a:r>
            <a:endParaRPr lang="en-US" dirty="0" smtClean="0"/>
          </a:p>
          <a:p>
            <a:r>
              <a:rPr lang="en-US" dirty="0"/>
              <a:t>Carloman and Pepin the </a:t>
            </a:r>
            <a:r>
              <a:rPr lang="en-US" dirty="0" smtClean="0"/>
              <a:t>Short also invited </a:t>
            </a:r>
            <a:r>
              <a:rPr lang="en-US" dirty="0"/>
              <a:t>Boniface to help them reform the </a:t>
            </a:r>
            <a:r>
              <a:rPr lang="en-US" b="1" i="1" dirty="0"/>
              <a:t>Frankish</a:t>
            </a:r>
            <a:r>
              <a:rPr lang="en-US" dirty="0"/>
              <a:t> Church. </a:t>
            </a:r>
            <a:endParaRPr lang="en-US" dirty="0" smtClean="0"/>
          </a:p>
          <a:p>
            <a:r>
              <a:rPr lang="en-US" dirty="0" smtClean="0"/>
              <a:t>Since </a:t>
            </a:r>
            <a:r>
              <a:rPr lang="en-US" dirty="0"/>
              <a:t>Boniface acted as the pope’s representative, these reforms strengthened the bond between France and the papacy – a bond which was soon to have serious and lasting consequences.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2134747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Carloman </a:t>
            </a:r>
            <a:r>
              <a:rPr lang="en-US" dirty="0"/>
              <a:t>became a monk after Boniface’s reforms were completed, leaving his brother Pepin as sole ruler of the Franks. </a:t>
            </a:r>
            <a:endParaRPr lang="en-US" dirty="0" smtClean="0"/>
          </a:p>
          <a:p>
            <a:r>
              <a:rPr lang="en-US" dirty="0"/>
              <a:t>But in theory, Pepin was still only the mayor of the palace, the chief servant of Childeric III, last of the feeble Merovingian kings. </a:t>
            </a:r>
            <a:endParaRPr lang="en-US" dirty="0" smtClean="0"/>
          </a:p>
          <a:p>
            <a:r>
              <a:rPr lang="en-US" dirty="0" smtClean="0"/>
              <a:t>The </a:t>
            </a:r>
            <a:r>
              <a:rPr lang="en-US" dirty="0"/>
              <a:t>fires of ambition danced in Pepin’s heart; he felt that he, the real ruler of France, should wear its royal crown. </a:t>
            </a:r>
            <a:endParaRPr lang="en-US" dirty="0" smtClean="0"/>
          </a:p>
          <a:p>
            <a:r>
              <a:rPr lang="en-US" dirty="0" smtClean="0"/>
              <a:t>So </a:t>
            </a:r>
            <a:r>
              <a:rPr lang="en-US" dirty="0"/>
              <a:t>Pepin obtained the support of Pope Zacharias, and in </a:t>
            </a:r>
            <a:r>
              <a:rPr lang="en-US" dirty="0" smtClean="0"/>
              <a:t>AD 751 </a:t>
            </a:r>
            <a:r>
              <a:rPr lang="en-US" dirty="0"/>
              <a:t>deposed Childeric, who retired into a monastery.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1496743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Eighth Century English Missionaries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Then </a:t>
            </a:r>
            <a:r>
              <a:rPr lang="en-US" dirty="0"/>
              <a:t>Boniface, again acting in the pope’s name, crowned Pepin king of the Franks – the first of the great Carolingian royal dynasty. </a:t>
            </a:r>
            <a:endParaRPr lang="en-US" dirty="0" smtClean="0"/>
          </a:p>
          <a:p>
            <a:r>
              <a:rPr lang="en-US" dirty="0" smtClean="0"/>
              <a:t>This </a:t>
            </a:r>
            <a:r>
              <a:rPr lang="en-US" dirty="0"/>
              <a:t>was the first time a pope had claimed that his apostolic authority involved the right to sanction the dethroning of one king and his replacement by another. </a:t>
            </a:r>
            <a:endParaRPr lang="en-US" dirty="0" smtClean="0"/>
          </a:p>
          <a:p>
            <a:r>
              <a:rPr lang="en-US" dirty="0" smtClean="0"/>
              <a:t>This </a:t>
            </a:r>
            <a:r>
              <a:rPr lang="en-US" dirty="0"/>
              <a:t>meant that the new royal family in France owed its legal authority to the papacy. </a:t>
            </a:r>
            <a:endParaRPr lang="en-US" dirty="0" smtClean="0"/>
          </a:p>
          <a:p>
            <a:r>
              <a:rPr lang="en-US" dirty="0" smtClean="0"/>
              <a:t>Political </a:t>
            </a:r>
            <a:r>
              <a:rPr lang="en-US" dirty="0"/>
              <a:t>motives inspired the action of Pope Zacharias in crowning Pepin: Zacharias wanted military allies against the Lombards in Italy.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3593176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5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https://en.wikipedia.org/wiki/Charlemagne#/media/File:Charlemagne_Agostino_Cornacchini_Vatican_2.jpg</a:t>
            </a:r>
            <a:endParaRPr lang="en-US" sz="1400" dirty="0">
              <a:solidFill>
                <a:prstClr val="black"/>
              </a:solidFill>
            </a:endParaRPr>
          </a:p>
        </p:txBody>
      </p:sp>
      <p:sp>
        <p:nvSpPr>
          <p:cNvPr id="7" name="Title 2"/>
          <p:cNvSpPr>
            <a:spLocks noGrp="1"/>
          </p:cNvSpPr>
          <p:nvPr>
            <p:ph type="title"/>
          </p:nvPr>
        </p:nvSpPr>
        <p:spPr>
          <a:xfrm>
            <a:off x="0" y="0"/>
            <a:ext cx="9144000" cy="762000"/>
          </a:xfrm>
          <a:effectLst/>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Charlemagne</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91548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724036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00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https://dailygeekshow.com/rois-reines-france-anecdotes/</a:t>
            </a:r>
            <a:endParaRPr lang="en-US" sz="1600" dirty="0">
              <a:solidFill>
                <a:prstClr val="black"/>
              </a:solidFill>
            </a:endParaRPr>
          </a:p>
        </p:txBody>
      </p:sp>
      <p:sp>
        <p:nvSpPr>
          <p:cNvPr id="7" name="Title 2"/>
          <p:cNvSpPr>
            <a:spLocks noGrp="1"/>
          </p:cNvSpPr>
          <p:nvPr>
            <p:ph type="title"/>
          </p:nvPr>
        </p:nvSpPr>
        <p:spPr>
          <a:xfrm>
            <a:off x="0" y="0"/>
            <a:ext cx="9144000" cy="1524000"/>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Frankish Monarchs</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75093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081093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smtClean="0"/>
              <a:t>We have seen </a:t>
            </a:r>
            <a:r>
              <a:rPr lang="en-US" dirty="0"/>
              <a:t>where the </a:t>
            </a:r>
            <a:r>
              <a:rPr lang="en-US" dirty="0" smtClean="0"/>
              <a:t>Carolingians were motivated to encourage the evangelization of pagan Germany because they thought it would make it easier to control the people living there.</a:t>
            </a:r>
          </a:p>
          <a:p>
            <a:r>
              <a:rPr lang="en-US" dirty="0" smtClean="0"/>
              <a:t>We could </a:t>
            </a:r>
            <a:r>
              <a:rPr lang="en-US" b="1" i="1" dirty="0" smtClean="0"/>
              <a:t>wish</a:t>
            </a:r>
            <a:r>
              <a:rPr lang="en-US" dirty="0" smtClean="0"/>
              <a:t> that their motive would have been their love and concern for the German people. But that aside, is there any sense in which, in the providence of God this is a </a:t>
            </a:r>
            <a:r>
              <a:rPr lang="en-US" b="1" i="1" dirty="0" smtClean="0"/>
              <a:t>good</a:t>
            </a:r>
            <a:r>
              <a:rPr lang="en-US" dirty="0" smtClean="0"/>
              <a:t> thing?</a:t>
            </a:r>
          </a:p>
          <a:p>
            <a:r>
              <a:rPr lang="en-US" dirty="0" smtClean="0"/>
              <a:t>As you ponder the above question, consider this verse of scripture: </a:t>
            </a:r>
          </a:p>
          <a:p>
            <a:pPr lvl="1"/>
            <a:r>
              <a:rPr lang="en-US" i="1" dirty="0" smtClean="0">
                <a:solidFill>
                  <a:srgbClr val="344BF6"/>
                </a:solidFill>
                <a:latin typeface="Cambria" panose="02040503050406030204" pitchFamily="18" charset="0"/>
                <a:ea typeface="Cambria" panose="02040503050406030204" pitchFamily="18" charset="0"/>
              </a:rPr>
              <a:t>It </a:t>
            </a:r>
            <a:r>
              <a:rPr lang="en-US" i="1" dirty="0">
                <a:solidFill>
                  <a:srgbClr val="344BF6"/>
                </a:solidFill>
                <a:latin typeface="Cambria" panose="02040503050406030204" pitchFamily="18" charset="0"/>
                <a:ea typeface="Cambria" panose="02040503050406030204" pitchFamily="18" charset="0"/>
              </a:rPr>
              <a:t>is true that some preach Christ out of envy and rivalry, but others out of </a:t>
            </a:r>
            <a:r>
              <a:rPr lang="en-US" i="1" dirty="0" smtClean="0">
                <a:solidFill>
                  <a:srgbClr val="344BF6"/>
                </a:solidFill>
                <a:latin typeface="Cambria" panose="02040503050406030204" pitchFamily="18" charset="0"/>
                <a:ea typeface="Cambria" panose="02040503050406030204" pitchFamily="18" charset="0"/>
              </a:rPr>
              <a:t>goodwill.</a:t>
            </a:r>
            <a:r>
              <a:rPr lang="en-US" baseline="30000" dirty="0"/>
              <a:t> </a:t>
            </a:r>
            <a:r>
              <a:rPr lang="en-US" i="1" dirty="0" smtClean="0">
                <a:solidFill>
                  <a:srgbClr val="344BF6"/>
                </a:solidFill>
                <a:latin typeface="Cambria" panose="02040503050406030204" pitchFamily="18" charset="0"/>
                <a:ea typeface="Cambria" panose="02040503050406030204" pitchFamily="18" charset="0"/>
              </a:rPr>
              <a:t>The </a:t>
            </a:r>
            <a:r>
              <a:rPr lang="en-US" i="1" dirty="0">
                <a:solidFill>
                  <a:srgbClr val="344BF6"/>
                </a:solidFill>
                <a:latin typeface="Cambria" panose="02040503050406030204" pitchFamily="18" charset="0"/>
                <a:ea typeface="Cambria" panose="02040503050406030204" pitchFamily="18" charset="0"/>
              </a:rPr>
              <a:t>latter do so in love, knowing that I am put here for the defense of the </a:t>
            </a:r>
            <a:r>
              <a:rPr lang="en-US" i="1" dirty="0" smtClean="0">
                <a:solidFill>
                  <a:srgbClr val="344BF6"/>
                </a:solidFill>
                <a:latin typeface="Cambria" panose="02040503050406030204" pitchFamily="18" charset="0"/>
                <a:ea typeface="Cambria" panose="02040503050406030204" pitchFamily="18" charset="0"/>
              </a:rPr>
              <a:t>gospel. </a:t>
            </a:r>
            <a:r>
              <a:rPr lang="en-US" i="1" dirty="0">
                <a:solidFill>
                  <a:srgbClr val="344BF6"/>
                </a:solidFill>
                <a:latin typeface="Cambria" panose="02040503050406030204" pitchFamily="18" charset="0"/>
                <a:ea typeface="Cambria" panose="02040503050406030204" pitchFamily="18" charset="0"/>
              </a:rPr>
              <a:t>The former preach Christ out of selfish ambition, not sincerely, supposing that they can stir up trouble for me while I am in </a:t>
            </a:r>
            <a:r>
              <a:rPr lang="en-US" i="1" dirty="0" smtClean="0">
                <a:solidFill>
                  <a:srgbClr val="344BF6"/>
                </a:solidFill>
                <a:latin typeface="Cambria" panose="02040503050406030204" pitchFamily="18" charset="0"/>
                <a:ea typeface="Cambria" panose="02040503050406030204" pitchFamily="18" charset="0"/>
              </a:rPr>
              <a:t>chains. </a:t>
            </a:r>
            <a:r>
              <a:rPr lang="en-US" i="1" dirty="0">
                <a:solidFill>
                  <a:srgbClr val="344BF6"/>
                </a:solidFill>
                <a:latin typeface="Cambria" panose="02040503050406030204" pitchFamily="18" charset="0"/>
                <a:ea typeface="Cambria" panose="02040503050406030204" pitchFamily="18" charset="0"/>
              </a:rPr>
              <a:t>But what does it matter? </a:t>
            </a:r>
            <a:r>
              <a:rPr lang="en-US" i="1" dirty="0">
                <a:solidFill>
                  <a:srgbClr val="344BF6"/>
                </a:solidFill>
                <a:latin typeface="Cambria" panose="02040503050406030204" pitchFamily="18" charset="0"/>
                <a:ea typeface="Cambria" panose="02040503050406030204" pitchFamily="18" charset="0"/>
              </a:rPr>
              <a:t>The important thing is that in every way, whether from false motives or true, Christ is preached. And because of this I rejoice. </a:t>
            </a:r>
            <a:r>
              <a:rPr lang="en-US" i="1" dirty="0">
                <a:solidFill>
                  <a:srgbClr val="344BF6"/>
                </a:solidFill>
                <a:latin typeface="Cambria" panose="02040503050406030204" pitchFamily="18" charset="0"/>
                <a:ea typeface="Cambria" panose="02040503050406030204" pitchFamily="18" charset="0"/>
              </a:rPr>
              <a:t>Yes, and I will continue to </a:t>
            </a:r>
            <a:r>
              <a:rPr lang="en-US" i="1" dirty="0" smtClean="0">
                <a:solidFill>
                  <a:srgbClr val="344BF6"/>
                </a:solidFill>
                <a:latin typeface="Cambria" panose="02040503050406030204" pitchFamily="18" charset="0"/>
                <a:ea typeface="Cambria" panose="02040503050406030204" pitchFamily="18" charset="0"/>
              </a:rPr>
              <a:t>rejoice. </a:t>
            </a:r>
            <a:r>
              <a:rPr lang="en-US" dirty="0"/>
              <a:t>(</a:t>
            </a:r>
            <a:r>
              <a:rPr lang="en-US" dirty="0" smtClean="0"/>
              <a:t>Philippians </a:t>
            </a:r>
            <a:r>
              <a:rPr lang="en-US" dirty="0"/>
              <a:t>1:15-18 NIV)</a:t>
            </a:r>
            <a:endParaRPr lang="en-US" dirty="0" smtClean="0"/>
          </a:p>
          <a:p>
            <a:r>
              <a:rPr lang="en-US" dirty="0" smtClean="0"/>
              <a:t>Boniface has sometimes been criticized by later historians for the “insensitivity</a:t>
            </a:r>
            <a:r>
              <a:rPr lang="en-US" dirty="0"/>
              <a:t>” that </a:t>
            </a:r>
            <a:r>
              <a:rPr lang="en-US" dirty="0" smtClean="0"/>
              <a:t>he showed </a:t>
            </a:r>
            <a:r>
              <a:rPr lang="en-US" dirty="0" smtClean="0"/>
              <a:t>the German pagans when he chopped down a tree that they considered sacred. What do </a:t>
            </a:r>
            <a:r>
              <a:rPr lang="en-US" b="1" i="1" dirty="0" smtClean="0"/>
              <a:t>you</a:t>
            </a:r>
            <a:r>
              <a:rPr lang="en-US" dirty="0" smtClean="0"/>
              <a:t> think of Boniface’s methods?</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416166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0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Frankish Monarchs</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b="1" dirty="0"/>
              <a:t>Clovis </a:t>
            </a:r>
            <a:endParaRPr lang="en-US" dirty="0"/>
          </a:p>
          <a:p>
            <a:pPr lvl="1"/>
            <a:r>
              <a:rPr lang="en-US" dirty="0"/>
              <a:t>Invaded Gaul in the late 400s. He founded the </a:t>
            </a:r>
            <a:r>
              <a:rPr lang="en-US" b="1" i="1" dirty="0"/>
              <a:t>Merovingian</a:t>
            </a:r>
            <a:r>
              <a:rPr lang="en-US" dirty="0"/>
              <a:t> dynasty or the kingdom of the Franks. </a:t>
            </a:r>
            <a:endParaRPr lang="en-US" dirty="0" smtClean="0"/>
          </a:p>
          <a:p>
            <a:pPr lvl="1"/>
            <a:r>
              <a:rPr lang="en-US" dirty="0" smtClean="0"/>
              <a:t>Clovis</a:t>
            </a:r>
            <a:r>
              <a:rPr lang="en-US" dirty="0"/>
              <a:t>’ wife Clotilda converted to Christianity and Clovis followed her in </a:t>
            </a:r>
            <a:r>
              <a:rPr lang="en-US" dirty="0" smtClean="0"/>
              <a:t>AD 496</a:t>
            </a:r>
            <a:r>
              <a:rPr lang="en-US" dirty="0"/>
              <a:t>. </a:t>
            </a:r>
            <a:endParaRPr lang="en-US" dirty="0" smtClean="0"/>
          </a:p>
          <a:p>
            <a:pPr lvl="1"/>
            <a:r>
              <a:rPr lang="en-US" dirty="0" smtClean="0"/>
              <a:t>He </a:t>
            </a:r>
            <a:r>
              <a:rPr lang="en-US" dirty="0"/>
              <a:t>divided his kingdom among </a:t>
            </a:r>
            <a:r>
              <a:rPr lang="en-US" dirty="0" smtClean="0"/>
              <a:t>his three </a:t>
            </a:r>
            <a:r>
              <a:rPr lang="en-US" dirty="0"/>
              <a:t>inept sons.</a:t>
            </a:r>
          </a:p>
          <a:p>
            <a:r>
              <a:rPr lang="en-US" b="1" dirty="0" smtClean="0"/>
              <a:t>Pepin </a:t>
            </a:r>
            <a:r>
              <a:rPr lang="en-US" b="1" dirty="0"/>
              <a:t>of Herstal</a:t>
            </a:r>
            <a:endParaRPr lang="en-US" dirty="0"/>
          </a:p>
          <a:p>
            <a:pPr lvl="1"/>
            <a:r>
              <a:rPr lang="en-US" dirty="0"/>
              <a:t>He was the mayor of the palace and took advantage of the fact that Clovis’ sons were </a:t>
            </a:r>
            <a:r>
              <a:rPr lang="en-US" dirty="0" smtClean="0"/>
              <a:t>incompetent. </a:t>
            </a:r>
          </a:p>
          <a:p>
            <a:pPr lvl="1"/>
            <a:r>
              <a:rPr lang="en-US" dirty="0" smtClean="0"/>
              <a:t>He </a:t>
            </a:r>
            <a:r>
              <a:rPr lang="en-US" dirty="0"/>
              <a:t>became the founder of the </a:t>
            </a:r>
            <a:r>
              <a:rPr lang="en-US" b="1" i="1" dirty="0"/>
              <a:t>Carolingian</a:t>
            </a:r>
            <a:r>
              <a:rPr lang="en-US" dirty="0"/>
              <a:t> dynasty.</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#42 </a:t>
            </a:r>
            <a:r>
              <a:rPr lang="en-US" sz="1600" dirty="0">
                <a:solidFill>
                  <a:prstClr val="black"/>
                </a:solidFill>
              </a:rPr>
              <a:t>– Expansion of the Western Church </a:t>
            </a:r>
          </a:p>
        </p:txBody>
      </p:sp>
    </p:spTree>
    <p:extLst>
      <p:ext uri="{BB962C8B-B14F-4D97-AF65-F5344CB8AC3E}">
        <p14:creationId xmlns:p14="http://schemas.microsoft.com/office/powerpoint/2010/main" val="2922740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0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Frankish Monarchs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Pepin </a:t>
            </a:r>
            <a:r>
              <a:rPr lang="en-US" dirty="0"/>
              <a:t>and his Carolingian successors launched a campaign to restore the prestige and authority of the Merovingian monarchy, but only because it increased their own power as mayors of the palace. </a:t>
            </a:r>
            <a:endParaRPr lang="en-US" dirty="0" smtClean="0"/>
          </a:p>
          <a:p>
            <a:r>
              <a:rPr lang="en-US" dirty="0" smtClean="0"/>
              <a:t>Part </a:t>
            </a:r>
            <a:r>
              <a:rPr lang="en-US" dirty="0"/>
              <a:t>of their strategy for expanding royal authority was the </a:t>
            </a:r>
            <a:r>
              <a:rPr lang="en-US" dirty="0" smtClean="0"/>
              <a:t>Christianizing </a:t>
            </a:r>
            <a:r>
              <a:rPr lang="en-US" dirty="0"/>
              <a:t>of the still Pagan tribes in the Netherlands and </a:t>
            </a:r>
            <a:r>
              <a:rPr lang="en-US" dirty="0" smtClean="0"/>
              <a:t>Germany. </a:t>
            </a:r>
          </a:p>
          <a:p>
            <a:r>
              <a:rPr lang="en-US" dirty="0" smtClean="0"/>
              <a:t>The </a:t>
            </a:r>
            <a:r>
              <a:rPr lang="en-US" dirty="0"/>
              <a:t>Carolingians reasoned that Christian tribes would be less troublesome and rebellious than Pagan ones. </a:t>
            </a:r>
            <a:endParaRPr lang="en-US" dirty="0" smtClean="0"/>
          </a:p>
          <a:p>
            <a:r>
              <a:rPr lang="en-US" dirty="0" smtClean="0"/>
              <a:t>If </a:t>
            </a:r>
            <a:r>
              <a:rPr lang="en-US" dirty="0"/>
              <a:t>they embraced the Catholic faith, the Germans would come under the authority of a great spiritual </a:t>
            </a:r>
            <a:r>
              <a:rPr lang="en-US" dirty="0" smtClean="0"/>
              <a:t>organization </a:t>
            </a:r>
            <a:r>
              <a:rPr lang="en-US" dirty="0"/>
              <a:t>which had no local or tribal loyalties; and the Carolingians could then control the Germans through the Church – by putting the right men in positions of power as bishops.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2102743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0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Frankish Monarchs</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In pursuit of this policy, the Carolingian mayors, gave strong support to a new wave of English missionaries to Germany. </a:t>
            </a:r>
          </a:p>
          <a:p>
            <a:r>
              <a:rPr lang="en-US" dirty="0"/>
              <a:t>This was particularly true of Pepin’s illegitimate son, </a:t>
            </a:r>
            <a:r>
              <a:rPr lang="en-US" b="1" i="1" dirty="0"/>
              <a:t>Charles Martel</a:t>
            </a:r>
            <a:r>
              <a:rPr lang="en-US" dirty="0"/>
              <a:t> </a:t>
            </a:r>
            <a:r>
              <a:rPr lang="en-US" dirty="0" smtClean="0"/>
              <a:t>(AD 690-741</a:t>
            </a:r>
            <a:r>
              <a:rPr lang="en-US" dirty="0"/>
              <a:t>).</a:t>
            </a:r>
          </a:p>
          <a:p>
            <a:r>
              <a:rPr lang="en-US" dirty="0"/>
              <a:t>This is the same Charles Martel who </a:t>
            </a:r>
            <a:r>
              <a:rPr lang="en-US" dirty="0" smtClean="0"/>
              <a:t>defeated </a:t>
            </a:r>
            <a:r>
              <a:rPr lang="en-US" dirty="0"/>
              <a:t>the Muslims at the battle of Tours.</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896761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https://www.hinduhumanrights.info/the-saint-who-chopped-down-thors-sacred-tree/#!prettyPhoto/0/</a:t>
            </a:r>
            <a:endParaRPr lang="en-US" sz="1600" dirty="0">
              <a:solidFill>
                <a:prstClr val="black"/>
              </a:solidFill>
            </a:endParaRPr>
          </a:p>
        </p:txBody>
      </p:sp>
      <p:sp>
        <p:nvSpPr>
          <p:cNvPr id="7" name="Title 2"/>
          <p:cNvSpPr>
            <a:spLocks noGrp="1"/>
          </p:cNvSpPr>
          <p:nvPr>
            <p:ph type="title"/>
          </p:nvPr>
        </p:nvSpPr>
        <p:spPr>
          <a:xfrm>
            <a:off x="0" y="0"/>
            <a:ext cx="9144000" cy="1524000"/>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English Missionaries</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70505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Eighth Century English </a:t>
            </a:r>
            <a:r>
              <a:rPr lang="en-US" sz="4000" b="1" dirty="0"/>
              <a:t>Missionaries</a:t>
            </a:r>
          </a:p>
        </p:txBody>
      </p:sp>
      <p:sp>
        <p:nvSpPr>
          <p:cNvPr id="4" name="Content Placeholder 3"/>
          <p:cNvSpPr>
            <a:spLocks noGrp="1"/>
          </p:cNvSpPr>
          <p:nvPr>
            <p:ph idx="1"/>
          </p:nvPr>
        </p:nvSpPr>
        <p:spPr>
          <a:xfrm>
            <a:off x="266700" y="728246"/>
            <a:ext cx="8610600" cy="5791200"/>
          </a:xfrm>
        </p:spPr>
        <p:txBody>
          <a:bodyPr>
            <a:normAutofit/>
          </a:bodyPr>
          <a:lstStyle/>
          <a:p>
            <a:r>
              <a:rPr lang="en-US" b="1" i="1" dirty="0"/>
              <a:t>Willibrord</a:t>
            </a:r>
            <a:r>
              <a:rPr lang="en-US" dirty="0"/>
              <a:t> </a:t>
            </a:r>
            <a:r>
              <a:rPr lang="en-US" dirty="0" smtClean="0"/>
              <a:t>(AD 658-740)</a:t>
            </a:r>
          </a:p>
          <a:p>
            <a:pPr lvl="1"/>
            <a:r>
              <a:rPr lang="en-US" sz="2600" dirty="0" smtClean="0"/>
              <a:t>Was from </a:t>
            </a:r>
            <a:r>
              <a:rPr lang="en-US" sz="2600" dirty="0"/>
              <a:t>the northern Angle kingdom of </a:t>
            </a:r>
            <a:r>
              <a:rPr lang="en-US" sz="2600" b="1" i="1" dirty="0"/>
              <a:t>Northumbria</a:t>
            </a:r>
            <a:r>
              <a:rPr lang="en-US" sz="2600" dirty="0"/>
              <a:t>. </a:t>
            </a:r>
          </a:p>
          <a:p>
            <a:pPr lvl="1"/>
            <a:r>
              <a:rPr lang="en-US" sz="2600" dirty="0"/>
              <a:t>Brought up from childhood in the monastery at </a:t>
            </a:r>
            <a:r>
              <a:rPr lang="en-US" sz="2600" b="1" i="1" dirty="0"/>
              <a:t>Ripon</a:t>
            </a:r>
            <a:r>
              <a:rPr lang="en-US" sz="2600" dirty="0"/>
              <a:t>, Willibrord </a:t>
            </a:r>
            <a:r>
              <a:rPr lang="en-US" sz="2600" dirty="0" smtClean="0"/>
              <a:t>then spent </a:t>
            </a:r>
            <a:r>
              <a:rPr lang="en-US" sz="2600" dirty="0"/>
              <a:t>12 years as a student in Ireland.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 </a:t>
            </a:r>
          </a:p>
        </p:txBody>
      </p:sp>
    </p:spTree>
    <p:extLst>
      <p:ext uri="{BB962C8B-B14F-4D97-AF65-F5344CB8AC3E}">
        <p14:creationId xmlns:p14="http://schemas.microsoft.com/office/powerpoint/2010/main" val="3054902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33400"/>
          </a:xfrm>
        </p:spPr>
        <p:txBody>
          <a:bodyPr>
            <a:noAutofit/>
          </a:bodyPr>
          <a:lstStyle/>
          <a:p>
            <a:r>
              <a:rPr lang="en-US" sz="4000" b="1" dirty="0" smtClean="0"/>
              <a:t>Britain AD 500-700</a:t>
            </a:r>
            <a:endParaRPr lang="en-US" sz="40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http://www.drshirley.org/geog/geog25.html</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7900" y="674689"/>
            <a:ext cx="4648200" cy="581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4348" y="2667000"/>
            <a:ext cx="875881" cy="461665"/>
          </a:xfrm>
          <a:prstGeom prst="rect">
            <a:avLst/>
          </a:prstGeom>
          <a:noFill/>
        </p:spPr>
        <p:txBody>
          <a:bodyPr wrap="none" rtlCol="0">
            <a:spAutoFit/>
          </a:bodyPr>
          <a:lstStyle/>
          <a:p>
            <a:r>
              <a:rPr lang="en-US" sz="1200" b="1" dirty="0" smtClean="0"/>
              <a:t>Ripon </a:t>
            </a:r>
          </a:p>
          <a:p>
            <a:r>
              <a:rPr lang="en-US" sz="1200" b="1" dirty="0" smtClean="0"/>
              <a:t>Monastery</a:t>
            </a:r>
            <a:endParaRPr lang="en-US" sz="1200" b="1" dirty="0"/>
          </a:p>
        </p:txBody>
      </p:sp>
      <p:cxnSp>
        <p:nvCxnSpPr>
          <p:cNvPr id="5" name="Curved Connector 4"/>
          <p:cNvCxnSpPr>
            <a:stCxn id="2" idx="1"/>
          </p:cNvCxnSpPr>
          <p:nvPr/>
        </p:nvCxnSpPr>
        <p:spPr>
          <a:xfrm rot="10800000" flipV="1">
            <a:off x="5638800" y="2897832"/>
            <a:ext cx="475548" cy="681981"/>
          </a:xfrm>
          <a:prstGeom prst="curved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03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226058</TotalTime>
  <Words>2074</Words>
  <Application>Microsoft Office PowerPoint</Application>
  <PresentationFormat>On-screen Show (4:3)</PresentationFormat>
  <Paragraphs>142</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20_Office Theme</vt:lpstr>
      <vt:lpstr>PowerPoint Presentation</vt:lpstr>
      <vt:lpstr>Review</vt:lpstr>
      <vt:lpstr>The Frankish Monarchs</vt:lpstr>
      <vt:lpstr>The Frankish Monarchs</vt:lpstr>
      <vt:lpstr>The Frankish Monarchs</vt:lpstr>
      <vt:lpstr>The Frankish Monarchs</vt:lpstr>
      <vt:lpstr>The English Missionaries</vt:lpstr>
      <vt:lpstr>The Eighth Century English Missionaries</vt:lpstr>
      <vt:lpstr>Britain AD 500-700</vt:lpstr>
      <vt:lpstr>Ripon Cathedral (Today)</vt:lpstr>
      <vt:lpstr>Ripon Cathedral (Today)</vt:lpstr>
      <vt:lpstr>The Eighth Century English Missionaries</vt:lpstr>
      <vt:lpstr>Modern Germany</vt:lpstr>
      <vt:lpstr>Frankish Empire Fourth to the Ninth Century</vt:lpstr>
      <vt:lpstr>The Eighth Century English Missionaries</vt:lpstr>
      <vt:lpstr>Britain AD 500-700</vt:lpstr>
      <vt:lpstr>The Eighth Century English Missionaries</vt:lpstr>
      <vt:lpstr>The Eighth Century English Missionaries</vt:lpstr>
      <vt:lpstr>The Eighth Century English Missionaries</vt:lpstr>
      <vt:lpstr>Frankish Empire Fourth to the Ninth Century</vt:lpstr>
      <vt:lpstr>The Eighth Century English Missionaries</vt:lpstr>
      <vt:lpstr>Fulda Cathedral (Today)</vt:lpstr>
      <vt:lpstr>The Eighth Century English Missionaries</vt:lpstr>
      <vt:lpstr>Frankish Empire Fourth to the Ninth Century</vt:lpstr>
      <vt:lpstr>The Eighth Century English Missionaries</vt:lpstr>
      <vt:lpstr>The Eighth Century English Missionaries</vt:lpstr>
      <vt:lpstr>The Eighth Century English Missionaries</vt:lpstr>
      <vt:lpstr>Charlemagne</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3786</cp:revision>
  <cp:lastPrinted>2019-09-29T13:36:52Z</cp:lastPrinted>
  <dcterms:created xsi:type="dcterms:W3CDTF">2018-06-08T00:19:32Z</dcterms:created>
  <dcterms:modified xsi:type="dcterms:W3CDTF">2019-09-29T22:33:59Z</dcterms:modified>
</cp:coreProperties>
</file>