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5856" r:id="rId2"/>
    <p:sldMasterId id="2147485868" r:id="rId3"/>
    <p:sldMasterId id="2147485880" r:id="rId4"/>
    <p:sldMasterId id="2147485892" r:id="rId5"/>
    <p:sldMasterId id="2147485904" r:id="rId6"/>
    <p:sldMasterId id="2147485916" r:id="rId7"/>
  </p:sldMasterIdLst>
  <p:notesMasterIdLst>
    <p:notesMasterId r:id="rId36"/>
  </p:notesMasterIdLst>
  <p:handoutMasterIdLst>
    <p:handoutMasterId r:id="rId37"/>
  </p:handoutMasterIdLst>
  <p:sldIdLst>
    <p:sldId id="2095" r:id="rId8"/>
    <p:sldId id="2096" r:id="rId9"/>
    <p:sldId id="2110" r:id="rId10"/>
    <p:sldId id="2097" r:id="rId11"/>
    <p:sldId id="2098" r:id="rId12"/>
    <p:sldId id="2130" r:id="rId13"/>
    <p:sldId id="2131" r:id="rId14"/>
    <p:sldId id="2132" r:id="rId15"/>
    <p:sldId id="2133" r:id="rId16"/>
    <p:sldId id="2099" r:id="rId17"/>
    <p:sldId id="2100" r:id="rId18"/>
    <p:sldId id="2127" r:id="rId19"/>
    <p:sldId id="2111" r:id="rId20"/>
    <p:sldId id="2129" r:id="rId21"/>
    <p:sldId id="2112" r:id="rId22"/>
    <p:sldId id="2128" r:id="rId23"/>
    <p:sldId id="2114" r:id="rId24"/>
    <p:sldId id="2115" r:id="rId25"/>
    <p:sldId id="2117" r:id="rId26"/>
    <p:sldId id="2134" r:id="rId27"/>
    <p:sldId id="2116" r:id="rId28"/>
    <p:sldId id="2120" r:id="rId29"/>
    <p:sldId id="2138" r:id="rId30"/>
    <p:sldId id="2151" r:id="rId31"/>
    <p:sldId id="2135" r:id="rId32"/>
    <p:sldId id="2141" r:id="rId33"/>
    <p:sldId id="2142" r:id="rId34"/>
    <p:sldId id="2143" r:id="rId35"/>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4BF6"/>
    <a:srgbClr val="5731F9"/>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0" d="100"/>
          <a:sy n="110" d="100"/>
        </p:scale>
        <p:origin x="-1560" y="-72"/>
      </p:cViewPr>
      <p:guideLst>
        <p:guide orient="horz" pos="2160"/>
        <p:guide pos="2880"/>
      </p:guideLst>
    </p:cSldViewPr>
  </p:slideViewPr>
  <p:notesTextViewPr>
    <p:cViewPr>
      <p:scale>
        <a:sx n="1" d="1"/>
        <a:sy n="1" d="1"/>
      </p:scale>
      <p:origin x="0" y="0"/>
    </p:cViewPr>
  </p:notesTextViewPr>
  <p:sorterViewPr>
    <p:cViewPr>
      <p:scale>
        <a:sx n="100" d="100"/>
        <a:sy n="100" d="100"/>
      </p:scale>
      <p:origin x="0" y="4728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23B20E6D-5301-4921-965A-4165F13FB2F9}" type="datetimeFigureOut">
              <a:rPr lang="en-US" smtClean="0"/>
              <a:t>10/6/2019</a:t>
            </a:fld>
            <a:endParaRPr lang="en-US"/>
          </a:p>
        </p:txBody>
      </p:sp>
      <p:sp>
        <p:nvSpPr>
          <p:cNvPr id="4" name="Footer Placeholder 3"/>
          <p:cNvSpPr>
            <a:spLocks noGrp="1"/>
          </p:cNvSpPr>
          <p:nvPr>
            <p:ph type="ftr" sz="quarter" idx="2"/>
          </p:nvPr>
        </p:nvSpPr>
        <p:spPr>
          <a:xfrm>
            <a:off x="0" y="8847138"/>
            <a:ext cx="2971800" cy="46513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7138"/>
            <a:ext cx="2971800" cy="465137"/>
          </a:xfrm>
          <a:prstGeom prst="rect">
            <a:avLst/>
          </a:prstGeom>
        </p:spPr>
        <p:txBody>
          <a:bodyPr vert="horz" lIns="91440" tIns="45720" rIns="91440" bIns="45720" rtlCol="0" anchor="b"/>
          <a:lstStyle>
            <a:lvl1pPr algn="r">
              <a:defRPr sz="1200"/>
            </a:lvl1pPr>
          </a:lstStyle>
          <a:p>
            <a:fld id="{2F07797D-08FD-4963-A2E4-D0D9FD415FE4}" type="slidenum">
              <a:rPr lang="en-US" smtClean="0"/>
              <a:t>‹#›</a:t>
            </a:fld>
            <a:endParaRPr lang="en-US"/>
          </a:p>
        </p:txBody>
      </p:sp>
    </p:spTree>
    <p:extLst>
      <p:ext uri="{BB962C8B-B14F-4D97-AF65-F5344CB8AC3E}">
        <p14:creationId xmlns:p14="http://schemas.microsoft.com/office/powerpoint/2010/main" val="40045972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5693"/>
          </a:xfrm>
          <a:prstGeom prst="rect">
            <a:avLst/>
          </a:prstGeom>
        </p:spPr>
        <p:txBody>
          <a:bodyPr vert="horz" lIns="91440" tIns="45720" rIns="91440" bIns="45720" rtlCol="0"/>
          <a:lstStyle>
            <a:lvl1pPr algn="r">
              <a:defRPr sz="1200"/>
            </a:lvl1pPr>
          </a:lstStyle>
          <a:p>
            <a:fld id="{CD1EC55D-DF11-4B6E-B8E2-8ED8B7CB6743}" type="datetimeFigureOut">
              <a:rPr lang="en-US" smtClean="0"/>
              <a:t>10/6/2019</a:t>
            </a:fld>
            <a:endParaRPr lang="en-US" dirty="0"/>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24085"/>
            <a:ext cx="5486400" cy="41912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46553"/>
            <a:ext cx="2971800" cy="465693"/>
          </a:xfrm>
          <a:prstGeom prst="rect">
            <a:avLst/>
          </a:prstGeom>
        </p:spPr>
        <p:txBody>
          <a:bodyPr vert="horz" lIns="91440" tIns="45720" rIns="91440" bIns="45720" rtlCol="0" anchor="b"/>
          <a:lstStyle>
            <a:lvl1pPr algn="r">
              <a:defRPr sz="1200"/>
            </a:lvl1pPr>
          </a:lstStyle>
          <a:p>
            <a:fld id="{15D63987-A83F-4245-81BE-0B37BAA48141}" type="slidenum">
              <a:rPr lang="en-US" smtClean="0"/>
              <a:t>‹#›</a:t>
            </a:fld>
            <a:endParaRPr lang="en-US" dirty="0"/>
          </a:p>
        </p:txBody>
      </p:sp>
    </p:spTree>
    <p:extLst>
      <p:ext uri="{BB962C8B-B14F-4D97-AF65-F5344CB8AC3E}">
        <p14:creationId xmlns:p14="http://schemas.microsoft.com/office/powerpoint/2010/main" val="67151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10/6/2019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611786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10/6/2019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409991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10/6/2019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991281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10/6/2019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338390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10/6/2019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166985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10/6/2019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483547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10/6/2019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404538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10/6/2019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216936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10/6/2019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462701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10/6/2019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772920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10/6/2019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31065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t>10/6/2019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51994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10/6/2019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195490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10/6/2019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698475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10/6/2019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968628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10/6/2019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178733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10/6/2019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69339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10/6/2019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242957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10/6/2019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620931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10/6/2019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914503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10/6/2019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744463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10/6/2019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94321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t>10/6/2019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520795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10/6/2019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050569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10/6/2019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324284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10/6/2019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249765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10/6/2019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426986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10/6/2019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140268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10/6/2019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78755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10/6/2019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037694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10/6/2019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316814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10/6/2019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959643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10/6/2019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13187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t>10/6/2019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70595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10/6/2019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712411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10/6/2019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501944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10/6/2019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134750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10/6/2019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063306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10/6/2019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815522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10/6/2019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914865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10/6/2019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326347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10/6/2019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5569286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10/6/2019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299272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10/6/2019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94718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t>10/6/2019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4565611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10/6/2019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1243760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10/6/2019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559536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10/6/2019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579832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10/6/2019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9192586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10/6/2019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8048378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10/6/2019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836092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10/6/2019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045998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10/6/2019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6944886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10/6/2019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897111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10/6/2019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52145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t>10/6/2019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8070924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10/6/2019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6539213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10/6/2019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7891088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10/6/2019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2375727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10/6/2019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1822219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10/6/2019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4367084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10/6/2019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8973128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10/6/2019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8025637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10/6/2019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6732988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10/6/2019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9690356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10/6/2019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08954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t>10/6/2019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58829315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10/6/2019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4872571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10/6/2019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292122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10/6/2019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40357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10/6/2019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2953034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10/6/2019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9258874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10/6/2019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1177819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10/6/2019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1106478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10/6/2019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28082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10/6/2019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22011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10/6/2019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613797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t>10/6/2019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t>‹#›</a:t>
            </a:fld>
            <a:endParaRPr lang="en-US" dirty="0"/>
          </a:p>
        </p:txBody>
      </p:sp>
    </p:spTree>
    <p:extLst>
      <p:ext uri="{BB962C8B-B14F-4D97-AF65-F5344CB8AC3E}">
        <p14:creationId xmlns:p14="http://schemas.microsoft.com/office/powerpoint/2010/main" val="1767045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10/6/2019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52087095"/>
      </p:ext>
    </p:extLst>
  </p:cSld>
  <p:clrMap bg1="lt1" tx1="dk1" bg2="lt2" tx2="dk2" accent1="accent1" accent2="accent2" accent3="accent3" accent4="accent4" accent5="accent5" accent6="accent6" hlink="hlink" folHlink="folHlink"/>
  <p:sldLayoutIdLst>
    <p:sldLayoutId id="2147485857" r:id="rId1"/>
    <p:sldLayoutId id="2147485858" r:id="rId2"/>
    <p:sldLayoutId id="2147485859" r:id="rId3"/>
    <p:sldLayoutId id="2147485860" r:id="rId4"/>
    <p:sldLayoutId id="2147485861" r:id="rId5"/>
    <p:sldLayoutId id="2147485862" r:id="rId6"/>
    <p:sldLayoutId id="2147485863" r:id="rId7"/>
    <p:sldLayoutId id="2147485864" r:id="rId8"/>
    <p:sldLayoutId id="2147485865" r:id="rId9"/>
    <p:sldLayoutId id="2147485866" r:id="rId10"/>
    <p:sldLayoutId id="21474858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10/6/2019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72617958"/>
      </p:ext>
    </p:extLst>
  </p:cSld>
  <p:clrMap bg1="lt1" tx1="dk1" bg2="lt2" tx2="dk2" accent1="accent1" accent2="accent2" accent3="accent3" accent4="accent4" accent5="accent5" accent6="accent6" hlink="hlink" folHlink="folHlink"/>
  <p:sldLayoutIdLst>
    <p:sldLayoutId id="2147485869" r:id="rId1"/>
    <p:sldLayoutId id="2147485870" r:id="rId2"/>
    <p:sldLayoutId id="2147485871" r:id="rId3"/>
    <p:sldLayoutId id="2147485872" r:id="rId4"/>
    <p:sldLayoutId id="2147485873" r:id="rId5"/>
    <p:sldLayoutId id="2147485874" r:id="rId6"/>
    <p:sldLayoutId id="2147485875" r:id="rId7"/>
    <p:sldLayoutId id="2147485876" r:id="rId8"/>
    <p:sldLayoutId id="2147485877" r:id="rId9"/>
    <p:sldLayoutId id="2147485878" r:id="rId10"/>
    <p:sldLayoutId id="21474858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10/6/2019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48158763"/>
      </p:ext>
    </p:extLst>
  </p:cSld>
  <p:clrMap bg1="lt1" tx1="dk1" bg2="lt2" tx2="dk2" accent1="accent1" accent2="accent2" accent3="accent3" accent4="accent4" accent5="accent5" accent6="accent6" hlink="hlink" folHlink="folHlink"/>
  <p:sldLayoutIdLst>
    <p:sldLayoutId id="2147485881" r:id="rId1"/>
    <p:sldLayoutId id="2147485882" r:id="rId2"/>
    <p:sldLayoutId id="2147485883" r:id="rId3"/>
    <p:sldLayoutId id="2147485884" r:id="rId4"/>
    <p:sldLayoutId id="2147485885" r:id="rId5"/>
    <p:sldLayoutId id="2147485886" r:id="rId6"/>
    <p:sldLayoutId id="2147485887" r:id="rId7"/>
    <p:sldLayoutId id="2147485888" r:id="rId8"/>
    <p:sldLayoutId id="2147485889" r:id="rId9"/>
    <p:sldLayoutId id="2147485890" r:id="rId10"/>
    <p:sldLayoutId id="21474858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10/6/2019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37444597"/>
      </p:ext>
    </p:extLst>
  </p:cSld>
  <p:clrMap bg1="lt1" tx1="dk1" bg2="lt2" tx2="dk2" accent1="accent1" accent2="accent2" accent3="accent3" accent4="accent4" accent5="accent5" accent6="accent6" hlink="hlink" folHlink="folHlink"/>
  <p:sldLayoutIdLst>
    <p:sldLayoutId id="2147485893" r:id="rId1"/>
    <p:sldLayoutId id="2147485894" r:id="rId2"/>
    <p:sldLayoutId id="2147485895" r:id="rId3"/>
    <p:sldLayoutId id="2147485896" r:id="rId4"/>
    <p:sldLayoutId id="2147485897" r:id="rId5"/>
    <p:sldLayoutId id="2147485898" r:id="rId6"/>
    <p:sldLayoutId id="2147485899" r:id="rId7"/>
    <p:sldLayoutId id="2147485900" r:id="rId8"/>
    <p:sldLayoutId id="2147485901" r:id="rId9"/>
    <p:sldLayoutId id="2147485902" r:id="rId10"/>
    <p:sldLayoutId id="21474859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10/6/2019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88910544"/>
      </p:ext>
    </p:extLst>
  </p:cSld>
  <p:clrMap bg1="lt1" tx1="dk1" bg2="lt2" tx2="dk2" accent1="accent1" accent2="accent2" accent3="accent3" accent4="accent4" accent5="accent5" accent6="accent6" hlink="hlink" folHlink="folHlink"/>
  <p:sldLayoutIdLst>
    <p:sldLayoutId id="2147485905" r:id="rId1"/>
    <p:sldLayoutId id="2147485906" r:id="rId2"/>
    <p:sldLayoutId id="2147485907" r:id="rId3"/>
    <p:sldLayoutId id="2147485908" r:id="rId4"/>
    <p:sldLayoutId id="2147485909" r:id="rId5"/>
    <p:sldLayoutId id="2147485910" r:id="rId6"/>
    <p:sldLayoutId id="2147485911" r:id="rId7"/>
    <p:sldLayoutId id="2147485912" r:id="rId8"/>
    <p:sldLayoutId id="2147485913" r:id="rId9"/>
    <p:sldLayoutId id="2147485914" r:id="rId10"/>
    <p:sldLayoutId id="21474859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10/6/2019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60125380"/>
      </p:ext>
    </p:extLst>
  </p:cSld>
  <p:clrMap bg1="lt1" tx1="dk1" bg2="lt2" tx2="dk2" accent1="accent1" accent2="accent2" accent3="accent3" accent4="accent4" accent5="accent5" accent6="accent6" hlink="hlink" folHlink="folHlink"/>
  <p:sldLayoutIdLst>
    <p:sldLayoutId id="2147485917" r:id="rId1"/>
    <p:sldLayoutId id="2147485918" r:id="rId2"/>
    <p:sldLayoutId id="2147485919" r:id="rId3"/>
    <p:sldLayoutId id="2147485920" r:id="rId4"/>
    <p:sldLayoutId id="2147485921" r:id="rId5"/>
    <p:sldLayoutId id="2147485922" r:id="rId6"/>
    <p:sldLayoutId id="2147485923" r:id="rId7"/>
    <p:sldLayoutId id="2147485924" r:id="rId8"/>
    <p:sldLayoutId id="2147485925" r:id="rId9"/>
    <p:sldLayoutId id="2147485926" r:id="rId10"/>
    <p:sldLayoutId id="21474859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35.xml"/><Relationship Id="rId1" Type="http://schemas.openxmlformats.org/officeDocument/2006/relationships/themeOverride" Target="../theme/themeOverride3.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35.xml"/><Relationship Id="rId1" Type="http://schemas.openxmlformats.org/officeDocument/2006/relationships/themeOverride" Target="../theme/themeOverride4.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28.xml"/><Relationship Id="rId1" Type="http://schemas.openxmlformats.org/officeDocument/2006/relationships/themeOverride" Target="../theme/themeOverride5.xml"/><Relationship Id="rId4" Type="http://schemas.openxmlformats.org/officeDocument/2006/relationships/hyperlink" Target="https://en.wikipedia.org/wiki/Charlemagne#/media/File:Charlemagne_Notre_Dame_02.jp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35.xml"/><Relationship Id="rId1" Type="http://schemas.openxmlformats.org/officeDocument/2006/relationships/themeOverride" Target="../theme/themeOverride6.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en.wikipedia.org/wiki/Charlemagne#/media/File:Frankish_Empire_481_to_814-en.svg" TargetMode="External"/><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35.xml"/><Relationship Id="rId1" Type="http://schemas.openxmlformats.org/officeDocument/2006/relationships/themeOverride" Target="../theme/themeOverride7.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Layout" Target="../slideLayouts/slideLayout6.xml"/><Relationship Id="rId1" Type="http://schemas.openxmlformats.org/officeDocument/2006/relationships/themeOverride" Target="../theme/themeOverride8.xml"/><Relationship Id="rId4" Type="http://schemas.openxmlformats.org/officeDocument/2006/relationships/hyperlink" Target="https://en.wikipedia.org/wiki/Charlemagne#/media/File:Friedrich_Kaulbach_-_Kr%C3%B6nung_Karls_des_Gro%C3%9Fen.jp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Layout" Target="../slideLayouts/slideLayout35.xml"/><Relationship Id="rId1" Type="http://schemas.openxmlformats.org/officeDocument/2006/relationships/themeOverride" Target="../theme/themeOverride9.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Layout" Target="../slideLayouts/slideLayout35.xml"/><Relationship Id="rId1" Type="http://schemas.openxmlformats.org/officeDocument/2006/relationships/themeOverride" Target="../theme/themeOverride10.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Layout" Target="../slideLayouts/slideLayout35.xml"/><Relationship Id="rId1" Type="http://schemas.openxmlformats.org/officeDocument/2006/relationships/themeOverride" Target="../theme/themeOverride1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61.xml"/><Relationship Id="rId1" Type="http://schemas.openxmlformats.org/officeDocument/2006/relationships/themeOverride" Target="../theme/themeOverride12.xml"/><Relationship Id="rId4" Type="http://schemas.openxmlformats.org/officeDocument/2006/relationships/hyperlink" Target="https://en.wikipedia.org/wiki/Charlemagne#/media/File:Gare_de_Metz_-_portail_de_Charlemagne.JP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57.xml"/><Relationship Id="rId1" Type="http://schemas.openxmlformats.org/officeDocument/2006/relationships/themeOverride" Target="../theme/themeOverride13.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57.xml"/><Relationship Id="rId1" Type="http://schemas.openxmlformats.org/officeDocument/2006/relationships/themeOverride" Target="../theme/themeOverride14.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hyperlink" Target="https://en.wikipedia.org/wiki/Carolingian_minuscule#/media/File:Freising_manuscript.jpg" TargetMode="External"/><Relationship Id="rId1" Type="http://schemas.openxmlformats.org/officeDocument/2006/relationships/slideLayout" Target="../slideLayouts/slideLayout57.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57.xml"/><Relationship Id="rId1" Type="http://schemas.openxmlformats.org/officeDocument/2006/relationships/themeOverride" Target="../theme/themeOverride15.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57.xml"/><Relationship Id="rId1" Type="http://schemas.openxmlformats.org/officeDocument/2006/relationships/themeOverride" Target="../theme/themeOverride16.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slideLayout" Target="../slideLayouts/slideLayout73.xml"/><Relationship Id="rId1" Type="http://schemas.openxmlformats.org/officeDocument/2006/relationships/themeOverride" Target="../theme/themeOverride17.xml"/><Relationship Id="rId4" Type="http://schemas.openxmlformats.org/officeDocument/2006/relationships/hyperlink" Target="https://www.hopehelps.org/volunteer-appreciation-week-2018/"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slideLayout" Target="../slideLayouts/slideLayout6.xml"/><Relationship Id="rId1" Type="http://schemas.openxmlformats.org/officeDocument/2006/relationships/themeOverride" Target="../theme/themeOverride18.xml"/><Relationship Id="rId4" Type="http://schemas.openxmlformats.org/officeDocument/2006/relationships/hyperlink" Target="https://www.weareteachers.com/moving-beyond-classroom-discussions/"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slideLayout" Target="../slideLayouts/slideLayout2.xml"/><Relationship Id="rId1" Type="http://schemas.openxmlformats.org/officeDocument/2006/relationships/themeOverride" Target="../theme/themeOverride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8.xml"/><Relationship Id="rId1" Type="http://schemas.openxmlformats.org/officeDocument/2006/relationships/themeOverride" Target="../theme/themeOverride1.xml"/><Relationship Id="rId4" Type="http://schemas.openxmlformats.org/officeDocument/2006/relationships/hyperlink" Target="https://en.wikipedia.org/wiki/Charlemagne#/media/File:Charlemagne_Agostino_Cornacchini_Vatican_2.jp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35.xml"/><Relationship Id="rId1" Type="http://schemas.openxmlformats.org/officeDocument/2006/relationships/themeOverride" Target="../theme/themeOverride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en.wikipedia.org/wiki/Charlemagne#/media/File:Europe_in_814,_Charlemagne,_Krum,_Nicephorus_I.png" TargetMode="External"/><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en.wikipedia.org/wiki/Aachen#/media/File:Kriegsgefangene_in_Aachen_(1944).jpg" TargetMode="External"/><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s://en.wikipedia.org/wiki/Aachen#/media/File:Angela_Merkel,_Karlspreisverleihung_2008_-_1.jpg" TargetMode="External"/><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27015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20000" b="-5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000" b="1" dirty="0"/>
              <a:t>Charlemagne</a:t>
            </a:r>
          </a:p>
        </p:txBody>
      </p:sp>
      <p:sp>
        <p:nvSpPr>
          <p:cNvPr id="4" name="Content Placeholder 3"/>
          <p:cNvSpPr>
            <a:spLocks noGrp="1"/>
          </p:cNvSpPr>
          <p:nvPr>
            <p:ph idx="1"/>
          </p:nvPr>
        </p:nvSpPr>
        <p:spPr>
          <a:xfrm>
            <a:off x="266700" y="728246"/>
            <a:ext cx="8610600" cy="5791200"/>
          </a:xfrm>
        </p:spPr>
        <p:txBody>
          <a:bodyPr>
            <a:normAutofit fontScale="92500"/>
          </a:bodyPr>
          <a:lstStyle/>
          <a:p>
            <a:r>
              <a:rPr lang="en-US" dirty="0"/>
              <a:t>When Pepin </a:t>
            </a:r>
            <a:r>
              <a:rPr lang="en-US" dirty="0" smtClean="0"/>
              <a:t>the Short died </a:t>
            </a:r>
            <a:r>
              <a:rPr lang="en-US" dirty="0"/>
              <a:t>in </a:t>
            </a:r>
            <a:r>
              <a:rPr lang="en-US" dirty="0" smtClean="0"/>
              <a:t>AD 768</a:t>
            </a:r>
            <a:r>
              <a:rPr lang="en-US" dirty="0"/>
              <a:t>, his two sons Charles and Carloman succeeded him as joint rulers of France. </a:t>
            </a:r>
            <a:endParaRPr lang="en-US" dirty="0" smtClean="0"/>
          </a:p>
          <a:p>
            <a:r>
              <a:rPr lang="en-US" dirty="0" smtClean="0"/>
              <a:t>Carloman </a:t>
            </a:r>
            <a:r>
              <a:rPr lang="en-US" dirty="0"/>
              <a:t>died in </a:t>
            </a:r>
            <a:r>
              <a:rPr lang="en-US" dirty="0" smtClean="0"/>
              <a:t>AD 771</a:t>
            </a:r>
            <a:r>
              <a:rPr lang="en-US" dirty="0"/>
              <a:t>, leaving Charles as sole ruler. He reigned for the next 43 years </a:t>
            </a:r>
            <a:r>
              <a:rPr lang="en-US" dirty="0" smtClean="0"/>
              <a:t>(AD 771-814</a:t>
            </a:r>
            <a:r>
              <a:rPr lang="en-US" dirty="0"/>
              <a:t>) and created the first great Western empire since the fall of Rome in </a:t>
            </a:r>
            <a:r>
              <a:rPr lang="en-US" dirty="0" smtClean="0"/>
              <a:t>AD 410</a:t>
            </a:r>
            <a:r>
              <a:rPr lang="en-US" dirty="0"/>
              <a:t>. </a:t>
            </a:r>
            <a:endParaRPr lang="en-US" dirty="0" smtClean="0"/>
          </a:p>
          <a:p>
            <a:r>
              <a:rPr lang="en-US" dirty="0" smtClean="0"/>
              <a:t>He </a:t>
            </a:r>
            <a:r>
              <a:rPr lang="en-US" dirty="0"/>
              <a:t>is called “Charles the Great” or Charlemagne (from the Latin </a:t>
            </a:r>
            <a:r>
              <a:rPr lang="en-US" i="1" dirty="0" err="1"/>
              <a:t>magnus</a:t>
            </a:r>
            <a:r>
              <a:rPr lang="en-US" dirty="0"/>
              <a:t>, “great”). </a:t>
            </a:r>
            <a:endParaRPr lang="en-US" dirty="0" smtClean="0"/>
          </a:p>
          <a:p>
            <a:r>
              <a:rPr lang="en-US" dirty="0" smtClean="0"/>
              <a:t>Charlemagne </a:t>
            </a:r>
            <a:r>
              <a:rPr lang="en-US" dirty="0"/>
              <a:t>is one of the truly colossal figures of European history. </a:t>
            </a:r>
            <a:endParaRPr lang="en-US" dirty="0" smtClean="0"/>
          </a:p>
          <a:p>
            <a:r>
              <a:rPr lang="en-US" dirty="0" smtClean="0"/>
              <a:t>He </a:t>
            </a:r>
            <a:r>
              <a:rPr lang="en-US" dirty="0"/>
              <a:t>has been called the “Moses of the Middle Ages”, because he led the Germanic peoples out of the wilderness of barbarism and gave them a new code of civil and ecclesiastical laws. </a:t>
            </a:r>
            <a:endParaRPr lang="en-US" dirty="0" smtClean="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Needham, Nick. 2,000 Years of Christ's Power Vol. 2: The Middle Ages</a:t>
            </a:r>
          </a:p>
        </p:txBody>
      </p:sp>
    </p:spTree>
    <p:extLst>
      <p:ext uri="{BB962C8B-B14F-4D97-AF65-F5344CB8AC3E}">
        <p14:creationId xmlns:p14="http://schemas.microsoft.com/office/powerpoint/2010/main" val="17858630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20000" b="-5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000" b="1" dirty="0"/>
              <a:t>Charlemagne</a:t>
            </a:r>
          </a:p>
        </p:txBody>
      </p:sp>
      <p:sp>
        <p:nvSpPr>
          <p:cNvPr id="4" name="Content Placeholder 3"/>
          <p:cNvSpPr>
            <a:spLocks noGrp="1"/>
          </p:cNvSpPr>
          <p:nvPr>
            <p:ph idx="1"/>
          </p:nvPr>
        </p:nvSpPr>
        <p:spPr>
          <a:xfrm>
            <a:off x="266700" y="728246"/>
            <a:ext cx="8610600" cy="5791200"/>
          </a:xfrm>
        </p:spPr>
        <p:txBody>
          <a:bodyPr>
            <a:normAutofit fontScale="92500" lnSpcReduction="20000"/>
          </a:bodyPr>
          <a:lstStyle/>
          <a:p>
            <a:r>
              <a:rPr lang="en-US" dirty="0" smtClean="0"/>
              <a:t>Medieval </a:t>
            </a:r>
            <a:r>
              <a:rPr lang="en-US" dirty="0"/>
              <a:t>Churchmen often compared Charlemagne with Constantine the Great, because the illustrious Frankish king recreated the Western Roman Empire on a Christian basis. </a:t>
            </a:r>
            <a:endParaRPr lang="en-US" dirty="0" smtClean="0"/>
          </a:p>
          <a:p>
            <a:r>
              <a:rPr lang="en-US" dirty="0" smtClean="0"/>
              <a:t>His </a:t>
            </a:r>
            <a:r>
              <a:rPr lang="en-US" dirty="0"/>
              <a:t>biographer </a:t>
            </a:r>
            <a:r>
              <a:rPr lang="en-US" dirty="0" smtClean="0"/>
              <a:t>tells </a:t>
            </a:r>
            <a:r>
              <a:rPr lang="en-US" dirty="0"/>
              <a:t>us that Charlemagne was a physical giant of a man, with enough strength and energy for a dozen ordinary mortals; sober and simple in his private life, he was a just and generous ruler, an affectionate father, unswervingly loyal to his friends, and highly popular with his subjects. </a:t>
            </a:r>
            <a:endParaRPr lang="en-US" dirty="0" smtClean="0"/>
          </a:p>
          <a:p>
            <a:r>
              <a:rPr lang="en-US" dirty="0" smtClean="0"/>
              <a:t>He </a:t>
            </a:r>
            <a:r>
              <a:rPr lang="en-US" dirty="0"/>
              <a:t>had a keen probing mind, a sincere devotion to the Christian faith and the Catholic Church, and a burning sense of personal mission from God to unite the Western nations under a Christian empire. </a:t>
            </a:r>
            <a:endParaRPr lang="en-US" dirty="0" smtClean="0"/>
          </a:p>
          <a:p>
            <a:r>
              <a:rPr lang="en-US" dirty="0" smtClean="0"/>
              <a:t>The </a:t>
            </a:r>
            <a:r>
              <a:rPr lang="en-US" dirty="0"/>
              <a:t>only real fault in Charlemagne’s character was his imperfect standard of sexual conduct: he married and divorced several wives at will, and after the death of his fifth wife he took a number of concubines</a:t>
            </a:r>
            <a:r>
              <a:rPr lang="en-US" dirty="0" smtClean="0"/>
              <a:t>.</a:t>
            </a:r>
            <a:endParaRPr lang="en-US" dirty="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Needham, Nick. 2,000 Years of Christ's Power Vol. 2: The Middle Ages</a:t>
            </a:r>
          </a:p>
        </p:txBody>
      </p:sp>
    </p:spTree>
    <p:extLst>
      <p:ext uri="{BB962C8B-B14F-4D97-AF65-F5344CB8AC3E}">
        <p14:creationId xmlns:p14="http://schemas.microsoft.com/office/powerpoint/2010/main" val="29276283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7000" r="-7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07777"/>
          </a:xfrm>
          <a:prstGeom prst="rect">
            <a:avLst/>
          </a:prstGeom>
        </p:spPr>
        <p:txBody>
          <a:bodyPr wrap="square">
            <a:spAutoFit/>
          </a:bodyPr>
          <a:lstStyle/>
          <a:p>
            <a:r>
              <a:rPr lang="en-US" sz="1400" dirty="0">
                <a:hlinkClick r:id="rId4"/>
              </a:rPr>
              <a:t>https://en.wikipedia.org/wiki/Charlemagne#/media/File:Charlemagne_Notre_Dame_02.jpg</a:t>
            </a:r>
            <a:endParaRPr lang="en-US" sz="1400" dirty="0">
              <a:solidFill>
                <a:prstClr val="black"/>
              </a:solidFill>
            </a:endParaRPr>
          </a:p>
        </p:txBody>
      </p:sp>
      <p:sp>
        <p:nvSpPr>
          <p:cNvPr id="7" name="Title 2"/>
          <p:cNvSpPr>
            <a:spLocks noGrp="1"/>
          </p:cNvSpPr>
          <p:nvPr>
            <p:ph type="title"/>
          </p:nvPr>
        </p:nvSpPr>
        <p:spPr>
          <a:xfrm>
            <a:off x="0" y="0"/>
            <a:ext cx="9144000" cy="990600"/>
          </a:xfrm>
          <a:effectLst/>
        </p:spPr>
        <p:txBody>
          <a:bodyPr>
            <a:noAutofit/>
          </a:bodyPr>
          <a:lstStyle/>
          <a:p>
            <a:r>
              <a:rPr lang="en-US" sz="4800" b="1" dirty="0">
                <a:solidFill>
                  <a:schemeClr val="bg1"/>
                </a:solidFill>
                <a:effectLst>
                  <a:glow rad="139700">
                    <a:srgbClr val="C00000">
                      <a:alpha val="40000"/>
                    </a:srgbClr>
                  </a:glow>
                  <a:outerShdw blurRad="114300" dist="38100" dir="13500000" algn="br" rotWithShape="0">
                    <a:prstClr val="black"/>
                  </a:outerShdw>
                </a:effectLst>
              </a:rPr>
              <a:t>Charlemagne’s Military Campaigns</a:t>
            </a:r>
            <a:endParaRPr lang="en-US" sz="28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153952789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7000" r="-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000" b="1" dirty="0" smtClean="0"/>
              <a:t>Charlemagne’s Military Campaigns</a:t>
            </a:r>
            <a:endParaRPr lang="en-US" sz="4000" b="1" dirty="0"/>
          </a:p>
        </p:txBody>
      </p:sp>
      <p:sp>
        <p:nvSpPr>
          <p:cNvPr id="4" name="Content Placeholder 3"/>
          <p:cNvSpPr>
            <a:spLocks noGrp="1"/>
          </p:cNvSpPr>
          <p:nvPr>
            <p:ph idx="1"/>
          </p:nvPr>
        </p:nvSpPr>
        <p:spPr>
          <a:xfrm>
            <a:off x="266700" y="728246"/>
            <a:ext cx="8610600" cy="5791200"/>
          </a:xfrm>
        </p:spPr>
        <p:txBody>
          <a:bodyPr>
            <a:normAutofit fontScale="92500" lnSpcReduction="10000"/>
          </a:bodyPr>
          <a:lstStyle/>
          <a:p>
            <a:r>
              <a:rPr lang="en-US" dirty="0"/>
              <a:t>Charlemagne spent most of his long reign fighting wars. A brave warrior and an outstanding general, his armies only ever suffered defeat in battle </a:t>
            </a:r>
            <a:r>
              <a:rPr lang="en-US" dirty="0" smtClean="0"/>
              <a:t>one time. </a:t>
            </a:r>
          </a:p>
          <a:p>
            <a:r>
              <a:rPr lang="en-US" dirty="0" smtClean="0"/>
              <a:t>His </a:t>
            </a:r>
            <a:r>
              <a:rPr lang="en-US" dirty="0"/>
              <a:t>first great campaign was against the Lombards in Italy. Pope Adrian I </a:t>
            </a:r>
            <a:r>
              <a:rPr lang="en-US" dirty="0" smtClean="0"/>
              <a:t>(AD 772-95</a:t>
            </a:r>
            <a:r>
              <a:rPr lang="en-US" dirty="0"/>
              <a:t>) appealed to Charlemagne to rescue him from the </a:t>
            </a:r>
            <a:r>
              <a:rPr lang="en-US" dirty="0" smtClean="0"/>
              <a:t>Lombards </a:t>
            </a:r>
            <a:r>
              <a:rPr lang="en-US" dirty="0"/>
              <a:t>who </a:t>
            </a:r>
            <a:r>
              <a:rPr lang="en-US" dirty="0" smtClean="0"/>
              <a:t>were </a:t>
            </a:r>
            <a:r>
              <a:rPr lang="en-US" dirty="0"/>
              <a:t>again threatening papal territory. </a:t>
            </a:r>
            <a:endParaRPr lang="en-US" dirty="0" smtClean="0"/>
          </a:p>
          <a:p>
            <a:r>
              <a:rPr lang="en-US" dirty="0" smtClean="0"/>
              <a:t>Charlemagne </a:t>
            </a:r>
            <a:r>
              <a:rPr lang="en-US" dirty="0"/>
              <a:t>invaded Italy, conquered the Lombard </a:t>
            </a:r>
            <a:r>
              <a:rPr lang="en-US" dirty="0" smtClean="0"/>
              <a:t>kingdom and </a:t>
            </a:r>
            <a:r>
              <a:rPr lang="en-US" dirty="0"/>
              <a:t>made himself king of Lombardy, thus adding northern Italy to his empire. </a:t>
            </a:r>
            <a:endParaRPr lang="en-US" dirty="0" smtClean="0"/>
          </a:p>
          <a:p>
            <a:r>
              <a:rPr lang="en-US" dirty="0" smtClean="0"/>
              <a:t>He </a:t>
            </a:r>
            <a:r>
              <a:rPr lang="en-US" dirty="0"/>
              <a:t>fought the Muslims in Spain and brought the Spanish borderlands as far as Barcelona under his control. </a:t>
            </a:r>
            <a:endParaRPr lang="en-US" dirty="0" smtClean="0"/>
          </a:p>
          <a:p>
            <a:r>
              <a:rPr lang="en-US" dirty="0" smtClean="0"/>
              <a:t>He </a:t>
            </a:r>
            <a:r>
              <a:rPr lang="en-US" dirty="0"/>
              <a:t>also carried out many campaigns on the German frontier, annexing Bavaria, and breaking the power of the Pagan Avars in the Danube valley (modern Hungary). </a:t>
            </a:r>
            <a:endParaRPr lang="en-US" dirty="0" smtClean="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Needham, Nick. 2,000 Years of Christ's Power Vol. 2: The Middle Ages</a:t>
            </a:r>
          </a:p>
        </p:txBody>
      </p:sp>
    </p:spTree>
    <p:extLst>
      <p:ext uri="{BB962C8B-B14F-4D97-AF65-F5344CB8AC3E}">
        <p14:creationId xmlns:p14="http://schemas.microsoft.com/office/powerpoint/2010/main" val="149019219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838200"/>
          </a:xfrm>
        </p:spPr>
        <p:txBody>
          <a:bodyPr>
            <a:noAutofit/>
          </a:bodyPr>
          <a:lstStyle/>
          <a:p>
            <a:r>
              <a:rPr lang="en-US" sz="5400" b="1" dirty="0" smtClean="0"/>
              <a:t>Frankish Empire AD 481-814</a:t>
            </a:r>
            <a:endParaRPr lang="en-US" sz="3200" b="1" dirty="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a:hlinkClick r:id="rId2"/>
              </a:rPr>
              <a:t>https://en.wikipedia.org/wiki/Charlemagne#/media/File:Frankish_Empire_481_to_814-en.svg</a:t>
            </a:r>
            <a:endParaRPr lang="en-US" sz="1600" dirty="0">
              <a:solidFill>
                <a:prstClr val="black"/>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66787" y="817543"/>
            <a:ext cx="7515213" cy="5689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114348" y="2667000"/>
            <a:ext cx="875881" cy="461665"/>
          </a:xfrm>
          <a:prstGeom prst="rect">
            <a:avLst/>
          </a:prstGeom>
          <a:noFill/>
        </p:spPr>
        <p:txBody>
          <a:bodyPr wrap="none" rtlCol="0">
            <a:spAutoFit/>
          </a:bodyPr>
          <a:lstStyle/>
          <a:p>
            <a:r>
              <a:rPr lang="en-US" sz="1200" b="1" dirty="0" smtClean="0">
                <a:solidFill>
                  <a:prstClr val="black"/>
                </a:solidFill>
              </a:rPr>
              <a:t>Ripon </a:t>
            </a:r>
          </a:p>
          <a:p>
            <a:r>
              <a:rPr lang="en-US" sz="1200" b="1" dirty="0" smtClean="0">
                <a:solidFill>
                  <a:prstClr val="black"/>
                </a:solidFill>
              </a:rPr>
              <a:t>Monastery</a:t>
            </a:r>
            <a:endParaRPr lang="en-US" sz="1200" b="1" dirty="0">
              <a:solidFill>
                <a:prstClr val="black"/>
              </a:solidFill>
            </a:endParaRPr>
          </a:p>
        </p:txBody>
      </p:sp>
      <p:cxnSp>
        <p:nvCxnSpPr>
          <p:cNvPr id="5" name="Curved Connector 4"/>
          <p:cNvCxnSpPr>
            <a:stCxn id="2" idx="1"/>
          </p:cNvCxnSpPr>
          <p:nvPr/>
        </p:nvCxnSpPr>
        <p:spPr>
          <a:xfrm rot="10800000" flipV="1">
            <a:off x="5638800" y="2897832"/>
            <a:ext cx="475548" cy="681981"/>
          </a:xfrm>
          <a:prstGeom prst="curvedConnector2">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03597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7000" r="-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000" b="1" dirty="0" smtClean="0"/>
              <a:t>Charlemagne’s Military Campaigns</a:t>
            </a:r>
            <a:endParaRPr lang="en-US" sz="4000" b="1" dirty="0"/>
          </a:p>
        </p:txBody>
      </p:sp>
      <p:sp>
        <p:nvSpPr>
          <p:cNvPr id="4" name="Content Placeholder 3"/>
          <p:cNvSpPr>
            <a:spLocks noGrp="1"/>
          </p:cNvSpPr>
          <p:nvPr>
            <p:ph idx="1"/>
          </p:nvPr>
        </p:nvSpPr>
        <p:spPr>
          <a:xfrm>
            <a:off x="266700" y="728246"/>
            <a:ext cx="8610600" cy="5791200"/>
          </a:xfrm>
        </p:spPr>
        <p:txBody>
          <a:bodyPr>
            <a:normAutofit fontScale="85000" lnSpcReduction="10000"/>
          </a:bodyPr>
          <a:lstStyle/>
          <a:p>
            <a:r>
              <a:rPr lang="en-US" dirty="0" smtClean="0"/>
              <a:t>Charlemagne’s </a:t>
            </a:r>
            <a:r>
              <a:rPr lang="en-US" dirty="0"/>
              <a:t>longest war was against the Pagan Saxons, which required 18 savage campaigns and occupied over 30 years of his reign. </a:t>
            </a:r>
            <a:endParaRPr lang="en-US" dirty="0" smtClean="0"/>
          </a:p>
          <a:p>
            <a:r>
              <a:rPr lang="en-US" dirty="0" smtClean="0"/>
              <a:t>He </a:t>
            </a:r>
            <a:r>
              <a:rPr lang="en-US" dirty="0"/>
              <a:t>eventually crushed Saxon resistance through a policy of forcibly resettling large groups of Saxons in other parts of the Carolingian kingdom, and compelling them to choose between accepting Christian baptism and being put to death. </a:t>
            </a:r>
            <a:endParaRPr lang="en-US" dirty="0" smtClean="0"/>
          </a:p>
          <a:p>
            <a:r>
              <a:rPr lang="en-US" dirty="0" smtClean="0"/>
              <a:t>This </a:t>
            </a:r>
            <a:r>
              <a:rPr lang="en-US" dirty="0"/>
              <a:t>forced conversion of the Saxons aroused protests from some leading Christians, e.g. Charlemagne’s chief religious advisor, </a:t>
            </a:r>
            <a:r>
              <a:rPr lang="en-US" b="1" i="1" dirty="0"/>
              <a:t>Alcuin of York </a:t>
            </a:r>
            <a:r>
              <a:rPr lang="en-US" dirty="0" smtClean="0"/>
              <a:t>(AD 730-804</a:t>
            </a:r>
            <a:r>
              <a:rPr lang="en-US" dirty="0"/>
              <a:t>). </a:t>
            </a:r>
            <a:endParaRPr lang="en-US" dirty="0" smtClean="0"/>
          </a:p>
          <a:p>
            <a:r>
              <a:rPr lang="en-US" dirty="0" smtClean="0"/>
              <a:t>Alcuin </a:t>
            </a:r>
            <a:r>
              <a:rPr lang="en-US" dirty="0"/>
              <a:t>said: “</a:t>
            </a:r>
            <a:r>
              <a:rPr lang="en-US" i="1" dirty="0">
                <a:latin typeface="Cambria" panose="02040503050406030204" pitchFamily="18" charset="0"/>
                <a:ea typeface="Cambria" panose="02040503050406030204" pitchFamily="18" charset="0"/>
              </a:rPr>
              <a:t>Faith is a free act of the will, not a forced act. We must appeal to the conscience, not compel it by violence. You can force people to be </a:t>
            </a:r>
            <a:r>
              <a:rPr lang="en-US" i="1" dirty="0" smtClean="0">
                <a:latin typeface="Cambria" panose="02040503050406030204" pitchFamily="18" charset="0"/>
                <a:ea typeface="Cambria" panose="02040503050406030204" pitchFamily="18" charset="0"/>
              </a:rPr>
              <a:t>baptized, </a:t>
            </a:r>
            <a:r>
              <a:rPr lang="en-US" i="1" dirty="0">
                <a:latin typeface="Cambria" panose="02040503050406030204" pitchFamily="18" charset="0"/>
                <a:ea typeface="Cambria" panose="02040503050406030204" pitchFamily="18" charset="0"/>
              </a:rPr>
              <a:t>but you cannot force them to believe</a:t>
            </a:r>
            <a:r>
              <a:rPr lang="en-US" dirty="0"/>
              <a:t>.” </a:t>
            </a:r>
            <a:endParaRPr lang="en-US" dirty="0" smtClean="0"/>
          </a:p>
          <a:p>
            <a:r>
              <a:rPr lang="en-US" dirty="0"/>
              <a:t>These protests finally succeeded; Charlemagne abolished the death penalty for Paganism in AD 797.</a:t>
            </a:r>
          </a:p>
          <a:p>
            <a:endParaRPr lang="en-US" dirty="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Needham, Nick. 2,000 Years of Christ's Power Vol. 2: The Middle Ages</a:t>
            </a:r>
          </a:p>
        </p:txBody>
      </p:sp>
    </p:spTree>
    <p:extLst>
      <p:ext uri="{BB962C8B-B14F-4D97-AF65-F5344CB8AC3E}">
        <p14:creationId xmlns:p14="http://schemas.microsoft.com/office/powerpoint/2010/main" val="22864161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276999"/>
          </a:xfrm>
          <a:prstGeom prst="rect">
            <a:avLst/>
          </a:prstGeom>
        </p:spPr>
        <p:txBody>
          <a:bodyPr wrap="square">
            <a:spAutoFit/>
          </a:bodyPr>
          <a:lstStyle/>
          <a:p>
            <a:r>
              <a:rPr lang="en-US" sz="1200" dirty="0">
                <a:hlinkClick r:id="rId4"/>
              </a:rPr>
              <a:t>https://en.wikipedia.org/wiki/Charlemagne#/media/File:Friedrich_Kaulbach_-_Kr%C3%B6nung_Karls_des_Gro%C3%9Fen.jpg</a:t>
            </a:r>
            <a:endParaRPr lang="en-US" sz="1200" dirty="0">
              <a:solidFill>
                <a:prstClr val="black"/>
              </a:solidFill>
            </a:endParaRPr>
          </a:p>
        </p:txBody>
      </p:sp>
      <p:sp>
        <p:nvSpPr>
          <p:cNvPr id="7" name="Title 2"/>
          <p:cNvSpPr>
            <a:spLocks noGrp="1"/>
          </p:cNvSpPr>
          <p:nvPr>
            <p:ph type="title"/>
          </p:nvPr>
        </p:nvSpPr>
        <p:spPr>
          <a:xfrm>
            <a:off x="0" y="0"/>
            <a:ext cx="9144000" cy="990600"/>
          </a:xfrm>
          <a:effectLst/>
        </p:spPr>
        <p:txBody>
          <a:bodyPr>
            <a:noAutofit/>
          </a:bodyPr>
          <a:lstStyle/>
          <a:p>
            <a:r>
              <a:rPr lang="en-US" b="1" dirty="0">
                <a:solidFill>
                  <a:schemeClr val="bg1"/>
                </a:solidFill>
                <a:effectLst>
                  <a:glow rad="139700">
                    <a:srgbClr val="C00000">
                      <a:alpha val="40000"/>
                    </a:srgbClr>
                  </a:glow>
                  <a:outerShdw blurRad="114300" dist="38100" dir="13500000" algn="br" rotWithShape="0">
                    <a:prstClr val="black"/>
                  </a:outerShdw>
                </a:effectLst>
              </a:rPr>
              <a:t>Charlemagne Emperor of the Romans</a:t>
            </a:r>
            <a:endParaRPr lang="en-US" sz="24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19295922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000" b="1" dirty="0"/>
              <a:t>Charlemagne Emperor of the Romans</a:t>
            </a:r>
          </a:p>
        </p:txBody>
      </p:sp>
      <p:sp>
        <p:nvSpPr>
          <p:cNvPr id="4" name="Content Placeholder 3"/>
          <p:cNvSpPr>
            <a:spLocks noGrp="1"/>
          </p:cNvSpPr>
          <p:nvPr>
            <p:ph idx="1"/>
          </p:nvPr>
        </p:nvSpPr>
        <p:spPr>
          <a:xfrm>
            <a:off x="266700" y="728246"/>
            <a:ext cx="8610600" cy="5791200"/>
          </a:xfrm>
        </p:spPr>
        <p:txBody>
          <a:bodyPr>
            <a:normAutofit fontScale="92500" lnSpcReduction="20000"/>
          </a:bodyPr>
          <a:lstStyle/>
          <a:p>
            <a:r>
              <a:rPr lang="en-US" dirty="0" smtClean="0"/>
              <a:t>Many </a:t>
            </a:r>
            <a:r>
              <a:rPr lang="en-US" dirty="0"/>
              <a:t>of Charlemagne’s Church advisors saw the wide extent of his kingdom as a re-creation of the Roman Empire in the West. </a:t>
            </a:r>
            <a:endParaRPr lang="en-US" dirty="0" smtClean="0"/>
          </a:p>
          <a:p>
            <a:r>
              <a:rPr lang="en-US" dirty="0" smtClean="0"/>
              <a:t>This </a:t>
            </a:r>
            <a:r>
              <a:rPr lang="en-US" dirty="0"/>
              <a:t>led to Charlemagne being </a:t>
            </a:r>
            <a:r>
              <a:rPr lang="en-US" dirty="0" smtClean="0"/>
              <a:t>recognized </a:t>
            </a:r>
            <a:r>
              <a:rPr lang="en-US" dirty="0"/>
              <a:t>as “Emperor of the Romans” in the year </a:t>
            </a:r>
            <a:r>
              <a:rPr lang="en-US" dirty="0" smtClean="0"/>
              <a:t>AD 800</a:t>
            </a:r>
            <a:r>
              <a:rPr lang="en-US" dirty="0"/>
              <a:t>. </a:t>
            </a:r>
            <a:endParaRPr lang="en-US" dirty="0" smtClean="0"/>
          </a:p>
          <a:p>
            <a:r>
              <a:rPr lang="en-US" dirty="0" smtClean="0"/>
              <a:t>According </a:t>
            </a:r>
            <a:r>
              <a:rPr lang="en-US" dirty="0"/>
              <a:t>to tradition, the man behind this move was Pope Leo III </a:t>
            </a:r>
            <a:r>
              <a:rPr lang="en-US" dirty="0" smtClean="0"/>
              <a:t>(AD 795-816</a:t>
            </a:r>
            <a:r>
              <a:rPr lang="en-US" dirty="0"/>
              <a:t>). </a:t>
            </a:r>
            <a:endParaRPr lang="en-US" dirty="0" smtClean="0"/>
          </a:p>
          <a:p>
            <a:r>
              <a:rPr lang="en-US" dirty="0" smtClean="0"/>
              <a:t>On </a:t>
            </a:r>
            <a:r>
              <a:rPr lang="en-US" dirty="0"/>
              <a:t>Christmas </a:t>
            </a:r>
            <a:r>
              <a:rPr lang="en-US" dirty="0" smtClean="0"/>
              <a:t>day, </a:t>
            </a:r>
            <a:r>
              <a:rPr lang="en-US" dirty="0"/>
              <a:t>while Charlemagne was kneeling at the altar in Saint Peter’s Church, </a:t>
            </a:r>
            <a:r>
              <a:rPr lang="en-US" dirty="0" smtClean="0"/>
              <a:t>in Rome</a:t>
            </a:r>
            <a:r>
              <a:rPr lang="en-US" dirty="0"/>
              <a:t>, receiving communion, surrounded by the Frankish nobility and Roman clergy, Pope Leo suddenly produced a crown and placed it on Charlemagne’s head. </a:t>
            </a:r>
            <a:endParaRPr lang="en-US" dirty="0" smtClean="0"/>
          </a:p>
          <a:p>
            <a:r>
              <a:rPr lang="en-US" dirty="0" smtClean="0"/>
              <a:t>Leo’s </a:t>
            </a:r>
            <a:r>
              <a:rPr lang="en-US" dirty="0"/>
              <a:t>men then shouted out, “</a:t>
            </a:r>
            <a:r>
              <a:rPr lang="en-US" i="1" dirty="0">
                <a:latin typeface="Cambria" panose="02040503050406030204" pitchFamily="18" charset="0"/>
                <a:ea typeface="Cambria" panose="02040503050406030204" pitchFamily="18" charset="0"/>
              </a:rPr>
              <a:t>To Charles Augustus, crowned by God, great and peace-making Emperor of the Romans, long life and victory!</a:t>
            </a:r>
            <a:r>
              <a:rPr lang="en-US" dirty="0"/>
              <a:t>” </a:t>
            </a:r>
            <a:endParaRPr lang="en-US" dirty="0" smtClean="0"/>
          </a:p>
          <a:p>
            <a:r>
              <a:rPr lang="en-US" dirty="0" smtClean="0"/>
              <a:t>So </a:t>
            </a:r>
            <a:r>
              <a:rPr lang="en-US" dirty="0"/>
              <a:t>was born the Holy Roman Empire. </a:t>
            </a:r>
            <a:endParaRPr lang="en-US" dirty="0" smtClean="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Needham, Nick. 2,000 Years of Christ's Power Vol. 2: The Middle Ages</a:t>
            </a:r>
          </a:p>
        </p:txBody>
      </p:sp>
    </p:spTree>
    <p:extLst>
      <p:ext uri="{BB962C8B-B14F-4D97-AF65-F5344CB8AC3E}">
        <p14:creationId xmlns:p14="http://schemas.microsoft.com/office/powerpoint/2010/main" val="19451074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000" b="1" dirty="0"/>
              <a:t>Charlemagne Emperor of the Romans</a:t>
            </a:r>
          </a:p>
        </p:txBody>
      </p:sp>
      <p:sp>
        <p:nvSpPr>
          <p:cNvPr id="4" name="Content Placeholder 3"/>
          <p:cNvSpPr>
            <a:spLocks noGrp="1"/>
          </p:cNvSpPr>
          <p:nvPr>
            <p:ph idx="1"/>
          </p:nvPr>
        </p:nvSpPr>
        <p:spPr>
          <a:xfrm>
            <a:off x="266700" y="728246"/>
            <a:ext cx="8610600" cy="5791200"/>
          </a:xfrm>
        </p:spPr>
        <p:txBody>
          <a:bodyPr>
            <a:normAutofit/>
          </a:bodyPr>
          <a:lstStyle/>
          <a:p>
            <a:r>
              <a:rPr lang="en-US" dirty="0" smtClean="0"/>
              <a:t>Leo’s </a:t>
            </a:r>
            <a:r>
              <a:rPr lang="en-US" dirty="0"/>
              <a:t>crowning of Charlemagne signified that he was not simply king of the Franks; he was the heir of the old Roman Emperors, the one in whom the Roman Empire had been reborn, the supreme ruler of the Western world. </a:t>
            </a:r>
            <a:endParaRPr lang="en-US" dirty="0" smtClean="0"/>
          </a:p>
          <a:p>
            <a:r>
              <a:rPr lang="en-US" dirty="0" smtClean="0"/>
              <a:t>The </a:t>
            </a:r>
            <a:r>
              <a:rPr lang="en-US" dirty="0"/>
              <a:t>Byzantine Emperors, of course, bitterly resented this unilateral claim, since they saw themselves as the true heirs of Rome. </a:t>
            </a:r>
            <a:endParaRPr lang="en-US" dirty="0" smtClean="0"/>
          </a:p>
          <a:p>
            <a:r>
              <a:rPr lang="en-US" dirty="0" smtClean="0"/>
              <a:t>The </a:t>
            </a:r>
            <a:r>
              <a:rPr lang="en-US" dirty="0"/>
              <a:t>coronation of Charlemagne thus caused East and West to drift apart still further. </a:t>
            </a:r>
            <a:endParaRPr lang="en-US" dirty="0" smtClean="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Needham, Nick. 2,000 Years of Christ's Power Vol. 2: The Middle Ages</a:t>
            </a:r>
          </a:p>
        </p:txBody>
      </p:sp>
    </p:spTree>
    <p:extLst>
      <p:ext uri="{BB962C8B-B14F-4D97-AF65-F5344CB8AC3E}">
        <p14:creationId xmlns:p14="http://schemas.microsoft.com/office/powerpoint/2010/main" val="5600691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000" b="1" dirty="0"/>
              <a:t>Charlemagne Emperor of the Romans</a:t>
            </a:r>
          </a:p>
        </p:txBody>
      </p:sp>
      <p:sp>
        <p:nvSpPr>
          <p:cNvPr id="4" name="Content Placeholder 3"/>
          <p:cNvSpPr>
            <a:spLocks noGrp="1"/>
          </p:cNvSpPr>
          <p:nvPr>
            <p:ph idx="1"/>
          </p:nvPr>
        </p:nvSpPr>
        <p:spPr>
          <a:xfrm>
            <a:off x="266700" y="728246"/>
            <a:ext cx="8610600" cy="5791200"/>
          </a:xfrm>
        </p:spPr>
        <p:txBody>
          <a:bodyPr>
            <a:normAutofit/>
          </a:bodyPr>
          <a:lstStyle/>
          <a:p>
            <a:r>
              <a:rPr lang="en-US" dirty="0" smtClean="0"/>
              <a:t>At </a:t>
            </a:r>
            <a:r>
              <a:rPr lang="en-US" dirty="0"/>
              <a:t>the same time, Leo’s act announced that the new Roman Emperor owed his position to the papacy: Leo was determined to make the Emperor dependent </a:t>
            </a:r>
            <a:r>
              <a:rPr lang="en-US" dirty="0" smtClean="0"/>
              <a:t>for </a:t>
            </a:r>
            <a:r>
              <a:rPr lang="en-US" dirty="0"/>
              <a:t>his imperial crown on God’s </a:t>
            </a:r>
            <a:r>
              <a:rPr lang="en-US" dirty="0" smtClean="0"/>
              <a:t>agent, the </a:t>
            </a:r>
            <a:r>
              <a:rPr lang="en-US" b="1" i="1" dirty="0" smtClean="0"/>
              <a:t>pope</a:t>
            </a:r>
            <a:r>
              <a:rPr lang="en-US" dirty="0" smtClean="0"/>
              <a:t>. </a:t>
            </a:r>
          </a:p>
          <a:p>
            <a:r>
              <a:rPr lang="en-US" dirty="0" smtClean="0"/>
              <a:t>Charlemagne </a:t>
            </a:r>
            <a:r>
              <a:rPr lang="en-US" dirty="0"/>
              <a:t>was </a:t>
            </a:r>
            <a:r>
              <a:rPr lang="en-US" b="1" i="1" dirty="0"/>
              <a:t>pleased</a:t>
            </a:r>
            <a:r>
              <a:rPr lang="en-US" dirty="0"/>
              <a:t> with his new status, but </a:t>
            </a:r>
            <a:r>
              <a:rPr lang="en-US" b="1" i="1" dirty="0"/>
              <a:t>unhappy</a:t>
            </a:r>
            <a:r>
              <a:rPr lang="en-US" dirty="0"/>
              <a:t> at the way Leo had given it to him. </a:t>
            </a:r>
            <a:endParaRPr lang="en-US" dirty="0" smtClean="0"/>
          </a:p>
          <a:p>
            <a:r>
              <a:rPr lang="en-US" dirty="0" smtClean="0"/>
              <a:t>He </a:t>
            </a:r>
            <a:r>
              <a:rPr lang="en-US" dirty="0"/>
              <a:t>tried to kill the idea that he owed his authority to the pope by having his son Louis crown himself in </a:t>
            </a:r>
            <a:r>
              <a:rPr lang="en-US" dirty="0" smtClean="0"/>
              <a:t>Aachen, </a:t>
            </a:r>
            <a:r>
              <a:rPr lang="en-US" dirty="0"/>
              <a:t>Charlemagne’s capital </a:t>
            </a:r>
            <a:r>
              <a:rPr lang="en-US" dirty="0" smtClean="0"/>
              <a:t>city. </a:t>
            </a:r>
          </a:p>
          <a:p>
            <a:r>
              <a:rPr lang="en-US" dirty="0" smtClean="0"/>
              <a:t>But </a:t>
            </a:r>
            <a:r>
              <a:rPr lang="en-US" dirty="0"/>
              <a:t>it was in vain. Leo’s act had convinced the people of the Middle Ages that the crown of the Holy Roman Emperor was the gift of the pope. </a:t>
            </a:r>
            <a:endParaRPr lang="en-US" dirty="0" smtClean="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Needham, Nick. 2,000 Years of Christ's Power Vol. 2: The Middle Ages</a:t>
            </a:r>
          </a:p>
        </p:txBody>
      </p:sp>
    </p:spTree>
    <p:extLst>
      <p:ext uri="{BB962C8B-B14F-4D97-AF65-F5344CB8AC3E}">
        <p14:creationId xmlns:p14="http://schemas.microsoft.com/office/powerpoint/2010/main" val="35281088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smtClean="0"/>
              <a:t>Review</a:t>
            </a:r>
            <a:endParaRPr lang="en-US" b="1" dirty="0"/>
          </a:p>
        </p:txBody>
      </p:sp>
      <p:sp>
        <p:nvSpPr>
          <p:cNvPr id="4" name="Content Placeholder 3"/>
          <p:cNvSpPr>
            <a:spLocks noGrp="1"/>
          </p:cNvSpPr>
          <p:nvPr>
            <p:ph idx="1"/>
          </p:nvPr>
        </p:nvSpPr>
        <p:spPr>
          <a:xfrm>
            <a:off x="304800" y="757687"/>
            <a:ext cx="8610600" cy="6096000"/>
          </a:xfrm>
          <a:effectLst>
            <a:glow rad="228600">
              <a:schemeClr val="accent3">
                <a:satMod val="175000"/>
                <a:alpha val="40000"/>
              </a:schemeClr>
            </a:glow>
            <a:innerShdw blurRad="63500" dist="50800" dir="13500000">
              <a:prstClr val="black">
                <a:alpha val="50000"/>
              </a:prstClr>
            </a:innerShdw>
          </a:effectLst>
        </p:spPr>
        <p:txBody>
          <a:bodyPr>
            <a:normAutofit lnSpcReduction="10000"/>
          </a:bodyPr>
          <a:lstStyle/>
          <a:p>
            <a:r>
              <a:rPr lang="en-US" dirty="0" smtClean="0"/>
              <a:t>What </a:t>
            </a:r>
            <a:r>
              <a:rPr lang="en-US" smtClean="0"/>
              <a:t>motivated </a:t>
            </a:r>
            <a:r>
              <a:rPr lang="en-US" smtClean="0"/>
              <a:t>Pepin </a:t>
            </a:r>
            <a:r>
              <a:rPr lang="en-US" dirty="0"/>
              <a:t>and his Carolingian </a:t>
            </a:r>
            <a:r>
              <a:rPr lang="en-US" dirty="0" smtClean="0"/>
              <a:t>successors to evangelize </a:t>
            </a:r>
            <a:r>
              <a:rPr lang="en-US" dirty="0"/>
              <a:t>the still Pagan tribes in the Netherlands and </a:t>
            </a:r>
            <a:r>
              <a:rPr lang="en-US" dirty="0" smtClean="0"/>
              <a:t>Germany?</a:t>
            </a:r>
          </a:p>
          <a:p>
            <a:pPr lvl="1"/>
            <a:r>
              <a:rPr lang="en-US" dirty="0"/>
              <a:t>The Carolingians reasoned that Christian tribes would be less troublesome and rebellious than Pagan ones. </a:t>
            </a:r>
          </a:p>
          <a:p>
            <a:r>
              <a:rPr lang="en-US" dirty="0" smtClean="0"/>
              <a:t>Where did the missionaries that the Carolingians called upon to </a:t>
            </a:r>
            <a:r>
              <a:rPr lang="en-US" dirty="0"/>
              <a:t>evangelize Pagan tribes in the Netherlands and </a:t>
            </a:r>
            <a:r>
              <a:rPr lang="en-US" dirty="0" smtClean="0"/>
              <a:t>Germany come from?</a:t>
            </a:r>
          </a:p>
          <a:p>
            <a:pPr lvl="1"/>
            <a:r>
              <a:rPr lang="en-US" dirty="0" smtClean="0"/>
              <a:t>England</a:t>
            </a:r>
          </a:p>
          <a:p>
            <a:r>
              <a:rPr lang="en-US" dirty="0" smtClean="0"/>
              <a:t>Who was the Carolingian monarch from whom </a:t>
            </a:r>
            <a:r>
              <a:rPr lang="en-US" dirty="0"/>
              <a:t>the </a:t>
            </a:r>
            <a:r>
              <a:rPr lang="en-US" dirty="0" smtClean="0"/>
              <a:t>Carolingians derived their name and for what other great act was he famous?</a:t>
            </a:r>
          </a:p>
          <a:p>
            <a:pPr lvl="1"/>
            <a:r>
              <a:rPr lang="en-US" dirty="0" smtClean="0"/>
              <a:t>Charles Martel (“The Hammer</a:t>
            </a:r>
            <a:r>
              <a:rPr lang="en-US" dirty="0"/>
              <a:t>”) who defeated the Muslims at the battle of </a:t>
            </a:r>
            <a:r>
              <a:rPr lang="en-US" dirty="0" smtClean="0"/>
              <a:t>Tours.</a:t>
            </a:r>
          </a:p>
          <a:p>
            <a:pPr lvl="1"/>
            <a:endParaRPr lang="en-US" dirty="0" smtClean="0"/>
          </a:p>
          <a:p>
            <a:pPr lvl="1"/>
            <a:endParaRPr lang="en-US" dirty="0"/>
          </a:p>
          <a:p>
            <a:endParaRPr lang="en-US" dirty="0" smtClean="0"/>
          </a:p>
          <a:p>
            <a:endParaRPr lang="en-US" dirty="0"/>
          </a:p>
        </p:txBody>
      </p:sp>
    </p:spTree>
    <p:extLst>
      <p:ext uri="{BB962C8B-B14F-4D97-AF65-F5344CB8AC3E}">
        <p14:creationId xmlns:p14="http://schemas.microsoft.com/office/powerpoint/2010/main" val="37530646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 calcmode="lin" valueType="num">
                                      <p:cBhvr>
                                        <p:cTn id="42"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r>
              <a:rPr lang="en-US" sz="1600" dirty="0">
                <a:hlinkClick r:id="rId4"/>
              </a:rPr>
              <a:t>https://en.wikipedia.org/wiki/Charlemagne#/media/File:Gare_de_Metz_-_portail_de_Charlemagne.JPG</a:t>
            </a:r>
            <a:endParaRPr lang="en-US" sz="1600" dirty="0">
              <a:solidFill>
                <a:prstClr val="black"/>
              </a:solidFill>
            </a:endParaRPr>
          </a:p>
        </p:txBody>
      </p:sp>
      <p:sp>
        <p:nvSpPr>
          <p:cNvPr id="7" name="Title 2"/>
          <p:cNvSpPr>
            <a:spLocks noGrp="1"/>
          </p:cNvSpPr>
          <p:nvPr>
            <p:ph type="title"/>
          </p:nvPr>
        </p:nvSpPr>
        <p:spPr>
          <a:xfrm>
            <a:off x="0" y="0"/>
            <a:ext cx="9144000" cy="990600"/>
          </a:xfrm>
          <a:effectLst/>
        </p:spPr>
        <p:txBody>
          <a:bodyPr>
            <a:noAutofit/>
          </a:bodyPr>
          <a:lstStyle/>
          <a:p>
            <a:r>
              <a:rPr lang="en-US" b="1" dirty="0">
                <a:solidFill>
                  <a:schemeClr val="bg1"/>
                </a:solidFill>
                <a:effectLst>
                  <a:glow rad="139700">
                    <a:srgbClr val="C00000">
                      <a:alpha val="40000"/>
                    </a:srgbClr>
                  </a:glow>
                  <a:outerShdw blurRad="114300" dist="38100" dir="13500000" algn="br" rotWithShape="0">
                    <a:prstClr val="black"/>
                  </a:outerShdw>
                </a:effectLst>
              </a:rPr>
              <a:t>Charlemagne and Christian Culture</a:t>
            </a:r>
            <a:endParaRPr lang="en-US" sz="24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368230723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000" b="1" dirty="0"/>
              <a:t>Charlemagne </a:t>
            </a:r>
            <a:r>
              <a:rPr lang="en-US" sz="4000" b="1" dirty="0" smtClean="0"/>
              <a:t>and Christian Culture</a:t>
            </a:r>
            <a:endParaRPr lang="en-US" sz="4000" b="1" dirty="0"/>
          </a:p>
        </p:txBody>
      </p:sp>
      <p:sp>
        <p:nvSpPr>
          <p:cNvPr id="4" name="Content Placeholder 3"/>
          <p:cNvSpPr>
            <a:spLocks noGrp="1"/>
          </p:cNvSpPr>
          <p:nvPr>
            <p:ph idx="1"/>
          </p:nvPr>
        </p:nvSpPr>
        <p:spPr>
          <a:xfrm>
            <a:off x="266700" y="728246"/>
            <a:ext cx="8610600" cy="5791200"/>
          </a:xfrm>
        </p:spPr>
        <p:txBody>
          <a:bodyPr>
            <a:normAutofit/>
          </a:bodyPr>
          <a:lstStyle/>
          <a:p>
            <a:r>
              <a:rPr lang="en-US" dirty="0" smtClean="0"/>
              <a:t>Charlemagne’s </a:t>
            </a:r>
            <a:r>
              <a:rPr lang="en-US" dirty="0"/>
              <a:t>empire saw a mighty flourishing of Christian culture. </a:t>
            </a:r>
            <a:endParaRPr lang="en-US" dirty="0" smtClean="0"/>
          </a:p>
          <a:p>
            <a:r>
              <a:rPr lang="en-US" dirty="0" smtClean="0"/>
              <a:t>This </a:t>
            </a:r>
            <a:r>
              <a:rPr lang="en-US" dirty="0"/>
              <a:t>is called the Carolingian Renaissance. </a:t>
            </a:r>
            <a:endParaRPr lang="en-US" dirty="0" smtClean="0"/>
          </a:p>
          <a:p>
            <a:r>
              <a:rPr lang="en-US" dirty="0" smtClean="0"/>
              <a:t>Charlemagne </a:t>
            </a:r>
            <a:r>
              <a:rPr lang="en-US" dirty="0"/>
              <a:t>gathered together in his court the most distinguished scholars of Western Europe. Most of these were monks – monasteries had become the focal points of knowledge and culture in the West. </a:t>
            </a:r>
            <a:endParaRPr lang="en-US" dirty="0" smtClean="0"/>
          </a:p>
          <a:p>
            <a:r>
              <a:rPr lang="en-US" dirty="0"/>
              <a:t>However, the greatest of Charlemagne’s scholars was the English monk, </a:t>
            </a:r>
            <a:r>
              <a:rPr lang="en-US" b="1" dirty="0"/>
              <a:t>Alcuin of York</a:t>
            </a:r>
            <a:r>
              <a:rPr lang="en-US" dirty="0"/>
              <a:t>. </a:t>
            </a:r>
          </a:p>
          <a:p>
            <a:r>
              <a:rPr lang="en-US" dirty="0"/>
              <a:t>Alcuin was the most influential intellect behind the Carolingian Renaissance.</a:t>
            </a:r>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Needham, Nick. 2,000 Years of Christ's Power Vol. 2: The Middle Ages</a:t>
            </a:r>
          </a:p>
        </p:txBody>
      </p:sp>
    </p:spTree>
    <p:extLst>
      <p:ext uri="{BB962C8B-B14F-4D97-AF65-F5344CB8AC3E}">
        <p14:creationId xmlns:p14="http://schemas.microsoft.com/office/powerpoint/2010/main" val="3194015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000" b="1" dirty="0"/>
              <a:t>Charlemagne </a:t>
            </a:r>
            <a:r>
              <a:rPr lang="en-US" sz="4000" b="1" dirty="0" smtClean="0"/>
              <a:t>and Christian Culture</a:t>
            </a:r>
            <a:endParaRPr lang="en-US" sz="4000" b="1" dirty="0"/>
          </a:p>
        </p:txBody>
      </p:sp>
      <p:sp>
        <p:nvSpPr>
          <p:cNvPr id="4" name="Content Placeholder 3"/>
          <p:cNvSpPr>
            <a:spLocks noGrp="1"/>
          </p:cNvSpPr>
          <p:nvPr>
            <p:ph idx="1"/>
          </p:nvPr>
        </p:nvSpPr>
        <p:spPr>
          <a:xfrm>
            <a:off x="266700" y="728246"/>
            <a:ext cx="8610600" cy="5791200"/>
          </a:xfrm>
        </p:spPr>
        <p:txBody>
          <a:bodyPr>
            <a:normAutofit/>
          </a:bodyPr>
          <a:lstStyle/>
          <a:p>
            <a:r>
              <a:rPr lang="en-US" sz="3000" dirty="0" smtClean="0"/>
              <a:t>Alcuin’s </a:t>
            </a:r>
            <a:r>
              <a:rPr lang="en-US" sz="3000" dirty="0"/>
              <a:t>main contributions to the Carolingian Renaissance were as follows: </a:t>
            </a:r>
            <a:endParaRPr lang="en-US" sz="3000" dirty="0" smtClean="0"/>
          </a:p>
          <a:p>
            <a:pPr lvl="1"/>
            <a:r>
              <a:rPr lang="en-US" b="1" dirty="0" smtClean="0"/>
              <a:t>Language</a:t>
            </a:r>
            <a:r>
              <a:rPr lang="en-US" dirty="0"/>
              <a:t>. Alcuin reformed spelling and developed a new style of handwriting called “Carolingian miniscule”, on which our modern printed letters are based. Carolingian scholars revived the Latin language, refined it, and taught it to all educated people. </a:t>
            </a:r>
            <a:endParaRPr lang="en-US" dirty="0" smtClean="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Needham, Nick. 2,000 Years of Christ's Power Vol. 2: The Middle Ages</a:t>
            </a:r>
          </a:p>
        </p:txBody>
      </p:sp>
    </p:spTree>
    <p:extLst>
      <p:ext uri="{BB962C8B-B14F-4D97-AF65-F5344CB8AC3E}">
        <p14:creationId xmlns:p14="http://schemas.microsoft.com/office/powerpoint/2010/main" val="399135517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85800"/>
          </a:xfrm>
        </p:spPr>
        <p:txBody>
          <a:bodyPr>
            <a:noAutofit/>
          </a:bodyPr>
          <a:lstStyle/>
          <a:p>
            <a:r>
              <a:rPr lang="en-US" b="1" dirty="0" smtClean="0"/>
              <a:t>Text </a:t>
            </a:r>
            <a:r>
              <a:rPr lang="en-US" b="1" dirty="0"/>
              <a:t>written in Carolingian minuscule</a:t>
            </a:r>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a:hlinkClick r:id="rId2"/>
              </a:rPr>
              <a:t>https://en.wikipedia.org/wiki/Carolingian_minuscule#/media/File:Freising_manuscript.jpg</a:t>
            </a:r>
            <a:endParaRPr lang="en-US" sz="1600" dirty="0">
              <a:solidFill>
                <a:prstClr val="black"/>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362200" y="859855"/>
            <a:ext cx="4267200" cy="5376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99082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000" b="1" dirty="0"/>
              <a:t>Charlemagne </a:t>
            </a:r>
            <a:r>
              <a:rPr lang="en-US" sz="4000" b="1" dirty="0" smtClean="0"/>
              <a:t>and Christian Culture</a:t>
            </a:r>
            <a:endParaRPr lang="en-US" sz="4000" b="1" dirty="0"/>
          </a:p>
        </p:txBody>
      </p:sp>
      <p:sp>
        <p:nvSpPr>
          <p:cNvPr id="4" name="Content Placeholder 3"/>
          <p:cNvSpPr>
            <a:spLocks noGrp="1"/>
          </p:cNvSpPr>
          <p:nvPr>
            <p:ph idx="1"/>
          </p:nvPr>
        </p:nvSpPr>
        <p:spPr>
          <a:xfrm>
            <a:off x="266700" y="728246"/>
            <a:ext cx="8610600" cy="5791200"/>
          </a:xfrm>
        </p:spPr>
        <p:txBody>
          <a:bodyPr>
            <a:normAutofit fontScale="92500"/>
          </a:bodyPr>
          <a:lstStyle/>
          <a:p>
            <a:r>
              <a:rPr lang="en-US" sz="3000" dirty="0" smtClean="0"/>
              <a:t>Alcuin’s </a:t>
            </a:r>
            <a:r>
              <a:rPr lang="en-US" sz="3000" dirty="0"/>
              <a:t>main contributions to the Carolingian Renaissance were as follows: </a:t>
            </a:r>
            <a:endParaRPr lang="en-US" sz="3000" dirty="0" smtClean="0"/>
          </a:p>
          <a:p>
            <a:pPr lvl="1"/>
            <a:r>
              <a:rPr lang="en-US" b="1" dirty="0" smtClean="0"/>
              <a:t>Language</a:t>
            </a:r>
            <a:r>
              <a:rPr lang="en-US" dirty="0"/>
              <a:t>. Alcuin reformed spelling and developed a new style of handwriting called “Carolingian miniscule”, on which our modern printed letters are based. Carolingian scholars revived the Latin language, refined it, and taught it to all educated people. </a:t>
            </a:r>
            <a:endParaRPr lang="en-US" dirty="0" smtClean="0"/>
          </a:p>
          <a:p>
            <a:pPr lvl="1"/>
            <a:r>
              <a:rPr lang="en-US" b="1" dirty="0" smtClean="0"/>
              <a:t>Literature</a:t>
            </a:r>
            <a:r>
              <a:rPr lang="en-US" dirty="0"/>
              <a:t>. In the days before printing was invented, monks had to copy books by hand. Charlemagne’s army of monk-scholars made numerous copies of ancient writings; most of our surviving texts from ancient Greece and Rome have come down to us from Carolingian copies. Alcuin oversaw the establishment of monastic libraries throughout Charlemagne’s empire where these books were copied and stored. In this way the Carolingian Renaissance helped to preserve and transmit to the present the knowledge and culture of the past. </a:t>
            </a:r>
            <a:endParaRPr lang="en-US" dirty="0" smtClean="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Needham, Nick. 2,000 Years of Christ's Power Vol. 2: The Middle Ages</a:t>
            </a:r>
          </a:p>
        </p:txBody>
      </p:sp>
    </p:spTree>
    <p:extLst>
      <p:ext uri="{BB962C8B-B14F-4D97-AF65-F5344CB8AC3E}">
        <p14:creationId xmlns:p14="http://schemas.microsoft.com/office/powerpoint/2010/main" val="39752017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000" b="1" dirty="0"/>
              <a:t>Charlemagne </a:t>
            </a:r>
            <a:r>
              <a:rPr lang="en-US" sz="4000" b="1" dirty="0" smtClean="0"/>
              <a:t>and Christian Culture</a:t>
            </a:r>
            <a:endParaRPr lang="en-US" sz="4000" b="1" dirty="0"/>
          </a:p>
        </p:txBody>
      </p:sp>
      <p:sp>
        <p:nvSpPr>
          <p:cNvPr id="4" name="Content Placeholder 3"/>
          <p:cNvSpPr>
            <a:spLocks noGrp="1"/>
          </p:cNvSpPr>
          <p:nvPr>
            <p:ph idx="1"/>
          </p:nvPr>
        </p:nvSpPr>
        <p:spPr>
          <a:xfrm>
            <a:off x="266700" y="728246"/>
            <a:ext cx="8610600" cy="5791200"/>
          </a:xfrm>
        </p:spPr>
        <p:txBody>
          <a:bodyPr>
            <a:normAutofit/>
          </a:bodyPr>
          <a:lstStyle/>
          <a:p>
            <a:r>
              <a:rPr lang="en-US" dirty="0" smtClean="0"/>
              <a:t>Alcuin’s </a:t>
            </a:r>
            <a:r>
              <a:rPr lang="en-US" dirty="0"/>
              <a:t>main contributions to the Carolingian Renaissance were as follows: </a:t>
            </a:r>
            <a:endParaRPr lang="en-US" dirty="0" smtClean="0"/>
          </a:p>
          <a:p>
            <a:pPr lvl="1"/>
            <a:r>
              <a:rPr lang="en-US" b="1" dirty="0" smtClean="0"/>
              <a:t>The </a:t>
            </a:r>
            <a:r>
              <a:rPr lang="en-US" b="1" dirty="0"/>
              <a:t>Bible</a:t>
            </a:r>
            <a:r>
              <a:rPr lang="en-US" dirty="0"/>
              <a:t>. Alcuin revised the text of the Latin Bible and established a standard edition of Jerome’s Vulgate. </a:t>
            </a:r>
            <a:endParaRPr lang="en-US" dirty="0" smtClean="0"/>
          </a:p>
          <a:p>
            <a:pPr lvl="1"/>
            <a:r>
              <a:rPr lang="en-US" b="1" dirty="0" smtClean="0"/>
              <a:t>Education</a:t>
            </a:r>
            <a:r>
              <a:rPr lang="en-US" dirty="0"/>
              <a:t>. Charlemagne took a strong personal interest in the spreading of education, advised chiefly by Alcuin. He ordered bishops and abbots to set up schools for training priests and monks. He decreed that every </a:t>
            </a:r>
            <a:r>
              <a:rPr lang="en-US" dirty="0" smtClean="0"/>
              <a:t>parish </a:t>
            </a:r>
            <a:r>
              <a:rPr lang="en-US" dirty="0"/>
              <a:t>should have a school to educate all the male children of the </a:t>
            </a:r>
            <a:r>
              <a:rPr lang="en-US" dirty="0" smtClean="0"/>
              <a:t>neighborhood. </a:t>
            </a:r>
            <a:r>
              <a:rPr lang="en-US" dirty="0"/>
              <a:t>He founded his own royal academy in Aachen, presided over by Alcuin, which encouraged the study of logic, philosophy, and literature. </a:t>
            </a:r>
            <a:endParaRPr lang="en-US" dirty="0" smtClean="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Needham, Nick. 2,000 Years of Christ's Power Vol. 2: The Middle Ages</a:t>
            </a:r>
          </a:p>
        </p:txBody>
      </p:sp>
    </p:spTree>
    <p:extLst>
      <p:ext uri="{BB962C8B-B14F-4D97-AF65-F5344CB8AC3E}">
        <p14:creationId xmlns:p14="http://schemas.microsoft.com/office/powerpoint/2010/main" val="36056498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p:cTn id="13"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5"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r>
              <a:rPr lang="en-US" sz="1600" dirty="0">
                <a:solidFill>
                  <a:prstClr val="black"/>
                </a:solidFill>
                <a:hlinkClick r:id="rId4"/>
              </a:rPr>
              <a:t>https://www.hopehelps.org/volunteer-appreciation-week-2018</a:t>
            </a:r>
            <a:r>
              <a:rPr lang="en-US" sz="1600" dirty="0" smtClean="0">
                <a:solidFill>
                  <a:prstClr val="black"/>
                </a:solidFill>
                <a:hlinkClick r:id="rId4"/>
              </a:rPr>
              <a:t>/</a:t>
            </a:r>
            <a:r>
              <a:rPr lang="en-US" sz="1600" dirty="0" smtClean="0">
                <a:solidFill>
                  <a:prstClr val="black"/>
                </a:solidFill>
              </a:rPr>
              <a:t> </a:t>
            </a:r>
            <a:endParaRPr lang="en-US" sz="1600" dirty="0">
              <a:solidFill>
                <a:prstClr val="black"/>
              </a:solidFill>
            </a:endParaRPr>
          </a:p>
        </p:txBody>
      </p:sp>
    </p:spTree>
    <p:extLst>
      <p:ext uri="{BB962C8B-B14F-4D97-AF65-F5344CB8AC3E}">
        <p14:creationId xmlns:p14="http://schemas.microsoft.com/office/powerpoint/2010/main" val="403003455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r>
              <a:rPr lang="en-US" sz="1600" dirty="0">
                <a:solidFill>
                  <a:prstClr val="black"/>
                </a:solidFill>
                <a:hlinkClick r:id="rId4"/>
              </a:rPr>
              <a:t>https://www.weareteachers.com/moving-beyond-classroom-discussions</a:t>
            </a:r>
            <a:r>
              <a:rPr lang="en-US" sz="1600" dirty="0" smtClean="0">
                <a:solidFill>
                  <a:prstClr val="black"/>
                </a:solidFill>
                <a:hlinkClick r:id="rId4"/>
              </a:rPr>
              <a:t>/</a:t>
            </a:r>
            <a:r>
              <a:rPr lang="en-US" sz="1600" dirty="0" smtClean="0">
                <a:solidFill>
                  <a:prstClr val="black"/>
                </a:solidFill>
              </a:rPr>
              <a:t> </a:t>
            </a:r>
            <a:endParaRPr lang="en-US" sz="1600" dirty="0">
              <a:solidFill>
                <a:prstClr val="black"/>
              </a:solidFill>
            </a:endParaRPr>
          </a:p>
        </p:txBody>
      </p:sp>
      <p:sp>
        <p:nvSpPr>
          <p:cNvPr id="7" name="Title 2"/>
          <p:cNvSpPr>
            <a:spLocks noGrp="1"/>
          </p:cNvSpPr>
          <p:nvPr>
            <p:ph type="title"/>
          </p:nvPr>
        </p:nvSpPr>
        <p:spPr>
          <a:xfrm>
            <a:off x="0" y="25879"/>
            <a:ext cx="9144000" cy="1269521"/>
          </a:xfrm>
          <a:effectLst/>
        </p:spPr>
        <p:txBody>
          <a:bodyPr>
            <a:noAutofit/>
          </a:bodyPr>
          <a:lstStyle/>
          <a:p>
            <a:r>
              <a:rPr lang="en-US" sz="6600" b="1" dirty="0" smtClean="0">
                <a:solidFill>
                  <a:schemeClr val="bg1"/>
                </a:solidFill>
                <a:effectLst>
                  <a:glow rad="139700">
                    <a:srgbClr val="C00000">
                      <a:alpha val="40000"/>
                    </a:srgbClr>
                  </a:glow>
                  <a:outerShdw blurRad="114300" dist="38100" dir="13500000" algn="br" rotWithShape="0">
                    <a:prstClr val="black"/>
                  </a:outerShdw>
                </a:effectLst>
              </a:rPr>
              <a:t>Class Discussion Time</a:t>
            </a:r>
            <a:endParaRPr lang="en-US" sz="40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2100487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smtClean="0"/>
              <a:t>*Class Discussion Time</a:t>
            </a:r>
            <a:endParaRPr lang="en-US" sz="3600" b="1" dirty="0"/>
          </a:p>
        </p:txBody>
      </p:sp>
      <p:sp>
        <p:nvSpPr>
          <p:cNvPr id="4" name="Content Placeholder 3"/>
          <p:cNvSpPr>
            <a:spLocks noGrp="1"/>
          </p:cNvSpPr>
          <p:nvPr>
            <p:ph idx="1"/>
          </p:nvPr>
        </p:nvSpPr>
        <p:spPr>
          <a:xfrm>
            <a:off x="31630" y="685800"/>
            <a:ext cx="8991600" cy="6172200"/>
          </a:xfrm>
        </p:spPr>
        <p:txBody>
          <a:bodyPr>
            <a:normAutofit fontScale="85000" lnSpcReduction="10000"/>
          </a:bodyPr>
          <a:lstStyle/>
          <a:p>
            <a:r>
              <a:rPr lang="en-US" dirty="0" smtClean="0"/>
              <a:t>The down side of a great leader like Charlemagne is that, when it comes time to replace him, it seems that no one can be found to “fill his shoes”. Can you think of any </a:t>
            </a:r>
            <a:r>
              <a:rPr lang="en-US" smtClean="0"/>
              <a:t>examples of </a:t>
            </a:r>
            <a:r>
              <a:rPr lang="en-US" dirty="0" smtClean="0"/>
              <a:t>this phenomenon in recent history?</a:t>
            </a:r>
          </a:p>
          <a:p>
            <a:r>
              <a:rPr lang="en-US" dirty="0" smtClean="0"/>
              <a:t>We saw where Charlemagne’s </a:t>
            </a:r>
            <a:r>
              <a:rPr lang="en-US" dirty="0"/>
              <a:t>chief religious advisor, Alcuin of York argued </a:t>
            </a:r>
            <a:r>
              <a:rPr lang="en-US" dirty="0" smtClean="0"/>
              <a:t>that “</a:t>
            </a:r>
            <a:r>
              <a:rPr lang="en-US" i="1" dirty="0">
                <a:latin typeface="Cambria" panose="02040503050406030204" pitchFamily="18" charset="0"/>
                <a:ea typeface="Cambria" panose="02040503050406030204" pitchFamily="18" charset="0"/>
              </a:rPr>
              <a:t>Faith is a free act of the will, not a forced act. We must appeal to the conscience, not compel it by violence. You can force people to be baptized, but you cannot force them to </a:t>
            </a:r>
            <a:r>
              <a:rPr lang="en-US" i="1" dirty="0" smtClean="0">
                <a:latin typeface="Cambria" panose="02040503050406030204" pitchFamily="18" charset="0"/>
                <a:ea typeface="Cambria" panose="02040503050406030204" pitchFamily="18" charset="0"/>
              </a:rPr>
              <a:t>believe”.</a:t>
            </a:r>
          </a:p>
          <a:p>
            <a:r>
              <a:rPr lang="en-US" dirty="0" smtClean="0"/>
              <a:t>We will see later in history, during the Spanish inquisition for example, the Roman Catholic Church (and even the Reformers!) will abandon this principle as they pressure heretics to recant through the use of physical torture or the threat of death.</a:t>
            </a:r>
          </a:p>
          <a:p>
            <a:r>
              <a:rPr lang="en-US" dirty="0" smtClean="0"/>
              <a:t>Can you see where the idea expressed here by Alcuin is reflected in the founding documents of our nation? Does this give you a greater appreciation for the wisdom of our founding fathers?</a:t>
            </a:r>
            <a:endParaRPr lang="en-US" dirty="0"/>
          </a:p>
          <a:p>
            <a:r>
              <a:rPr lang="en-US" dirty="0" smtClean="0"/>
              <a:t>Do </a:t>
            </a:r>
            <a:r>
              <a:rPr lang="en-US" b="1" i="1" dirty="0"/>
              <a:t>you</a:t>
            </a:r>
            <a:r>
              <a:rPr lang="en-US" dirty="0"/>
              <a:t> have a topic or question that </a:t>
            </a:r>
            <a:r>
              <a:rPr lang="en-US" b="1" i="1" dirty="0"/>
              <a:t>you</a:t>
            </a:r>
            <a:r>
              <a:rPr lang="en-US" dirty="0"/>
              <a:t> would like to see us to discuss</a:t>
            </a:r>
            <a:r>
              <a:rPr lang="en-US" dirty="0" smtClean="0"/>
              <a:t>?</a:t>
            </a:r>
            <a:endParaRPr lang="en-US" dirty="0"/>
          </a:p>
        </p:txBody>
      </p:sp>
    </p:spTree>
    <p:extLst>
      <p:ext uri="{BB962C8B-B14F-4D97-AF65-F5344CB8AC3E}">
        <p14:creationId xmlns:p14="http://schemas.microsoft.com/office/powerpoint/2010/main" val="34812695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smtClean="0"/>
              <a:t>Review</a:t>
            </a:r>
            <a:endParaRPr lang="en-US" b="1" dirty="0"/>
          </a:p>
        </p:txBody>
      </p:sp>
      <p:sp>
        <p:nvSpPr>
          <p:cNvPr id="4" name="Content Placeholder 3"/>
          <p:cNvSpPr>
            <a:spLocks noGrp="1"/>
          </p:cNvSpPr>
          <p:nvPr>
            <p:ph idx="1"/>
          </p:nvPr>
        </p:nvSpPr>
        <p:spPr>
          <a:xfrm>
            <a:off x="304800" y="757687"/>
            <a:ext cx="8610600" cy="6096000"/>
          </a:xfrm>
          <a:effectLst>
            <a:glow rad="228600">
              <a:schemeClr val="accent3">
                <a:satMod val="175000"/>
                <a:alpha val="40000"/>
              </a:schemeClr>
            </a:glow>
            <a:innerShdw blurRad="63500" dist="50800" dir="13500000">
              <a:prstClr val="black">
                <a:alpha val="50000"/>
              </a:prstClr>
            </a:innerShdw>
          </a:effectLst>
        </p:spPr>
        <p:txBody>
          <a:bodyPr>
            <a:normAutofit fontScale="92500" lnSpcReduction="20000"/>
          </a:bodyPr>
          <a:lstStyle/>
          <a:p>
            <a:r>
              <a:rPr lang="en-US" dirty="0"/>
              <a:t>The most famous British missionary of the Middle Ages was Winfrid</a:t>
            </a:r>
            <a:r>
              <a:rPr lang="en-US" dirty="0" smtClean="0"/>
              <a:t>, but he was better known for his Latin name – what was that name and what does it literally mean in Latin?</a:t>
            </a:r>
          </a:p>
          <a:p>
            <a:pPr lvl="1"/>
            <a:r>
              <a:rPr lang="en-US" dirty="0" smtClean="0"/>
              <a:t>Boniface – Doer of Good</a:t>
            </a:r>
          </a:p>
          <a:p>
            <a:r>
              <a:rPr lang="en-US" dirty="0" smtClean="0"/>
              <a:t>Describe the most famous incident that Boniface is known for?</a:t>
            </a:r>
          </a:p>
          <a:p>
            <a:pPr lvl="1"/>
            <a:r>
              <a:rPr lang="en-US" dirty="0" smtClean="0"/>
              <a:t>Boniface took </a:t>
            </a:r>
            <a:r>
              <a:rPr lang="en-US" dirty="0"/>
              <a:t>an axe to </a:t>
            </a:r>
            <a:r>
              <a:rPr lang="en-US" dirty="0" smtClean="0"/>
              <a:t>a tree in the </a:t>
            </a:r>
            <a:r>
              <a:rPr lang="en-US" dirty="0"/>
              <a:t>sacred </a:t>
            </a:r>
            <a:r>
              <a:rPr lang="en-US" dirty="0" smtClean="0"/>
              <a:t>German forest </a:t>
            </a:r>
            <a:r>
              <a:rPr lang="en-US" dirty="0"/>
              <a:t>of Thor</a:t>
            </a:r>
            <a:r>
              <a:rPr lang="en-US" dirty="0" smtClean="0"/>
              <a:t>. </a:t>
            </a:r>
            <a:r>
              <a:rPr lang="en-US" dirty="0"/>
              <a:t>Just as he leveled the first stroke, a mighty breath of wind from God toppled the tree</a:t>
            </a:r>
            <a:r>
              <a:rPr lang="en-US" dirty="0" smtClean="0"/>
              <a:t>. </a:t>
            </a:r>
            <a:r>
              <a:rPr lang="en-US" dirty="0"/>
              <a:t>The pagans marveled and were </a:t>
            </a:r>
            <a:r>
              <a:rPr lang="en-US" dirty="0" smtClean="0"/>
              <a:t>converted.</a:t>
            </a:r>
          </a:p>
          <a:p>
            <a:r>
              <a:rPr lang="en-US" dirty="0"/>
              <a:t>Who </a:t>
            </a:r>
            <a:r>
              <a:rPr lang="en-US" dirty="0" smtClean="0"/>
              <a:t>was it that acted on the pope’s behalf the </a:t>
            </a:r>
            <a:r>
              <a:rPr lang="en-US" dirty="0"/>
              <a:t>first time a pope had claimed that his apostolic authority involved the right to sanction the dethroning of one king and his replacement by </a:t>
            </a:r>
            <a:r>
              <a:rPr lang="en-US" dirty="0" smtClean="0"/>
              <a:t>another?</a:t>
            </a:r>
          </a:p>
          <a:p>
            <a:pPr lvl="1"/>
            <a:r>
              <a:rPr lang="en-US" dirty="0" smtClean="0"/>
              <a:t>Boniface</a:t>
            </a:r>
          </a:p>
          <a:p>
            <a:r>
              <a:rPr lang="en-US" dirty="0" smtClean="0"/>
              <a:t>Whom did he crown and what did declare him to be as he crowned him?</a:t>
            </a:r>
          </a:p>
          <a:p>
            <a:pPr lvl="1"/>
            <a:r>
              <a:rPr lang="en-US" dirty="0" smtClean="0"/>
              <a:t>Pepin the Short, King of the Franks</a:t>
            </a:r>
          </a:p>
          <a:p>
            <a:pPr lvl="1"/>
            <a:endParaRPr lang="en-US" dirty="0"/>
          </a:p>
          <a:p>
            <a:endParaRPr lang="en-US" dirty="0" smtClean="0"/>
          </a:p>
          <a:p>
            <a:endParaRPr lang="en-US" dirty="0"/>
          </a:p>
        </p:txBody>
      </p:sp>
    </p:spTree>
    <p:extLst>
      <p:ext uri="{BB962C8B-B14F-4D97-AF65-F5344CB8AC3E}">
        <p14:creationId xmlns:p14="http://schemas.microsoft.com/office/powerpoint/2010/main" val="14273071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 calcmode="lin" valueType="num">
                                      <p:cBhvr>
                                        <p:cTn id="42"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4">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p:cTn id="49"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52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07777"/>
          </a:xfrm>
          <a:prstGeom prst="rect">
            <a:avLst/>
          </a:prstGeom>
        </p:spPr>
        <p:txBody>
          <a:bodyPr wrap="square">
            <a:spAutoFit/>
          </a:bodyPr>
          <a:lstStyle/>
          <a:p>
            <a:r>
              <a:rPr lang="en-US" sz="1400" dirty="0">
                <a:solidFill>
                  <a:prstClr val="black"/>
                </a:solidFill>
                <a:hlinkClick r:id="rId4"/>
              </a:rPr>
              <a:t>https://en.wikipedia.org/wiki/Charlemagne#/media/File:Charlemagne_Agostino_Cornacchini_Vatican_2.jpg</a:t>
            </a:r>
            <a:endParaRPr lang="en-US" sz="1400" dirty="0">
              <a:solidFill>
                <a:prstClr val="black"/>
              </a:solidFill>
            </a:endParaRPr>
          </a:p>
        </p:txBody>
      </p:sp>
      <p:sp>
        <p:nvSpPr>
          <p:cNvPr id="7" name="Title 2"/>
          <p:cNvSpPr>
            <a:spLocks noGrp="1"/>
          </p:cNvSpPr>
          <p:nvPr>
            <p:ph type="title"/>
          </p:nvPr>
        </p:nvSpPr>
        <p:spPr>
          <a:xfrm>
            <a:off x="0" y="0"/>
            <a:ext cx="9144000" cy="762000"/>
          </a:xfrm>
          <a:effectLst/>
        </p:spPr>
        <p:txBody>
          <a:bodyPr>
            <a:noAutofit/>
          </a:bodyPr>
          <a:lstStyle/>
          <a:p>
            <a:r>
              <a:rPr lang="en-US" sz="6000" b="1" dirty="0">
                <a:solidFill>
                  <a:schemeClr val="bg1"/>
                </a:solidFill>
                <a:effectLst>
                  <a:glow rad="139700">
                    <a:srgbClr val="C00000">
                      <a:alpha val="40000"/>
                    </a:srgbClr>
                  </a:glow>
                  <a:outerShdw blurRad="114300" dist="38100" dir="13500000" algn="br" rotWithShape="0">
                    <a:prstClr val="black"/>
                  </a:outerShdw>
                </a:effectLst>
              </a:rPr>
              <a:t>Charlemagne</a:t>
            </a:r>
            <a:endParaRPr lang="en-US" sz="36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29399077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20000" b="-5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000" b="1" dirty="0" smtClean="0"/>
              <a:t>Charlemagne – AD 742-814</a:t>
            </a:r>
            <a:endParaRPr lang="en-US" sz="4000" b="1" dirty="0"/>
          </a:p>
        </p:txBody>
      </p:sp>
      <p:sp>
        <p:nvSpPr>
          <p:cNvPr id="4" name="Content Placeholder 3"/>
          <p:cNvSpPr>
            <a:spLocks noGrp="1"/>
          </p:cNvSpPr>
          <p:nvPr>
            <p:ph idx="1"/>
          </p:nvPr>
        </p:nvSpPr>
        <p:spPr>
          <a:xfrm>
            <a:off x="266700" y="728246"/>
            <a:ext cx="8610600" cy="5791200"/>
          </a:xfrm>
        </p:spPr>
        <p:txBody>
          <a:bodyPr>
            <a:normAutofit fontScale="92500" lnSpcReduction="10000"/>
          </a:bodyPr>
          <a:lstStyle/>
          <a:p>
            <a:r>
              <a:rPr lang="en-US" dirty="0" smtClean="0"/>
              <a:t>Had </a:t>
            </a:r>
            <a:r>
              <a:rPr lang="en-US" dirty="0"/>
              <a:t>long white hair from his youth (like one of the elves in Lord of the Rings) and was seven feet tall, a tremendous athlete, very pious, quite a scholar, loved literature.</a:t>
            </a:r>
          </a:p>
          <a:p>
            <a:r>
              <a:rPr lang="en-US" dirty="0"/>
              <a:t>His capital city was Aachen. He doubled the size of his kingdom during his reign. </a:t>
            </a:r>
          </a:p>
          <a:p>
            <a:r>
              <a:rPr lang="en-US" dirty="0"/>
              <a:t>He </a:t>
            </a:r>
            <a:r>
              <a:rPr lang="en-US" dirty="0" smtClean="0"/>
              <a:t>helped the pope by driving the </a:t>
            </a:r>
            <a:r>
              <a:rPr lang="en-US" dirty="0"/>
              <a:t>Lombards out </a:t>
            </a:r>
            <a:r>
              <a:rPr lang="en-US" dirty="0" smtClean="0"/>
              <a:t>of Italy </a:t>
            </a:r>
            <a:r>
              <a:rPr lang="en-US" dirty="0"/>
              <a:t>in </a:t>
            </a:r>
            <a:r>
              <a:rPr lang="en-US" dirty="0" smtClean="0"/>
              <a:t>AD 800</a:t>
            </a:r>
            <a:r>
              <a:rPr lang="en-US" dirty="0"/>
              <a:t>. As a result, the pope crowned Charlemagne, “Emperor of the Romans”.</a:t>
            </a:r>
          </a:p>
          <a:p>
            <a:r>
              <a:rPr lang="en-US" dirty="0"/>
              <a:t>He was so popular; they thought no one could replace him. When he died they left his body on the throne for 100 years.</a:t>
            </a:r>
          </a:p>
          <a:p>
            <a:r>
              <a:rPr lang="en-US" dirty="0"/>
              <a:t>He </a:t>
            </a:r>
            <a:r>
              <a:rPr lang="en-US" dirty="0" smtClean="0"/>
              <a:t>introduced </a:t>
            </a:r>
            <a:r>
              <a:rPr lang="en-US" dirty="0"/>
              <a:t>the Carolingian Renaissance, a period of energetic cultural and intellectual activity within the Western Church.</a:t>
            </a:r>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smtClean="0">
                <a:solidFill>
                  <a:prstClr val="black"/>
                </a:solidFill>
              </a:rPr>
              <a:t>*</a:t>
            </a:r>
            <a:r>
              <a:rPr lang="en-US" sz="1600" dirty="0">
                <a:solidFill>
                  <a:prstClr val="black"/>
                </a:solidFill>
              </a:rPr>
              <a:t> James White </a:t>
            </a:r>
            <a:r>
              <a:rPr lang="en-US" sz="1600" dirty="0" smtClean="0">
                <a:solidFill>
                  <a:prstClr val="black"/>
                </a:solidFill>
              </a:rPr>
              <a:t>– 2016 Church History Series #42 </a:t>
            </a:r>
            <a:r>
              <a:rPr lang="en-US" sz="1600" dirty="0">
                <a:solidFill>
                  <a:prstClr val="black"/>
                </a:solidFill>
              </a:rPr>
              <a:t>– Expansion of the Western Church </a:t>
            </a:r>
          </a:p>
        </p:txBody>
      </p:sp>
    </p:spTree>
    <p:extLst>
      <p:ext uri="{BB962C8B-B14F-4D97-AF65-F5344CB8AC3E}">
        <p14:creationId xmlns:p14="http://schemas.microsoft.com/office/powerpoint/2010/main" val="21480763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838200"/>
          </a:xfrm>
        </p:spPr>
        <p:txBody>
          <a:bodyPr>
            <a:noAutofit/>
          </a:bodyPr>
          <a:lstStyle/>
          <a:p>
            <a:r>
              <a:rPr lang="en-US" sz="5400" b="1" dirty="0" smtClean="0"/>
              <a:t>Europe in AD 814</a:t>
            </a:r>
            <a:endParaRPr lang="en-US" sz="3200" b="1" dirty="0"/>
          </a:p>
        </p:txBody>
      </p:sp>
      <p:sp>
        <p:nvSpPr>
          <p:cNvPr id="6" name="TextBox 5"/>
          <p:cNvSpPr txBox="1"/>
          <p:nvPr/>
        </p:nvSpPr>
        <p:spPr>
          <a:xfrm>
            <a:off x="0" y="6519446"/>
            <a:ext cx="9144000" cy="307777"/>
          </a:xfrm>
          <a:prstGeom prst="rect">
            <a:avLst/>
          </a:prstGeom>
          <a:noFill/>
        </p:spPr>
        <p:txBody>
          <a:bodyPr wrap="square" rtlCol="0">
            <a:spAutoFit/>
          </a:bodyPr>
          <a:lstStyle/>
          <a:p>
            <a:r>
              <a:rPr lang="en-US" sz="1400" dirty="0">
                <a:hlinkClick r:id="rId2"/>
              </a:rPr>
              <a:t>https://en.wikipedia.org/wiki/Charlemagne#/media/File:Europe_in_814,_Charlemagne,_Krum,_Nicephorus_I.png</a:t>
            </a:r>
            <a:endParaRPr lang="en-US" sz="1400" dirty="0">
              <a:solidFill>
                <a:prstClr val="black"/>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66787" y="922633"/>
            <a:ext cx="7515213" cy="5479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114348" y="2667000"/>
            <a:ext cx="875881" cy="461665"/>
          </a:xfrm>
          <a:prstGeom prst="rect">
            <a:avLst/>
          </a:prstGeom>
          <a:noFill/>
        </p:spPr>
        <p:txBody>
          <a:bodyPr wrap="none" rtlCol="0">
            <a:spAutoFit/>
          </a:bodyPr>
          <a:lstStyle/>
          <a:p>
            <a:r>
              <a:rPr lang="en-US" sz="1200" b="1" dirty="0" smtClean="0">
                <a:solidFill>
                  <a:prstClr val="black"/>
                </a:solidFill>
              </a:rPr>
              <a:t>Ripon </a:t>
            </a:r>
          </a:p>
          <a:p>
            <a:r>
              <a:rPr lang="en-US" sz="1200" b="1" dirty="0" smtClean="0">
                <a:solidFill>
                  <a:prstClr val="black"/>
                </a:solidFill>
              </a:rPr>
              <a:t>Monastery</a:t>
            </a:r>
            <a:endParaRPr lang="en-US" sz="1200" b="1" dirty="0">
              <a:solidFill>
                <a:prstClr val="black"/>
              </a:solidFill>
            </a:endParaRPr>
          </a:p>
        </p:txBody>
      </p:sp>
      <p:cxnSp>
        <p:nvCxnSpPr>
          <p:cNvPr id="5" name="Curved Connector 4"/>
          <p:cNvCxnSpPr>
            <a:stCxn id="2" idx="1"/>
          </p:cNvCxnSpPr>
          <p:nvPr/>
        </p:nvCxnSpPr>
        <p:spPr>
          <a:xfrm rot="10800000" flipV="1">
            <a:off x="5638800" y="2897832"/>
            <a:ext cx="475548" cy="681981"/>
          </a:xfrm>
          <a:prstGeom prst="curvedConnector2">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8610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85800"/>
          </a:xfrm>
        </p:spPr>
        <p:txBody>
          <a:bodyPr>
            <a:noAutofit/>
          </a:bodyPr>
          <a:lstStyle/>
          <a:p>
            <a:r>
              <a:rPr lang="en-US" sz="4800" b="1" dirty="0" smtClean="0"/>
              <a:t>Modern Map - Aachen</a:t>
            </a:r>
            <a:endParaRPr lang="en-US" sz="4800" b="1" dirty="0"/>
          </a:p>
        </p:txBody>
      </p:sp>
      <p:sp>
        <p:nvSpPr>
          <p:cNvPr id="6" name="TextBox 5"/>
          <p:cNvSpPr txBox="1"/>
          <p:nvPr/>
        </p:nvSpPr>
        <p:spPr>
          <a:xfrm>
            <a:off x="0" y="6519446"/>
            <a:ext cx="9144000" cy="307777"/>
          </a:xfrm>
          <a:prstGeom prst="rect">
            <a:avLst/>
          </a:prstGeom>
          <a:noFill/>
        </p:spPr>
        <p:txBody>
          <a:bodyPr wrap="square" rtlCol="0">
            <a:spAutoFit/>
          </a:bodyPr>
          <a:lstStyle/>
          <a:p>
            <a:r>
              <a:rPr lang="en-US" sz="1400" dirty="0" smtClean="0"/>
              <a:t>Google Maps</a:t>
            </a:r>
            <a:endParaRPr lang="en-US" sz="1400" dirty="0">
              <a:solidFill>
                <a:prstClr val="black"/>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95853" y="990600"/>
            <a:ext cx="7513083"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352800" y="3505200"/>
            <a:ext cx="896399" cy="369332"/>
          </a:xfrm>
          <a:prstGeom prst="rect">
            <a:avLst/>
          </a:prstGeom>
          <a:noFill/>
        </p:spPr>
        <p:txBody>
          <a:bodyPr wrap="none" rtlCol="0">
            <a:spAutoFit/>
          </a:bodyPr>
          <a:lstStyle/>
          <a:p>
            <a:r>
              <a:rPr lang="en-US" b="1" dirty="0" smtClean="0">
                <a:solidFill>
                  <a:srgbClr val="FF0000"/>
                </a:solidFill>
              </a:rPr>
              <a:t>Aachen</a:t>
            </a:r>
            <a:endParaRPr lang="en-US" b="1" dirty="0">
              <a:solidFill>
                <a:srgbClr val="FF0000"/>
              </a:solidFill>
            </a:endParaRPr>
          </a:p>
        </p:txBody>
      </p:sp>
    </p:spTree>
    <p:extLst>
      <p:ext uri="{BB962C8B-B14F-4D97-AF65-F5344CB8AC3E}">
        <p14:creationId xmlns:p14="http://schemas.microsoft.com/office/powerpoint/2010/main" val="25457629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85800"/>
          </a:xfrm>
        </p:spPr>
        <p:txBody>
          <a:bodyPr>
            <a:noAutofit/>
          </a:bodyPr>
          <a:lstStyle/>
          <a:p>
            <a:r>
              <a:rPr lang="en-US" sz="4800" b="1" dirty="0"/>
              <a:t>German </a:t>
            </a:r>
            <a:r>
              <a:rPr lang="en-US" sz="4800" b="1" dirty="0" smtClean="0"/>
              <a:t>Prisoners </a:t>
            </a:r>
            <a:r>
              <a:rPr lang="en-US" sz="4800" b="1" dirty="0"/>
              <a:t>in </a:t>
            </a:r>
            <a:r>
              <a:rPr lang="en-US" sz="4800" b="1" dirty="0" smtClean="0"/>
              <a:t>Aachen - 1944</a:t>
            </a:r>
            <a:endParaRPr lang="en-US" sz="4800" b="1" dirty="0"/>
          </a:p>
        </p:txBody>
      </p:sp>
      <p:sp>
        <p:nvSpPr>
          <p:cNvPr id="6" name="TextBox 5"/>
          <p:cNvSpPr txBox="1"/>
          <p:nvPr/>
        </p:nvSpPr>
        <p:spPr>
          <a:xfrm>
            <a:off x="0" y="6519446"/>
            <a:ext cx="9144000" cy="307777"/>
          </a:xfrm>
          <a:prstGeom prst="rect">
            <a:avLst/>
          </a:prstGeom>
          <a:noFill/>
        </p:spPr>
        <p:txBody>
          <a:bodyPr wrap="square" rtlCol="0">
            <a:spAutoFit/>
          </a:bodyPr>
          <a:lstStyle/>
          <a:p>
            <a:r>
              <a:rPr lang="en-US" sz="1400" dirty="0">
                <a:hlinkClick r:id="rId2"/>
              </a:rPr>
              <a:t>https://en.wikipedia.org/wiki/Aachen#/media/File:Kriegsgefangene_in_Aachen_(1944).jpg</a:t>
            </a:r>
            <a:endParaRPr lang="en-US" sz="1400" dirty="0">
              <a:solidFill>
                <a:prstClr val="black"/>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655983" y="990600"/>
            <a:ext cx="3792822"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72741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2800" b="1" dirty="0"/>
              <a:t>Chancellor of Germany Angela Merkel, wearing the Charlemagne Prize awarded to her in </a:t>
            </a:r>
            <a:r>
              <a:rPr lang="en-US" sz="2800" b="1" dirty="0" smtClean="0"/>
              <a:t>Aachen in 2008</a:t>
            </a:r>
            <a:endParaRPr lang="en-US" sz="2800" b="1" dirty="0"/>
          </a:p>
        </p:txBody>
      </p:sp>
      <p:sp>
        <p:nvSpPr>
          <p:cNvPr id="6" name="TextBox 5"/>
          <p:cNvSpPr txBox="1"/>
          <p:nvPr/>
        </p:nvSpPr>
        <p:spPr>
          <a:xfrm>
            <a:off x="0" y="6519446"/>
            <a:ext cx="9144000" cy="307777"/>
          </a:xfrm>
          <a:prstGeom prst="rect">
            <a:avLst/>
          </a:prstGeom>
          <a:noFill/>
        </p:spPr>
        <p:txBody>
          <a:bodyPr wrap="square" rtlCol="0">
            <a:spAutoFit/>
          </a:bodyPr>
          <a:lstStyle/>
          <a:p>
            <a:r>
              <a:rPr lang="en-US" sz="1400" dirty="0">
                <a:hlinkClick r:id="rId2"/>
              </a:rPr>
              <a:t>https://en.wikipedia.org/wiki/Aachen#/media/File:Angela_Merkel,_Karlspreisverleihung_2008_-_1.jpg</a:t>
            </a:r>
            <a:endParaRPr lang="en-US" sz="1400" dirty="0">
              <a:solidFill>
                <a:prstClr val="black"/>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733086" y="990600"/>
            <a:ext cx="3638615"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38152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227209</TotalTime>
  <Words>2258</Words>
  <Application>Microsoft Office PowerPoint</Application>
  <PresentationFormat>On-screen Show (4:3)</PresentationFormat>
  <Paragraphs>127</Paragraphs>
  <Slides>28</Slides>
  <Notes>0</Notes>
  <HiddenSlides>0</HiddenSlides>
  <MMClips>0</MMClips>
  <ScaleCrop>false</ScaleCrop>
  <HeadingPairs>
    <vt:vector size="4" baseType="variant">
      <vt:variant>
        <vt:lpstr>Theme</vt:lpstr>
      </vt:variant>
      <vt:variant>
        <vt:i4>7</vt:i4>
      </vt:variant>
      <vt:variant>
        <vt:lpstr>Slide Titles</vt:lpstr>
      </vt:variant>
      <vt:variant>
        <vt:i4>28</vt:i4>
      </vt:variant>
    </vt:vector>
  </HeadingPairs>
  <TitlesOfParts>
    <vt:vector size="35" baseType="lpstr">
      <vt:lpstr>Office Theme</vt:lpstr>
      <vt:lpstr>21_Office Theme</vt:lpstr>
      <vt:lpstr>22_Office Theme</vt:lpstr>
      <vt:lpstr>23_Office Theme</vt:lpstr>
      <vt:lpstr>24_Office Theme</vt:lpstr>
      <vt:lpstr>25_Office Theme</vt:lpstr>
      <vt:lpstr>26_Office Theme</vt:lpstr>
      <vt:lpstr>PowerPoint Presentation</vt:lpstr>
      <vt:lpstr>Review</vt:lpstr>
      <vt:lpstr>Review</vt:lpstr>
      <vt:lpstr>Charlemagne</vt:lpstr>
      <vt:lpstr>Charlemagne – AD 742-814</vt:lpstr>
      <vt:lpstr>Europe in AD 814</vt:lpstr>
      <vt:lpstr>Modern Map - Aachen</vt:lpstr>
      <vt:lpstr>German Prisoners in Aachen - 1944</vt:lpstr>
      <vt:lpstr>Chancellor of Germany Angela Merkel, wearing the Charlemagne Prize awarded to her in Aachen in 2008</vt:lpstr>
      <vt:lpstr>Charlemagne</vt:lpstr>
      <vt:lpstr>Charlemagne</vt:lpstr>
      <vt:lpstr>Charlemagne’s Military Campaigns</vt:lpstr>
      <vt:lpstr>Charlemagne’s Military Campaigns</vt:lpstr>
      <vt:lpstr>Frankish Empire AD 481-814</vt:lpstr>
      <vt:lpstr>Charlemagne’s Military Campaigns</vt:lpstr>
      <vt:lpstr>Charlemagne Emperor of the Romans</vt:lpstr>
      <vt:lpstr>Charlemagne Emperor of the Romans</vt:lpstr>
      <vt:lpstr>Charlemagne Emperor of the Romans</vt:lpstr>
      <vt:lpstr>Charlemagne Emperor of the Romans</vt:lpstr>
      <vt:lpstr>Charlemagne and Christian Culture</vt:lpstr>
      <vt:lpstr>Charlemagne and Christian Culture</vt:lpstr>
      <vt:lpstr>Charlemagne and Christian Culture</vt:lpstr>
      <vt:lpstr>Text written in Carolingian minuscule</vt:lpstr>
      <vt:lpstr>Charlemagne and Christian Culture</vt:lpstr>
      <vt:lpstr>Charlemagne and Christian Culture</vt:lpstr>
      <vt:lpstr>PowerPoint Presentation</vt:lpstr>
      <vt:lpstr>Class Discussion Time</vt:lpstr>
      <vt:lpstr>*Class Discussion Time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Connolly</dc:creator>
  <cp:lastModifiedBy>Robert Connolly</cp:lastModifiedBy>
  <cp:revision>3827</cp:revision>
  <cp:lastPrinted>2019-10-06T13:36:44Z</cp:lastPrinted>
  <dcterms:created xsi:type="dcterms:W3CDTF">2018-06-08T00:19:32Z</dcterms:created>
  <dcterms:modified xsi:type="dcterms:W3CDTF">2019-10-07T00:49:23Z</dcterms:modified>
</cp:coreProperties>
</file>