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928" r:id="rId2"/>
    <p:sldMasterId id="2147485940" r:id="rId3"/>
    <p:sldMasterId id="2147485952" r:id="rId4"/>
    <p:sldMasterId id="2147485964" r:id="rId5"/>
  </p:sldMasterIdLst>
  <p:notesMasterIdLst>
    <p:notesMasterId r:id="rId36"/>
  </p:notesMasterIdLst>
  <p:handoutMasterIdLst>
    <p:handoutMasterId r:id="rId37"/>
  </p:handoutMasterIdLst>
  <p:sldIdLst>
    <p:sldId id="2139" r:id="rId6"/>
    <p:sldId id="2140" r:id="rId7"/>
    <p:sldId id="2152" r:id="rId8"/>
    <p:sldId id="2144" r:id="rId9"/>
    <p:sldId id="2145" r:id="rId10"/>
    <p:sldId id="2146" r:id="rId11"/>
    <p:sldId id="2147" r:id="rId12"/>
    <p:sldId id="2161" r:id="rId13"/>
    <p:sldId id="2175" r:id="rId14"/>
    <p:sldId id="2148" r:id="rId15"/>
    <p:sldId id="2149" r:id="rId16"/>
    <p:sldId id="2160" r:id="rId17"/>
    <p:sldId id="2162" r:id="rId18"/>
    <p:sldId id="2164" r:id="rId19"/>
    <p:sldId id="2163" r:id="rId20"/>
    <p:sldId id="2154" r:id="rId21"/>
    <p:sldId id="2166" r:id="rId22"/>
    <p:sldId id="2155" r:id="rId23"/>
    <p:sldId id="2156" r:id="rId24"/>
    <p:sldId id="2168" r:id="rId25"/>
    <p:sldId id="2169" r:id="rId26"/>
    <p:sldId id="2157" r:id="rId27"/>
    <p:sldId id="2165" r:id="rId28"/>
    <p:sldId id="2158" r:id="rId29"/>
    <p:sldId id="2167" r:id="rId30"/>
    <p:sldId id="2159" r:id="rId31"/>
    <p:sldId id="2174" r:id="rId32"/>
    <p:sldId id="2170" r:id="rId33"/>
    <p:sldId id="2171" r:id="rId34"/>
    <p:sldId id="2172" r:id="rId35"/>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560"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10/13/2019</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10/13/2019</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10/13/2019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10/13/2019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10/13/2019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5279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6861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7875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4800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6978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7215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1683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3401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10/13/2019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3449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3412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0976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9607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7116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1211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2533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6169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8496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8444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10/13/2019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5343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8956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41992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53539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00406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52337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39053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18950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74535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2717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10/13/2019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03737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40768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42757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2363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75226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17000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16529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52677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30235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3393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10/13/2019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27343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89542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3006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28897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38276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0358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10/13/2019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10/13/2019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10/13/2019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10/13/2019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10/13/2019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2867867"/>
      </p:ext>
    </p:extLst>
  </p:cSld>
  <p:clrMap bg1="lt1" tx1="dk1" bg2="lt2" tx2="dk2" accent1="accent1" accent2="accent2" accent3="accent3" accent4="accent4" accent5="accent5" accent6="accent6" hlink="hlink" folHlink="folHlink"/>
  <p:sldLayoutIdLst>
    <p:sldLayoutId id="2147485929" r:id="rId1"/>
    <p:sldLayoutId id="2147485930" r:id="rId2"/>
    <p:sldLayoutId id="2147485931" r:id="rId3"/>
    <p:sldLayoutId id="2147485932" r:id="rId4"/>
    <p:sldLayoutId id="2147485933" r:id="rId5"/>
    <p:sldLayoutId id="2147485934" r:id="rId6"/>
    <p:sldLayoutId id="2147485935" r:id="rId7"/>
    <p:sldLayoutId id="2147485936" r:id="rId8"/>
    <p:sldLayoutId id="2147485937" r:id="rId9"/>
    <p:sldLayoutId id="2147485938" r:id="rId10"/>
    <p:sldLayoutId id="2147485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3256415"/>
      </p:ext>
    </p:extLst>
  </p:cSld>
  <p:clrMap bg1="lt1" tx1="dk1" bg2="lt2" tx2="dk2" accent1="accent1" accent2="accent2" accent3="accent3" accent4="accent4" accent5="accent5" accent6="accent6" hlink="hlink" folHlink="folHlink"/>
  <p:sldLayoutIdLst>
    <p:sldLayoutId id="2147485941" r:id="rId1"/>
    <p:sldLayoutId id="2147485942" r:id="rId2"/>
    <p:sldLayoutId id="2147485943" r:id="rId3"/>
    <p:sldLayoutId id="2147485944" r:id="rId4"/>
    <p:sldLayoutId id="2147485945" r:id="rId5"/>
    <p:sldLayoutId id="2147485946" r:id="rId6"/>
    <p:sldLayoutId id="2147485947" r:id="rId7"/>
    <p:sldLayoutId id="2147485948" r:id="rId8"/>
    <p:sldLayoutId id="2147485949" r:id="rId9"/>
    <p:sldLayoutId id="2147485950" r:id="rId10"/>
    <p:sldLayoutId id="21474859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5247352"/>
      </p:ext>
    </p:extLst>
  </p:cSld>
  <p:clrMap bg1="lt1" tx1="dk1" bg2="lt2" tx2="dk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10/13/2019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7519393"/>
      </p:ext>
    </p:extLst>
  </p:cSld>
  <p:clrMap bg1="lt1" tx1="dk1" bg2="lt2" tx2="dk2" accent1="accent1" accent2="accent2" accent3="accent3" accent4="accent4" accent5="accent5" accent6="accent6" hlink="hlink" folHlink="folHlink"/>
  <p:sldLayoutIdLst>
    <p:sldLayoutId id="2147485965" r:id="rId1"/>
    <p:sldLayoutId id="2147485966" r:id="rId2"/>
    <p:sldLayoutId id="2147485967" r:id="rId3"/>
    <p:sldLayoutId id="2147485968" r:id="rId4"/>
    <p:sldLayoutId id="2147485969" r:id="rId5"/>
    <p:sldLayoutId id="2147485970" r:id="rId6"/>
    <p:sldLayoutId id="2147485971" r:id="rId7"/>
    <p:sldLayoutId id="2147485972" r:id="rId8"/>
    <p:sldLayoutId id="2147485973" r:id="rId9"/>
    <p:sldLayoutId id="2147485974" r:id="rId10"/>
    <p:sldLayoutId id="2147485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hemeOverride" Target="../theme/themeOverride8.xml"/><Relationship Id="rId4" Type="http://schemas.openxmlformats.org/officeDocument/2006/relationships/hyperlink" Target="https://en.wikipedia.org/wiki/Charlemagne#/media/File:Karlsschrein_front_side_left.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4.xml"/><Relationship Id="rId1" Type="http://schemas.openxmlformats.org/officeDocument/2006/relationships/themeOverride" Target="../theme/themeOverr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4.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6.xml"/><Relationship Id="rId1" Type="http://schemas.openxmlformats.org/officeDocument/2006/relationships/themeOverride" Target="../theme/themeOverride11.xml"/><Relationship Id="rId4" Type="http://schemas.openxmlformats.org/officeDocument/2006/relationships/hyperlink" Target="https://worldhistory.us/european-history/the-beginning-of-the-dane-norse-invasions.php"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www.ancientpages.com/2016/04/16/viking-longships-fearless-dragonships-daring-the-oceans-and-sea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brilliantmaps.com/viking-world/"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brilliantmaps.com/viking-world/"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39.xml"/><Relationship Id="rId1" Type="http://schemas.openxmlformats.org/officeDocument/2006/relationships/themeOverride" Target="../theme/themeOverride16.xml"/><Relationship Id="rId4" Type="http://schemas.openxmlformats.org/officeDocument/2006/relationships/hyperlink" Target="https://en.wikipedia.org/wiki/History_of_Hungary#/media/File:Arpadfeszty.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en.wikipedia.org/wiki/History_of_Hungary#/media/File:Kalandozasok.jp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6.xml"/><Relationship Id="rId1" Type="http://schemas.openxmlformats.org/officeDocument/2006/relationships/themeOverride" Target="../theme/themeOverride19.xml"/><Relationship Id="rId4" Type="http://schemas.openxmlformats.org/officeDocument/2006/relationships/hyperlink" Target="https://deovivendiperchristum.wordpress.com/2013/09/26/gottschalk-of-orbais-c-804-869-an-important-link-between-augustine-and-calvi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7.xml"/><Relationship Id="rId1" Type="http://schemas.openxmlformats.org/officeDocument/2006/relationships/themeOverride" Target="../theme/themeOverride20.xml"/><Relationship Id="rId4" Type="http://schemas.openxmlformats.org/officeDocument/2006/relationships/hyperlink" Target="https://www.hopehelps.org/volunteer-appreciation-week-2018/"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50.xml"/><Relationship Id="rId1" Type="http://schemas.openxmlformats.org/officeDocument/2006/relationships/themeOverride" Target="../theme/themeOverride21.xml"/><Relationship Id="rId4" Type="http://schemas.openxmlformats.org/officeDocument/2006/relationships/hyperlink" Target="https://www.weareteachers.com/moving-beyond-classroom-discussion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46.xml"/><Relationship Id="rId1" Type="http://schemas.openxmlformats.org/officeDocument/2006/relationships/themeOverride" Target="../theme/themeOverride2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7.xml"/><Relationship Id="rId1" Type="http://schemas.openxmlformats.org/officeDocument/2006/relationships/themeOverride" Target="../theme/themeOverride1.xml"/><Relationship Id="rId4" Type="http://schemas.openxmlformats.org/officeDocument/2006/relationships/hyperlink" Target="https://en.wikipedia.org/wiki/Charlemagne#/media/File:Gare_de_Metz_-_portail_de_Charlemagne.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autom.com/product/Summertime-Roman-Cleric-Cassock-305?utm_source=google&amp;utm_medium=cpc&amp;utm_campaign=MerchAdv&amp;gclid=Cj0KCQjwivbsBRDsARIsADyISJ-J3fdgzM3eTwQ8p0q6sQ2iGXDBTZPF-knB_MVRKC6WpV6wyxxsiTYaAig-EALw_wcB" TargetMode="External"/><Relationship Id="rId1" Type="http://schemas.openxmlformats.org/officeDocument/2006/relationships/slideLayout" Target="../slideLayouts/slideLayout24.xml"/><Relationship Id="rId5" Type="http://schemas.openxmlformats.org/officeDocument/2006/relationships/hyperlink" Target="https://www.autom.com/product/Hooded-Monastic-Alb-F2650"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6503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smtClean="0"/>
              <a:t>Charlemagne’s Religious Policy</a:t>
            </a:r>
            <a:endParaRPr lang="en-US" sz="40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Furthermore</a:t>
            </a:r>
            <a:r>
              <a:rPr lang="en-US" dirty="0"/>
              <a:t>, Charlemagne made the payment of tithes universal and compulsory. </a:t>
            </a:r>
            <a:endParaRPr lang="en-US" dirty="0" smtClean="0"/>
          </a:p>
          <a:p>
            <a:r>
              <a:rPr lang="en-US" dirty="0" smtClean="0"/>
              <a:t>Ever </a:t>
            </a:r>
            <a:r>
              <a:rPr lang="en-US" dirty="0"/>
              <a:t>since the reign of King Pepin, people had paid tithes to their parish church in many places on a voluntary basis. </a:t>
            </a:r>
            <a:endParaRPr lang="en-US" dirty="0" smtClean="0"/>
          </a:p>
          <a:p>
            <a:r>
              <a:rPr lang="en-US" dirty="0" smtClean="0"/>
              <a:t>Charlemagne </a:t>
            </a:r>
            <a:r>
              <a:rPr lang="en-US" dirty="0"/>
              <a:t>extended the practice throughout his empire and gave it the force of law. </a:t>
            </a:r>
            <a:endParaRPr lang="en-US" dirty="0" smtClean="0"/>
          </a:p>
          <a:p>
            <a:r>
              <a:rPr lang="en-US" dirty="0" smtClean="0"/>
              <a:t>Tithes </a:t>
            </a:r>
            <a:r>
              <a:rPr lang="en-US" dirty="0"/>
              <a:t>were levied on land, not on persons, and were not paid in cash but in “kind” – corn, wine, hay, livestock. </a:t>
            </a:r>
            <a:endParaRPr lang="en-US" dirty="0" smtClean="0"/>
          </a:p>
          <a:p>
            <a:r>
              <a:rPr lang="en-US" dirty="0" smtClean="0"/>
              <a:t>The </a:t>
            </a:r>
            <a:r>
              <a:rPr lang="en-US" dirty="0"/>
              <a:t>penalty for refusing to pay tithes to one’s parish church was excommunication</a:t>
            </a:r>
            <a:r>
              <a:rPr lang="en-US" dirty="0" smtClean="0"/>
              <a:t>.</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17434942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Charlemagne’s Religious Policy</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Charlemagne’s </a:t>
            </a:r>
            <a:r>
              <a:rPr lang="en-US" dirty="0"/>
              <a:t>exalted view of kingship brought him into serious conflict with the papacy. He looked upon himself </a:t>
            </a:r>
            <a:r>
              <a:rPr lang="en-US" dirty="0" smtClean="0"/>
              <a:t>as </a:t>
            </a:r>
            <a:r>
              <a:rPr lang="en-US" dirty="0"/>
              <a:t>“both king and priest”. </a:t>
            </a:r>
            <a:endParaRPr lang="en-US" dirty="0" smtClean="0"/>
          </a:p>
          <a:p>
            <a:r>
              <a:rPr lang="en-US" dirty="0" smtClean="0"/>
              <a:t>This </a:t>
            </a:r>
            <a:r>
              <a:rPr lang="en-US" dirty="0"/>
              <a:t>did not mean that Charlemagne thought he was a priest in the sense of a clergyman, with the right to celebrate the sacraments; but it did mean that he considered himself invested with power directly from Christ to regulate Church affairs within his empire. </a:t>
            </a:r>
            <a:endParaRPr lang="en-US" dirty="0" smtClean="0"/>
          </a:p>
          <a:p>
            <a:r>
              <a:rPr lang="en-US" dirty="0" smtClean="0"/>
              <a:t>This view of kingship </a:t>
            </a:r>
            <a:r>
              <a:rPr lang="en-US" dirty="0"/>
              <a:t>was not Charlemagne’s invention; the Council of Chalcedon in 451 had referred to the Byzantine Emperor Marcian as “priest and king”, and Byzantium’s rulers saw themselves in these lofty terms.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34662317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hlinkClick r:id="rId4"/>
              </a:rPr>
              <a:t>https://en.wikipedia.org/wiki/Charlemagne#/media/File:Karlsschrein_front_side_left.jpg</a:t>
            </a:r>
            <a:endParaRPr lang="en-US" sz="1600" dirty="0">
              <a:solidFill>
                <a:prstClr val="black"/>
              </a:solidFill>
            </a:endParaRPr>
          </a:p>
        </p:txBody>
      </p:sp>
      <p:sp>
        <p:nvSpPr>
          <p:cNvPr id="7" name="Title 2"/>
          <p:cNvSpPr>
            <a:spLocks noGrp="1"/>
          </p:cNvSpPr>
          <p:nvPr>
            <p:ph type="title"/>
          </p:nvPr>
        </p:nvSpPr>
        <p:spPr>
          <a:xfrm>
            <a:off x="0" y="0"/>
            <a:ext cx="9144000" cy="990600"/>
          </a:xfrm>
          <a:effectLst/>
        </p:spPr>
        <p:txBody>
          <a:bodyPr>
            <a:noAutofit/>
          </a:bodyPr>
          <a:lstStyle/>
          <a:p>
            <a:r>
              <a:rPr lang="en-US" sz="6000" b="1" dirty="0">
                <a:solidFill>
                  <a:schemeClr val="bg1"/>
                </a:solidFill>
                <a:effectLst>
                  <a:glow rad="139700">
                    <a:srgbClr val="C00000">
                      <a:alpha val="40000"/>
                    </a:srgbClr>
                  </a:glow>
                  <a:outerShdw blurRad="114300" dist="38100" dir="13500000" algn="br" rotWithShape="0">
                    <a:prstClr val="black"/>
                  </a:outerShdw>
                </a:effectLst>
              </a:rPr>
              <a:t>The Collapse of the Empire</a:t>
            </a:r>
            <a:endParaRPr lang="en-US" sz="36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
        <p:nvSpPr>
          <p:cNvPr id="2" name="TextBox 1"/>
          <p:cNvSpPr txBox="1"/>
          <p:nvPr/>
        </p:nvSpPr>
        <p:spPr>
          <a:xfrm>
            <a:off x="176842" y="5811560"/>
            <a:ext cx="7519358" cy="707886"/>
          </a:xfrm>
          <a:prstGeom prst="rect">
            <a:avLst/>
          </a:prstGeom>
          <a:noFill/>
        </p:spPr>
        <p:txBody>
          <a:bodyPr wrap="square" rtlCol="0">
            <a:spAutoFit/>
          </a:bodyPr>
          <a:lstStyle/>
          <a:p>
            <a:r>
              <a:rPr lang="en-US" sz="2000" b="1" dirty="0">
                <a:solidFill>
                  <a:schemeClr val="bg1"/>
                </a:solidFill>
              </a:rPr>
              <a:t>Frederick II's gold and silver casket for Charlemagne </a:t>
            </a:r>
            <a:r>
              <a:rPr lang="en-US" sz="2000" b="1" dirty="0" smtClean="0">
                <a:solidFill>
                  <a:schemeClr val="bg1"/>
                </a:solidFill>
              </a:rPr>
              <a:t>at the Shrine </a:t>
            </a:r>
            <a:r>
              <a:rPr lang="en-US" sz="2000" b="1" dirty="0">
                <a:solidFill>
                  <a:schemeClr val="bg1"/>
                </a:solidFill>
              </a:rPr>
              <a:t>of </a:t>
            </a:r>
            <a:r>
              <a:rPr lang="en-US" sz="2000" b="1" dirty="0" smtClean="0">
                <a:solidFill>
                  <a:schemeClr val="bg1"/>
                </a:solidFill>
              </a:rPr>
              <a:t>Charlemagne </a:t>
            </a:r>
            <a:r>
              <a:rPr lang="en-US" sz="2000" b="1" dirty="0">
                <a:solidFill>
                  <a:schemeClr val="bg1"/>
                </a:solidFill>
              </a:rPr>
              <a:t>in Aachen Cathedral </a:t>
            </a:r>
          </a:p>
        </p:txBody>
      </p:sp>
    </p:spTree>
    <p:extLst>
      <p:ext uri="{BB962C8B-B14F-4D97-AF65-F5344CB8AC3E}">
        <p14:creationId xmlns:p14="http://schemas.microsoft.com/office/powerpoint/2010/main" val="26153570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smtClean="0"/>
              <a:t>The Collapse of the Empire</a:t>
            </a:r>
            <a:endParaRPr lang="en-US" sz="4000" b="1" dirty="0"/>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smtClean="0"/>
              <a:t>Charlemagne’s </a:t>
            </a:r>
            <a:r>
              <a:rPr lang="en-US" dirty="0"/>
              <a:t>son, Louis the Pious </a:t>
            </a:r>
            <a:r>
              <a:rPr lang="en-US" dirty="0" smtClean="0"/>
              <a:t>(AD 814-40</a:t>
            </a:r>
            <a:r>
              <a:rPr lang="en-US" dirty="0"/>
              <a:t>), continued to govern the Holy Roman Empire according to his father’s ideals, but without his father’s abilities. </a:t>
            </a:r>
            <a:endParaRPr lang="en-US" dirty="0" smtClean="0"/>
          </a:p>
          <a:p>
            <a:r>
              <a:rPr lang="en-US" dirty="0" smtClean="0"/>
              <a:t>At </a:t>
            </a:r>
            <a:r>
              <a:rPr lang="en-US" dirty="0"/>
              <a:t>the end of his reign, Louis disastrously divided the Empire up between his three </a:t>
            </a:r>
            <a:r>
              <a:rPr lang="en-US" dirty="0" smtClean="0"/>
              <a:t>sons. This eventually lead to the disintegration of the empire. </a:t>
            </a:r>
          </a:p>
          <a:p>
            <a:r>
              <a:rPr lang="en-US" dirty="0" smtClean="0"/>
              <a:t>The </a:t>
            </a:r>
            <a:r>
              <a:rPr lang="en-US" dirty="0"/>
              <a:t>popes used the disintegration of the Holy Roman Empire to reassert their own supreme authority over Church affairs: papalism striking back against imperialism. </a:t>
            </a:r>
            <a:endParaRPr lang="en-US" dirty="0" smtClean="0"/>
          </a:p>
          <a:p>
            <a:r>
              <a:rPr lang="en-US" dirty="0" smtClean="0"/>
              <a:t>Yet </a:t>
            </a:r>
            <a:r>
              <a:rPr lang="en-US" dirty="0"/>
              <a:t>they found that the disappearance of their greatest rival, a powerful Holy Roman Emperor, also meant the loss of their greatest ally.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2998627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smtClean="0"/>
              <a:t>The Collapse of the Empire</a:t>
            </a:r>
            <a:endParaRPr lang="en-US" sz="40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Without </a:t>
            </a:r>
            <a:r>
              <a:rPr lang="en-US" dirty="0"/>
              <a:t>an effective Emperor to protect them, the popes fell increasingly under the control of the Roman nobility, and simply became political pawns in the conflicts of different aristocratic factions. </a:t>
            </a:r>
            <a:endParaRPr lang="en-US" dirty="0" smtClean="0"/>
          </a:p>
          <a:p>
            <a:r>
              <a:rPr lang="en-US" dirty="0" smtClean="0"/>
              <a:t>By </a:t>
            </a:r>
            <a:r>
              <a:rPr lang="en-US" dirty="0"/>
              <a:t>the time of Pope Sergius III </a:t>
            </a:r>
            <a:r>
              <a:rPr lang="en-US" dirty="0" smtClean="0"/>
              <a:t>(AD 904-11</a:t>
            </a:r>
            <a:r>
              <a:rPr lang="en-US" dirty="0"/>
              <a:t>), the papacy had become hopelessly corrupt, incapable of offering any independent moral, spiritual or theological leadership to the Western Church</a:t>
            </a:r>
            <a:r>
              <a:rPr lang="en-US" dirty="0" smtClean="0"/>
              <a:t>.</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26043424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hlinkClick r:id="rId4"/>
              </a:rPr>
              <a:t>https://worldhistory.us/european-history/the-beginning-of-the-dane-norse-invasions.php</a:t>
            </a:r>
            <a:endParaRPr lang="en-US" sz="1600" dirty="0">
              <a:solidFill>
                <a:prstClr val="black"/>
              </a:solidFill>
            </a:endParaRPr>
          </a:p>
        </p:txBody>
      </p:sp>
      <p:sp>
        <p:nvSpPr>
          <p:cNvPr id="7" name="Title 2"/>
          <p:cNvSpPr>
            <a:spLocks noGrp="1"/>
          </p:cNvSpPr>
          <p:nvPr>
            <p:ph type="title"/>
          </p:nvPr>
        </p:nvSpPr>
        <p:spPr>
          <a:xfrm>
            <a:off x="0" y="0"/>
            <a:ext cx="9144000" cy="990600"/>
          </a:xfrm>
          <a:effectLst/>
        </p:spPr>
        <p:txBody>
          <a:bodyPr>
            <a:noAutofit/>
          </a:bodyPr>
          <a:lstStyle/>
          <a:p>
            <a:r>
              <a:rPr lang="en-US" sz="6000" b="1" dirty="0" smtClean="0">
                <a:solidFill>
                  <a:schemeClr val="bg1"/>
                </a:solidFill>
                <a:effectLst>
                  <a:glow rad="139700">
                    <a:srgbClr val="C00000">
                      <a:alpha val="40000"/>
                    </a:srgbClr>
                  </a:glow>
                  <a:outerShdw blurRad="114300" dist="38100" dir="13500000" algn="br" rotWithShape="0">
                    <a:prstClr val="black"/>
                  </a:outerShdw>
                </a:effectLst>
              </a:rPr>
              <a:t>The Norsemen are Coming!</a:t>
            </a:r>
            <a:endParaRPr lang="en-US" sz="36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3994034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800" b="1" dirty="0"/>
              <a:t>The Norsemen are Coming!</a:t>
            </a:r>
          </a:p>
        </p:txBody>
      </p:sp>
      <p:sp>
        <p:nvSpPr>
          <p:cNvPr id="4" name="Content Placeholder 3"/>
          <p:cNvSpPr>
            <a:spLocks noGrp="1"/>
          </p:cNvSpPr>
          <p:nvPr>
            <p:ph idx="1"/>
          </p:nvPr>
        </p:nvSpPr>
        <p:spPr>
          <a:xfrm>
            <a:off x="266700" y="728246"/>
            <a:ext cx="8610600" cy="5791200"/>
          </a:xfrm>
        </p:spPr>
        <p:txBody>
          <a:bodyPr>
            <a:normAutofit fontScale="92500" lnSpcReduction="20000"/>
          </a:bodyPr>
          <a:lstStyle/>
          <a:p>
            <a:r>
              <a:rPr lang="en-US" dirty="0"/>
              <a:t>For a time, Charlemagne and his successors seemed to have brought Western Europe out of the confusion created by the Germanic invasions of the fourth and fifth centuries. </a:t>
            </a:r>
            <a:endParaRPr lang="en-US" dirty="0" smtClean="0"/>
          </a:p>
          <a:p>
            <a:r>
              <a:rPr lang="en-US" dirty="0" smtClean="0"/>
              <a:t>But </a:t>
            </a:r>
            <a:r>
              <a:rPr lang="en-US" dirty="0"/>
              <a:t>in truth those invasions, which had subsided for a while, had not ended, and would start afresh at a time that coincided with the decline of the Carolingian empire. </a:t>
            </a:r>
            <a:endParaRPr lang="en-US" dirty="0" smtClean="0"/>
          </a:p>
          <a:p>
            <a:r>
              <a:rPr lang="en-US" dirty="0" smtClean="0"/>
              <a:t>For </a:t>
            </a:r>
            <a:r>
              <a:rPr lang="en-US" dirty="0"/>
              <a:t>centuries, extreme northern Europe had been inhabited by Scandinavians. </a:t>
            </a:r>
            <a:endParaRPr lang="en-US" dirty="0" smtClean="0"/>
          </a:p>
          <a:p>
            <a:r>
              <a:rPr lang="en-US" dirty="0" smtClean="0"/>
              <a:t>During </a:t>
            </a:r>
            <a:r>
              <a:rPr lang="en-US" dirty="0"/>
              <a:t>the eighth century, these heretofore sedentary people developed the art of shipbuilding to such a point that they mastered the neighboring seas. </a:t>
            </a:r>
            <a:endParaRPr lang="en-US" dirty="0" smtClean="0"/>
          </a:p>
          <a:p>
            <a:r>
              <a:rPr lang="en-US" dirty="0" smtClean="0"/>
              <a:t>Their </a:t>
            </a:r>
            <a:r>
              <a:rPr lang="en-US" dirty="0"/>
              <a:t>ships, sixty or seventy feet in length and propelled by sail and oars, could carry up to eighty men. </a:t>
            </a:r>
            <a:endParaRPr lang="en-US" dirty="0" smtClean="0"/>
          </a:p>
          <a:p>
            <a:r>
              <a:rPr lang="en-US" dirty="0" smtClean="0"/>
              <a:t>In </a:t>
            </a:r>
            <a:r>
              <a:rPr lang="en-US" dirty="0"/>
              <a:t>them, the Scandinavians began their expeditions to the rest of Europe, where they were called Norsemen.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t>Gonzalez, Justo L.. The Story of Christianity: Volume 1: The Early Church to the Dawn of the Reformation (pp. 321-322)</a:t>
            </a:r>
            <a:endParaRPr lang="en-US" sz="1400" dirty="0">
              <a:solidFill>
                <a:prstClr val="black"/>
              </a:solidFill>
            </a:endParaRPr>
          </a:p>
        </p:txBody>
      </p:sp>
    </p:spTree>
    <p:extLst>
      <p:ext uri="{BB962C8B-B14F-4D97-AF65-F5344CB8AC3E}">
        <p14:creationId xmlns:p14="http://schemas.microsoft.com/office/powerpoint/2010/main" val="18109646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85800"/>
          </a:xfrm>
        </p:spPr>
        <p:txBody>
          <a:bodyPr>
            <a:noAutofit/>
          </a:bodyPr>
          <a:lstStyle/>
          <a:p>
            <a:r>
              <a:rPr lang="en-US" b="1" dirty="0" smtClean="0"/>
              <a:t>Viking Longships</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84400" y="3810000"/>
            <a:ext cx="5689604"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2345" y="762000"/>
            <a:ext cx="4219755" cy="2700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78921" y="6463092"/>
            <a:ext cx="8305800" cy="307777"/>
          </a:xfrm>
          <a:prstGeom prst="rect">
            <a:avLst/>
          </a:prstGeom>
          <a:noFill/>
        </p:spPr>
        <p:txBody>
          <a:bodyPr wrap="square" rtlCol="0">
            <a:spAutoFit/>
          </a:bodyPr>
          <a:lstStyle/>
          <a:p>
            <a:r>
              <a:rPr lang="en-US" sz="1400" dirty="0">
                <a:hlinkClick r:id="rId4"/>
              </a:rPr>
              <a:t>http://www.ancientpages.com/2016/04/16/viking-longships-fearless-dragonships-daring-the-oceans-and-seas/</a:t>
            </a:r>
            <a:endParaRPr lang="en-US" sz="1400" dirty="0">
              <a:solidFill>
                <a:prstClr val="black"/>
              </a:solidFill>
            </a:endParaRPr>
          </a:p>
        </p:txBody>
      </p:sp>
    </p:spTree>
    <p:extLst>
      <p:ext uri="{BB962C8B-B14F-4D97-AF65-F5344CB8AC3E}">
        <p14:creationId xmlns:p14="http://schemas.microsoft.com/office/powerpoint/2010/main" val="25132557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800" b="1" dirty="0"/>
              <a:t>The Norsemen are Coming!</a:t>
            </a:r>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smtClean="0"/>
              <a:t>As </a:t>
            </a:r>
            <a:r>
              <a:rPr lang="en-US" dirty="0"/>
              <a:t>the Carolingian empire began to disintegrate, the northern coasts of France became vulnerable to attack, and the Norsemen soon discovered that they could land on them, sack churches, monasteries, and palaces, and return to their lands with booty and slaves. </a:t>
            </a:r>
            <a:endParaRPr lang="en-US" dirty="0" smtClean="0"/>
          </a:p>
          <a:p>
            <a:r>
              <a:rPr lang="en-US" dirty="0" smtClean="0"/>
              <a:t>Since </a:t>
            </a:r>
            <a:r>
              <a:rPr lang="en-US" dirty="0"/>
              <a:t>they often attacked churches and monasteries in pursuit of the treasures they held, they were taken to be enemies of God</a:t>
            </a:r>
            <a:r>
              <a:rPr lang="en-US" dirty="0" smtClean="0"/>
              <a:t>.</a:t>
            </a:r>
          </a:p>
          <a:p>
            <a:r>
              <a:rPr lang="en-US" dirty="0"/>
              <a:t>At first, the Norsemen limited their attacks to the nearby coasts of the British Isles and northern France. </a:t>
            </a:r>
            <a:endParaRPr lang="en-US" dirty="0" smtClean="0"/>
          </a:p>
          <a:p>
            <a:r>
              <a:rPr lang="en-US" dirty="0" smtClean="0"/>
              <a:t>But </a:t>
            </a:r>
            <a:r>
              <a:rPr lang="en-US" dirty="0"/>
              <a:t>they soon grew more daring, both in reaching farther afield and in settling down as conquerors in new lands.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t>Gonzalez, Justo L.. The Story of Christianity: Volume 1: The Early Church to the Dawn of the Reformation (pp. </a:t>
            </a:r>
            <a:r>
              <a:rPr lang="en-US" sz="1400" dirty="0" smtClean="0"/>
              <a:t>321-323)</a:t>
            </a:r>
            <a:endParaRPr lang="en-US" sz="1400" dirty="0">
              <a:solidFill>
                <a:prstClr val="black"/>
              </a:solidFill>
            </a:endParaRPr>
          </a:p>
        </p:txBody>
      </p:sp>
    </p:spTree>
    <p:extLst>
      <p:ext uri="{BB962C8B-B14F-4D97-AF65-F5344CB8AC3E}">
        <p14:creationId xmlns:p14="http://schemas.microsoft.com/office/powerpoint/2010/main" val="28195905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800" b="1" dirty="0"/>
              <a:t>The Norsemen are Coming!</a:t>
            </a:r>
          </a:p>
        </p:txBody>
      </p:sp>
      <p:sp>
        <p:nvSpPr>
          <p:cNvPr id="4" name="Content Placeholder 3"/>
          <p:cNvSpPr>
            <a:spLocks noGrp="1"/>
          </p:cNvSpPr>
          <p:nvPr>
            <p:ph idx="1"/>
          </p:nvPr>
        </p:nvSpPr>
        <p:spPr>
          <a:xfrm>
            <a:off x="266700" y="728246"/>
            <a:ext cx="8610600" cy="5791200"/>
          </a:xfrm>
        </p:spPr>
        <p:txBody>
          <a:bodyPr>
            <a:normAutofit fontScale="92500" lnSpcReduction="20000"/>
          </a:bodyPr>
          <a:lstStyle/>
          <a:p>
            <a:r>
              <a:rPr lang="en-US" dirty="0" smtClean="0"/>
              <a:t>In </a:t>
            </a:r>
            <a:r>
              <a:rPr lang="en-US" dirty="0"/>
              <a:t>England, the only one who offered significant resistance was King Alfred the Great of Wessex, but by the eleventh century King Canute of the Danes was master of all of England— as well as of Denmark, Sweden, and Norway. </a:t>
            </a:r>
            <a:endParaRPr lang="en-US" dirty="0" smtClean="0"/>
          </a:p>
          <a:p>
            <a:r>
              <a:rPr lang="en-US" dirty="0" smtClean="0"/>
              <a:t>In </a:t>
            </a:r>
            <a:r>
              <a:rPr lang="en-US" dirty="0"/>
              <a:t>France, they took and sacked such cities as Bordeaux, Nantes, and even Paris, which they reached in </a:t>
            </a:r>
            <a:r>
              <a:rPr lang="en-US" dirty="0" smtClean="0"/>
              <a:t>AD 845</a:t>
            </a:r>
            <a:r>
              <a:rPr lang="en-US" dirty="0"/>
              <a:t>. </a:t>
            </a:r>
            <a:endParaRPr lang="en-US" dirty="0" smtClean="0"/>
          </a:p>
          <a:p>
            <a:r>
              <a:rPr lang="en-US" dirty="0" smtClean="0"/>
              <a:t>In </a:t>
            </a:r>
            <a:r>
              <a:rPr lang="en-US" dirty="0"/>
              <a:t>Spain, they looted the Christian shrine of Santiago de </a:t>
            </a:r>
            <a:r>
              <a:rPr lang="en-US" dirty="0" err="1"/>
              <a:t>Compostela</a:t>
            </a:r>
            <a:r>
              <a:rPr lang="en-US" dirty="0"/>
              <a:t>, as well as the Muslim city of Seville, far south. </a:t>
            </a:r>
            <a:endParaRPr lang="en-US" dirty="0" smtClean="0"/>
          </a:p>
          <a:p>
            <a:r>
              <a:rPr lang="en-US" dirty="0" smtClean="0"/>
              <a:t>They </a:t>
            </a:r>
            <a:r>
              <a:rPr lang="en-US" dirty="0"/>
              <a:t>crossed the Straits of Gibraltar, and made their presence felt in the Mediterranean. </a:t>
            </a:r>
            <a:endParaRPr lang="en-US" dirty="0" smtClean="0"/>
          </a:p>
          <a:p>
            <a:r>
              <a:rPr lang="en-US" dirty="0" smtClean="0"/>
              <a:t>Eventually </a:t>
            </a:r>
            <a:r>
              <a:rPr lang="en-US" dirty="0"/>
              <a:t>they settled in Sicily, which they took from the Muslims, and in southern Italy, and founded a kingdom in those lands. </a:t>
            </a:r>
            <a:endParaRPr lang="en-US" dirty="0" smtClean="0"/>
          </a:p>
          <a:p>
            <a:r>
              <a:rPr lang="en-US" dirty="0" smtClean="0"/>
              <a:t>Others </a:t>
            </a:r>
            <a:r>
              <a:rPr lang="en-US" dirty="0"/>
              <a:t>settled in northern France, in the region that came to be Normandy. From there, they would later cross to England, and conquer that land.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t>Gonzalez, Justo L.. The Story of Christianity: Volume 1: The Early Church to the Dawn of the Reformation (pp. </a:t>
            </a:r>
            <a:r>
              <a:rPr lang="en-US" sz="1400" dirty="0" smtClean="0"/>
              <a:t>321-323)</a:t>
            </a:r>
            <a:endParaRPr lang="en-US" sz="1400" dirty="0">
              <a:solidFill>
                <a:prstClr val="black"/>
              </a:solidFill>
            </a:endParaRPr>
          </a:p>
        </p:txBody>
      </p:sp>
    </p:spTree>
    <p:extLst>
      <p:ext uri="{BB962C8B-B14F-4D97-AF65-F5344CB8AC3E}">
        <p14:creationId xmlns:p14="http://schemas.microsoft.com/office/powerpoint/2010/main" val="37490688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20000"/>
          </a:bodyPr>
          <a:lstStyle/>
          <a:p>
            <a:r>
              <a:rPr lang="en-US" dirty="0" smtClean="0"/>
              <a:t>What were some </a:t>
            </a:r>
            <a:r>
              <a:rPr lang="en-US" dirty="0"/>
              <a:t>of </a:t>
            </a:r>
            <a:r>
              <a:rPr lang="en-US" dirty="0" smtClean="0"/>
              <a:t>Charlemagne’s positive characteristics that made him so well-liked and successful?</a:t>
            </a:r>
          </a:p>
          <a:p>
            <a:pPr lvl="1"/>
            <a:r>
              <a:rPr lang="en-US" dirty="0"/>
              <a:t>seven feet tall, </a:t>
            </a:r>
            <a:endParaRPr lang="en-US" dirty="0" smtClean="0"/>
          </a:p>
          <a:p>
            <a:pPr lvl="1"/>
            <a:r>
              <a:rPr lang="en-US" dirty="0" smtClean="0"/>
              <a:t>a </a:t>
            </a:r>
            <a:r>
              <a:rPr lang="en-US" dirty="0"/>
              <a:t>tremendous athlete, </a:t>
            </a:r>
            <a:endParaRPr lang="en-US" dirty="0" smtClean="0"/>
          </a:p>
          <a:p>
            <a:pPr lvl="1"/>
            <a:r>
              <a:rPr lang="en-US" dirty="0" smtClean="0"/>
              <a:t>very </a:t>
            </a:r>
            <a:r>
              <a:rPr lang="en-US" dirty="0"/>
              <a:t>pious, </a:t>
            </a:r>
            <a:endParaRPr lang="en-US" dirty="0" smtClean="0"/>
          </a:p>
          <a:p>
            <a:pPr lvl="1"/>
            <a:r>
              <a:rPr lang="en-US" dirty="0" smtClean="0"/>
              <a:t>quite </a:t>
            </a:r>
            <a:r>
              <a:rPr lang="en-US" dirty="0"/>
              <a:t>a scholar, </a:t>
            </a:r>
            <a:endParaRPr lang="en-US" dirty="0" smtClean="0"/>
          </a:p>
          <a:p>
            <a:pPr lvl="1"/>
            <a:r>
              <a:rPr lang="en-US" dirty="0" smtClean="0"/>
              <a:t>loved literature</a:t>
            </a:r>
          </a:p>
          <a:p>
            <a:pPr lvl="1"/>
            <a:r>
              <a:rPr lang="en-US" dirty="0"/>
              <a:t>a just and generous </a:t>
            </a:r>
            <a:r>
              <a:rPr lang="en-US" dirty="0" smtClean="0"/>
              <a:t>ruler</a:t>
            </a:r>
          </a:p>
          <a:p>
            <a:pPr lvl="1"/>
            <a:r>
              <a:rPr lang="en-US" dirty="0" smtClean="0"/>
              <a:t>an </a:t>
            </a:r>
            <a:r>
              <a:rPr lang="en-US" dirty="0"/>
              <a:t>affectionate </a:t>
            </a:r>
            <a:r>
              <a:rPr lang="en-US" dirty="0" smtClean="0"/>
              <a:t>father</a:t>
            </a:r>
          </a:p>
          <a:p>
            <a:pPr lvl="1"/>
            <a:r>
              <a:rPr lang="en-US" dirty="0" smtClean="0"/>
              <a:t>unswervingly </a:t>
            </a:r>
            <a:r>
              <a:rPr lang="en-US" dirty="0"/>
              <a:t>loyal to his </a:t>
            </a:r>
            <a:r>
              <a:rPr lang="en-US" dirty="0" smtClean="0"/>
              <a:t>friends</a:t>
            </a:r>
          </a:p>
          <a:p>
            <a:r>
              <a:rPr lang="en-US" dirty="0" smtClean="0"/>
              <a:t>Charlemagne doubled </a:t>
            </a:r>
            <a:r>
              <a:rPr lang="en-US" dirty="0"/>
              <a:t>the size of his kingdom during his reign</a:t>
            </a:r>
            <a:r>
              <a:rPr lang="en-US" dirty="0" smtClean="0"/>
              <a:t>. His longest </a:t>
            </a:r>
            <a:r>
              <a:rPr lang="en-US" dirty="0"/>
              <a:t>war was against the Pagan Saxons, which </a:t>
            </a:r>
            <a:r>
              <a:rPr lang="en-US" dirty="0" smtClean="0"/>
              <a:t>occupied </a:t>
            </a:r>
            <a:r>
              <a:rPr lang="en-US" dirty="0"/>
              <a:t>over 30 years of his reign</a:t>
            </a:r>
            <a:r>
              <a:rPr lang="en-US" dirty="0" smtClean="0"/>
              <a:t>.</a:t>
            </a:r>
          </a:p>
          <a:p>
            <a:r>
              <a:rPr lang="en-US" dirty="0" smtClean="0"/>
              <a:t>What policy did he use to overcome their resistance?</a:t>
            </a:r>
          </a:p>
          <a:p>
            <a:pPr lvl="1"/>
            <a:r>
              <a:rPr lang="en-US" dirty="0" smtClean="0"/>
              <a:t>He forcibly resettled </a:t>
            </a:r>
            <a:r>
              <a:rPr lang="en-US" dirty="0"/>
              <a:t>large groups of Saxons in other parts of the Carolingian kingdom, and </a:t>
            </a:r>
            <a:r>
              <a:rPr lang="en-US" dirty="0" smtClean="0"/>
              <a:t>compelled </a:t>
            </a:r>
            <a:r>
              <a:rPr lang="en-US" dirty="0"/>
              <a:t>them to choose between accepting Christian baptism and being put to death.</a:t>
            </a:r>
            <a:r>
              <a:rPr lang="en-US" dirty="0" smtClean="0"/>
              <a:t>  </a:t>
            </a:r>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23174404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4">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 calcmode="lin" valueType="num">
                                      <p:cBhvr>
                                        <p:cTn id="70"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4">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4">
                                            <p:txEl>
                                              <p:pRg st="10" end="10"/>
                                            </p:txEl>
                                          </p:spTgt>
                                        </p:tgtEl>
                                        <p:attrNameLst>
                                          <p:attrName>style.visibility</p:attrName>
                                        </p:attrNameLst>
                                      </p:cBhvr>
                                      <p:to>
                                        <p:strVal val="visible"/>
                                      </p:to>
                                    </p:set>
                                    <p:anim calcmode="lin" valueType="num">
                                      <p:cBhvr>
                                        <p:cTn id="77"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4">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4">
                                            <p:txEl>
                                              <p:pRg st="11" end="11"/>
                                            </p:txEl>
                                          </p:spTgt>
                                        </p:tgtEl>
                                        <p:attrNameLst>
                                          <p:attrName>style.visibility</p:attrName>
                                        </p:attrNameLst>
                                      </p:cBhvr>
                                      <p:to>
                                        <p:strVal val="visible"/>
                                      </p:to>
                                    </p:set>
                                    <p:anim calcmode="lin" valueType="num">
                                      <p:cBhvr>
                                        <p:cTn id="84" dur="5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85" dur="500" fill="hold"/>
                                        <p:tgtEl>
                                          <p:spTgt spid="4">
                                            <p:txEl>
                                              <p:pRg st="11" end="11"/>
                                            </p:txEl>
                                          </p:spTgt>
                                        </p:tgtEl>
                                        <p:attrNameLst>
                                          <p:attrName>ppt_h</p:attrName>
                                        </p:attrNameLst>
                                      </p:cBhvr>
                                      <p:tavLst>
                                        <p:tav tm="0">
                                          <p:val>
                                            <p:fltVal val="0"/>
                                          </p:val>
                                        </p:tav>
                                        <p:tav tm="100000">
                                          <p:val>
                                            <p:strVal val="#ppt_h"/>
                                          </p:val>
                                        </p:tav>
                                      </p:tavLst>
                                    </p:anim>
                                    <p:animEffect transition="in" filter="fade">
                                      <p:cBhvr>
                                        <p:cTn id="86"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14400"/>
          </a:xfrm>
        </p:spPr>
        <p:txBody>
          <a:bodyPr>
            <a:noAutofit/>
          </a:bodyPr>
          <a:lstStyle/>
          <a:p>
            <a:r>
              <a:rPr lang="en-US" sz="4800" b="1" dirty="0" smtClean="0"/>
              <a:t>Viking Expansion 8</a:t>
            </a:r>
            <a:r>
              <a:rPr lang="en-US" sz="4800" b="1" baseline="30000" dirty="0" smtClean="0"/>
              <a:t>th</a:t>
            </a:r>
            <a:r>
              <a:rPr lang="en-US" sz="4800" b="1" dirty="0" smtClean="0"/>
              <a:t>-11</a:t>
            </a:r>
            <a:r>
              <a:rPr lang="en-US" sz="4800" b="1" baseline="30000" dirty="0" smtClean="0"/>
              <a:t>th</a:t>
            </a:r>
            <a:r>
              <a:rPr lang="en-US" sz="4800" b="1" dirty="0" smtClean="0"/>
              <a:t> Centuries</a:t>
            </a:r>
            <a:endParaRPr lang="en-US" sz="2800" b="1"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hlinkClick r:id="rId2"/>
              </a:rPr>
              <a:t>https://brilliantmaps.com/viking-world/</a:t>
            </a:r>
            <a:endParaRPr lang="en-US" sz="1600" dirty="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8600" y="914400"/>
            <a:ext cx="8391906" cy="551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622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2057400"/>
          </a:xfrm>
        </p:spPr>
        <p:txBody>
          <a:bodyPr>
            <a:noAutofit/>
          </a:bodyPr>
          <a:lstStyle/>
          <a:p>
            <a:r>
              <a:rPr lang="en-US" sz="4800" b="1" dirty="0"/>
              <a:t>Countries That Were Raided Or Settled By The Vikings Based On Modern Borders</a:t>
            </a:r>
            <a:endParaRPr lang="en-US" sz="2800" b="1"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hlinkClick r:id="rId2"/>
              </a:rPr>
              <a:t>https://brilliantmaps.com/viking-world/</a:t>
            </a:r>
            <a:endParaRPr lang="en-US" sz="1600" dirty="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6428" y="2438400"/>
            <a:ext cx="8391906" cy="368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3307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800" b="1" dirty="0"/>
              <a:t>The Norsemen are Coming!</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Eventually</a:t>
            </a:r>
            <a:r>
              <a:rPr lang="en-US" dirty="0"/>
              <a:t>, the Norsemen became Christians. Many simply took over the faith of those whom they had conquered and among whom they settled. </a:t>
            </a:r>
            <a:endParaRPr lang="en-US" dirty="0" smtClean="0"/>
          </a:p>
          <a:p>
            <a:r>
              <a:rPr lang="en-US" dirty="0" smtClean="0"/>
              <a:t>Others</a:t>
            </a:r>
            <a:r>
              <a:rPr lang="en-US" dirty="0"/>
              <a:t>, mostly in Scandinavia itself and in distant Iceland, were led to baptism by the example— and sometimes the coercion— of their leaders. </a:t>
            </a:r>
            <a:endParaRPr lang="en-US" dirty="0" smtClean="0"/>
          </a:p>
          <a:p>
            <a:r>
              <a:rPr lang="en-US" dirty="0" smtClean="0"/>
              <a:t>By </a:t>
            </a:r>
            <a:r>
              <a:rPr lang="en-US" dirty="0"/>
              <a:t>Canute’s time, in the first half of the eleventh century, almost all Scandinavians had been baptized</a:t>
            </a:r>
            <a:r>
              <a:rPr lang="en-US" dirty="0" smtClean="0"/>
              <a:t>.</a:t>
            </a:r>
            <a:endParaRPr lang="en-US" dirty="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t>Gonzalez, Justo L.. The Story of Christianity: Volume 1: The Early Church to the Dawn of the Reformation (pp. </a:t>
            </a:r>
            <a:r>
              <a:rPr lang="en-US" sz="1400" dirty="0" smtClean="0"/>
              <a:t>321-323)</a:t>
            </a:r>
            <a:endParaRPr lang="en-US" sz="1400" dirty="0">
              <a:solidFill>
                <a:prstClr val="black"/>
              </a:solidFill>
            </a:endParaRPr>
          </a:p>
        </p:txBody>
      </p:sp>
    </p:spTree>
    <p:extLst>
      <p:ext uri="{BB962C8B-B14F-4D97-AF65-F5344CB8AC3E}">
        <p14:creationId xmlns:p14="http://schemas.microsoft.com/office/powerpoint/2010/main" val="5274105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400110"/>
          </a:xfrm>
          <a:prstGeom prst="rect">
            <a:avLst/>
          </a:prstGeom>
        </p:spPr>
        <p:txBody>
          <a:bodyPr wrap="square">
            <a:spAutoFit/>
          </a:bodyPr>
          <a:lstStyle/>
          <a:p>
            <a:r>
              <a:rPr lang="en-US" sz="2000" dirty="0">
                <a:hlinkClick r:id="rId4"/>
              </a:rPr>
              <a:t>https://en.wikipedia.org/wiki/History_of_Hungary#/media/File:Arpadfeszty.jpg</a:t>
            </a:r>
            <a:endParaRPr lang="en-US" sz="2000" dirty="0">
              <a:solidFill>
                <a:prstClr val="black"/>
              </a:solidFill>
            </a:endParaRPr>
          </a:p>
        </p:txBody>
      </p:sp>
      <p:sp>
        <p:nvSpPr>
          <p:cNvPr id="7" name="Title 2"/>
          <p:cNvSpPr>
            <a:spLocks noGrp="1"/>
          </p:cNvSpPr>
          <p:nvPr>
            <p:ph type="title"/>
          </p:nvPr>
        </p:nvSpPr>
        <p:spPr>
          <a:xfrm>
            <a:off x="0" y="0"/>
            <a:ext cx="9144000" cy="990600"/>
          </a:xfrm>
          <a:effectLst/>
        </p:spPr>
        <p:txBody>
          <a:bodyPr>
            <a:noAutofit/>
          </a:bodyPr>
          <a:lstStyle/>
          <a:p>
            <a:r>
              <a:rPr lang="en-US" sz="6000" b="1" dirty="0" smtClean="0">
                <a:solidFill>
                  <a:schemeClr val="bg1"/>
                </a:solidFill>
                <a:effectLst>
                  <a:glow rad="139700">
                    <a:srgbClr val="C00000">
                      <a:alpha val="40000"/>
                    </a:srgbClr>
                  </a:glow>
                  <a:outerShdw blurRad="114300" dist="38100" dir="13500000" algn="br" rotWithShape="0">
                    <a:prstClr val="black"/>
                  </a:outerShdw>
                </a:effectLst>
              </a:rPr>
              <a:t>The Hungarian Invasion</a:t>
            </a:r>
            <a:endParaRPr lang="en-US" sz="36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662812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Hungarian Invasion</a:t>
            </a:r>
          </a:p>
        </p:txBody>
      </p:sp>
      <p:sp>
        <p:nvSpPr>
          <p:cNvPr id="4" name="Content Placeholder 3"/>
          <p:cNvSpPr>
            <a:spLocks noGrp="1"/>
          </p:cNvSpPr>
          <p:nvPr>
            <p:ph idx="1"/>
          </p:nvPr>
        </p:nvSpPr>
        <p:spPr>
          <a:xfrm>
            <a:off x="266700" y="728246"/>
            <a:ext cx="8610600" cy="5791200"/>
          </a:xfrm>
        </p:spPr>
        <p:txBody>
          <a:bodyPr>
            <a:normAutofit fontScale="92500" lnSpcReduction="20000"/>
          </a:bodyPr>
          <a:lstStyle/>
          <a:p>
            <a:r>
              <a:rPr lang="en-US" dirty="0"/>
              <a:t>At about the same time as the Scandinavians invaded from the north, others were coming from the east. </a:t>
            </a:r>
            <a:endParaRPr lang="en-US" dirty="0" smtClean="0"/>
          </a:p>
          <a:p>
            <a:r>
              <a:rPr lang="en-US" dirty="0" smtClean="0"/>
              <a:t>These </a:t>
            </a:r>
            <a:r>
              <a:rPr lang="en-US" dirty="0"/>
              <a:t>were the Magyars, whom the Latin West called “Hungarians” because they brought memories of the ancient Huns. </a:t>
            </a:r>
            <a:endParaRPr lang="en-US" dirty="0" smtClean="0"/>
          </a:p>
          <a:p>
            <a:r>
              <a:rPr lang="en-US" dirty="0" smtClean="0"/>
              <a:t>After </a:t>
            </a:r>
            <a:r>
              <a:rPr lang="en-US" dirty="0"/>
              <a:t>settling in what is now Hungary, they repeatedly invaded Germany, and crossed the Rhine more than once. </a:t>
            </a:r>
            <a:endParaRPr lang="en-US" dirty="0" smtClean="0"/>
          </a:p>
          <a:p>
            <a:r>
              <a:rPr lang="en-US" dirty="0" smtClean="0"/>
              <a:t>Even </a:t>
            </a:r>
            <a:r>
              <a:rPr lang="en-US" dirty="0"/>
              <a:t>distant Burgundy trembled under the hooves of their horses, and into southern Italy they marched, victorious and destructive. </a:t>
            </a:r>
            <a:endParaRPr lang="en-US" dirty="0" smtClean="0"/>
          </a:p>
          <a:p>
            <a:r>
              <a:rPr lang="en-US" dirty="0" smtClean="0"/>
              <a:t>Finally</a:t>
            </a:r>
            <a:r>
              <a:rPr lang="en-US" dirty="0"/>
              <a:t>, in </a:t>
            </a:r>
            <a:r>
              <a:rPr lang="en-US" dirty="0" smtClean="0"/>
              <a:t>AD 933 </a:t>
            </a:r>
            <a:r>
              <a:rPr lang="en-US" dirty="0"/>
              <a:t>and 955, Henry the Fowler and his son Otto I of Germany dealt them crushing defeats, and most of their attacks ceased. </a:t>
            </a:r>
            <a:endParaRPr lang="en-US" dirty="0" smtClean="0"/>
          </a:p>
          <a:p>
            <a:r>
              <a:rPr lang="en-US" dirty="0" smtClean="0"/>
              <a:t>The </a:t>
            </a:r>
            <a:r>
              <a:rPr lang="en-US" dirty="0"/>
              <a:t>Hungarians assimilated much of the culture of their German neighbors, as well as of the Slavs they had conquered.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t>Gonzalez, Justo L.. The Story of Christianity: Volume 1: The Early Church to the Dawn of the Reformation (pp. </a:t>
            </a:r>
            <a:r>
              <a:rPr lang="en-US" sz="1400" dirty="0" smtClean="0"/>
              <a:t>323)</a:t>
            </a:r>
            <a:endParaRPr lang="en-US" sz="1400" dirty="0">
              <a:solidFill>
                <a:prstClr val="black"/>
              </a:solidFill>
            </a:endParaRPr>
          </a:p>
        </p:txBody>
      </p:sp>
    </p:spTree>
    <p:extLst>
      <p:ext uri="{BB962C8B-B14F-4D97-AF65-F5344CB8AC3E}">
        <p14:creationId xmlns:p14="http://schemas.microsoft.com/office/powerpoint/2010/main" val="36245258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371600"/>
          </a:xfrm>
        </p:spPr>
        <p:txBody>
          <a:bodyPr>
            <a:noAutofit/>
          </a:bodyPr>
          <a:lstStyle/>
          <a:p>
            <a:r>
              <a:rPr lang="en-US" sz="4800" b="1" dirty="0"/>
              <a:t>Hungarian </a:t>
            </a:r>
            <a:r>
              <a:rPr lang="en-US" sz="4800" b="1" dirty="0" smtClean="0"/>
              <a:t>Raids Across </a:t>
            </a:r>
            <a:r>
              <a:rPr lang="en-US" sz="4800" b="1" dirty="0"/>
              <a:t>Europe in the 10th </a:t>
            </a:r>
            <a:r>
              <a:rPr lang="en-US" sz="4800" b="1" dirty="0" smtClean="0"/>
              <a:t>Century</a:t>
            </a:r>
            <a:endParaRPr lang="en-US" sz="2800" b="1"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hlinkClick r:id="rId2"/>
              </a:rPr>
              <a:t>https://en.wikipedia.org/wiki/History_of_Hungary#/media/File:Kalandozasok.jpg</a:t>
            </a:r>
            <a:endParaRPr lang="en-US" sz="1600" dirty="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2000" y="1447800"/>
            <a:ext cx="7262806" cy="497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60227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The Hungarian Invasion</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Missionaries </a:t>
            </a:r>
            <a:r>
              <a:rPr lang="en-US" dirty="0"/>
              <a:t>went to Hungary both from Germany and from the Byzantine Empire, and late in the tenth century their king was baptized. </a:t>
            </a:r>
            <a:endParaRPr lang="en-US" dirty="0" smtClean="0"/>
          </a:p>
          <a:p>
            <a:r>
              <a:rPr lang="en-US" dirty="0" smtClean="0"/>
              <a:t>The </a:t>
            </a:r>
            <a:r>
              <a:rPr lang="en-US" dirty="0"/>
              <a:t>next king, who took the name of Stephen and is generally known as Saint Stephen of Hungary, forced the conversion of all his subjects. </a:t>
            </a:r>
            <a:endParaRPr lang="en-US" dirty="0" smtClean="0"/>
          </a:p>
          <a:p>
            <a:r>
              <a:rPr lang="en-US" dirty="0" smtClean="0"/>
              <a:t>The </a:t>
            </a:r>
            <a:r>
              <a:rPr lang="en-US" dirty="0"/>
              <a:t>incursions of Scandinavians and Hungarians made of the tenth century what an historian has called “a dark century of lead and iron.” </a:t>
            </a:r>
            <a:endParaRPr lang="en-US" dirty="0" smtClean="0"/>
          </a:p>
          <a:p>
            <a:r>
              <a:rPr lang="en-US" dirty="0" smtClean="0"/>
              <a:t>Although </a:t>
            </a:r>
            <a:r>
              <a:rPr lang="en-US" dirty="0"/>
              <a:t>toward the end of the century the empire enjoyed a certain revival under Otto the Great and his immediate successors, it too was an empire of lead and iron. </a:t>
            </a:r>
            <a:endParaRPr lang="en-US" dirty="0" smtClean="0"/>
          </a:p>
          <a:p>
            <a:r>
              <a:rPr lang="en-US" dirty="0" smtClean="0"/>
              <a:t>And </a:t>
            </a:r>
            <a:r>
              <a:rPr lang="en-US" dirty="0"/>
              <a:t>the papacy, reflecting the times, fell to the lowest depths of its entire history</a:t>
            </a:r>
            <a:r>
              <a:rPr lang="en-US" dirty="0" smtClean="0"/>
              <a:t>.</a:t>
            </a:r>
            <a:endParaRPr lang="en-US" dirty="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t>Gonzalez, Justo L.. The Story of Christianity: Volume 1: The Early Church to the Dawn of the Reformation (pp. </a:t>
            </a:r>
            <a:r>
              <a:rPr lang="en-US" sz="1400" dirty="0" smtClean="0"/>
              <a:t>323)</a:t>
            </a:r>
            <a:endParaRPr lang="en-US" sz="1400" dirty="0">
              <a:solidFill>
                <a:prstClr val="black"/>
              </a:solidFill>
            </a:endParaRPr>
          </a:p>
        </p:txBody>
      </p:sp>
    </p:spTree>
    <p:extLst>
      <p:ext uri="{BB962C8B-B14F-4D97-AF65-F5344CB8AC3E}">
        <p14:creationId xmlns:p14="http://schemas.microsoft.com/office/powerpoint/2010/main" val="34392930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261610"/>
          </a:xfrm>
          <a:prstGeom prst="rect">
            <a:avLst/>
          </a:prstGeom>
        </p:spPr>
        <p:txBody>
          <a:bodyPr wrap="square">
            <a:spAutoFit/>
          </a:bodyPr>
          <a:lstStyle/>
          <a:p>
            <a:r>
              <a:rPr lang="en-US" sz="1100" dirty="0">
                <a:hlinkClick r:id="rId4"/>
              </a:rPr>
              <a:t>https://deovivendiperchristum.wordpress.com/2013/09/26/gottschalk-of-orbais-c-804-869-an-important-link-between-augustine-and-calvin/</a:t>
            </a:r>
            <a:endParaRPr lang="en-US" sz="1100" dirty="0">
              <a:solidFill>
                <a:prstClr val="black"/>
              </a:solidFill>
            </a:endParaRPr>
          </a:p>
        </p:txBody>
      </p:sp>
      <p:sp>
        <p:nvSpPr>
          <p:cNvPr id="7" name="Title 2"/>
          <p:cNvSpPr>
            <a:spLocks noGrp="1"/>
          </p:cNvSpPr>
          <p:nvPr>
            <p:ph type="title"/>
          </p:nvPr>
        </p:nvSpPr>
        <p:spPr>
          <a:xfrm>
            <a:off x="0" y="0"/>
            <a:ext cx="9144000" cy="990600"/>
          </a:xfrm>
          <a:effectLst/>
        </p:spPr>
        <p:txBody>
          <a:bodyPr>
            <a:noAutofit/>
          </a:bodyPr>
          <a:lstStyle/>
          <a:p>
            <a:r>
              <a:rPr lang="en-US" sz="6000" b="1" dirty="0">
                <a:solidFill>
                  <a:schemeClr val="bg1"/>
                </a:solidFill>
                <a:effectLst>
                  <a:glow rad="139700">
                    <a:srgbClr val="C00000">
                      <a:alpha val="40000"/>
                    </a:srgbClr>
                  </a:glow>
                  <a:outerShdw blurRad="114300" dist="38100" dir="13500000" algn="br" rotWithShape="0">
                    <a:prstClr val="black"/>
                  </a:outerShdw>
                </a:effectLst>
              </a:rPr>
              <a:t>Gottschalk of Orbais </a:t>
            </a:r>
            <a:endParaRPr lang="en-US" sz="36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0831872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31380850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42833845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lnSpcReduction="10000"/>
          </a:bodyPr>
          <a:lstStyle/>
          <a:p>
            <a:r>
              <a:rPr lang="en-US" dirty="0"/>
              <a:t>Charlemagne’s chief religious advisor, </a:t>
            </a:r>
            <a:r>
              <a:rPr lang="en-US" b="1" i="1" dirty="0"/>
              <a:t>Alcuin of York</a:t>
            </a:r>
            <a:r>
              <a:rPr lang="en-US" dirty="0" smtClean="0"/>
              <a:t> voiced an objection to this policy. What was his objection and how did Charlemagne ultimately respond?</a:t>
            </a:r>
          </a:p>
          <a:p>
            <a:pPr lvl="1"/>
            <a:r>
              <a:rPr lang="en-US" dirty="0"/>
              <a:t>Alcuin said: “</a:t>
            </a:r>
            <a:r>
              <a:rPr lang="en-US" i="1" dirty="0">
                <a:latin typeface="Cambria" panose="02040503050406030204" pitchFamily="18" charset="0"/>
                <a:ea typeface="Cambria" panose="02040503050406030204" pitchFamily="18" charset="0"/>
              </a:rPr>
              <a:t>Faith is a free act of the will, not a forced act. We must appeal to the conscience, not compel it by violence. You can force people to be baptized, but you cannot force them to believe</a:t>
            </a:r>
            <a:r>
              <a:rPr lang="en-US" dirty="0"/>
              <a:t>.” </a:t>
            </a:r>
          </a:p>
          <a:p>
            <a:pPr lvl="1"/>
            <a:r>
              <a:rPr lang="en-US" dirty="0" smtClean="0"/>
              <a:t>His protest eventually succeeded</a:t>
            </a:r>
            <a:r>
              <a:rPr lang="en-US" dirty="0"/>
              <a:t>; Charlemagne abolished the death penalty for Paganism in AD 797.</a:t>
            </a:r>
          </a:p>
          <a:p>
            <a:r>
              <a:rPr lang="en-US" dirty="0"/>
              <a:t>Pope Leo </a:t>
            </a:r>
            <a:r>
              <a:rPr lang="en-US" dirty="0" smtClean="0"/>
              <a:t>III surprised Charlemagne by crowning him </a:t>
            </a:r>
            <a:r>
              <a:rPr lang="en-US" dirty="0"/>
              <a:t>as “Emperor of the Romans” in the year AD </a:t>
            </a:r>
            <a:r>
              <a:rPr lang="en-US" dirty="0" smtClean="0"/>
              <a:t>800. How did Charlemagne feel about the pope doing this?</a:t>
            </a:r>
          </a:p>
          <a:p>
            <a:pPr lvl="1"/>
            <a:r>
              <a:rPr lang="en-US" dirty="0"/>
              <a:t>Charlemagne was </a:t>
            </a:r>
            <a:r>
              <a:rPr lang="en-US" b="1" i="1" dirty="0"/>
              <a:t>pleased</a:t>
            </a:r>
            <a:r>
              <a:rPr lang="en-US" dirty="0"/>
              <a:t> with his new status, but </a:t>
            </a:r>
            <a:r>
              <a:rPr lang="en-US" b="1" i="1" dirty="0"/>
              <a:t>unhappy</a:t>
            </a:r>
            <a:r>
              <a:rPr lang="en-US" dirty="0"/>
              <a:t> at the way Leo had given it to him. </a:t>
            </a:r>
            <a:endParaRPr lang="en-US" dirty="0" smtClean="0"/>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8368989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31630" y="685800"/>
            <a:ext cx="8991600" cy="6172200"/>
          </a:xfrm>
        </p:spPr>
        <p:txBody>
          <a:bodyPr>
            <a:normAutofit fontScale="92500" lnSpcReduction="10000"/>
          </a:bodyPr>
          <a:lstStyle/>
          <a:p>
            <a:r>
              <a:rPr lang="en-US" dirty="0" smtClean="0"/>
              <a:t>Over and over in history, we see that pagans who conquered Christian lands end up converting to Christianity. At one level, we can say that this was the work of God’s sovereignty bringing about the spread of the gospel. But on a human level how do you think the gospel was spread from conquered Christians to conquering pagans? What do you think that might have looked like? Does this say something about their concern to spread the gospel? Do we have that kind of concern to spread the gospel in our day?</a:t>
            </a:r>
          </a:p>
          <a:p>
            <a:r>
              <a:rPr lang="en-US" dirty="0" smtClean="0"/>
              <a:t>We have seen a number of cases historically, where kingdoms were lost when they passed from a great king to his sons? Does this say anything about the failure of those kings as parents to teach their children how to carry on their legacy? Is this a concern that we should have in raising our kids?</a:t>
            </a:r>
            <a:endParaRPr lang="en-US" dirty="0"/>
          </a:p>
          <a:p>
            <a:r>
              <a:rPr lang="en-US" dirty="0" smtClean="0"/>
              <a:t>Do </a:t>
            </a:r>
            <a:r>
              <a:rPr lang="en-US" b="1" i="1" dirty="0"/>
              <a:t>you</a:t>
            </a:r>
            <a:r>
              <a:rPr lang="en-US" dirty="0"/>
              <a:t> have a topic or question that </a:t>
            </a:r>
            <a:r>
              <a:rPr lang="en-US" b="1" i="1" dirty="0"/>
              <a:t>you</a:t>
            </a:r>
            <a:r>
              <a:rPr lang="en-US" dirty="0"/>
              <a:t> would like to see us to discuss</a:t>
            </a:r>
            <a:r>
              <a:rPr lang="en-US" dirty="0" smtClean="0"/>
              <a:t>?</a:t>
            </a:r>
            <a:endParaRPr lang="en-US" dirty="0"/>
          </a:p>
        </p:txBody>
      </p:sp>
    </p:spTree>
    <p:extLst>
      <p:ext uri="{BB962C8B-B14F-4D97-AF65-F5344CB8AC3E}">
        <p14:creationId xmlns:p14="http://schemas.microsoft.com/office/powerpoint/2010/main" val="12535183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https://en.wikipedia.org/wiki/Charlemagne#/media/File:Gare_de_Metz_-_portail_de_Charlemagne.JPG</a:t>
            </a:r>
            <a:endParaRPr lang="en-US" sz="1600" dirty="0">
              <a:solidFill>
                <a:prstClr val="black"/>
              </a:solidFill>
            </a:endParaRPr>
          </a:p>
        </p:txBody>
      </p:sp>
      <p:sp>
        <p:nvSpPr>
          <p:cNvPr id="7" name="Title 2"/>
          <p:cNvSpPr>
            <a:spLocks noGrp="1"/>
          </p:cNvSpPr>
          <p:nvPr>
            <p:ph type="title"/>
          </p:nvPr>
        </p:nvSpPr>
        <p:spPr>
          <a:xfrm>
            <a:off x="0" y="0"/>
            <a:ext cx="9144000" cy="990600"/>
          </a:xfrm>
          <a:effectLst/>
        </p:spPr>
        <p:txBody>
          <a:bodyPr>
            <a:noAutofit/>
          </a:bodyPr>
          <a:lstStyle/>
          <a:p>
            <a:r>
              <a:rPr lang="en-US" sz="5400" b="1" dirty="0">
                <a:solidFill>
                  <a:schemeClr val="bg1"/>
                </a:solidFill>
                <a:effectLst>
                  <a:glow rad="139700">
                    <a:srgbClr val="C00000">
                      <a:alpha val="40000"/>
                    </a:srgbClr>
                  </a:glow>
                  <a:outerShdw blurRad="114300" dist="38100" dir="13500000" algn="br" rotWithShape="0">
                    <a:prstClr val="black"/>
                  </a:outerShdw>
                </a:effectLst>
              </a:rPr>
              <a:t>Charlemagne’s Religious Policy</a:t>
            </a:r>
            <a:endParaRPr lang="en-US" sz="32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1979548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t>Charlemagne’s Religious Policy</a:t>
            </a:r>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smtClean="0"/>
              <a:t>Charlemagne </a:t>
            </a:r>
            <a:r>
              <a:rPr lang="en-US" dirty="0"/>
              <a:t>saw himself as the spiritual as well as political leader of the Holy Roman Empire, modelling himself on the good Biblical kings of Judah, such as David and Josiah. </a:t>
            </a:r>
            <a:endParaRPr lang="en-US" dirty="0" smtClean="0"/>
          </a:p>
          <a:p>
            <a:r>
              <a:rPr lang="en-US" dirty="0" smtClean="0"/>
              <a:t>He </a:t>
            </a:r>
            <a:r>
              <a:rPr lang="en-US" dirty="0"/>
              <a:t>interpreted all public disasters as judgments of God on his empire for its sins, and ordered public </a:t>
            </a:r>
            <a:r>
              <a:rPr lang="en-US" dirty="0" smtClean="0"/>
              <a:t>fasts.</a:t>
            </a:r>
          </a:p>
          <a:p>
            <a:r>
              <a:rPr lang="en-US" dirty="0" smtClean="0"/>
              <a:t>For </a:t>
            </a:r>
            <a:r>
              <a:rPr lang="en-US" dirty="0"/>
              <a:t>all </a:t>
            </a:r>
            <a:r>
              <a:rPr lang="en-US" b="1" i="1" dirty="0"/>
              <a:t>victories</a:t>
            </a:r>
            <a:r>
              <a:rPr lang="en-US" dirty="0"/>
              <a:t> in battle, he ordered public </a:t>
            </a:r>
            <a:r>
              <a:rPr lang="en-US" b="1" i="1" dirty="0"/>
              <a:t>thanksgiving</a:t>
            </a:r>
            <a:r>
              <a:rPr lang="en-US" dirty="0"/>
              <a:t> to God. </a:t>
            </a:r>
            <a:endParaRPr lang="en-US" dirty="0" smtClean="0"/>
          </a:p>
          <a:p>
            <a:r>
              <a:rPr lang="en-US" dirty="0" smtClean="0"/>
              <a:t>His </a:t>
            </a:r>
            <a:r>
              <a:rPr lang="en-US" dirty="0"/>
              <a:t>imperial decrees were more often concerned with religion than with politics. </a:t>
            </a:r>
            <a:endParaRPr lang="en-US" dirty="0" smtClean="0"/>
          </a:p>
          <a:p>
            <a:r>
              <a:rPr lang="en-US" dirty="0" smtClean="0"/>
              <a:t>They </a:t>
            </a:r>
            <a:r>
              <a:rPr lang="en-US" dirty="0"/>
              <a:t>dealt with the recruitment and education of priests, Church discipline, the religious instruction of the laity, and even theological issues</a:t>
            </a:r>
            <a:r>
              <a:rPr lang="en-US" dirty="0" smtClean="0"/>
              <a:t>.</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7434900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smtClean="0"/>
              <a:t>Charlemagne’s Religious Policy</a:t>
            </a:r>
            <a:endParaRPr lang="en-US" sz="40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Charlemagne </a:t>
            </a:r>
            <a:r>
              <a:rPr lang="en-US" dirty="0"/>
              <a:t>presided over Church councils and actively participated in them. </a:t>
            </a:r>
            <a:endParaRPr lang="en-US" dirty="0" smtClean="0"/>
          </a:p>
          <a:p>
            <a:r>
              <a:rPr lang="en-US" dirty="0" smtClean="0"/>
              <a:t>He </a:t>
            </a:r>
            <a:r>
              <a:rPr lang="en-US" dirty="0"/>
              <a:t>assumed authority over the bishops within his empire, nominating men of his choice to vacant bishoprics. </a:t>
            </a:r>
            <a:endParaRPr lang="en-US" dirty="0" smtClean="0"/>
          </a:p>
          <a:p>
            <a:r>
              <a:rPr lang="en-US" dirty="0" smtClean="0"/>
              <a:t>He </a:t>
            </a:r>
            <a:r>
              <a:rPr lang="en-US" dirty="0"/>
              <a:t>tended to treat the bishops as a department of the Carolingian civil service; many bishops were appointed to secular government positions. </a:t>
            </a:r>
            <a:endParaRPr lang="en-US" dirty="0" smtClean="0"/>
          </a:p>
          <a:p>
            <a:r>
              <a:rPr lang="en-US" dirty="0" smtClean="0"/>
              <a:t>He </a:t>
            </a:r>
            <a:r>
              <a:rPr lang="en-US" dirty="0"/>
              <a:t>took a strong interest in the monasteries, personally appointing many abbots. </a:t>
            </a:r>
            <a:endParaRPr lang="en-US" dirty="0" smtClean="0"/>
          </a:p>
          <a:p>
            <a:r>
              <a:rPr lang="en-US" dirty="0" smtClean="0"/>
              <a:t>He </a:t>
            </a:r>
            <a:r>
              <a:rPr lang="en-US" dirty="0"/>
              <a:t>tried to reform the moral lives of the </a:t>
            </a:r>
            <a:r>
              <a:rPr lang="en-US" dirty="0" smtClean="0"/>
              <a:t>clergy.</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10612771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smtClean="0"/>
              <a:t>Charlemagne’s Religious Policy</a:t>
            </a:r>
            <a:endParaRPr lang="en-US" sz="40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Priests </a:t>
            </a:r>
            <a:r>
              <a:rPr lang="en-US" dirty="0"/>
              <a:t>were also now set apart from the rest of Western society in their ordinary everyday dress, the “cassock” (a long black gown worn at all times). </a:t>
            </a:r>
            <a:endParaRPr lang="en-US" dirty="0" smtClean="0"/>
          </a:p>
          <a:p>
            <a:r>
              <a:rPr lang="en-US" dirty="0" smtClean="0"/>
              <a:t>It </a:t>
            </a:r>
            <a:r>
              <a:rPr lang="en-US" dirty="0"/>
              <a:t>was also at this time that the “</a:t>
            </a:r>
            <a:r>
              <a:rPr lang="en-US" dirty="0" err="1"/>
              <a:t>alb</a:t>
            </a:r>
            <a:r>
              <a:rPr lang="en-US" dirty="0"/>
              <a:t>” (a white linen vestment worn at holy communion) became common. </a:t>
            </a:r>
            <a:endParaRPr lang="en-US" dirty="0" smtClean="0"/>
          </a:p>
          <a:p>
            <a:pPr marL="0" indent="0">
              <a:buNone/>
            </a:pP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21600970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85800"/>
          </a:xfrm>
        </p:spPr>
        <p:txBody>
          <a:bodyPr>
            <a:noAutofit/>
          </a:bodyPr>
          <a:lstStyle/>
          <a:p>
            <a:r>
              <a:rPr lang="en-US" b="1" dirty="0" smtClean="0"/>
              <a:t>Medieval Priestly Attire</a:t>
            </a:r>
            <a:endParaRPr lang="en-US" b="1" dirty="0"/>
          </a:p>
        </p:txBody>
      </p:sp>
      <p:sp>
        <p:nvSpPr>
          <p:cNvPr id="6" name="TextBox 5"/>
          <p:cNvSpPr txBox="1"/>
          <p:nvPr/>
        </p:nvSpPr>
        <p:spPr>
          <a:xfrm>
            <a:off x="1285336" y="5904131"/>
            <a:ext cx="2476500" cy="646331"/>
          </a:xfrm>
          <a:prstGeom prst="rect">
            <a:avLst/>
          </a:prstGeom>
          <a:noFill/>
        </p:spPr>
        <p:txBody>
          <a:bodyPr wrap="square" rtlCol="0">
            <a:spAutoFit/>
          </a:bodyPr>
          <a:lstStyle/>
          <a:p>
            <a:r>
              <a:rPr lang="en-US" sz="1200" dirty="0">
                <a:hlinkClick r:id="rId2"/>
              </a:rPr>
              <a:t>https://www.autom.com/product/Summertime-Roman-Cleric-Cassock-305</a:t>
            </a:r>
            <a:endParaRPr lang="en-US" sz="1200"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81200" y="1702878"/>
            <a:ext cx="1309878"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38600" y="1665797"/>
            <a:ext cx="3429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800600" y="5996463"/>
            <a:ext cx="2438400" cy="461665"/>
          </a:xfrm>
          <a:prstGeom prst="rect">
            <a:avLst/>
          </a:prstGeom>
          <a:noFill/>
        </p:spPr>
        <p:txBody>
          <a:bodyPr wrap="square" rtlCol="0">
            <a:spAutoFit/>
          </a:bodyPr>
          <a:lstStyle/>
          <a:p>
            <a:r>
              <a:rPr lang="en-US" sz="1200" dirty="0">
                <a:hlinkClick r:id="rId5"/>
              </a:rPr>
              <a:t>https://www.autom.com/product/Hooded-Monastic-Alb-F2650</a:t>
            </a:r>
            <a:endParaRPr lang="en-US" sz="1200" dirty="0"/>
          </a:p>
        </p:txBody>
      </p:sp>
      <p:sp>
        <p:nvSpPr>
          <p:cNvPr id="4" name="TextBox 3"/>
          <p:cNvSpPr txBox="1"/>
          <p:nvPr/>
        </p:nvSpPr>
        <p:spPr>
          <a:xfrm>
            <a:off x="2166677" y="1241213"/>
            <a:ext cx="1167307" cy="461665"/>
          </a:xfrm>
          <a:prstGeom prst="rect">
            <a:avLst/>
          </a:prstGeom>
          <a:noFill/>
        </p:spPr>
        <p:txBody>
          <a:bodyPr wrap="none" rtlCol="0">
            <a:spAutoFit/>
          </a:bodyPr>
          <a:lstStyle/>
          <a:p>
            <a:r>
              <a:rPr lang="en-US" sz="2400" dirty="0" smtClean="0"/>
              <a:t>Cassock</a:t>
            </a:r>
            <a:endParaRPr lang="en-US" sz="2400" dirty="0"/>
          </a:p>
        </p:txBody>
      </p:sp>
      <p:sp>
        <p:nvSpPr>
          <p:cNvPr id="5" name="TextBox 4"/>
          <p:cNvSpPr txBox="1"/>
          <p:nvPr/>
        </p:nvSpPr>
        <p:spPr>
          <a:xfrm>
            <a:off x="5455582" y="1214196"/>
            <a:ext cx="595035" cy="461665"/>
          </a:xfrm>
          <a:prstGeom prst="rect">
            <a:avLst/>
          </a:prstGeom>
          <a:noFill/>
        </p:spPr>
        <p:txBody>
          <a:bodyPr wrap="none" rtlCol="0">
            <a:spAutoFit/>
          </a:bodyPr>
          <a:lstStyle/>
          <a:p>
            <a:r>
              <a:rPr lang="en-US" sz="2400" dirty="0" smtClean="0"/>
              <a:t>Alb</a:t>
            </a:r>
            <a:endParaRPr lang="en-US" sz="2400" dirty="0"/>
          </a:p>
        </p:txBody>
      </p:sp>
    </p:spTree>
    <p:extLst>
      <p:ext uri="{BB962C8B-B14F-4D97-AF65-F5344CB8AC3E}">
        <p14:creationId xmlns:p14="http://schemas.microsoft.com/office/powerpoint/2010/main" val="41701006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smtClean="0"/>
              <a:t>Charlemagne’s Religious Policy</a:t>
            </a:r>
            <a:endParaRPr lang="en-US" sz="40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Priests </a:t>
            </a:r>
            <a:r>
              <a:rPr lang="en-US" dirty="0"/>
              <a:t>were also now set apart from the rest of Western society in their ordinary everyday dress, the “cassock” (a long black gown worn at all times). </a:t>
            </a:r>
            <a:endParaRPr lang="en-US" dirty="0" smtClean="0"/>
          </a:p>
          <a:p>
            <a:r>
              <a:rPr lang="en-US" dirty="0" smtClean="0"/>
              <a:t>It </a:t>
            </a:r>
            <a:r>
              <a:rPr lang="en-US" dirty="0"/>
              <a:t>was also at this time that the “</a:t>
            </a:r>
            <a:r>
              <a:rPr lang="en-US" dirty="0" err="1"/>
              <a:t>alb</a:t>
            </a:r>
            <a:r>
              <a:rPr lang="en-US" dirty="0"/>
              <a:t>” (a white linen vestment worn at holy communion) became common. </a:t>
            </a:r>
            <a:endParaRPr lang="en-US" dirty="0" smtClean="0"/>
          </a:p>
          <a:p>
            <a:r>
              <a:rPr lang="en-US" dirty="0" smtClean="0"/>
              <a:t>Charlemagne’s </a:t>
            </a:r>
            <a:r>
              <a:rPr lang="en-US" dirty="0"/>
              <a:t>religious legislation also affected society at large. </a:t>
            </a:r>
            <a:endParaRPr lang="en-US" dirty="0" smtClean="0"/>
          </a:p>
          <a:p>
            <a:r>
              <a:rPr lang="en-US" dirty="0" smtClean="0"/>
              <a:t>For </a:t>
            </a:r>
            <a:r>
              <a:rPr lang="en-US" dirty="0"/>
              <a:t>example, he passed strong new laws on the observance of Sunday. </a:t>
            </a:r>
            <a:endParaRPr lang="en-US" dirty="0" smtClean="0"/>
          </a:p>
          <a:p>
            <a:r>
              <a:rPr lang="en-US" dirty="0" smtClean="0"/>
              <a:t>Lay people </a:t>
            </a:r>
            <a:r>
              <a:rPr lang="en-US" dirty="0"/>
              <a:t>were forbidden to do any work on Sunday, except for burying the dead, and transporting food and necessary military supplies. </a:t>
            </a:r>
            <a:endParaRPr lang="en-US" dirty="0" smtClean="0"/>
          </a:p>
          <a:p>
            <a:pPr marL="0" indent="0">
              <a:buNone/>
            </a:pP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21511176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p:cTn id="13"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 calcmode="lin" valueType="num">
                                      <p:cBhvr>
                                        <p:cTn id="20"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227571</TotalTime>
  <Words>2381</Words>
  <Application>Microsoft Office PowerPoint</Application>
  <PresentationFormat>On-screen Show (4:3)</PresentationFormat>
  <Paragraphs>143</Paragraphs>
  <Slides>30</Slides>
  <Notes>0</Notes>
  <HiddenSlides>0</HiddenSlides>
  <MMClips>0</MMClips>
  <ScaleCrop>false</ScaleCrop>
  <HeadingPairs>
    <vt:vector size="4" baseType="variant">
      <vt:variant>
        <vt:lpstr>Theme</vt:lpstr>
      </vt:variant>
      <vt:variant>
        <vt:i4>5</vt:i4>
      </vt:variant>
      <vt:variant>
        <vt:lpstr>Slide Titles</vt:lpstr>
      </vt:variant>
      <vt:variant>
        <vt:i4>30</vt:i4>
      </vt:variant>
    </vt:vector>
  </HeadingPairs>
  <TitlesOfParts>
    <vt:vector size="35" baseType="lpstr">
      <vt:lpstr>Office Theme</vt:lpstr>
      <vt:lpstr>27_Office Theme</vt:lpstr>
      <vt:lpstr>28_Office Theme</vt:lpstr>
      <vt:lpstr>29_Office Theme</vt:lpstr>
      <vt:lpstr>30_Office Theme</vt:lpstr>
      <vt:lpstr>PowerPoint Presentation</vt:lpstr>
      <vt:lpstr>Review</vt:lpstr>
      <vt:lpstr>Review</vt:lpstr>
      <vt:lpstr>Charlemagne’s Religious Policy</vt:lpstr>
      <vt:lpstr>Charlemagne’s Religious Policy</vt:lpstr>
      <vt:lpstr>Charlemagne’s Religious Policy</vt:lpstr>
      <vt:lpstr>Charlemagne’s Religious Policy</vt:lpstr>
      <vt:lpstr>Medieval Priestly Attire</vt:lpstr>
      <vt:lpstr>Charlemagne’s Religious Policy</vt:lpstr>
      <vt:lpstr>Charlemagne’s Religious Policy</vt:lpstr>
      <vt:lpstr>Charlemagne’s Religious Policy</vt:lpstr>
      <vt:lpstr>The Collapse of the Empire</vt:lpstr>
      <vt:lpstr>The Collapse of the Empire</vt:lpstr>
      <vt:lpstr>The Collapse of the Empire</vt:lpstr>
      <vt:lpstr>The Norsemen are Coming!</vt:lpstr>
      <vt:lpstr>The Norsemen are Coming!</vt:lpstr>
      <vt:lpstr>Viking Longships</vt:lpstr>
      <vt:lpstr>The Norsemen are Coming!</vt:lpstr>
      <vt:lpstr>The Norsemen are Coming!</vt:lpstr>
      <vt:lpstr>Viking Expansion 8th-11th Centuries</vt:lpstr>
      <vt:lpstr>Countries That Were Raided Or Settled By The Vikings Based On Modern Borders</vt:lpstr>
      <vt:lpstr>The Norsemen are Coming!</vt:lpstr>
      <vt:lpstr>The Hungarian Invasion</vt:lpstr>
      <vt:lpstr>The Hungarian Invasion</vt:lpstr>
      <vt:lpstr>Hungarian Raids Across Europe in the 10th Century</vt:lpstr>
      <vt:lpstr>The Hungarian Invasion</vt:lpstr>
      <vt:lpstr>Gottschalk of Orbais </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3856</cp:revision>
  <cp:lastPrinted>2019-10-13T13:32:45Z</cp:lastPrinted>
  <dcterms:created xsi:type="dcterms:W3CDTF">2018-06-08T00:19:32Z</dcterms:created>
  <dcterms:modified xsi:type="dcterms:W3CDTF">2019-10-14T00:42:51Z</dcterms:modified>
</cp:coreProperties>
</file>