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5964" r:id="rId2"/>
    <p:sldMasterId id="2147485976" r:id="rId3"/>
    <p:sldMasterId id="2147485988" r:id="rId4"/>
    <p:sldMasterId id="2147486012" r:id="rId5"/>
  </p:sldMasterIdLst>
  <p:notesMasterIdLst>
    <p:notesMasterId r:id="rId31"/>
  </p:notesMasterIdLst>
  <p:handoutMasterIdLst>
    <p:handoutMasterId r:id="rId32"/>
  </p:handoutMasterIdLst>
  <p:sldIdLst>
    <p:sldId id="2173" r:id="rId6"/>
    <p:sldId id="2176" r:id="rId7"/>
    <p:sldId id="2181" r:id="rId8"/>
    <p:sldId id="2177" r:id="rId9"/>
    <p:sldId id="2182" r:id="rId10"/>
    <p:sldId id="2205" r:id="rId11"/>
    <p:sldId id="2218" r:id="rId12"/>
    <p:sldId id="2217" r:id="rId13"/>
    <p:sldId id="2183" r:id="rId14"/>
    <p:sldId id="2184" r:id="rId15"/>
    <p:sldId id="2185" r:id="rId16"/>
    <p:sldId id="2186" r:id="rId17"/>
    <p:sldId id="2187" r:id="rId18"/>
    <p:sldId id="2188" r:id="rId19"/>
    <p:sldId id="2190" r:id="rId20"/>
    <p:sldId id="2189" r:id="rId21"/>
    <p:sldId id="2191" r:id="rId22"/>
    <p:sldId id="2192" r:id="rId23"/>
    <p:sldId id="2193" r:id="rId24"/>
    <p:sldId id="2194" r:id="rId25"/>
    <p:sldId id="2195" r:id="rId26"/>
    <p:sldId id="2196" r:id="rId27"/>
    <p:sldId id="2178" r:id="rId28"/>
    <p:sldId id="2179" r:id="rId29"/>
    <p:sldId id="2180" r:id="rId30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4BF6"/>
    <a:srgbClr val="5731F9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9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20E6D-5301-4921-965A-4165F13FB2F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7797D-08FD-4963-A2E4-D0D9FD415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97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EC55D-DF11-4B6E-B8E2-8ED8B7CB6743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63987-A83F-4245-81BE-0B37BAA481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1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78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9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281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00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52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267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23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93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734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54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00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994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89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827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58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569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54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536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530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775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6400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4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79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88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5413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7484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779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072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4240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673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973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9665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823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595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469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274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044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6813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339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198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644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913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7763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762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561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4988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5803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57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488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264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72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09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29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01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97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3684F-6E02-41A5-B07B-A82B4A395C65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4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1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65" r:id="rId1"/>
    <p:sldLayoutId id="2147485966" r:id="rId2"/>
    <p:sldLayoutId id="2147485967" r:id="rId3"/>
    <p:sldLayoutId id="2147485968" r:id="rId4"/>
    <p:sldLayoutId id="2147485969" r:id="rId5"/>
    <p:sldLayoutId id="2147485970" r:id="rId6"/>
    <p:sldLayoutId id="2147485971" r:id="rId7"/>
    <p:sldLayoutId id="2147485972" r:id="rId8"/>
    <p:sldLayoutId id="2147485973" r:id="rId9"/>
    <p:sldLayoutId id="2147485974" r:id="rId10"/>
    <p:sldLayoutId id="21474859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77" r:id="rId1"/>
    <p:sldLayoutId id="2147485978" r:id="rId2"/>
    <p:sldLayoutId id="2147485979" r:id="rId3"/>
    <p:sldLayoutId id="2147485980" r:id="rId4"/>
    <p:sldLayoutId id="2147485981" r:id="rId5"/>
    <p:sldLayoutId id="2147485982" r:id="rId6"/>
    <p:sldLayoutId id="2147485983" r:id="rId7"/>
    <p:sldLayoutId id="2147485984" r:id="rId8"/>
    <p:sldLayoutId id="2147485985" r:id="rId9"/>
    <p:sldLayoutId id="2147485986" r:id="rId10"/>
    <p:sldLayoutId id="21474859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0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89" r:id="rId1"/>
    <p:sldLayoutId id="2147485990" r:id="rId2"/>
    <p:sldLayoutId id="2147485991" r:id="rId3"/>
    <p:sldLayoutId id="2147485992" r:id="rId4"/>
    <p:sldLayoutId id="2147485993" r:id="rId5"/>
    <p:sldLayoutId id="2147485994" r:id="rId6"/>
    <p:sldLayoutId id="2147485995" r:id="rId7"/>
    <p:sldLayoutId id="2147485996" r:id="rId8"/>
    <p:sldLayoutId id="2147485997" r:id="rId9"/>
    <p:sldLayoutId id="2147485998" r:id="rId10"/>
    <p:sldLayoutId id="21474859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44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13" r:id="rId1"/>
    <p:sldLayoutId id="2147486014" r:id="rId2"/>
    <p:sldLayoutId id="2147486015" r:id="rId3"/>
    <p:sldLayoutId id="2147486016" r:id="rId4"/>
    <p:sldLayoutId id="2147486017" r:id="rId5"/>
    <p:sldLayoutId id="2147486018" r:id="rId6"/>
    <p:sldLayoutId id="2147486019" r:id="rId7"/>
    <p:sldLayoutId id="2147486020" r:id="rId8"/>
    <p:sldLayoutId id="2147486021" r:id="rId9"/>
    <p:sldLayoutId id="2147486022" r:id="rId10"/>
    <p:sldLayoutId id="21474860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4" Type="http://schemas.openxmlformats.org/officeDocument/2006/relationships/hyperlink" Target="https://hoshanarabbah.org/blog/2017/12/17/communion-or-the-lords-supper/christian-communion-a-celebration-of-the-jesus-death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4" Type="http://schemas.openxmlformats.org/officeDocument/2006/relationships/hyperlink" Target="https://www.ancient.eu/image/9703/whitby-abbey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4.xml"/><Relationship Id="rId4" Type="http://schemas.openxmlformats.org/officeDocument/2006/relationships/hyperlink" Target="https://www.hopehelps.org/volunteer-appreciation-week-2018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Relationship Id="rId4" Type="http://schemas.openxmlformats.org/officeDocument/2006/relationships/hyperlink" Target="https://www.weareteachers.com/moving-beyond-classroom-discussions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9.xml"/><Relationship Id="rId1" Type="http://schemas.openxmlformats.org/officeDocument/2006/relationships/themeOverride" Target="../theme/themeOverride1.xml"/><Relationship Id="rId4" Type="http://schemas.openxmlformats.org/officeDocument/2006/relationships/hyperlink" Target="https://deovivendiperchristum.wordpress.com/2013/09/26/gottschalk-of-orbais-c-804-869-an-important-link-between-augustine-and-calvin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501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r>
              <a:rPr lang="en-US" sz="4000" b="1" dirty="0"/>
              <a:t>Gottschalk of Orbais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6700" y="728246"/>
            <a:ext cx="86106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Hincmar</a:t>
            </a:r>
            <a:r>
              <a:rPr lang="en-US" dirty="0"/>
              <a:t>, who combined a Semi-Pelagian tendency in theology with a personal tendency to behave like a thug, deposed Gottschalk from the priesthood, had him flogged within an inch of his life, ordered his books to be burnt, and </a:t>
            </a:r>
            <a:r>
              <a:rPr lang="en-US" dirty="0" smtClean="0"/>
              <a:t>had him imprisoned. </a:t>
            </a:r>
          </a:p>
          <a:p>
            <a:r>
              <a:rPr lang="en-US" dirty="0" smtClean="0"/>
              <a:t>Gottschalk </a:t>
            </a:r>
            <a:r>
              <a:rPr lang="en-US" dirty="0"/>
              <a:t>spent the rest of his life </a:t>
            </a:r>
            <a:r>
              <a:rPr lang="en-US" dirty="0" smtClean="0"/>
              <a:t>in prison, </a:t>
            </a:r>
            <a:r>
              <a:rPr lang="en-US" dirty="0"/>
              <a:t>continuing to dispute with Hincmar to the bitter end. </a:t>
            </a:r>
            <a:endParaRPr lang="en-US" dirty="0" smtClean="0"/>
          </a:p>
          <a:p>
            <a:r>
              <a:rPr lang="en-US" dirty="0" smtClean="0"/>
              <a:t>Hincmar’s </a:t>
            </a:r>
            <a:r>
              <a:rPr lang="en-US" dirty="0"/>
              <a:t>brutal treatment of Gottschalk outraged many Churchmen. </a:t>
            </a:r>
            <a:endParaRPr lang="en-US" dirty="0" smtClean="0"/>
          </a:p>
          <a:p>
            <a:r>
              <a:rPr lang="en-US" dirty="0" smtClean="0"/>
              <a:t>A number of great </a:t>
            </a:r>
            <a:r>
              <a:rPr lang="en-US" dirty="0"/>
              <a:t>Catholic scholars leapt to the </a:t>
            </a:r>
            <a:r>
              <a:rPr lang="en-US" dirty="0" smtClean="0"/>
              <a:t>defense </a:t>
            </a:r>
            <a:r>
              <a:rPr lang="en-US" dirty="0"/>
              <a:t>of Gottschalk and his theology – </a:t>
            </a:r>
            <a:r>
              <a:rPr lang="en-US" dirty="0" smtClean="0"/>
              <a:t>notably:</a:t>
            </a:r>
          </a:p>
          <a:p>
            <a:pPr lvl="1"/>
            <a:r>
              <a:rPr lang="en-US" dirty="0" smtClean="0"/>
              <a:t>Archbishop </a:t>
            </a:r>
            <a:r>
              <a:rPr lang="en-US" dirty="0" err="1"/>
              <a:t>Remigius</a:t>
            </a:r>
            <a:r>
              <a:rPr lang="en-US" dirty="0"/>
              <a:t> of Lyons (died 875), </a:t>
            </a:r>
            <a:endParaRPr lang="en-US" dirty="0" smtClean="0"/>
          </a:p>
          <a:p>
            <a:pPr lvl="1"/>
            <a:r>
              <a:rPr lang="en-US" dirty="0" err="1" smtClean="0"/>
              <a:t>Florus</a:t>
            </a:r>
            <a:r>
              <a:rPr lang="en-US" dirty="0" smtClean="0"/>
              <a:t> </a:t>
            </a:r>
            <a:r>
              <a:rPr lang="en-US" dirty="0"/>
              <a:t>of Lyons (died 860), </a:t>
            </a:r>
            <a:endParaRPr lang="en-US" dirty="0" smtClean="0"/>
          </a:p>
          <a:p>
            <a:pPr lvl="1"/>
            <a:r>
              <a:rPr lang="en-US" dirty="0" err="1" smtClean="0"/>
              <a:t>Prudentius</a:t>
            </a:r>
            <a:r>
              <a:rPr lang="en-US" dirty="0" smtClean="0"/>
              <a:t> </a:t>
            </a:r>
            <a:r>
              <a:rPr lang="en-US" dirty="0"/>
              <a:t>of Troyes (died 861),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monk Ratramnus of Corbie 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Needham, Nick. 2,000 Years of Christ's Power Vol. 2: The Middle </a:t>
            </a:r>
            <a:r>
              <a:rPr lang="en-US" sz="1400" dirty="0" smtClean="0"/>
              <a:t>Ages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5550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r>
              <a:rPr lang="en-US" sz="4000" b="1" dirty="0"/>
              <a:t>Gottschalk of Orbais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6700" y="728246"/>
            <a:ext cx="86106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It’s interesting that two of Gottschalk's defenders came from Lyons. </a:t>
            </a:r>
          </a:p>
          <a:p>
            <a:r>
              <a:rPr lang="en-US" dirty="0" smtClean="0"/>
              <a:t>The </a:t>
            </a:r>
            <a:r>
              <a:rPr lang="en-US" dirty="0"/>
              <a:t>church of Lyons produced some of the greatest medieval works in </a:t>
            </a:r>
            <a:r>
              <a:rPr lang="en-US" dirty="0" smtClean="0"/>
              <a:t>defense </a:t>
            </a:r>
            <a:r>
              <a:rPr lang="en-US" dirty="0"/>
              <a:t>of Augustinian </a:t>
            </a:r>
            <a:r>
              <a:rPr lang="en-US" dirty="0" smtClean="0"/>
              <a:t>theology, including one entitled, </a:t>
            </a:r>
            <a:r>
              <a:rPr lang="en-US" b="1" i="1" dirty="0" smtClean="0"/>
              <a:t>On </a:t>
            </a:r>
            <a:r>
              <a:rPr lang="en-US" b="1" i="1" dirty="0"/>
              <a:t>the Universal Ruin of All Humanity through Adam and the Special Redemption of the Elect through </a:t>
            </a:r>
            <a:r>
              <a:rPr lang="en-US" b="1" i="1" dirty="0" smtClean="0"/>
              <a:t>Christ</a:t>
            </a:r>
            <a:r>
              <a:rPr lang="en-US" i="1" dirty="0" smtClean="0"/>
              <a:t>.</a:t>
            </a:r>
          </a:p>
          <a:p>
            <a:r>
              <a:rPr lang="en-US" sz="2900" dirty="0" smtClean="0"/>
              <a:t>Four councils </a:t>
            </a:r>
            <a:r>
              <a:rPr lang="en-US" sz="2900" dirty="0"/>
              <a:t>were held </a:t>
            </a:r>
            <a:r>
              <a:rPr lang="en-US" sz="2900" dirty="0" smtClean="0"/>
              <a:t>over then next six years (AD 853-859) </a:t>
            </a:r>
            <a:r>
              <a:rPr lang="en-US" sz="2900" dirty="0"/>
              <a:t>in which this issue was debated</a:t>
            </a:r>
            <a:r>
              <a:rPr lang="en-US" sz="2900" dirty="0" smtClean="0"/>
              <a:t>. </a:t>
            </a:r>
            <a:r>
              <a:rPr lang="en-US" sz="2900" b="1" i="1" dirty="0" smtClean="0"/>
              <a:t>Two</a:t>
            </a:r>
            <a:r>
              <a:rPr lang="en-US" sz="2900" dirty="0" smtClean="0"/>
              <a:t> of the </a:t>
            </a:r>
            <a:r>
              <a:rPr lang="en-US" sz="2900" dirty="0"/>
              <a:t>councils sanctioned a strong </a:t>
            </a:r>
            <a:r>
              <a:rPr lang="en-US" sz="2900" b="1" i="1" dirty="0" smtClean="0"/>
              <a:t>Augustinianism</a:t>
            </a:r>
            <a:r>
              <a:rPr lang="en-US" sz="2900" dirty="0" smtClean="0"/>
              <a:t>; the </a:t>
            </a:r>
            <a:r>
              <a:rPr lang="en-US" sz="2900" b="1" i="1" dirty="0" smtClean="0"/>
              <a:t>other two </a:t>
            </a:r>
            <a:r>
              <a:rPr lang="en-US" dirty="0" smtClean="0"/>
              <a:t>upheld a </a:t>
            </a:r>
            <a:r>
              <a:rPr lang="en-US" b="1" i="1" dirty="0" smtClean="0"/>
              <a:t>Semi-Pelagian</a:t>
            </a:r>
            <a:r>
              <a:rPr lang="en-US" dirty="0" smtClean="0"/>
              <a:t> theology.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Needham, Nick. 2,000 Years of Christ's Power Vol. 2: The Middle </a:t>
            </a:r>
            <a:r>
              <a:rPr lang="en-US" sz="1400" dirty="0" smtClean="0"/>
              <a:t>Ages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0489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r>
              <a:rPr lang="en-US" sz="4000" b="1" dirty="0"/>
              <a:t>Gottschalk of Orbais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6700" y="728246"/>
            <a:ext cx="86106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two parties reached a “compromise” at the council of Toucy in AD 860, where Hincmar, the most powerful bishop in France, took the leading part in the council.</a:t>
            </a:r>
          </a:p>
          <a:p>
            <a:r>
              <a:rPr lang="en-US" dirty="0"/>
              <a:t>It comes as no surprise that the council ended up favoring Hincmar’s Semi-Pelagian views, concluding, for example, that God wills the salvation of all human beings, and that Christ died for all. </a:t>
            </a:r>
          </a:p>
          <a:p>
            <a:r>
              <a:rPr lang="en-US" dirty="0" smtClean="0"/>
              <a:t>Despite </a:t>
            </a:r>
            <a:r>
              <a:rPr lang="en-US" dirty="0"/>
              <a:t>the council of Toucy, the issues raised by Gottschalk were never really resolved. </a:t>
            </a:r>
            <a:endParaRPr lang="en-US" dirty="0" smtClean="0"/>
          </a:p>
          <a:p>
            <a:r>
              <a:rPr lang="en-US" dirty="0" smtClean="0"/>
              <a:t>Approval </a:t>
            </a:r>
            <a:r>
              <a:rPr lang="en-US" dirty="0"/>
              <a:t>for Hincmar’s Semi-Pelagian views only ever came from </a:t>
            </a:r>
            <a:r>
              <a:rPr lang="en-US" b="1" i="1" dirty="0"/>
              <a:t>local</a:t>
            </a:r>
            <a:r>
              <a:rPr lang="en-US" dirty="0"/>
              <a:t> Frankish councils, never from an </a:t>
            </a:r>
            <a:r>
              <a:rPr lang="en-US" b="1" i="1" dirty="0"/>
              <a:t>ecumenical</a:t>
            </a:r>
            <a:r>
              <a:rPr lang="en-US" dirty="0"/>
              <a:t> </a:t>
            </a:r>
            <a:r>
              <a:rPr lang="en-US" dirty="0" smtClean="0"/>
              <a:t>Council</a:t>
            </a:r>
          </a:p>
          <a:p>
            <a:r>
              <a:rPr lang="en-US" dirty="0" smtClean="0"/>
              <a:t>In the meantime, a </a:t>
            </a:r>
            <a:r>
              <a:rPr lang="en-US" dirty="0"/>
              <a:t>full-blooded Augustinianism continued to flourish within Western Christendom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Needham, Nick. 2,000 Years of Christ's Power Vol. 2: The Middle </a:t>
            </a:r>
            <a:r>
              <a:rPr lang="en-US" sz="1400" dirty="0" smtClean="0"/>
              <a:t>Ages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5549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b="1" dirty="0"/>
              <a:t>Gottschalk: </a:t>
            </a:r>
            <a:r>
              <a:rPr lang="en-US" sz="4000" b="1" dirty="0" smtClean="0"/>
              <a:t>A </a:t>
            </a:r>
            <a:r>
              <a:rPr lang="en-US" sz="4000" b="1" dirty="0"/>
              <a:t>Hymn to God the </a:t>
            </a:r>
            <a:r>
              <a:rPr lang="en-US" sz="4000" b="1" dirty="0" smtClean="0"/>
              <a:t>Life-Giver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6700" y="685800"/>
            <a:ext cx="8610600" cy="583364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You are </a:t>
            </a:r>
            <a:r>
              <a:rPr lang="en-US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Three,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You are One; </a:t>
            </a:r>
            <a:endParaRPr lang="en-US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You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are all-powerful; You are good, You are gentle, You are all-merciful; </a:t>
            </a:r>
            <a:endParaRPr lang="en-US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O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graciously grant that my eyes may flow with rivers of tears! </a:t>
            </a:r>
            <a:endParaRPr lang="en-US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You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once changed stone into pools of water, </a:t>
            </a:r>
            <a:endParaRPr lang="en-US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cliffs into many-headed fountains; </a:t>
            </a:r>
            <a:endParaRPr lang="en-US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Therefore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You can soften my iron heart. </a:t>
            </a:r>
            <a:endParaRPr lang="en-US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Yes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, You can change my heart of steel into a heart of flesh, </a:t>
            </a:r>
            <a:endParaRPr lang="en-US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soul of a beast into the soul of a man, </a:t>
            </a:r>
            <a:endParaRPr lang="en-US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old time-worn heart into a new one ... </a:t>
            </a:r>
            <a:endParaRPr lang="en-US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Freely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You created me by Your goodness; </a:t>
            </a:r>
            <a:endParaRPr lang="en-US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Freely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create me afresh, I pray, and restore me to life! </a:t>
            </a:r>
            <a:endParaRPr lang="en-US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Freely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You bestow Your gifts, which is why we say they are “by grace”. </a:t>
            </a:r>
            <a:endParaRPr lang="en-US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Needham, Nick. 2,000 Years of Christ's Power Vol. 2: The Middle </a:t>
            </a:r>
            <a:r>
              <a:rPr lang="en-US" sz="1400" dirty="0" smtClean="0"/>
              <a:t>Ages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8527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b="1" dirty="0"/>
              <a:t>Gottschalk: </a:t>
            </a:r>
            <a:r>
              <a:rPr lang="en-US" sz="4000" b="1" dirty="0" smtClean="0"/>
              <a:t>A </a:t>
            </a:r>
            <a:r>
              <a:rPr lang="en-US" sz="4000" b="1" dirty="0"/>
              <a:t>Hymn to God the </a:t>
            </a:r>
            <a:r>
              <a:rPr lang="en-US" sz="4000" b="1" dirty="0" smtClean="0"/>
              <a:t>Life-Giver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6700" y="685800"/>
            <a:ext cx="8610600" cy="58336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O </a:t>
            </a:r>
            <a:r>
              <a:rPr lang="en-US" sz="2600" i="1" dirty="0">
                <a:latin typeface="Cambria" panose="02040503050406030204" pitchFamily="18" charset="0"/>
                <a:ea typeface="Cambria" panose="02040503050406030204" pitchFamily="18" charset="0"/>
              </a:rPr>
              <a:t>Holy Spirit, You bring instant life to those You breathe into; </a:t>
            </a:r>
            <a:endParaRPr lang="en-US" sz="2600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2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Together </a:t>
            </a:r>
            <a:r>
              <a:rPr lang="en-US" sz="2600" i="1" dirty="0">
                <a:latin typeface="Cambria" panose="02040503050406030204" pitchFamily="18" charset="0"/>
                <a:ea typeface="Cambria" panose="02040503050406030204" pitchFamily="18" charset="0"/>
              </a:rPr>
              <a:t>with the Father and His Son, You thunder forth, govern and give light; </a:t>
            </a:r>
            <a:endParaRPr lang="en-US" sz="2600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2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You </a:t>
            </a:r>
            <a:r>
              <a:rPr lang="en-US" sz="2600" i="1" dirty="0">
                <a:latin typeface="Cambria" panose="02040503050406030204" pitchFamily="18" charset="0"/>
                <a:ea typeface="Cambria" panose="02040503050406030204" pitchFamily="18" charset="0"/>
              </a:rPr>
              <a:t>increase and You quicken the faith </a:t>
            </a:r>
            <a:r>
              <a:rPr lang="en-US" sz="2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which </a:t>
            </a:r>
            <a:r>
              <a:rPr lang="en-US" sz="2600" i="1" dirty="0">
                <a:latin typeface="Cambria" panose="02040503050406030204" pitchFamily="18" charset="0"/>
                <a:ea typeface="Cambria" panose="02040503050406030204" pitchFamily="18" charset="0"/>
              </a:rPr>
              <a:t>You grant to whomever You choose. </a:t>
            </a:r>
            <a:endParaRPr lang="en-US" sz="2600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2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Even </a:t>
            </a:r>
            <a:r>
              <a:rPr lang="en-US" sz="2600" i="1" dirty="0">
                <a:latin typeface="Cambria" panose="02040503050406030204" pitchFamily="18" charset="0"/>
                <a:ea typeface="Cambria" panose="02040503050406030204" pitchFamily="18" charset="0"/>
              </a:rPr>
              <a:t>more, You make clean those polluted by leprosy, </a:t>
            </a:r>
            <a:endParaRPr lang="en-US" sz="2600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2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You </a:t>
            </a:r>
            <a:r>
              <a:rPr lang="en-US" sz="2600" i="1" dirty="0">
                <a:latin typeface="Cambria" panose="02040503050406030204" pitchFamily="18" charset="0"/>
                <a:ea typeface="Cambria" panose="02040503050406030204" pitchFamily="18" charset="0"/>
              </a:rPr>
              <a:t>make the ungodly righteous; </a:t>
            </a:r>
            <a:endParaRPr lang="en-US" sz="2600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2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Together </a:t>
            </a:r>
            <a:r>
              <a:rPr lang="en-US" sz="2600" i="1" dirty="0">
                <a:latin typeface="Cambria" panose="02040503050406030204" pitchFamily="18" charset="0"/>
                <a:ea typeface="Cambria" panose="02040503050406030204" pitchFamily="18" charset="0"/>
              </a:rPr>
              <a:t>with the Father and the Son, You recreate Your elect souls, </a:t>
            </a:r>
            <a:endParaRPr lang="en-US" sz="2600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2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US" sz="2600" i="1" dirty="0">
                <a:latin typeface="Cambria" panose="02040503050406030204" pitchFamily="18" charset="0"/>
                <a:ea typeface="Cambria" panose="02040503050406030204" pitchFamily="18" charset="0"/>
              </a:rPr>
              <a:t>when they are recreated, You also glorify them</a:t>
            </a:r>
            <a:r>
              <a:rPr lang="en-US" sz="2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Needham, Nick. 2,000 Years of Christ's Power Vol. 2: The Middle </a:t>
            </a:r>
            <a:r>
              <a:rPr lang="en-US" sz="1400" dirty="0" smtClean="0"/>
              <a:t>Ages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497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6519446"/>
            <a:ext cx="891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https://hoshanarabbah.org/blog/2017/12/17/communion-or-the-lords-supper/christian-communion-a-celebration-of-the-jesus-death/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effectLst/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114300" dist="38100" dir="13500000" algn="br" rotWithShape="0">
                    <a:prstClr val="black"/>
                  </a:outerShdw>
                </a:effectLst>
              </a:rPr>
              <a:t>Radbertus, Ratramnus, and the Communion Controversy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rgbClr val="C00000">
                    <a:alpha val="40000"/>
                  </a:srgbClr>
                </a:glow>
                <a:outerShdw blurRad="114300" dist="38100" dir="13500000" algn="br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0404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The Communion Controversy 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6700" y="728246"/>
            <a:ext cx="8610600" cy="579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</a:t>
            </a:r>
            <a:r>
              <a:rPr lang="en-US" dirty="0"/>
              <a:t>the two Frankish monks Paschasius Radbertus </a:t>
            </a:r>
            <a:r>
              <a:rPr lang="en-US" dirty="0" smtClean="0"/>
              <a:t>(AD 785-860</a:t>
            </a:r>
            <a:r>
              <a:rPr lang="en-US" dirty="0"/>
              <a:t>) and Ratramnus of Corbie (died </a:t>
            </a:r>
            <a:r>
              <a:rPr lang="en-US" dirty="0" smtClean="0"/>
              <a:t>AD 868</a:t>
            </a:r>
            <a:r>
              <a:rPr lang="en-US" dirty="0"/>
              <a:t>) clashed with each other over the doctrine of the </a:t>
            </a:r>
            <a:r>
              <a:rPr lang="en-US" dirty="0" smtClean="0"/>
              <a:t>Eucharist </a:t>
            </a:r>
            <a:r>
              <a:rPr lang="en-US" dirty="0"/>
              <a:t>(holy communion), it was the first serious theological controversy on this issue to disturb the Church.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dispute concerned the relationship between the bread and wine of the Lord’s Supper and the flesh and blood of Christ’s human body.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early Church period, as far back as we can go, Christians had always believed that the </a:t>
            </a:r>
            <a:r>
              <a:rPr lang="en-US" dirty="0" smtClean="0"/>
              <a:t>Eucharistic </a:t>
            </a:r>
            <a:r>
              <a:rPr lang="en-US" dirty="0"/>
              <a:t>bread and wine could and should, in some sense or other, be called the body and blood of Christ. 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Needham, Nick. 2,000 Years of Christ's Power Vol. 2: The Middle </a:t>
            </a:r>
            <a:r>
              <a:rPr lang="en-US" sz="1400" dirty="0" smtClean="0"/>
              <a:t>Ages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8395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The Communion Controversy 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6700" y="728246"/>
            <a:ext cx="86106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the 4th century, many began to speak of the bread and wine being “converted” into Christ’s flesh and blood; but at the same time, they still called the bread and wine “symbols”, “figures” and “signs”. </a:t>
            </a:r>
            <a:endParaRPr lang="en-US" dirty="0" smtClean="0"/>
          </a:p>
          <a:p>
            <a:r>
              <a:rPr lang="en-US" dirty="0" smtClean="0"/>
              <a:t>Often </a:t>
            </a:r>
            <a:r>
              <a:rPr lang="en-US" dirty="0"/>
              <a:t>the same theologian would employ both ways of speaking – that the bread and wine were “converted”, and were “symbols”.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not such a contradiction as it may seem; in the thought of the ancient world, a symbol made the thing it </a:t>
            </a:r>
            <a:r>
              <a:rPr lang="en-US" dirty="0" smtClean="0"/>
              <a:t>symbolized </a:t>
            </a:r>
            <a:r>
              <a:rPr lang="en-US" dirty="0"/>
              <a:t>to be present in some way – “presented” it. 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Needham, Nick. 2,000 Years of Christ's Power Vol. 2: The Middle </a:t>
            </a:r>
            <a:r>
              <a:rPr lang="en-US" sz="1400" dirty="0" smtClean="0"/>
              <a:t>Ages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3294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The Communion Controversy 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6700" y="728246"/>
            <a:ext cx="86106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Different </a:t>
            </a:r>
            <a:r>
              <a:rPr lang="en-US" dirty="0"/>
              <a:t>theologians would </a:t>
            </a:r>
            <a:r>
              <a:rPr lang="en-US" dirty="0" smtClean="0"/>
              <a:t>emphasize </a:t>
            </a:r>
            <a:r>
              <a:rPr lang="en-US" dirty="0"/>
              <a:t>one side of the equation more than the other.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Ambrose of </a:t>
            </a:r>
            <a:r>
              <a:rPr lang="en-US" dirty="0" smtClean="0"/>
              <a:t>Milan </a:t>
            </a:r>
            <a:r>
              <a:rPr lang="en-US" dirty="0"/>
              <a:t>tended to stress the conversion of the bread and wine, while Augustine of Hippo </a:t>
            </a:r>
            <a:r>
              <a:rPr lang="en-US" dirty="0" smtClean="0"/>
              <a:t>emphasized </a:t>
            </a:r>
            <a:r>
              <a:rPr lang="en-US" dirty="0"/>
              <a:t>more that they were signs and symbols.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two lines of thought came in conflict with each other in the 9th century. </a:t>
            </a:r>
            <a:endParaRPr lang="en-US" dirty="0" smtClean="0"/>
          </a:p>
          <a:p>
            <a:r>
              <a:rPr lang="en-US" dirty="0" smtClean="0"/>
              <a:t>Radbertus </a:t>
            </a:r>
            <a:r>
              <a:rPr lang="en-US" dirty="0"/>
              <a:t>was a distinguished scholar who wrote theological treatises, biographies of saints, and commentaries on Psalm 44, Lamentations, and Matthew. 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Needham, Nick. 2,000 Years of Christ's Power Vol. 2: The Middle </a:t>
            </a:r>
            <a:r>
              <a:rPr lang="en-US" sz="1400" dirty="0" smtClean="0"/>
              <a:t>Ages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4331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The Communion Controversy 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6700" y="728246"/>
            <a:ext cx="8610600" cy="579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a book he wrote in AD 831, </a:t>
            </a:r>
            <a:r>
              <a:rPr lang="en-US" dirty="0"/>
              <a:t>Radbertus </a:t>
            </a:r>
            <a:r>
              <a:rPr lang="en-US" dirty="0" smtClean="0"/>
              <a:t>argued </a:t>
            </a:r>
            <a:r>
              <a:rPr lang="en-US" dirty="0"/>
              <a:t>that the bread and wine of communion were changed completely into the flesh and blood of Christ, so that the bread and wine no longer existed – they only </a:t>
            </a:r>
            <a:r>
              <a:rPr lang="en-US" b="1" i="1" dirty="0"/>
              <a:t>seemed</a:t>
            </a:r>
            <a:r>
              <a:rPr lang="en-US" dirty="0"/>
              <a:t> to be bread and wine, but in reality they were now entirely the flesh and blood of the </a:t>
            </a:r>
            <a:r>
              <a:rPr lang="en-US" dirty="0" smtClean="0"/>
              <a:t>Savior. </a:t>
            </a:r>
          </a:p>
          <a:p>
            <a:r>
              <a:rPr lang="en-US" dirty="0" smtClean="0"/>
              <a:t>He taught that when </a:t>
            </a:r>
            <a:r>
              <a:rPr lang="en-US" dirty="0"/>
              <a:t>communion was celebrated, the very sacrifice of Christ’s flesh and blood on the cross of Calvary became miraculously present and effective for the washing away of sins.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Radbertus also maintained that the believer ate Christ’s flesh and blood in a spiritual sense, and that unbelievers who took part in communion did </a:t>
            </a:r>
            <a:r>
              <a:rPr lang="en-US" b="1" i="1" dirty="0"/>
              <a:t>not</a:t>
            </a:r>
            <a:r>
              <a:rPr lang="en-US" dirty="0"/>
              <a:t> receive the Lord’s body and blood. 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Needham, Nick. 2,000 Years of Christ's Power Vol. 2: The Middle </a:t>
            </a:r>
            <a:r>
              <a:rPr lang="en-US" sz="1400" dirty="0" smtClean="0"/>
              <a:t>Ages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0195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9592"/>
            <a:ext cx="8229600" cy="808608"/>
          </a:xfrm>
        </p:spPr>
        <p:txBody>
          <a:bodyPr/>
          <a:lstStyle/>
          <a:p>
            <a:r>
              <a:rPr lang="en-US" b="1" dirty="0" smtClean="0"/>
              <a:t>Review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757687"/>
            <a:ext cx="8610600" cy="6096000"/>
          </a:xfrm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lnSpcReduction="10000"/>
          </a:bodyPr>
          <a:lstStyle/>
          <a:p>
            <a:r>
              <a:rPr lang="en-US" dirty="0"/>
              <a:t>Charlemagne saw himself as the spiritual as well as political leader of the Holy Roman </a:t>
            </a:r>
            <a:r>
              <a:rPr lang="en-US" dirty="0" smtClean="0"/>
              <a:t>Empire. Who did he claim to me modeling himself after?</a:t>
            </a:r>
          </a:p>
          <a:p>
            <a:pPr lvl="1"/>
            <a:r>
              <a:rPr lang="en-US" dirty="0" smtClean="0"/>
              <a:t>He claimed he was modelling </a:t>
            </a:r>
            <a:r>
              <a:rPr lang="en-US" dirty="0"/>
              <a:t>himself on the good Biblical kings of Judah, such as David and </a:t>
            </a:r>
            <a:r>
              <a:rPr lang="en-US" dirty="0" smtClean="0"/>
              <a:t>Josiah</a:t>
            </a:r>
          </a:p>
          <a:p>
            <a:r>
              <a:rPr lang="en-US" dirty="0" smtClean="0"/>
              <a:t>Charlemagne passed laws that resembled some of the Old Testament laws. What were some of those laws?</a:t>
            </a:r>
            <a:endParaRPr lang="en-US" dirty="0"/>
          </a:p>
          <a:p>
            <a:pPr lvl="1"/>
            <a:r>
              <a:rPr lang="en-US" dirty="0"/>
              <a:t>Lay people were forbidden to do any work on Sunday, except for burying the dead, and transporting food and necessary military supplies. </a:t>
            </a:r>
            <a:endParaRPr lang="en-US" dirty="0" smtClean="0"/>
          </a:p>
          <a:p>
            <a:pPr lvl="1"/>
            <a:r>
              <a:rPr lang="en-US" dirty="0" smtClean="0"/>
              <a:t>Charlemagne </a:t>
            </a:r>
            <a:r>
              <a:rPr lang="en-US" dirty="0"/>
              <a:t>made the payment of tithes universal and </a:t>
            </a:r>
            <a:r>
              <a:rPr lang="en-US" dirty="0" smtClean="0"/>
              <a:t>compulsory. </a:t>
            </a:r>
          </a:p>
          <a:p>
            <a:r>
              <a:rPr lang="en-US" dirty="0" smtClean="0"/>
              <a:t>What was the </a:t>
            </a:r>
            <a:r>
              <a:rPr lang="en-US" dirty="0"/>
              <a:t>penalty for refusing to pay tithes to one’s parish </a:t>
            </a:r>
            <a:r>
              <a:rPr lang="en-US" dirty="0" smtClean="0"/>
              <a:t>church?</a:t>
            </a:r>
          </a:p>
          <a:p>
            <a:pPr lvl="1"/>
            <a:r>
              <a:rPr lang="en-US" dirty="0" smtClean="0"/>
              <a:t>Excommunication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67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The Communion Controversy 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6700" y="728246"/>
            <a:ext cx="86106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Hincmar </a:t>
            </a:r>
            <a:r>
              <a:rPr lang="en-US" dirty="0"/>
              <a:t>of Rheims supported Radbertus, but a number of leading Western theologians strongly opposed him, particularly Ratramnus of Corbie and Rabanus Maurus. </a:t>
            </a:r>
            <a:endParaRPr lang="en-US" dirty="0" smtClean="0"/>
          </a:p>
          <a:p>
            <a:r>
              <a:rPr lang="en-US" dirty="0" smtClean="0"/>
              <a:t>Ratramnus </a:t>
            </a:r>
            <a:r>
              <a:rPr lang="en-US" dirty="0"/>
              <a:t>and Rabanus were on different sides in the predestination controversy, Ratramnus defending Gottschalk and Rabanus opposing him; but they were united in rejecting Radbertus and his doctrine of communion. </a:t>
            </a:r>
            <a:endParaRPr lang="en-US" dirty="0" smtClean="0"/>
          </a:p>
          <a:p>
            <a:r>
              <a:rPr lang="en-US" dirty="0" smtClean="0"/>
              <a:t>Ratramnus </a:t>
            </a:r>
            <a:r>
              <a:rPr lang="en-US" dirty="0"/>
              <a:t>was one of Radbertus’s monks at Corbie, but he wrote against his abbot at the request of King Charles the </a:t>
            </a:r>
            <a:r>
              <a:rPr lang="en-US" dirty="0" smtClean="0"/>
              <a:t>Bald.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Needham, Nick. 2,000 Years of Christ's Power Vol. 2: The Middle </a:t>
            </a:r>
            <a:r>
              <a:rPr lang="en-US" sz="1400" dirty="0" smtClean="0"/>
              <a:t>Ages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6655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The Communion Controversy 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6700" y="728246"/>
            <a:ext cx="86106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Ratramnus’s </a:t>
            </a:r>
            <a:r>
              <a:rPr lang="en-US" dirty="0"/>
              <a:t>book, entitled </a:t>
            </a:r>
            <a:r>
              <a:rPr lang="en-US" b="1" i="1" dirty="0"/>
              <a:t>Concerning Christ’s Body and Blood</a:t>
            </a:r>
            <a:r>
              <a:rPr lang="en-US" dirty="0"/>
              <a:t>, argued that the bread and wine of communion remained bread and wine in their own physical nature. </a:t>
            </a:r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the same time, they became the flesh and blood of Christ – but for the believer alone, and in a mysterious and spiritual sense, rather than a crudely physical way. </a:t>
            </a:r>
            <a:endParaRPr lang="en-US" dirty="0" smtClean="0"/>
          </a:p>
          <a:p>
            <a:r>
              <a:rPr lang="en-US" dirty="0" smtClean="0"/>
              <a:t>In</a:t>
            </a:r>
            <a:r>
              <a:rPr lang="en-US" dirty="0"/>
              <a:t>, with and through the bread and wine, the Holy Spirit worked secretly to feed and strengthen the souls of Christians with the risen life of Christ. </a:t>
            </a:r>
            <a:endParaRPr lang="en-US" dirty="0" smtClean="0"/>
          </a:p>
          <a:p>
            <a:r>
              <a:rPr lang="en-US" dirty="0" smtClean="0"/>
              <a:t>Neither </a:t>
            </a:r>
            <a:r>
              <a:rPr lang="en-US" dirty="0"/>
              <a:t>Radbertus’s nor Ratramnus’s doctrine triumphed in this controversy; the Western Church tolerated both as valid views.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Radbertus’s view became the increasingly popular </a:t>
            </a:r>
            <a:r>
              <a:rPr lang="en-US" dirty="0" smtClean="0"/>
              <a:t>one.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Needham, Nick. 2,000 Years of Christ's Power Vol. 2: The Middle </a:t>
            </a:r>
            <a:r>
              <a:rPr lang="en-US" sz="1400" dirty="0" smtClean="0"/>
              <a:t>Ages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9007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6519446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https://www.ancient.eu/image/9703/whitby-abbey/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effectLst/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114300" dist="38100" dir="13500000" algn="br" rotWithShape="0">
                    <a:prstClr val="black"/>
                  </a:outerShdw>
                </a:effectLst>
              </a:rPr>
              <a:t>Medieval Monasticism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rgbClr val="C00000">
                    <a:alpha val="40000"/>
                  </a:srgbClr>
                </a:glow>
                <a:outerShdw blurRad="114300" dist="38100" dir="13500000" algn="br" rotWithShape="0">
                  <a:prstClr val="black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556" y="6060013"/>
            <a:ext cx="8985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Whitby Abbey, North Yorkshire, England. Founded in the 7th century </a:t>
            </a:r>
          </a:p>
        </p:txBody>
      </p:sp>
    </p:spTree>
    <p:extLst>
      <p:ext uri="{BB962C8B-B14F-4D97-AF65-F5344CB8AC3E}">
        <p14:creationId xmlns:p14="http://schemas.microsoft.com/office/powerpoint/2010/main" val="1428128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6519446"/>
            <a:ext cx="8915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hlinkClick r:id="rId4"/>
              </a:rPr>
              <a:t>https://www.hopehelps.org/volunteer-appreciation-week-2018</a:t>
            </a:r>
            <a:r>
              <a:rPr lang="en-US" sz="1600" dirty="0" smtClean="0">
                <a:solidFill>
                  <a:prstClr val="black"/>
                </a:solidFill>
                <a:hlinkClick r:id="rId4"/>
              </a:rPr>
              <a:t>/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14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6519446"/>
            <a:ext cx="8915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hlinkClick r:id="rId4"/>
              </a:rPr>
              <a:t>https://www.weareteachers.com/moving-beyond-classroom-discussions</a:t>
            </a:r>
            <a:r>
              <a:rPr lang="en-US" sz="1600" dirty="0" smtClean="0">
                <a:solidFill>
                  <a:prstClr val="black"/>
                </a:solidFill>
                <a:hlinkClick r:id="rId4"/>
              </a:rPr>
              <a:t>/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25879"/>
            <a:ext cx="9144000" cy="1269521"/>
          </a:xfrm>
          <a:effectLst/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114300" dist="38100" dir="13500000" algn="br" rotWithShape="0">
                    <a:prstClr val="black"/>
                  </a:outerShdw>
                </a:effectLst>
              </a:rPr>
              <a:t>Class Discussion Time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rgbClr val="C00000">
                    <a:alpha val="40000"/>
                  </a:srgbClr>
                </a:glow>
                <a:outerShdw blurRad="114300" dist="38100" dir="13500000" algn="br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2369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592"/>
            <a:ext cx="9144000" cy="80860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*Class Discussion Time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630" y="685800"/>
            <a:ext cx="8991600" cy="6172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Does it surprise you that what would later come to be known as “Calvinism” was clearly taught by Gottschalk and a number of others in the ninth century?</a:t>
            </a:r>
          </a:p>
          <a:p>
            <a:r>
              <a:rPr lang="en-US" dirty="0" smtClean="0"/>
              <a:t>This week we have looked at the beginnings of what would later develop into the doctrine </a:t>
            </a:r>
            <a:r>
              <a:rPr lang="en-US" dirty="0"/>
              <a:t>of </a:t>
            </a:r>
            <a:r>
              <a:rPr lang="en-US" b="1" i="1" dirty="0"/>
              <a:t>transubstantiation</a:t>
            </a:r>
            <a:r>
              <a:rPr lang="en-US" dirty="0"/>
              <a:t>. Radbertus argued that the bread and wine of communion were changed completely into the flesh and blood of Christ, so that the bread and wine no longer existed – they only </a:t>
            </a:r>
            <a:r>
              <a:rPr lang="en-US" b="1" i="1" dirty="0"/>
              <a:t>seemed</a:t>
            </a:r>
            <a:r>
              <a:rPr lang="en-US" dirty="0"/>
              <a:t> to be bread and wine, but in reality they were now entirely the flesh and blood of the Savior. </a:t>
            </a:r>
          </a:p>
          <a:p>
            <a:r>
              <a:rPr lang="en-US" dirty="0"/>
              <a:t>He </a:t>
            </a:r>
            <a:r>
              <a:rPr lang="en-US" dirty="0" smtClean="0"/>
              <a:t>further taught </a:t>
            </a:r>
            <a:r>
              <a:rPr lang="en-US" dirty="0"/>
              <a:t>that when communion was celebrated, the very sacrifice of Christ’s flesh and blood on the cross of Calvary became miraculously present and </a:t>
            </a:r>
            <a:r>
              <a:rPr lang="en-US" b="1" i="1" dirty="0"/>
              <a:t>effective for the washing away of sins</a:t>
            </a:r>
            <a:r>
              <a:rPr lang="en-US" dirty="0"/>
              <a:t>. </a:t>
            </a:r>
          </a:p>
          <a:p>
            <a:r>
              <a:rPr lang="en-US" dirty="0" smtClean="0"/>
              <a:t>But even Ratramnus, who </a:t>
            </a:r>
            <a:r>
              <a:rPr lang="en-US" b="1" i="1" dirty="0" smtClean="0"/>
              <a:t>opposed</a:t>
            </a:r>
            <a:r>
              <a:rPr lang="en-US" dirty="0" smtClean="0"/>
              <a:t> Radbertus’ teaching taught that the elements </a:t>
            </a:r>
            <a:r>
              <a:rPr lang="en-US" b="1" i="1" dirty="0"/>
              <a:t>became the flesh and blood of Christ </a:t>
            </a:r>
            <a:r>
              <a:rPr lang="en-US" dirty="0"/>
              <a:t>– but for the believer alone, and </a:t>
            </a:r>
            <a:r>
              <a:rPr lang="en-US" b="1" i="1" dirty="0"/>
              <a:t>in a mysterious and spiritual sense</a:t>
            </a:r>
            <a:r>
              <a:rPr lang="en-US" dirty="0"/>
              <a:t>, rather than a crudely physical way</a:t>
            </a:r>
            <a:r>
              <a:rPr lang="en-US" dirty="0" smtClean="0"/>
              <a:t>.</a:t>
            </a:r>
          </a:p>
          <a:p>
            <a:r>
              <a:rPr lang="en-US" dirty="0" smtClean="0"/>
              <a:t>Do you believe there is anything </a:t>
            </a:r>
            <a:r>
              <a:rPr lang="en-US" b="1" i="1" dirty="0" smtClean="0"/>
              <a:t>mystical</a:t>
            </a:r>
            <a:r>
              <a:rPr lang="en-US" dirty="0" smtClean="0"/>
              <a:t> in the elements of the Lord’s Supper, or do you believe they are merely physical symbols by which we ceremonially remember Christ’s death?</a:t>
            </a:r>
            <a:endParaRPr lang="en-US" dirty="0"/>
          </a:p>
          <a:p>
            <a:r>
              <a:rPr lang="en-US" dirty="0" smtClean="0"/>
              <a:t>Do </a:t>
            </a:r>
            <a:r>
              <a:rPr lang="en-US" b="1" i="1" dirty="0"/>
              <a:t>you</a:t>
            </a:r>
            <a:r>
              <a:rPr lang="en-US" dirty="0"/>
              <a:t> have a topic or question that </a:t>
            </a:r>
            <a:r>
              <a:rPr lang="en-US" b="1" i="1" dirty="0"/>
              <a:t>you</a:t>
            </a:r>
            <a:r>
              <a:rPr lang="en-US" dirty="0"/>
              <a:t> would like to see us to discuss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276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9592"/>
            <a:ext cx="8229600" cy="808608"/>
          </a:xfrm>
        </p:spPr>
        <p:txBody>
          <a:bodyPr/>
          <a:lstStyle/>
          <a:p>
            <a:r>
              <a:rPr lang="en-US" b="1" dirty="0" smtClean="0"/>
              <a:t>Review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757687"/>
            <a:ext cx="8610600" cy="6096000"/>
          </a:xfrm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fontScale="92500" lnSpcReduction="10000"/>
          </a:bodyPr>
          <a:lstStyle/>
          <a:p>
            <a:r>
              <a:rPr lang="en-US" dirty="0"/>
              <a:t>Invasions by foreign powers, which had subsided for a while under Charlemagne and his successors, started afresh with the decline of the Carolingian empire. Name two major foreign powers that repeatedly invaded the western Europe.</a:t>
            </a:r>
          </a:p>
          <a:p>
            <a:pPr lvl="1"/>
            <a:r>
              <a:rPr lang="en-US" dirty="0"/>
              <a:t>The Scandinavians (Vikings)</a:t>
            </a:r>
          </a:p>
          <a:p>
            <a:pPr lvl="1"/>
            <a:r>
              <a:rPr lang="en-US" dirty="0"/>
              <a:t>The Hungarians</a:t>
            </a:r>
          </a:p>
          <a:p>
            <a:pPr lvl="1"/>
            <a:r>
              <a:rPr lang="en-US" dirty="0"/>
              <a:t>The Muslims</a:t>
            </a:r>
          </a:p>
          <a:p>
            <a:r>
              <a:rPr lang="en-US" dirty="0" smtClean="0"/>
              <a:t>What method of transportation did the Vikings use to travel to so many places throughout Europe and around the world, raiding and looting?</a:t>
            </a:r>
          </a:p>
          <a:p>
            <a:pPr lvl="1"/>
            <a:r>
              <a:rPr lang="en-US" dirty="0"/>
              <a:t>Viking </a:t>
            </a:r>
            <a:r>
              <a:rPr lang="en-US" dirty="0" smtClean="0"/>
              <a:t>Longships - </a:t>
            </a:r>
            <a:r>
              <a:rPr lang="en-US" dirty="0"/>
              <a:t>ships, sixty or seventy feet in length and propelled by sail and oars, </a:t>
            </a:r>
            <a:r>
              <a:rPr lang="en-US" dirty="0" smtClean="0"/>
              <a:t>that could </a:t>
            </a:r>
            <a:r>
              <a:rPr lang="en-US" dirty="0"/>
              <a:t>carry up to eighty men. </a:t>
            </a:r>
          </a:p>
          <a:p>
            <a:r>
              <a:rPr lang="en-US" dirty="0" smtClean="0"/>
              <a:t>What religious belief did the Norsemen eventually adopt once they conquered </a:t>
            </a:r>
            <a:r>
              <a:rPr lang="en-US" dirty="0"/>
              <a:t>and </a:t>
            </a:r>
            <a:r>
              <a:rPr lang="en-US" dirty="0" smtClean="0"/>
              <a:t>settled among the western Europeans? </a:t>
            </a:r>
          </a:p>
          <a:p>
            <a:pPr lvl="1"/>
            <a:r>
              <a:rPr lang="en-US" dirty="0" smtClean="0"/>
              <a:t>They became </a:t>
            </a:r>
            <a:r>
              <a:rPr lang="en-US" dirty="0"/>
              <a:t>Christians.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1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6519446"/>
            <a:ext cx="8915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hlinkClick r:id="rId4"/>
              </a:rPr>
              <a:t>https://deovivendiperchristum.wordpress.com/2013/09/26/gottschalk-of-orbais-c-804-869-an-important-link-between-augustine-and-calvin/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effectLst/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114300" dist="38100" dir="13500000" algn="br" rotWithShape="0">
                    <a:prstClr val="black"/>
                  </a:outerShdw>
                </a:effectLst>
              </a:rPr>
              <a:t>Gottschalk of Orbais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rgbClr val="C00000">
                    <a:alpha val="40000"/>
                  </a:srgbClr>
                </a:glow>
                <a:outerShdw blurRad="114300" dist="38100" dir="13500000" algn="br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6842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r>
              <a:rPr lang="en-US" sz="4000" b="1" dirty="0"/>
              <a:t>Gottschalk of Orbais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6700" y="728246"/>
            <a:ext cx="86106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Gottschalk </a:t>
            </a:r>
            <a:r>
              <a:rPr lang="en-US" dirty="0"/>
              <a:t>of Orbais </a:t>
            </a:r>
            <a:r>
              <a:rPr lang="en-US" dirty="0" smtClean="0"/>
              <a:t>(AD 805-69) was </a:t>
            </a:r>
            <a:r>
              <a:rPr lang="en-US" dirty="0"/>
              <a:t>the son of a Saxon nobleman. </a:t>
            </a:r>
            <a:r>
              <a:rPr lang="en-US" dirty="0" smtClean="0"/>
              <a:t>His parents placed him in the abbey of Fulda when he was a child. </a:t>
            </a:r>
          </a:p>
          <a:p>
            <a:r>
              <a:rPr lang="en-US" dirty="0" smtClean="0"/>
              <a:t>He </a:t>
            </a:r>
            <a:r>
              <a:rPr lang="en-US" dirty="0"/>
              <a:t>later tried to obtain release from his monastic vows, but the abbot of Fulda, Rabanus </a:t>
            </a:r>
            <a:r>
              <a:rPr lang="en-US" dirty="0" smtClean="0"/>
              <a:t>Maurus, </a:t>
            </a:r>
            <a:r>
              <a:rPr lang="en-US" dirty="0"/>
              <a:t>forced Gottschalk to remain a monk. </a:t>
            </a:r>
            <a:endParaRPr lang="en-US" dirty="0" smtClean="0"/>
          </a:p>
          <a:p>
            <a:r>
              <a:rPr lang="en-US" dirty="0" smtClean="0"/>
              <a:t>Although </a:t>
            </a:r>
            <a:r>
              <a:rPr lang="en-US" dirty="0"/>
              <a:t>Rabanus would not release Gottschalk from his vows, he did allow his reluctant monk to move from Fulda to the monastery of Orbais in north-eastern France</a:t>
            </a:r>
            <a:r>
              <a:rPr lang="en-US" dirty="0" smtClean="0"/>
              <a:t>. There Gottschalk </a:t>
            </a:r>
            <a:r>
              <a:rPr lang="en-US" dirty="0"/>
              <a:t>received ordination to the priesthood. 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Needham, Nick. 2,000 Years of Christ's Power Vol. 2: The Middle </a:t>
            </a:r>
            <a:r>
              <a:rPr lang="en-US" sz="1400" dirty="0" smtClean="0"/>
              <a:t>Ages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8813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Frankish State in Gottschalk’s Time</a:t>
            </a:r>
            <a:endParaRPr lang="en-U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796874"/>
            <a:ext cx="7239000" cy="605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1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Frankish State in Gottschalk’s Time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22" y="1295400"/>
            <a:ext cx="78105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29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r>
              <a:rPr lang="en-US" sz="4000" b="1" dirty="0"/>
              <a:t>Gottschalk of Orbais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6700" y="728246"/>
            <a:ext cx="86106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Gottschalk </a:t>
            </a:r>
            <a:r>
              <a:rPr lang="en-US" dirty="0"/>
              <a:t>of Orbais </a:t>
            </a:r>
            <a:r>
              <a:rPr lang="en-US" dirty="0" smtClean="0"/>
              <a:t>(AD 805-69) was </a:t>
            </a:r>
            <a:r>
              <a:rPr lang="en-US" dirty="0"/>
              <a:t>the son of a Saxon nobleman. </a:t>
            </a:r>
            <a:r>
              <a:rPr lang="en-US" dirty="0" smtClean="0"/>
              <a:t>His parents placed him in the abbey of Fulda when he was a child. </a:t>
            </a:r>
          </a:p>
          <a:p>
            <a:r>
              <a:rPr lang="en-US" dirty="0" smtClean="0"/>
              <a:t>He </a:t>
            </a:r>
            <a:r>
              <a:rPr lang="en-US" dirty="0"/>
              <a:t>later tried to obtain release from his monastic vows, but the abbot of Fulda, Rabanus </a:t>
            </a:r>
            <a:r>
              <a:rPr lang="en-US" dirty="0" smtClean="0"/>
              <a:t>Maurus, </a:t>
            </a:r>
            <a:r>
              <a:rPr lang="en-US" dirty="0"/>
              <a:t>forced Gottschalk to remain a monk. </a:t>
            </a:r>
            <a:endParaRPr lang="en-US" dirty="0" smtClean="0"/>
          </a:p>
          <a:p>
            <a:r>
              <a:rPr lang="en-US" dirty="0" smtClean="0"/>
              <a:t>Although </a:t>
            </a:r>
            <a:r>
              <a:rPr lang="en-US" dirty="0"/>
              <a:t>Rabanus would not release Gottschalk from his vows, he did allow his reluctant monk to move from Fulda to the monastery of Orbais in north-eastern France</a:t>
            </a:r>
            <a:r>
              <a:rPr lang="en-US" dirty="0" smtClean="0"/>
              <a:t>. There Gottschalk </a:t>
            </a:r>
            <a:r>
              <a:rPr lang="en-US" dirty="0"/>
              <a:t>received ordination to the priesthood. 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ardent disciple of Augustine of </a:t>
            </a:r>
            <a:r>
              <a:rPr lang="en-US" dirty="0" smtClean="0"/>
              <a:t>Hippo, </a:t>
            </a:r>
            <a:r>
              <a:rPr lang="en-US" dirty="0"/>
              <a:t>Gottschalk </a:t>
            </a:r>
            <a:r>
              <a:rPr lang="en-US" dirty="0" smtClean="0"/>
              <a:t>began </a:t>
            </a:r>
            <a:r>
              <a:rPr lang="en-US" dirty="0"/>
              <a:t>teaching </a:t>
            </a:r>
            <a:r>
              <a:rPr lang="en-US" dirty="0" smtClean="0"/>
              <a:t>his doctrines </a:t>
            </a:r>
            <a:r>
              <a:rPr lang="en-US" dirty="0"/>
              <a:t>of sin, grace and predestination with passionate </a:t>
            </a:r>
            <a:r>
              <a:rPr lang="en-US" dirty="0" smtClean="0"/>
              <a:t>enthusiasm.</a:t>
            </a:r>
          </a:p>
          <a:p>
            <a:r>
              <a:rPr lang="en-US" dirty="0"/>
              <a:t>Gottschalk </a:t>
            </a:r>
            <a:r>
              <a:rPr lang="en-US" dirty="0" smtClean="0"/>
              <a:t>also </a:t>
            </a:r>
            <a:r>
              <a:rPr lang="en-US" dirty="0"/>
              <a:t>wrote religious poetry which scholars have praised as the finest the 9th century has to offer. 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Needham, Nick. 2,000 Years of Christ's Power Vol. 2: The Middle </a:t>
            </a:r>
            <a:r>
              <a:rPr lang="en-US" sz="1400" dirty="0" smtClean="0"/>
              <a:t>Ages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6808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r>
              <a:rPr lang="en-US" sz="4000" b="1" dirty="0"/>
              <a:t>Gottschalk of Orbais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6700" y="728246"/>
            <a:ext cx="86106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Gottschalk’s </a:t>
            </a:r>
            <a:r>
              <a:rPr lang="en-US" dirty="0"/>
              <a:t>zeal for </a:t>
            </a:r>
            <a:r>
              <a:rPr lang="en-US" dirty="0" smtClean="0"/>
              <a:t>Augustinianism brought </a:t>
            </a:r>
            <a:r>
              <a:rPr lang="en-US" dirty="0"/>
              <a:t>him into conflict with Rabanus</a:t>
            </a:r>
            <a:r>
              <a:rPr lang="en-US" dirty="0" smtClean="0"/>
              <a:t>, his former abbot, </a:t>
            </a:r>
            <a:r>
              <a:rPr lang="en-US" dirty="0"/>
              <a:t>who wrote against him; Gottschalk responded by accusing Rabanus of Semi-Pelagianism. </a:t>
            </a:r>
            <a:endParaRPr lang="en-US" dirty="0" smtClean="0"/>
          </a:p>
          <a:p>
            <a:r>
              <a:rPr lang="en-US" dirty="0" smtClean="0"/>
              <a:t>Gottschalk </a:t>
            </a:r>
            <a:r>
              <a:rPr lang="en-US" dirty="0"/>
              <a:t>defended his views at the council of Mainz in </a:t>
            </a:r>
            <a:r>
              <a:rPr lang="en-US" dirty="0" smtClean="0"/>
              <a:t>AD 848</a:t>
            </a:r>
            <a:r>
              <a:rPr lang="en-US" dirty="0"/>
              <a:t>, where he went several degrees beyond Augustine’s theology by arguing </a:t>
            </a:r>
            <a:r>
              <a:rPr lang="en-US" dirty="0" smtClean="0"/>
              <a:t>that:</a:t>
            </a:r>
          </a:p>
          <a:p>
            <a:pPr lvl="1"/>
            <a:r>
              <a:rPr lang="en-US" dirty="0" smtClean="0"/>
              <a:t>Christ </a:t>
            </a:r>
            <a:r>
              <a:rPr lang="en-US" dirty="0"/>
              <a:t>died only for the elect (the doctrine of “limited atonement”),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precise number of the non-elect is specified by an eternal decree of God, a predestination to death, which runs parallel to the decree of election to life (the doctrine of “reprobation</a:t>
            </a:r>
            <a:r>
              <a:rPr lang="en-US" dirty="0" smtClean="0"/>
              <a:t>”).</a:t>
            </a:r>
          </a:p>
          <a:p>
            <a:r>
              <a:rPr lang="en-US" dirty="0" smtClean="0"/>
              <a:t>Augustine </a:t>
            </a:r>
            <a:r>
              <a:rPr lang="en-US" dirty="0"/>
              <a:t>had never explicitly taught these two ideas.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council condemned Gottschalk and delivered him over to the haughty and intolerant Archbishop Hincmar of </a:t>
            </a:r>
            <a:r>
              <a:rPr lang="en-US" dirty="0" smtClean="0"/>
              <a:t>Rheims, </a:t>
            </a:r>
            <a:r>
              <a:rPr lang="en-US" dirty="0"/>
              <a:t>in whose diocese Orbais was situated. 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Needham, Nick. 2,000 Years of Christ's Power Vol. 2: The Middle </a:t>
            </a:r>
            <a:r>
              <a:rPr lang="en-US" sz="1400" dirty="0" smtClean="0"/>
              <a:t>Ages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5488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234488</TotalTime>
  <Words>2372</Words>
  <Application>Microsoft Office PowerPoint</Application>
  <PresentationFormat>On-screen Show (4:3)</PresentationFormat>
  <Paragraphs>140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Office Theme</vt:lpstr>
      <vt:lpstr>30_Office Theme</vt:lpstr>
      <vt:lpstr>31_Office Theme</vt:lpstr>
      <vt:lpstr>32_Office Theme</vt:lpstr>
      <vt:lpstr>34_Office Theme</vt:lpstr>
      <vt:lpstr>PowerPoint Presentation</vt:lpstr>
      <vt:lpstr>Review</vt:lpstr>
      <vt:lpstr>Review</vt:lpstr>
      <vt:lpstr>Gottschalk of Orbais </vt:lpstr>
      <vt:lpstr>Gottschalk of Orbais</vt:lpstr>
      <vt:lpstr>Frankish State in Gottschalk’s Time</vt:lpstr>
      <vt:lpstr>Frankish State in Gottschalk’s Time</vt:lpstr>
      <vt:lpstr>Gottschalk of Orbais</vt:lpstr>
      <vt:lpstr>Gottschalk of Orbais</vt:lpstr>
      <vt:lpstr>Gottschalk of Orbais</vt:lpstr>
      <vt:lpstr>Gottschalk of Orbais</vt:lpstr>
      <vt:lpstr>Gottschalk of Orbais</vt:lpstr>
      <vt:lpstr>Gottschalk: A Hymn to God the Life-Giver</vt:lpstr>
      <vt:lpstr>Gottschalk: A Hymn to God the Life-Giver</vt:lpstr>
      <vt:lpstr>Radbertus, Ratramnus, and the Communion Controversy</vt:lpstr>
      <vt:lpstr>The Communion Controversy </vt:lpstr>
      <vt:lpstr>The Communion Controversy </vt:lpstr>
      <vt:lpstr>The Communion Controversy </vt:lpstr>
      <vt:lpstr>The Communion Controversy </vt:lpstr>
      <vt:lpstr>The Communion Controversy </vt:lpstr>
      <vt:lpstr>The Communion Controversy </vt:lpstr>
      <vt:lpstr>Medieval Monasticism</vt:lpstr>
      <vt:lpstr>PowerPoint Presentation</vt:lpstr>
      <vt:lpstr>Class Discussion Time</vt:lpstr>
      <vt:lpstr>*Class Discussion Time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Connolly</dc:creator>
  <cp:lastModifiedBy>Robert Connolly</cp:lastModifiedBy>
  <cp:revision>3939</cp:revision>
  <cp:lastPrinted>2019-10-20T13:31:15Z</cp:lastPrinted>
  <dcterms:created xsi:type="dcterms:W3CDTF">2018-06-08T00:19:32Z</dcterms:created>
  <dcterms:modified xsi:type="dcterms:W3CDTF">2019-10-20T19:33:41Z</dcterms:modified>
</cp:coreProperties>
</file>