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048" r:id="rId2"/>
    <p:sldMasterId id="2147486060" r:id="rId3"/>
    <p:sldMasterId id="2147486084" r:id="rId4"/>
    <p:sldMasterId id="2147486096" r:id="rId5"/>
  </p:sldMasterIdLst>
  <p:notesMasterIdLst>
    <p:notesMasterId r:id="rId33"/>
  </p:notesMasterIdLst>
  <p:handoutMasterIdLst>
    <p:handoutMasterId r:id="rId34"/>
  </p:handoutMasterIdLst>
  <p:sldIdLst>
    <p:sldId id="2258" r:id="rId6"/>
    <p:sldId id="2259" r:id="rId7"/>
    <p:sldId id="2263" r:id="rId8"/>
    <p:sldId id="2260" r:id="rId9"/>
    <p:sldId id="2265" r:id="rId10"/>
    <p:sldId id="2264" r:id="rId11"/>
    <p:sldId id="2267" r:id="rId12"/>
    <p:sldId id="2285" r:id="rId13"/>
    <p:sldId id="2212" r:id="rId14"/>
    <p:sldId id="2268" r:id="rId15"/>
    <p:sldId id="2269" r:id="rId16"/>
    <p:sldId id="2270" r:id="rId17"/>
    <p:sldId id="2271" r:id="rId18"/>
    <p:sldId id="2272" r:id="rId19"/>
    <p:sldId id="2275" r:id="rId20"/>
    <p:sldId id="2273" r:id="rId21"/>
    <p:sldId id="2276" r:id="rId22"/>
    <p:sldId id="2277" r:id="rId23"/>
    <p:sldId id="2215" r:id="rId24"/>
    <p:sldId id="2278" r:id="rId25"/>
    <p:sldId id="2280" r:id="rId26"/>
    <p:sldId id="2282" r:id="rId27"/>
    <p:sldId id="2283" r:id="rId28"/>
    <p:sldId id="2284" r:id="rId29"/>
    <p:sldId id="2286" r:id="rId30"/>
    <p:sldId id="2287" r:id="rId31"/>
    <p:sldId id="2288" r:id="rId3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972"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11/2/2019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11/2/2019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6049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9899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3591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7076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0328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743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7453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384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8026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420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2419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8685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2884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3710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4133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8253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7106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3688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7265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0694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955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8328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3367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6113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445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06087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9923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757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009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8305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4288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327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00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9015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4494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16283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84458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221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20714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3952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46574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33463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21348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854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11/2/2019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0617025"/>
      </p:ext>
    </p:extLst>
  </p:cSld>
  <p:clrMap bg1="lt1" tx1="dk1" bg2="lt2" tx2="dk2" accent1="accent1" accent2="accent2" accent3="accent3" accent4="accent4" accent5="accent5" accent6="accent6" hlink="hlink" folHlink="folHlink"/>
  <p:sldLayoutIdLst>
    <p:sldLayoutId id="2147486049" r:id="rId1"/>
    <p:sldLayoutId id="2147486050" r:id="rId2"/>
    <p:sldLayoutId id="2147486051" r:id="rId3"/>
    <p:sldLayoutId id="2147486052" r:id="rId4"/>
    <p:sldLayoutId id="2147486053" r:id="rId5"/>
    <p:sldLayoutId id="2147486054" r:id="rId6"/>
    <p:sldLayoutId id="2147486055" r:id="rId7"/>
    <p:sldLayoutId id="2147486056" r:id="rId8"/>
    <p:sldLayoutId id="2147486057" r:id="rId9"/>
    <p:sldLayoutId id="2147486058" r:id="rId10"/>
    <p:sldLayoutId id="2147486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8092540"/>
      </p:ext>
    </p:extLst>
  </p:cSld>
  <p:clrMap bg1="lt1" tx1="dk1" bg2="lt2" tx2="dk2" accent1="accent1" accent2="accent2" accent3="accent3" accent4="accent4" accent5="accent5" accent6="accent6" hlink="hlink" folHlink="folHlink"/>
  <p:sldLayoutIdLst>
    <p:sldLayoutId id="2147486061" r:id="rId1"/>
    <p:sldLayoutId id="2147486062" r:id="rId2"/>
    <p:sldLayoutId id="2147486063" r:id="rId3"/>
    <p:sldLayoutId id="2147486064" r:id="rId4"/>
    <p:sldLayoutId id="2147486065" r:id="rId5"/>
    <p:sldLayoutId id="2147486066" r:id="rId6"/>
    <p:sldLayoutId id="2147486067" r:id="rId7"/>
    <p:sldLayoutId id="2147486068" r:id="rId8"/>
    <p:sldLayoutId id="2147486069" r:id="rId9"/>
    <p:sldLayoutId id="2147486070" r:id="rId10"/>
    <p:sldLayoutId id="2147486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6891482"/>
      </p:ext>
    </p:extLst>
  </p:cSld>
  <p:clrMap bg1="lt1" tx1="dk1" bg2="lt2" tx2="dk2" accent1="accent1" accent2="accent2" accent3="accent3" accent4="accent4" accent5="accent5" accent6="accent6" hlink="hlink" folHlink="folHlink"/>
  <p:sldLayoutIdLst>
    <p:sldLayoutId id="2147486085" r:id="rId1"/>
    <p:sldLayoutId id="2147486086" r:id="rId2"/>
    <p:sldLayoutId id="2147486087" r:id="rId3"/>
    <p:sldLayoutId id="2147486088" r:id="rId4"/>
    <p:sldLayoutId id="2147486089" r:id="rId5"/>
    <p:sldLayoutId id="2147486090" r:id="rId6"/>
    <p:sldLayoutId id="2147486091" r:id="rId7"/>
    <p:sldLayoutId id="2147486092" r:id="rId8"/>
    <p:sldLayoutId id="2147486093" r:id="rId9"/>
    <p:sldLayoutId id="2147486094" r:id="rId10"/>
    <p:sldLayoutId id="2147486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7962973"/>
      </p:ext>
    </p:extLst>
  </p:cSld>
  <p:clrMap bg1="lt1" tx1="dk1" bg2="lt2" tx2="dk2" accent1="accent1" accent2="accent2" accent3="accent3" accent4="accent4" accent5="accent5" accent6="accent6" hlink="hlink" folHlink="folHlink"/>
  <p:sldLayoutIdLst>
    <p:sldLayoutId id="2147486097" r:id="rId1"/>
    <p:sldLayoutId id="2147486098" r:id="rId2"/>
    <p:sldLayoutId id="2147486099" r:id="rId3"/>
    <p:sldLayoutId id="2147486100" r:id="rId4"/>
    <p:sldLayoutId id="2147486101" r:id="rId5"/>
    <p:sldLayoutId id="2147486102" r:id="rId6"/>
    <p:sldLayoutId id="2147486103" r:id="rId7"/>
    <p:sldLayoutId id="2147486104" r:id="rId8"/>
    <p:sldLayoutId id="2147486105" r:id="rId9"/>
    <p:sldLayoutId id="2147486106" r:id="rId10"/>
    <p:sldLayoutId id="2147486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hemeOverride" Target="../theme/themeOverride15.xml"/><Relationship Id="rId4" Type="http://schemas.openxmlformats.org/officeDocument/2006/relationships/hyperlink" Target="https://lamaisondesgardes.com/en/clunys-abbe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4.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4.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4.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4.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4.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9.xml"/><Relationship Id="rId1" Type="http://schemas.openxmlformats.org/officeDocument/2006/relationships/themeOverride" Target="../theme/themeOverride21.xml"/><Relationship Id="rId4" Type="http://schemas.openxmlformats.org/officeDocument/2006/relationships/hyperlink" Target="https://www.gettyimages.com/detail/news-photo/saint-gregory-vii-born-hildebrand-of-sovana-was-pope-from-news-photo/68096743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51.xml"/><Relationship Id="rId1" Type="http://schemas.openxmlformats.org/officeDocument/2006/relationships/themeOverride" Target="../theme/themeOverride22.xml"/><Relationship Id="rId4" Type="http://schemas.openxmlformats.org/officeDocument/2006/relationships/hyperlink" Target="https://www.hopehelps.org/volunteer-appreciation-week-20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8.xml"/><Relationship Id="rId1" Type="http://schemas.openxmlformats.org/officeDocument/2006/relationships/themeOverride" Target="../theme/themeOverride1.xml"/><Relationship Id="rId4" Type="http://schemas.openxmlformats.org/officeDocument/2006/relationships/hyperlink" Target="https://en.wikipedia.org/wiki/Catherine_of_Siena#/media/File:Lesser_Poland_St._Catherine_of_Siena.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607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Corruption in the Medieval Church</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pPr lvl="0"/>
            <a:r>
              <a:rPr lang="en-US" dirty="0"/>
              <a:t>The corruption of the church manifested itself in a number of different ways:</a:t>
            </a:r>
          </a:p>
          <a:p>
            <a:pPr lvl="1"/>
            <a:r>
              <a:rPr lang="en-US" sz="2600" b="1" dirty="0" smtClean="0"/>
              <a:t>Nepotism</a:t>
            </a:r>
            <a:r>
              <a:rPr lang="en-US" sz="2600" dirty="0" smtClean="0"/>
              <a:t> </a:t>
            </a:r>
            <a:r>
              <a:rPr lang="en-US" sz="2600" dirty="0"/>
              <a:t>– giving favors to relatives and friends. </a:t>
            </a:r>
            <a:endParaRPr lang="en-US" sz="2600" dirty="0" smtClean="0"/>
          </a:p>
          <a:p>
            <a:pPr lvl="2"/>
            <a:r>
              <a:rPr lang="en-US" sz="2400" dirty="0" smtClean="0"/>
              <a:t>It </a:t>
            </a:r>
            <a:r>
              <a:rPr lang="en-US" sz="2400" dirty="0"/>
              <a:t>was not uncommon for a major city to </a:t>
            </a:r>
            <a:r>
              <a:rPr lang="en-US" sz="2400" dirty="0" smtClean="0"/>
              <a:t>have, </a:t>
            </a:r>
            <a:r>
              <a:rPr lang="en-US" sz="2400" dirty="0"/>
              <a:t>as a </a:t>
            </a:r>
            <a:r>
              <a:rPr lang="en-US" sz="2400" dirty="0" smtClean="0"/>
              <a:t>bishop, </a:t>
            </a:r>
            <a:r>
              <a:rPr lang="en-US" sz="2400" dirty="0"/>
              <a:t>a nine year old kid who </a:t>
            </a:r>
            <a:r>
              <a:rPr lang="en-US" sz="2400" dirty="0" smtClean="0"/>
              <a:t>happened </a:t>
            </a:r>
            <a:r>
              <a:rPr lang="en-US" sz="2400" dirty="0"/>
              <a:t>to be the illegitimate son of another powerful clergy person. </a:t>
            </a:r>
            <a:endParaRPr lang="en-US" sz="2400" dirty="0" smtClean="0"/>
          </a:p>
          <a:p>
            <a:pPr lvl="2"/>
            <a:r>
              <a:rPr lang="en-US" sz="2400" dirty="0" smtClean="0"/>
              <a:t>So everyone knew that the </a:t>
            </a:r>
            <a:r>
              <a:rPr lang="en-US" sz="2400" dirty="0"/>
              <a:t>alleged spiritual head of </a:t>
            </a:r>
            <a:r>
              <a:rPr lang="en-US" sz="2400" dirty="0" smtClean="0"/>
              <a:t>their area was just </a:t>
            </a:r>
            <a:r>
              <a:rPr lang="en-US" sz="2400" dirty="0"/>
              <a:t>a monetary position. </a:t>
            </a:r>
            <a:endParaRPr lang="en-US" sz="2400" dirty="0" smtClean="0"/>
          </a:p>
          <a:p>
            <a:pPr lvl="2"/>
            <a:r>
              <a:rPr lang="en-US" sz="2400" dirty="0" smtClean="0"/>
              <a:t>Over time, things like this ended up impacting people’s view </a:t>
            </a:r>
            <a:r>
              <a:rPr lang="en-US" sz="2400" dirty="0"/>
              <a:t>of the </a:t>
            </a:r>
            <a:r>
              <a:rPr lang="en-US" sz="2400" dirty="0" smtClean="0"/>
              <a:t>church in a very negative way.</a:t>
            </a:r>
            <a:endParaRPr lang="en-US" sz="1600" dirty="0"/>
          </a:p>
        </p:txBody>
      </p:sp>
      <p:sp>
        <p:nvSpPr>
          <p:cNvPr id="6" name="TextBox 5"/>
          <p:cNvSpPr txBox="1"/>
          <p:nvPr/>
        </p:nvSpPr>
        <p:spPr>
          <a:xfrm>
            <a:off x="0" y="6519446"/>
            <a:ext cx="9144000" cy="523220"/>
          </a:xfrm>
          <a:prstGeom prst="rect">
            <a:avLst/>
          </a:prstGeom>
          <a:noFill/>
        </p:spPr>
        <p:txBody>
          <a:bodyPr wrap="square" rtlCol="0">
            <a:spAutoFit/>
          </a:bodyPr>
          <a:lstStyle/>
          <a:p>
            <a:r>
              <a:rPr lang="en-US" sz="1400" dirty="0">
                <a:solidFill>
                  <a:prstClr val="black"/>
                </a:solidFill>
              </a:rPr>
              <a:t>James White </a:t>
            </a:r>
            <a:r>
              <a:rPr lang="en-US" sz="1400" dirty="0" smtClean="0">
                <a:solidFill>
                  <a:prstClr val="black"/>
                </a:solidFill>
              </a:rPr>
              <a:t>– 2016 Church History Series #43 </a:t>
            </a:r>
            <a:r>
              <a:rPr lang="en-US" sz="1400" dirty="0">
                <a:solidFill>
                  <a:prstClr val="black"/>
                </a:solidFill>
              </a:rPr>
              <a:t>– Holy Roman Empire  </a:t>
            </a:r>
          </a:p>
          <a:p>
            <a:endParaRPr lang="en-US" sz="1400" dirty="0">
              <a:solidFill>
                <a:prstClr val="black"/>
              </a:solidFill>
            </a:endParaRPr>
          </a:p>
        </p:txBody>
      </p:sp>
    </p:spTree>
    <p:extLst>
      <p:ext uri="{BB962C8B-B14F-4D97-AF65-F5344CB8AC3E}">
        <p14:creationId xmlns:p14="http://schemas.microsoft.com/office/powerpoint/2010/main" val="30449168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p:cTn id="20"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Corruption in the Medieval Church</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pPr lvl="0"/>
            <a:r>
              <a:rPr lang="en-US" sz="3000" dirty="0"/>
              <a:t>The corruption of the church manifested itself in a number of different ways:</a:t>
            </a:r>
          </a:p>
          <a:p>
            <a:pPr lvl="1"/>
            <a:r>
              <a:rPr lang="en-US" sz="2800" b="1" dirty="0" smtClean="0"/>
              <a:t>Concubinage</a:t>
            </a:r>
            <a:r>
              <a:rPr lang="en-US" sz="2800" dirty="0" smtClean="0"/>
              <a:t> – </a:t>
            </a:r>
          </a:p>
          <a:p>
            <a:pPr lvl="2"/>
            <a:r>
              <a:rPr lang="en-US" sz="2200" dirty="0"/>
              <a:t>The </a:t>
            </a:r>
            <a:r>
              <a:rPr lang="en-US" sz="2200" dirty="0" smtClean="0"/>
              <a:t>church </a:t>
            </a:r>
            <a:r>
              <a:rPr lang="en-US" sz="2200" dirty="0"/>
              <a:t>insisted on the celibacy of the clergy. This was partly a desire to take the high ascetic ideals of the monastery into the Church at large: a priest, like a monk, should be “married to Christ”, free of the worldly distractions of marriage and family, totally devoted to the kingdom of God.</a:t>
            </a:r>
          </a:p>
          <a:p>
            <a:pPr lvl="2"/>
            <a:r>
              <a:rPr lang="en-US" sz="2200" dirty="0" smtClean="0"/>
              <a:t>But in reality</a:t>
            </a:r>
            <a:r>
              <a:rPr lang="en-US" sz="2200" dirty="0"/>
              <a:t>, </a:t>
            </a:r>
            <a:r>
              <a:rPr lang="en-US" sz="2200" dirty="0" smtClean="0"/>
              <a:t>there </a:t>
            </a:r>
            <a:r>
              <a:rPr lang="en-US" sz="2200" dirty="0"/>
              <a:t>were very few clergy who were actually celibate</a:t>
            </a:r>
            <a:r>
              <a:rPr lang="en-US" sz="2200" dirty="0" smtClean="0"/>
              <a:t>. </a:t>
            </a:r>
            <a:r>
              <a:rPr lang="en-US" sz="2200" dirty="0" smtClean="0"/>
              <a:t>The more powerful among the Spiritual </a:t>
            </a:r>
            <a:r>
              <a:rPr lang="en-US" sz="2200" dirty="0" smtClean="0"/>
              <a:t>leaders </a:t>
            </a:r>
            <a:r>
              <a:rPr lang="en-US" sz="2200" dirty="0" smtClean="0"/>
              <a:t>had </a:t>
            </a:r>
            <a:r>
              <a:rPr lang="en-US" sz="2200" dirty="0"/>
              <a:t>concubines. </a:t>
            </a:r>
          </a:p>
          <a:p>
            <a:pPr lvl="2"/>
            <a:r>
              <a:rPr lang="en-US" sz="2200" dirty="0" smtClean="0"/>
              <a:t>These </a:t>
            </a:r>
            <a:r>
              <a:rPr lang="en-US" sz="2200" dirty="0" smtClean="0"/>
              <a:t>were women </a:t>
            </a:r>
            <a:r>
              <a:rPr lang="en-US" sz="2200" dirty="0" smtClean="0"/>
              <a:t>who would bear their children, take care of their home, but because technically they had taken the vow of celibacy, they could not have the solid foundation of the commitment of marriage.  </a:t>
            </a:r>
          </a:p>
        </p:txBody>
      </p:sp>
      <p:sp>
        <p:nvSpPr>
          <p:cNvPr id="6" name="TextBox 5"/>
          <p:cNvSpPr txBox="1"/>
          <p:nvPr/>
        </p:nvSpPr>
        <p:spPr>
          <a:xfrm>
            <a:off x="0" y="6519446"/>
            <a:ext cx="9144000" cy="523220"/>
          </a:xfrm>
          <a:prstGeom prst="rect">
            <a:avLst/>
          </a:prstGeom>
          <a:noFill/>
        </p:spPr>
        <p:txBody>
          <a:bodyPr wrap="square" rtlCol="0">
            <a:spAutoFit/>
          </a:bodyPr>
          <a:lstStyle/>
          <a:p>
            <a:r>
              <a:rPr lang="en-US" sz="1400" dirty="0">
                <a:solidFill>
                  <a:prstClr val="black"/>
                </a:solidFill>
              </a:rPr>
              <a:t>James White </a:t>
            </a:r>
            <a:r>
              <a:rPr lang="en-US" sz="1400" dirty="0" smtClean="0">
                <a:solidFill>
                  <a:prstClr val="black"/>
                </a:solidFill>
              </a:rPr>
              <a:t>– 2016 Church History Series #43 </a:t>
            </a:r>
            <a:r>
              <a:rPr lang="en-US" sz="1400" dirty="0">
                <a:solidFill>
                  <a:prstClr val="black"/>
                </a:solidFill>
              </a:rPr>
              <a:t>– Holy Roman Empire  </a:t>
            </a:r>
          </a:p>
          <a:p>
            <a:endParaRPr lang="en-US" sz="1400" dirty="0">
              <a:solidFill>
                <a:prstClr val="black"/>
              </a:solidFill>
            </a:endParaRPr>
          </a:p>
        </p:txBody>
      </p:sp>
    </p:spTree>
    <p:extLst>
      <p:ext uri="{BB962C8B-B14F-4D97-AF65-F5344CB8AC3E}">
        <p14:creationId xmlns:p14="http://schemas.microsoft.com/office/powerpoint/2010/main" val="2665950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p:cTn id="20"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Corruption in the Medieval Church</a:t>
            </a:r>
          </a:p>
        </p:txBody>
      </p:sp>
      <p:sp>
        <p:nvSpPr>
          <p:cNvPr id="4" name="Content Placeholder 3"/>
          <p:cNvSpPr>
            <a:spLocks noGrp="1"/>
          </p:cNvSpPr>
          <p:nvPr>
            <p:ph idx="1"/>
          </p:nvPr>
        </p:nvSpPr>
        <p:spPr>
          <a:xfrm>
            <a:off x="266700" y="728246"/>
            <a:ext cx="8610600" cy="5791200"/>
          </a:xfrm>
        </p:spPr>
        <p:txBody>
          <a:bodyPr>
            <a:normAutofit/>
          </a:bodyPr>
          <a:lstStyle/>
          <a:p>
            <a:pPr lvl="0"/>
            <a:r>
              <a:rPr lang="en-US" sz="3000" dirty="0"/>
              <a:t>The corruption of the church manifested itself in a number of different ways:</a:t>
            </a:r>
          </a:p>
          <a:p>
            <a:pPr lvl="1"/>
            <a:r>
              <a:rPr lang="en-US" sz="2800" b="1" dirty="0" smtClean="0"/>
              <a:t>Concubinage</a:t>
            </a:r>
            <a:r>
              <a:rPr lang="en-US" sz="2800" dirty="0" smtClean="0"/>
              <a:t> – </a:t>
            </a:r>
          </a:p>
          <a:p>
            <a:pPr lvl="2"/>
            <a:r>
              <a:rPr lang="en-US" sz="2200" dirty="0" smtClean="0"/>
              <a:t>There </a:t>
            </a:r>
            <a:r>
              <a:rPr lang="en-US" sz="2200" dirty="0" smtClean="0"/>
              <a:t>are </a:t>
            </a:r>
            <a:r>
              <a:rPr lang="en-US" sz="2200" b="1" i="1" dirty="0" smtClean="0"/>
              <a:t>so </a:t>
            </a:r>
            <a:r>
              <a:rPr lang="en-US" sz="2200" b="1" i="1" dirty="0"/>
              <a:t>many </a:t>
            </a:r>
            <a:r>
              <a:rPr lang="en-US" sz="2200" dirty="0"/>
              <a:t>people in history who were illegitimate children of priests and popes. </a:t>
            </a:r>
            <a:endParaRPr lang="en-US" sz="2200" dirty="0" smtClean="0"/>
          </a:p>
          <a:p>
            <a:pPr lvl="2"/>
            <a:r>
              <a:rPr lang="en-US" sz="2200" dirty="0" smtClean="0"/>
              <a:t>Erasmus, for example, </a:t>
            </a:r>
            <a:r>
              <a:rPr lang="en-US" sz="2200" dirty="0"/>
              <a:t>was the illegitimate son of a Roman </a:t>
            </a:r>
            <a:r>
              <a:rPr lang="en-US" sz="2200" dirty="0" smtClean="0"/>
              <a:t>priest. </a:t>
            </a:r>
            <a:endParaRPr lang="en-US" sz="2200" dirty="0" smtClean="0"/>
          </a:p>
          <a:p>
            <a:pPr lvl="2"/>
            <a:r>
              <a:rPr lang="en-US" sz="2200" dirty="0" smtClean="0"/>
              <a:t>So </a:t>
            </a:r>
            <a:r>
              <a:rPr lang="en-US" sz="2200" dirty="0"/>
              <a:t>he had to get a special dispensation to become a priest himself. </a:t>
            </a:r>
            <a:endParaRPr lang="en-US" sz="2200" dirty="0" smtClean="0"/>
          </a:p>
        </p:txBody>
      </p:sp>
      <p:sp>
        <p:nvSpPr>
          <p:cNvPr id="6" name="TextBox 5"/>
          <p:cNvSpPr txBox="1"/>
          <p:nvPr/>
        </p:nvSpPr>
        <p:spPr>
          <a:xfrm>
            <a:off x="0" y="6519446"/>
            <a:ext cx="9144000" cy="523220"/>
          </a:xfrm>
          <a:prstGeom prst="rect">
            <a:avLst/>
          </a:prstGeom>
          <a:noFill/>
        </p:spPr>
        <p:txBody>
          <a:bodyPr wrap="square" rtlCol="0">
            <a:spAutoFit/>
          </a:bodyPr>
          <a:lstStyle/>
          <a:p>
            <a:r>
              <a:rPr lang="en-US" sz="1400" dirty="0">
                <a:solidFill>
                  <a:prstClr val="black"/>
                </a:solidFill>
              </a:rPr>
              <a:t>James White </a:t>
            </a:r>
            <a:r>
              <a:rPr lang="en-US" sz="1400" dirty="0" smtClean="0">
                <a:solidFill>
                  <a:prstClr val="black"/>
                </a:solidFill>
              </a:rPr>
              <a:t>– 2016 Church History Series #43 </a:t>
            </a:r>
            <a:r>
              <a:rPr lang="en-US" sz="1400" dirty="0">
                <a:solidFill>
                  <a:prstClr val="black"/>
                </a:solidFill>
              </a:rPr>
              <a:t>– Holy Roman Empire  </a:t>
            </a:r>
          </a:p>
          <a:p>
            <a:endParaRPr lang="en-US" sz="1400" dirty="0">
              <a:solidFill>
                <a:prstClr val="black"/>
              </a:solidFill>
            </a:endParaRPr>
          </a:p>
        </p:txBody>
      </p:sp>
    </p:spTree>
    <p:extLst>
      <p:ext uri="{BB962C8B-B14F-4D97-AF65-F5344CB8AC3E}">
        <p14:creationId xmlns:p14="http://schemas.microsoft.com/office/powerpoint/2010/main" val="362164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p:cTn id="1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p:cTn id="2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Corruption in the </a:t>
            </a:r>
            <a:r>
              <a:rPr lang="en-US" sz="4000" b="1" dirty="0" smtClean="0"/>
              <a:t>Papacy</a:t>
            </a:r>
            <a:endParaRPr lang="en-US" sz="40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pPr lvl="0"/>
            <a:r>
              <a:rPr lang="en-US" dirty="0"/>
              <a:t>The </a:t>
            </a:r>
            <a:r>
              <a:rPr lang="en-US" b="1" i="1" dirty="0"/>
              <a:t>real </a:t>
            </a:r>
            <a:r>
              <a:rPr lang="en-US" dirty="0"/>
              <a:t>dark ages occurred </a:t>
            </a:r>
            <a:r>
              <a:rPr lang="en-US" dirty="0" smtClean="0"/>
              <a:t>within the papacy from AD 901–1046. Because of the level of papal debauchery during this period, some refer to it as </a:t>
            </a:r>
            <a:r>
              <a:rPr lang="en-US" dirty="0"/>
              <a:t>the </a:t>
            </a:r>
            <a:r>
              <a:rPr lang="en-US" b="1" dirty="0"/>
              <a:t>Pornocracy</a:t>
            </a:r>
            <a:r>
              <a:rPr lang="en-US" dirty="0"/>
              <a:t>. </a:t>
            </a:r>
            <a:endParaRPr lang="en-US" dirty="0" smtClean="0"/>
          </a:p>
          <a:p>
            <a:pPr lvl="0"/>
            <a:r>
              <a:rPr lang="en-US" dirty="0" smtClean="0"/>
              <a:t>It </a:t>
            </a:r>
            <a:r>
              <a:rPr lang="en-US" dirty="0"/>
              <a:t>is difficult to express the depth to which the papacy sunk at this time. </a:t>
            </a:r>
            <a:endParaRPr lang="en-US" dirty="0" smtClean="0"/>
          </a:p>
          <a:p>
            <a:pPr lvl="0"/>
            <a:r>
              <a:rPr lang="en-US" dirty="0" smtClean="0"/>
              <a:t>It </a:t>
            </a:r>
            <a:r>
              <a:rPr lang="en-US" dirty="0"/>
              <a:t>was controlled at times by women of uncontrolled lusts and sexual debauchery who installed and deposed popes at their whim. </a:t>
            </a:r>
            <a:endParaRPr lang="en-US" dirty="0" smtClean="0"/>
          </a:p>
          <a:p>
            <a:pPr lvl="0"/>
            <a:r>
              <a:rPr lang="en-US" dirty="0" smtClean="0"/>
              <a:t>At </a:t>
            </a:r>
            <a:r>
              <a:rPr lang="en-US" dirty="0"/>
              <a:t>other times it was controlled by wealth or political intrigue. </a:t>
            </a:r>
          </a:p>
          <a:p>
            <a:pPr lvl="0"/>
            <a:r>
              <a:rPr lang="en-US" dirty="0"/>
              <a:t>And almost every single person who occupied the </a:t>
            </a:r>
            <a:r>
              <a:rPr lang="en-US" dirty="0" smtClean="0"/>
              <a:t>“chair </a:t>
            </a:r>
            <a:r>
              <a:rPr lang="en-US" dirty="0"/>
              <a:t>of </a:t>
            </a:r>
            <a:r>
              <a:rPr lang="en-US" dirty="0" smtClean="0"/>
              <a:t>Peter” </a:t>
            </a:r>
            <a:r>
              <a:rPr lang="en-US" dirty="0"/>
              <a:t>at this time was, by any biblical standard, an utter non-Christian</a:t>
            </a:r>
            <a:r>
              <a:rPr lang="en-US" dirty="0" smtClean="0"/>
              <a:t>.</a:t>
            </a:r>
            <a:endParaRPr lang="en-US" dirty="0"/>
          </a:p>
        </p:txBody>
      </p:sp>
      <p:sp>
        <p:nvSpPr>
          <p:cNvPr id="6" name="TextBox 5"/>
          <p:cNvSpPr txBox="1"/>
          <p:nvPr/>
        </p:nvSpPr>
        <p:spPr>
          <a:xfrm>
            <a:off x="0" y="6519446"/>
            <a:ext cx="9144000" cy="523220"/>
          </a:xfrm>
          <a:prstGeom prst="rect">
            <a:avLst/>
          </a:prstGeom>
          <a:noFill/>
        </p:spPr>
        <p:txBody>
          <a:bodyPr wrap="square" rtlCol="0">
            <a:spAutoFit/>
          </a:bodyPr>
          <a:lstStyle/>
          <a:p>
            <a:r>
              <a:rPr lang="en-US" sz="1400" dirty="0">
                <a:solidFill>
                  <a:prstClr val="black"/>
                </a:solidFill>
              </a:rPr>
              <a:t>James White </a:t>
            </a:r>
            <a:r>
              <a:rPr lang="en-US" sz="1400" dirty="0" smtClean="0">
                <a:solidFill>
                  <a:prstClr val="black"/>
                </a:solidFill>
              </a:rPr>
              <a:t>– 2016 Church History Series #43 </a:t>
            </a:r>
            <a:r>
              <a:rPr lang="en-US" sz="1400" dirty="0">
                <a:solidFill>
                  <a:prstClr val="black"/>
                </a:solidFill>
              </a:rPr>
              <a:t>– Holy Roman Empire  </a:t>
            </a:r>
          </a:p>
          <a:p>
            <a:endParaRPr lang="en-US" sz="1400" dirty="0">
              <a:solidFill>
                <a:prstClr val="black"/>
              </a:solidFill>
            </a:endParaRPr>
          </a:p>
        </p:txBody>
      </p:sp>
    </p:spTree>
    <p:extLst>
      <p:ext uri="{BB962C8B-B14F-4D97-AF65-F5344CB8AC3E}">
        <p14:creationId xmlns:p14="http://schemas.microsoft.com/office/powerpoint/2010/main" val="13289197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Corruption in the </a:t>
            </a:r>
            <a:r>
              <a:rPr lang="en-US" sz="4000" b="1" dirty="0" smtClean="0"/>
              <a:t>Papacy</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pPr lvl="0"/>
            <a:r>
              <a:rPr lang="en-US" dirty="0" smtClean="0"/>
              <a:t>Perhaps one of the </a:t>
            </a:r>
            <a:r>
              <a:rPr lang="en-US" dirty="0"/>
              <a:t>worst </a:t>
            </a:r>
            <a:r>
              <a:rPr lang="en-US" dirty="0" smtClean="0"/>
              <a:t>examples </a:t>
            </a:r>
            <a:r>
              <a:rPr lang="en-US" dirty="0"/>
              <a:t>of this is found in John XII </a:t>
            </a:r>
            <a:r>
              <a:rPr lang="en-US" dirty="0" smtClean="0"/>
              <a:t>(AD 955-963</a:t>
            </a:r>
            <a:r>
              <a:rPr lang="en-US" dirty="0"/>
              <a:t>).  He became pope at the ripe old age of 18. According to Phillip Schaff: </a:t>
            </a:r>
          </a:p>
          <a:p>
            <a:pPr lvl="1"/>
            <a:r>
              <a:rPr lang="en-US" i="1" dirty="0">
                <a:latin typeface="Cambria" panose="02040503050406030204" pitchFamily="18" charset="0"/>
                <a:ea typeface="Cambria" panose="02040503050406030204" pitchFamily="18" charset="0"/>
              </a:rPr>
              <a:t>He was one of the most immoral and wicked popes, ranking with Benedict </a:t>
            </a:r>
            <a:r>
              <a:rPr lang="en-US" i="1" dirty="0" smtClean="0">
                <a:latin typeface="Cambria" panose="02040503050406030204" pitchFamily="18" charset="0"/>
                <a:ea typeface="Cambria" panose="02040503050406030204" pitchFamily="18" charset="0"/>
              </a:rPr>
              <a:t>IX, </a:t>
            </a:r>
            <a:r>
              <a:rPr lang="en-US" i="1" dirty="0">
                <a:latin typeface="Cambria" panose="02040503050406030204" pitchFamily="18" charset="0"/>
                <a:ea typeface="Cambria" panose="02040503050406030204" pitchFamily="18" charset="0"/>
              </a:rPr>
              <a:t>John </a:t>
            </a:r>
            <a:r>
              <a:rPr lang="en-US" i="1" dirty="0" smtClean="0">
                <a:latin typeface="Cambria" panose="02040503050406030204" pitchFamily="18" charset="0"/>
                <a:ea typeface="Cambria" panose="02040503050406030204" pitchFamily="18" charset="0"/>
              </a:rPr>
              <a:t>XXIII, </a:t>
            </a:r>
            <a:r>
              <a:rPr lang="en-US" i="1" dirty="0">
                <a:latin typeface="Cambria" panose="02040503050406030204" pitchFamily="18" charset="0"/>
                <a:ea typeface="Cambria" panose="02040503050406030204" pitchFamily="18" charset="0"/>
              </a:rPr>
              <a:t>and Alexander VI. He was charged by a Roman Synod, no one contradicting, with almost every crime of which depraved human nature is capable, and deposed as a monster of </a:t>
            </a:r>
            <a:r>
              <a:rPr lang="en-US" i="1" dirty="0" smtClean="0">
                <a:latin typeface="Cambria" panose="02040503050406030204" pitchFamily="18" charset="0"/>
                <a:ea typeface="Cambria" panose="02040503050406030204" pitchFamily="18" charset="0"/>
              </a:rPr>
              <a:t>iniquity</a:t>
            </a:r>
            <a:r>
              <a:rPr lang="en-US" i="1" dirty="0" smtClean="0">
                <a:latin typeface="Cambria" panose="02040503050406030204" pitchFamily="18" charset="0"/>
                <a:ea typeface="Cambria" panose="02040503050406030204" pitchFamily="18" charset="0"/>
              </a:rPr>
              <a:t>…</a:t>
            </a:r>
            <a:endParaRPr lang="en-US" i="1" dirty="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523220"/>
          </a:xfrm>
          <a:prstGeom prst="rect">
            <a:avLst/>
          </a:prstGeom>
          <a:noFill/>
        </p:spPr>
        <p:txBody>
          <a:bodyPr wrap="square" rtlCol="0">
            <a:spAutoFit/>
          </a:bodyPr>
          <a:lstStyle/>
          <a:p>
            <a:r>
              <a:rPr lang="en-US" sz="1400" dirty="0">
                <a:solidFill>
                  <a:prstClr val="black"/>
                </a:solidFill>
              </a:rPr>
              <a:t>James White </a:t>
            </a:r>
            <a:r>
              <a:rPr lang="en-US" sz="1400" dirty="0" smtClean="0">
                <a:solidFill>
                  <a:prstClr val="black"/>
                </a:solidFill>
              </a:rPr>
              <a:t>– 2016 Church History Series #43 </a:t>
            </a:r>
            <a:r>
              <a:rPr lang="en-US" sz="1400" dirty="0">
                <a:solidFill>
                  <a:prstClr val="black"/>
                </a:solidFill>
              </a:rPr>
              <a:t>– Holy Roman Empire  </a:t>
            </a:r>
          </a:p>
          <a:p>
            <a:endParaRPr lang="en-US" sz="1400" dirty="0">
              <a:solidFill>
                <a:prstClr val="black"/>
              </a:solidFill>
            </a:endParaRPr>
          </a:p>
        </p:txBody>
      </p:sp>
    </p:spTree>
    <p:extLst>
      <p:ext uri="{BB962C8B-B14F-4D97-AF65-F5344CB8AC3E}">
        <p14:creationId xmlns:p14="http://schemas.microsoft.com/office/powerpoint/2010/main" val="42905552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Corruption in the </a:t>
            </a:r>
            <a:r>
              <a:rPr lang="en-US" sz="4000" b="1" dirty="0" smtClean="0"/>
              <a:t>Papacy</a:t>
            </a:r>
            <a:endParaRPr lang="en-US" sz="40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Perhaps one of the worst examples of this is found in John XII (AD 955-963).  He became pope at the ripe old age of 18. According to Phillip Schaff: </a:t>
            </a:r>
          </a:p>
          <a:p>
            <a:pPr lvl="1"/>
            <a:r>
              <a:rPr lang="en-US" i="1" dirty="0" smtClean="0">
                <a:latin typeface="Cambria" panose="02040503050406030204" pitchFamily="18" charset="0"/>
                <a:ea typeface="Cambria" panose="02040503050406030204" pitchFamily="18" charset="0"/>
              </a:rPr>
              <a:t>Among the charges of the Synod against him were that he appeared constantly armed with sword, lance, helmet, and breastplate … that he had mutilated a priest, that he had set houses on fire, like Nero, that he had committed homicide and adultery, had violated virgins and widows high and low, lived with his father’s mistress, converted the pontifical palace into a brothel, drank to the health of the devil, and invoked at the gambling-table the help of Jupiter and Venus and other heathen demons! The </a:t>
            </a:r>
            <a:r>
              <a:rPr lang="en-US" i="1" dirty="0">
                <a:latin typeface="Cambria" panose="02040503050406030204" pitchFamily="18" charset="0"/>
                <a:ea typeface="Cambria" panose="02040503050406030204" pitchFamily="18" charset="0"/>
              </a:rPr>
              <a:t>emperor </a:t>
            </a:r>
            <a:r>
              <a:rPr lang="en-US" i="1" dirty="0" err="1">
                <a:latin typeface="Cambria" panose="02040503050406030204" pitchFamily="18" charset="0"/>
                <a:ea typeface="Cambria" panose="02040503050406030204" pitchFamily="18" charset="0"/>
              </a:rPr>
              <a:t>Otho</a:t>
            </a:r>
            <a:r>
              <a:rPr lang="en-US" i="1" dirty="0">
                <a:latin typeface="Cambria" panose="02040503050406030204" pitchFamily="18" charset="0"/>
                <a:ea typeface="Cambria" panose="02040503050406030204" pitchFamily="18" charset="0"/>
              </a:rPr>
              <a:t> would not believe these enormities until </a:t>
            </a:r>
            <a:r>
              <a:rPr lang="en-US" i="1" dirty="0" smtClean="0">
                <a:latin typeface="Cambria" panose="02040503050406030204" pitchFamily="18" charset="0"/>
                <a:ea typeface="Cambria" panose="02040503050406030204" pitchFamily="18" charset="0"/>
              </a:rPr>
              <a:t>they </a:t>
            </a:r>
            <a:r>
              <a:rPr lang="en-US" i="1" dirty="0">
                <a:latin typeface="Cambria" panose="02040503050406030204" pitchFamily="18" charset="0"/>
                <a:ea typeface="Cambria" panose="02040503050406030204" pitchFamily="18" charset="0"/>
              </a:rPr>
              <a:t>were proven, but the bishops </a:t>
            </a:r>
            <a:r>
              <a:rPr lang="en-US" i="1" dirty="0" smtClean="0">
                <a:latin typeface="Cambria" panose="02040503050406030204" pitchFamily="18" charset="0"/>
                <a:ea typeface="Cambria" panose="02040503050406030204" pitchFamily="18" charset="0"/>
              </a:rPr>
              <a:t>replied </a:t>
            </a:r>
            <a:r>
              <a:rPr lang="en-US" i="1" dirty="0">
                <a:latin typeface="Cambria" panose="02040503050406030204" pitchFamily="18" charset="0"/>
                <a:ea typeface="Cambria" panose="02040503050406030204" pitchFamily="18" charset="0"/>
              </a:rPr>
              <a:t>that they were matters of public notoriety requiring no proof. </a:t>
            </a:r>
            <a:r>
              <a:rPr lang="en-US" i="1" dirty="0" smtClean="0">
                <a:latin typeface="Cambria" panose="02040503050406030204" pitchFamily="18" charset="0"/>
                <a:ea typeface="Cambria" panose="02040503050406030204" pitchFamily="18" charset="0"/>
              </a:rPr>
              <a:t>(</a:t>
            </a:r>
            <a:r>
              <a:rPr lang="en-US" i="1" dirty="0">
                <a:latin typeface="Cambria" panose="02040503050406030204" pitchFamily="18" charset="0"/>
                <a:ea typeface="Cambria" panose="02040503050406030204" pitchFamily="18" charset="0"/>
              </a:rPr>
              <a:t>Schaff, Philip. History Of The Christian </a:t>
            </a:r>
            <a:r>
              <a:rPr lang="en-US" i="1" dirty="0" smtClean="0">
                <a:latin typeface="Cambria" panose="02040503050406030204" pitchFamily="18" charset="0"/>
                <a:ea typeface="Cambria" panose="02040503050406030204" pitchFamily="18" charset="0"/>
              </a:rPr>
              <a:t>Church; Volume IV, Chapter 4.63)</a:t>
            </a:r>
            <a:endParaRPr lang="en-US" i="1" dirty="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523220"/>
          </a:xfrm>
          <a:prstGeom prst="rect">
            <a:avLst/>
          </a:prstGeom>
          <a:noFill/>
        </p:spPr>
        <p:txBody>
          <a:bodyPr wrap="square" rtlCol="0">
            <a:spAutoFit/>
          </a:bodyPr>
          <a:lstStyle/>
          <a:p>
            <a:r>
              <a:rPr lang="en-US" sz="1400" dirty="0">
                <a:solidFill>
                  <a:prstClr val="black"/>
                </a:solidFill>
              </a:rPr>
              <a:t>James White </a:t>
            </a:r>
            <a:r>
              <a:rPr lang="en-US" sz="1400" dirty="0" smtClean="0">
                <a:solidFill>
                  <a:prstClr val="black"/>
                </a:solidFill>
              </a:rPr>
              <a:t>– 2016 Church History Series #43 </a:t>
            </a:r>
            <a:r>
              <a:rPr lang="en-US" sz="1400" dirty="0">
                <a:solidFill>
                  <a:prstClr val="black"/>
                </a:solidFill>
              </a:rPr>
              <a:t>– Holy Roman Empire  </a:t>
            </a:r>
          </a:p>
          <a:p>
            <a:endParaRPr lang="en-US" sz="1400" dirty="0">
              <a:solidFill>
                <a:prstClr val="black"/>
              </a:solidFill>
            </a:endParaRPr>
          </a:p>
        </p:txBody>
      </p:sp>
    </p:spTree>
    <p:extLst>
      <p:ext uri="{BB962C8B-B14F-4D97-AF65-F5344CB8AC3E}">
        <p14:creationId xmlns:p14="http://schemas.microsoft.com/office/powerpoint/2010/main" val="31369749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Corruption in the </a:t>
            </a:r>
            <a:r>
              <a:rPr lang="en-US" sz="4000" b="1" dirty="0" smtClean="0"/>
              <a:t>Papacy</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pPr lvl="0"/>
            <a:r>
              <a:rPr lang="en-US" sz="3200" dirty="0" smtClean="0"/>
              <a:t>Ninety </a:t>
            </a:r>
            <a:r>
              <a:rPr lang="en-US" sz="3200" dirty="0"/>
              <a:t>years later a 12 year old boy was made pope as a result of a mere monetary deal made by two families who controlled the papacy, taking the name </a:t>
            </a:r>
            <a:r>
              <a:rPr lang="en-US" sz="3200" b="1" dirty="0"/>
              <a:t>Benedict IX</a:t>
            </a:r>
            <a:r>
              <a:rPr lang="en-US" sz="3200" dirty="0"/>
              <a:t>. </a:t>
            </a:r>
            <a:endParaRPr lang="en-US" sz="3200" dirty="0" smtClean="0"/>
          </a:p>
          <a:p>
            <a:pPr lvl="0"/>
            <a:r>
              <a:rPr lang="en-US" sz="3200" dirty="0" smtClean="0"/>
              <a:t>This </a:t>
            </a:r>
            <a:r>
              <a:rPr lang="en-US" sz="3200" dirty="0"/>
              <a:t>youth grew worse with his passing years, committed murder and adultery in broad daylight, </a:t>
            </a:r>
            <a:r>
              <a:rPr lang="en-US" sz="3200" dirty="0" smtClean="0"/>
              <a:t>and was impervious </a:t>
            </a:r>
            <a:r>
              <a:rPr lang="en-US" sz="3200" dirty="0"/>
              <a:t>to prosecution, </a:t>
            </a:r>
            <a:r>
              <a:rPr lang="en-US" sz="3200" dirty="0" smtClean="0"/>
              <a:t>because </a:t>
            </a:r>
            <a:r>
              <a:rPr lang="en-US" sz="3200" dirty="0"/>
              <a:t>his brother was patrician of the city. </a:t>
            </a:r>
            <a:endParaRPr lang="en-US" sz="3200" dirty="0" smtClean="0"/>
          </a:p>
          <a:p>
            <a:pPr lvl="0"/>
            <a:r>
              <a:rPr lang="en-US" sz="3200" dirty="0" smtClean="0"/>
              <a:t>He </a:t>
            </a:r>
            <a:r>
              <a:rPr lang="en-US" sz="3200" dirty="0"/>
              <a:t>was guilty of every kind of crime including theft and rape, was expelled from the city only to return to take up his position again. </a:t>
            </a:r>
            <a:endParaRPr lang="en-US" sz="3200" dirty="0" smtClean="0"/>
          </a:p>
        </p:txBody>
      </p:sp>
      <p:sp>
        <p:nvSpPr>
          <p:cNvPr id="6" name="TextBox 5"/>
          <p:cNvSpPr txBox="1"/>
          <p:nvPr/>
        </p:nvSpPr>
        <p:spPr>
          <a:xfrm>
            <a:off x="0" y="6519446"/>
            <a:ext cx="9144000" cy="523220"/>
          </a:xfrm>
          <a:prstGeom prst="rect">
            <a:avLst/>
          </a:prstGeom>
          <a:noFill/>
        </p:spPr>
        <p:txBody>
          <a:bodyPr wrap="square" rtlCol="0">
            <a:spAutoFit/>
          </a:bodyPr>
          <a:lstStyle/>
          <a:p>
            <a:r>
              <a:rPr lang="en-US" sz="1400" dirty="0">
                <a:solidFill>
                  <a:prstClr val="black"/>
                </a:solidFill>
              </a:rPr>
              <a:t>James White </a:t>
            </a:r>
            <a:r>
              <a:rPr lang="en-US" sz="1400" dirty="0" smtClean="0">
                <a:solidFill>
                  <a:prstClr val="black"/>
                </a:solidFill>
              </a:rPr>
              <a:t>– 2016 Church History Series #43 </a:t>
            </a:r>
            <a:r>
              <a:rPr lang="en-US" sz="1400" dirty="0">
                <a:solidFill>
                  <a:prstClr val="black"/>
                </a:solidFill>
              </a:rPr>
              <a:t>– Holy Roman Empire  </a:t>
            </a:r>
          </a:p>
          <a:p>
            <a:endParaRPr lang="en-US" sz="1400" dirty="0">
              <a:solidFill>
                <a:prstClr val="black"/>
              </a:solidFill>
            </a:endParaRPr>
          </a:p>
        </p:txBody>
      </p:sp>
    </p:spTree>
    <p:extLst>
      <p:ext uri="{BB962C8B-B14F-4D97-AF65-F5344CB8AC3E}">
        <p14:creationId xmlns:p14="http://schemas.microsoft.com/office/powerpoint/2010/main" val="18302365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Corruption in the </a:t>
            </a:r>
            <a:r>
              <a:rPr lang="en-US" sz="4000" b="1" dirty="0" smtClean="0"/>
              <a:t>Papacy</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pPr lvl="0"/>
            <a:r>
              <a:rPr lang="en-US" sz="3200" dirty="0" smtClean="0"/>
              <a:t>After </a:t>
            </a:r>
            <a:r>
              <a:rPr lang="en-US" sz="3200" dirty="0"/>
              <a:t>he had emptied the papal treasury of everything he could </a:t>
            </a:r>
            <a:r>
              <a:rPr lang="en-US" sz="3200" dirty="0" smtClean="0"/>
              <a:t>find, he </a:t>
            </a:r>
            <a:r>
              <a:rPr lang="en-US" sz="3200" dirty="0"/>
              <a:t>sold the papacy for </a:t>
            </a:r>
            <a:r>
              <a:rPr lang="en-US" sz="3200" dirty="0" smtClean="0"/>
              <a:t>a thousand </a:t>
            </a:r>
            <a:r>
              <a:rPr lang="en-US" sz="3200" dirty="0"/>
              <a:t>pounds of silver to an arch-presbyter in </a:t>
            </a:r>
            <a:r>
              <a:rPr lang="en-US" sz="3200" dirty="0" smtClean="0"/>
              <a:t>1045. </a:t>
            </a:r>
          </a:p>
          <a:p>
            <a:pPr lvl="0"/>
            <a:r>
              <a:rPr lang="en-US" sz="3200" dirty="0" smtClean="0"/>
              <a:t>In </a:t>
            </a:r>
            <a:r>
              <a:rPr lang="en-US" sz="3200" dirty="0"/>
              <a:t>1047 he came back, </a:t>
            </a:r>
            <a:r>
              <a:rPr lang="en-US" sz="3200" dirty="0" smtClean="0"/>
              <a:t>regretting </a:t>
            </a:r>
            <a:r>
              <a:rPr lang="en-US" sz="3200" dirty="0"/>
              <a:t>the deal he had made, and sat as pope for </a:t>
            </a:r>
            <a:r>
              <a:rPr lang="en-US" sz="3200" b="1" i="1" dirty="0"/>
              <a:t>another</a:t>
            </a:r>
            <a:r>
              <a:rPr lang="en-US" sz="3200" dirty="0"/>
              <a:t> year until 1048 when the people of Rome finally kicked him out for good.</a:t>
            </a:r>
          </a:p>
          <a:p>
            <a:pPr lvl="0"/>
            <a:r>
              <a:rPr lang="en-US" sz="3200" dirty="0"/>
              <a:t>With this kind of history how can anyone claim a continuous line of popes from Peter? </a:t>
            </a:r>
          </a:p>
        </p:txBody>
      </p:sp>
      <p:sp>
        <p:nvSpPr>
          <p:cNvPr id="6" name="TextBox 5"/>
          <p:cNvSpPr txBox="1"/>
          <p:nvPr/>
        </p:nvSpPr>
        <p:spPr>
          <a:xfrm>
            <a:off x="0" y="6519446"/>
            <a:ext cx="9144000" cy="523220"/>
          </a:xfrm>
          <a:prstGeom prst="rect">
            <a:avLst/>
          </a:prstGeom>
          <a:noFill/>
        </p:spPr>
        <p:txBody>
          <a:bodyPr wrap="square" rtlCol="0">
            <a:spAutoFit/>
          </a:bodyPr>
          <a:lstStyle/>
          <a:p>
            <a:r>
              <a:rPr lang="en-US" sz="1400" dirty="0">
                <a:solidFill>
                  <a:prstClr val="black"/>
                </a:solidFill>
              </a:rPr>
              <a:t>James White </a:t>
            </a:r>
            <a:r>
              <a:rPr lang="en-US" sz="1400" dirty="0" smtClean="0">
                <a:solidFill>
                  <a:prstClr val="black"/>
                </a:solidFill>
              </a:rPr>
              <a:t>– 2016 Church History Series #43 </a:t>
            </a:r>
            <a:r>
              <a:rPr lang="en-US" sz="1400" dirty="0">
                <a:solidFill>
                  <a:prstClr val="black"/>
                </a:solidFill>
              </a:rPr>
              <a:t>– Holy Roman Empire  </a:t>
            </a:r>
          </a:p>
          <a:p>
            <a:endParaRPr lang="en-US" sz="1400" dirty="0">
              <a:solidFill>
                <a:prstClr val="black"/>
              </a:solidFill>
            </a:endParaRPr>
          </a:p>
        </p:txBody>
      </p:sp>
    </p:spTree>
    <p:extLst>
      <p:ext uri="{BB962C8B-B14F-4D97-AF65-F5344CB8AC3E}">
        <p14:creationId xmlns:p14="http://schemas.microsoft.com/office/powerpoint/2010/main" val="2293831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https://lamaisondesgardes.com/en/clunys-abbey</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0"/>
            <a:ext cx="9144000" cy="1447800"/>
          </a:xfrm>
          <a:effectLst/>
        </p:spPr>
        <p:txBody>
          <a:bodyPr>
            <a:noAutofit/>
          </a:bodyPr>
          <a:lstStyle/>
          <a:p>
            <a:r>
              <a:rPr lang="en-US" sz="5400" b="1" dirty="0">
                <a:solidFill>
                  <a:schemeClr val="bg1"/>
                </a:solidFill>
                <a:effectLst>
                  <a:glow rad="139700">
                    <a:srgbClr val="C00000">
                      <a:alpha val="40000"/>
                    </a:srgbClr>
                  </a:glow>
                  <a:outerShdw blurRad="114300" dist="38100" dir="13500000" algn="br" rotWithShape="0">
                    <a:prstClr val="black"/>
                  </a:outerShdw>
                </a:effectLst>
              </a:rPr>
              <a:t>Attempts at </a:t>
            </a:r>
            <a:r>
              <a:rPr lang="en-US" sz="5400" b="1" dirty="0" smtClean="0">
                <a:solidFill>
                  <a:schemeClr val="bg1"/>
                </a:solidFill>
                <a:effectLst>
                  <a:glow rad="139700">
                    <a:srgbClr val="C00000">
                      <a:alpha val="40000"/>
                    </a:srgbClr>
                  </a:glow>
                  <a:outerShdw blurRad="114300" dist="38100" dir="13500000" algn="br" rotWithShape="0">
                    <a:prstClr val="black"/>
                  </a:outerShdw>
                </a:effectLst>
              </a:rPr>
              <a:t>Reform in the</a:t>
            </a:r>
            <a:br>
              <a:rPr lang="en-US" sz="5400" b="1" dirty="0" smtClean="0">
                <a:solidFill>
                  <a:schemeClr val="bg1"/>
                </a:solidFill>
                <a:effectLst>
                  <a:glow rad="139700">
                    <a:srgbClr val="C00000">
                      <a:alpha val="40000"/>
                    </a:srgbClr>
                  </a:glow>
                  <a:outerShdw blurRad="114300" dist="38100" dir="13500000" algn="br" rotWithShape="0">
                    <a:prstClr val="black"/>
                  </a:outerShdw>
                </a:effectLst>
              </a:rPr>
            </a:br>
            <a:r>
              <a:rPr lang="en-US" sz="5400" b="1" dirty="0" smtClean="0">
                <a:solidFill>
                  <a:schemeClr val="bg1"/>
                </a:solidFill>
                <a:effectLst>
                  <a:glow rad="139700">
                    <a:srgbClr val="C00000">
                      <a:alpha val="40000"/>
                    </a:srgbClr>
                  </a:glow>
                  <a:outerShdw blurRad="114300" dist="38100" dir="13500000" algn="br" rotWithShape="0">
                    <a:prstClr val="black"/>
                  </a:outerShdw>
                </a:effectLst>
              </a:rPr>
              <a:t>Medieval Church</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
        <p:nvSpPr>
          <p:cNvPr id="2" name="TextBox 1"/>
          <p:cNvSpPr txBox="1"/>
          <p:nvPr/>
        </p:nvSpPr>
        <p:spPr>
          <a:xfrm>
            <a:off x="117556" y="6060013"/>
            <a:ext cx="4225844" cy="400110"/>
          </a:xfrm>
          <a:prstGeom prst="rect">
            <a:avLst/>
          </a:prstGeom>
          <a:noFill/>
        </p:spPr>
        <p:txBody>
          <a:bodyPr wrap="square" rtlCol="0">
            <a:spAutoFit/>
          </a:bodyPr>
          <a:lstStyle/>
          <a:p>
            <a:r>
              <a:rPr lang="en-US" sz="2000" b="1" dirty="0" err="1" smtClean="0">
                <a:solidFill>
                  <a:prstClr val="white"/>
                </a:solidFill>
              </a:rPr>
              <a:t>Cluney’s</a:t>
            </a:r>
            <a:r>
              <a:rPr lang="en-US" sz="2000" b="1" dirty="0" smtClean="0">
                <a:solidFill>
                  <a:prstClr val="white"/>
                </a:solidFill>
              </a:rPr>
              <a:t> Abbey in Cluny, France</a:t>
            </a:r>
            <a:endParaRPr lang="en-US" sz="2000" b="1" dirty="0">
              <a:solidFill>
                <a:prstClr val="white"/>
              </a:solidFill>
            </a:endParaRPr>
          </a:p>
        </p:txBody>
      </p:sp>
    </p:spTree>
    <p:extLst>
      <p:ext uri="{BB962C8B-B14F-4D97-AF65-F5344CB8AC3E}">
        <p14:creationId xmlns:p14="http://schemas.microsoft.com/office/powerpoint/2010/main" val="18847108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Attempts at Reform</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pPr lvl="0"/>
            <a:r>
              <a:rPr lang="en-US" dirty="0" smtClean="0"/>
              <a:t>A religious reform movement began in around AD 910 in Cluny, France</a:t>
            </a:r>
            <a:r>
              <a:rPr lang="en-US" dirty="0" smtClean="0"/>
              <a:t>. </a:t>
            </a:r>
          </a:p>
          <a:p>
            <a:pPr lvl="0"/>
            <a:r>
              <a:rPr lang="en-US" dirty="0" smtClean="0"/>
              <a:t>A monastery was started there with the intent of bringing reform to monastic practices by returning to the Rule first set forth by Benedict.</a:t>
            </a:r>
            <a:endParaRPr lang="en-US" dirty="0" smtClean="0"/>
          </a:p>
          <a:p>
            <a:pPr lvl="0"/>
            <a:r>
              <a:rPr lang="en-US" dirty="0" smtClean="0"/>
              <a:t>This monastery was </a:t>
            </a:r>
            <a:r>
              <a:rPr lang="en-US" dirty="0"/>
              <a:t>led by a series of able and high-minded abbots </a:t>
            </a:r>
            <a:r>
              <a:rPr lang="en-US" dirty="0" smtClean="0"/>
              <a:t>who, over a period of two hundred years, turned </a:t>
            </a:r>
            <a:r>
              <a:rPr lang="en-US" dirty="0"/>
              <a:t>Cluny into the center of a vast monastic </a:t>
            </a:r>
            <a:r>
              <a:rPr lang="en-US" dirty="0" smtClean="0"/>
              <a:t>reform.</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(pp. 328-329)</a:t>
            </a:r>
            <a:endParaRPr lang="en-US" sz="1400" dirty="0">
              <a:solidFill>
                <a:prstClr val="black"/>
              </a:solidFill>
            </a:endParaRPr>
          </a:p>
        </p:txBody>
      </p:sp>
    </p:spTree>
    <p:extLst>
      <p:ext uri="{BB962C8B-B14F-4D97-AF65-F5344CB8AC3E}">
        <p14:creationId xmlns:p14="http://schemas.microsoft.com/office/powerpoint/2010/main" val="834963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lnSpcReduction="10000"/>
          </a:bodyPr>
          <a:lstStyle/>
          <a:p>
            <a:r>
              <a:rPr lang="en-US" dirty="0">
                <a:solidFill>
                  <a:prstClr val="black"/>
                </a:solidFill>
              </a:rPr>
              <a:t>One of the most influential figures in Western monasticism was </a:t>
            </a:r>
            <a:r>
              <a:rPr lang="en-US" dirty="0" smtClean="0">
                <a:solidFill>
                  <a:prstClr val="black"/>
                </a:solidFill>
              </a:rPr>
              <a:t>Benedict </a:t>
            </a:r>
            <a:r>
              <a:rPr lang="en-US" dirty="0">
                <a:solidFill>
                  <a:prstClr val="black"/>
                </a:solidFill>
              </a:rPr>
              <a:t>of Nursia</a:t>
            </a:r>
            <a:r>
              <a:rPr lang="en-US" dirty="0" smtClean="0">
                <a:solidFill>
                  <a:prstClr val="black"/>
                </a:solidFill>
              </a:rPr>
              <a:t>. </a:t>
            </a:r>
          </a:p>
          <a:p>
            <a:r>
              <a:rPr lang="en-US" dirty="0" smtClean="0">
                <a:solidFill>
                  <a:prstClr val="black"/>
                </a:solidFill>
              </a:rPr>
              <a:t>What was the name of the document that he wrote that determined </a:t>
            </a:r>
            <a:r>
              <a:rPr lang="en-US" dirty="0">
                <a:solidFill>
                  <a:prstClr val="black"/>
                </a:solidFill>
              </a:rPr>
              <a:t>the shape of monasticism for </a:t>
            </a:r>
            <a:r>
              <a:rPr lang="en-US" dirty="0" smtClean="0">
                <a:solidFill>
                  <a:prstClr val="black"/>
                </a:solidFill>
              </a:rPr>
              <a:t>centuries?</a:t>
            </a:r>
          </a:p>
          <a:p>
            <a:pPr lvl="1"/>
            <a:r>
              <a:rPr lang="en-US" dirty="0" smtClean="0">
                <a:solidFill>
                  <a:prstClr val="black"/>
                </a:solidFill>
              </a:rPr>
              <a:t>The Rule</a:t>
            </a:r>
          </a:p>
          <a:p>
            <a:r>
              <a:rPr lang="en-US" dirty="0"/>
              <a:t>The government of the monastery was vested in an abbot</a:t>
            </a:r>
            <a:r>
              <a:rPr lang="en-US" dirty="0" smtClean="0"/>
              <a:t>. </a:t>
            </a:r>
            <a:endParaRPr lang="en-US" dirty="0"/>
          </a:p>
          <a:p>
            <a:r>
              <a:rPr lang="en-US" dirty="0" smtClean="0"/>
              <a:t>What two terms describe the kind of obedience monks had to render to the abbot?</a:t>
            </a:r>
          </a:p>
          <a:p>
            <a:pPr lvl="1"/>
            <a:r>
              <a:rPr lang="en-US" dirty="0" smtClean="0"/>
              <a:t>Instant obedience</a:t>
            </a:r>
          </a:p>
          <a:p>
            <a:pPr lvl="1"/>
            <a:r>
              <a:rPr lang="en-US" dirty="0" smtClean="0"/>
              <a:t>Willing obedience</a:t>
            </a:r>
          </a:p>
          <a:p>
            <a:r>
              <a:rPr lang="en-US" dirty="0" smtClean="0"/>
              <a:t>What was the ultimate penalty for an erring monk?</a:t>
            </a:r>
          </a:p>
          <a:p>
            <a:pPr lvl="1"/>
            <a:r>
              <a:rPr lang="en-US" dirty="0" smtClean="0"/>
              <a:t>Permanently expelled from the monastery</a:t>
            </a:r>
          </a:p>
          <a:p>
            <a:endParaRPr lang="en-US" dirty="0"/>
          </a:p>
          <a:p>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925420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Attempts at Reform</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pPr lvl="0"/>
            <a:r>
              <a:rPr lang="en-US" dirty="0" smtClean="0"/>
              <a:t>One </a:t>
            </a:r>
            <a:r>
              <a:rPr lang="en-US" dirty="0"/>
              <a:t>of the characteristics of the Cluniac reformation of monastic life was that all their houses had to have clear title to their property, thus freeing them from subjection to the whims of a feudal lord. </a:t>
            </a:r>
            <a:endParaRPr lang="en-US" dirty="0" smtClean="0"/>
          </a:p>
          <a:p>
            <a:pPr lvl="0"/>
            <a:r>
              <a:rPr lang="en-US" dirty="0" smtClean="0"/>
              <a:t>At </a:t>
            </a:r>
            <a:r>
              <a:rPr lang="en-US" dirty="0"/>
              <a:t>first, the purpose of the monks of Cluny was simply to have a place where they could follow the Rule of Benedict in its entirety. </a:t>
            </a:r>
            <a:endParaRPr lang="en-US" dirty="0" smtClean="0"/>
          </a:p>
          <a:p>
            <a:pPr lvl="0"/>
            <a:r>
              <a:rPr lang="en-US" dirty="0" smtClean="0"/>
              <a:t>But </a:t>
            </a:r>
            <a:r>
              <a:rPr lang="en-US" dirty="0"/>
              <a:t>then their horizons widened, and the abbots of Cluny, </a:t>
            </a:r>
            <a:r>
              <a:rPr lang="en-US" dirty="0" smtClean="0"/>
              <a:t>set </a:t>
            </a:r>
            <a:r>
              <a:rPr lang="en-US" dirty="0"/>
              <a:t>out to reform </a:t>
            </a:r>
            <a:r>
              <a:rPr lang="en-US" b="1" i="1" dirty="0"/>
              <a:t>other</a:t>
            </a:r>
            <a:r>
              <a:rPr lang="en-US" dirty="0"/>
              <a:t> </a:t>
            </a:r>
            <a:r>
              <a:rPr lang="en-US" dirty="0" smtClean="0"/>
              <a:t>monasteries. </a:t>
            </a:r>
          </a:p>
          <a:p>
            <a:pPr lvl="0"/>
            <a:r>
              <a:rPr lang="en-US" dirty="0" smtClean="0"/>
              <a:t>Soon there was an </a:t>
            </a:r>
            <a:r>
              <a:rPr lang="en-US" dirty="0"/>
              <a:t>entire network of “second </a:t>
            </a:r>
            <a:r>
              <a:rPr lang="en-US" dirty="0" smtClean="0"/>
              <a:t>Clunys” </a:t>
            </a:r>
            <a:r>
              <a:rPr lang="en-US" dirty="0"/>
              <a:t>which were directly under the abbot of the main monastery. </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(pp. 328-329)</a:t>
            </a:r>
            <a:endParaRPr lang="en-US" sz="1400" dirty="0">
              <a:solidFill>
                <a:prstClr val="black"/>
              </a:solidFill>
            </a:endParaRPr>
          </a:p>
        </p:txBody>
      </p:sp>
    </p:spTree>
    <p:extLst>
      <p:ext uri="{BB962C8B-B14F-4D97-AF65-F5344CB8AC3E}">
        <p14:creationId xmlns:p14="http://schemas.microsoft.com/office/powerpoint/2010/main" val="25729899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Attempts at Reform</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pPr lvl="0"/>
            <a:r>
              <a:rPr lang="en-US" dirty="0" smtClean="0"/>
              <a:t>After reforming hundreds of monasteries, </a:t>
            </a:r>
            <a:r>
              <a:rPr lang="en-US" dirty="0"/>
              <a:t>they set their sights on the reformation of the entire church. </a:t>
            </a:r>
            <a:endParaRPr lang="en-US" dirty="0" smtClean="0"/>
          </a:p>
          <a:p>
            <a:pPr lvl="0"/>
            <a:r>
              <a:rPr lang="en-US" dirty="0" smtClean="0"/>
              <a:t>All this monastic reform was happening during the </a:t>
            </a:r>
            <a:r>
              <a:rPr lang="en-US" dirty="0"/>
              <a:t>darkest hour of the </a:t>
            </a:r>
            <a:r>
              <a:rPr lang="en-US" dirty="0" smtClean="0"/>
              <a:t>papacy. </a:t>
            </a:r>
            <a:endParaRPr lang="en-US" dirty="0" smtClean="0"/>
          </a:p>
          <a:p>
            <a:pPr lvl="0"/>
            <a:r>
              <a:rPr lang="en-US" dirty="0" smtClean="0"/>
              <a:t>In </a:t>
            </a:r>
            <a:r>
              <a:rPr lang="en-US" dirty="0"/>
              <a:t>contrast with the corruption that reigned in the highest offices of the church, the Cluniac movement seemed to many a miracle, a divine intervention to bring about a new dawn. </a:t>
            </a:r>
            <a:endParaRPr lang="en-US" dirty="0" smtClean="0"/>
          </a:p>
          <a:p>
            <a:pPr lvl="0"/>
            <a:r>
              <a:rPr lang="en-US" dirty="0" smtClean="0"/>
              <a:t>Later, in the eleventh century</a:t>
            </a:r>
            <a:r>
              <a:rPr lang="en-US" dirty="0"/>
              <a:t>, around the time that Hildebrand served as pope</a:t>
            </a:r>
            <a:r>
              <a:rPr lang="en-US" dirty="0" smtClean="0"/>
              <a:t>, a similar movement of reform took place within the </a:t>
            </a:r>
            <a:r>
              <a:rPr lang="en-US" b="1" i="1" dirty="0" smtClean="0"/>
              <a:t>papacy</a:t>
            </a:r>
            <a:r>
              <a:rPr lang="en-US" dirty="0" smtClean="0"/>
              <a:t>.</a:t>
            </a:r>
          </a:p>
          <a:p>
            <a:r>
              <a:rPr lang="en-US" dirty="0"/>
              <a:t>Just as Cluny had been able to carry on its great work because it was independent of all civil power, so </a:t>
            </a:r>
            <a:r>
              <a:rPr lang="en-US" dirty="0" smtClean="0"/>
              <a:t>the papal reformers of the eleventh century dreamed of </a:t>
            </a:r>
            <a:r>
              <a:rPr lang="en-US" dirty="0"/>
              <a:t>a church whose leaders would be free from every obligation to civil authorities, be they kings or nobles.</a:t>
            </a:r>
          </a:p>
          <a:p>
            <a:pPr lvl="0"/>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(pp. </a:t>
            </a:r>
            <a:r>
              <a:rPr lang="en-US" sz="1400" dirty="0" smtClean="0"/>
              <a:t>330-331).</a:t>
            </a:r>
            <a:endParaRPr lang="en-US" sz="1400" dirty="0">
              <a:solidFill>
                <a:prstClr val="black"/>
              </a:solidFill>
            </a:endParaRPr>
          </a:p>
        </p:txBody>
      </p:sp>
    </p:spTree>
    <p:extLst>
      <p:ext uri="{BB962C8B-B14F-4D97-AF65-F5344CB8AC3E}">
        <p14:creationId xmlns:p14="http://schemas.microsoft.com/office/powerpoint/2010/main" val="3219152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Attempts at Reform</a:t>
            </a:r>
            <a:endParaRPr lang="en-US" sz="40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pPr lvl="0"/>
            <a:r>
              <a:rPr lang="en-US" dirty="0" smtClean="0"/>
              <a:t>What eventually lead to the downfall of both </a:t>
            </a:r>
            <a:r>
              <a:rPr lang="en-US" dirty="0"/>
              <a:t>Cluniac monasticism and the general reformation that it inspired </a:t>
            </a:r>
            <a:r>
              <a:rPr lang="en-US" dirty="0" smtClean="0"/>
              <a:t>was its </a:t>
            </a:r>
            <a:r>
              <a:rPr lang="en-US" b="1" i="1" dirty="0" smtClean="0"/>
              <a:t>ambivalence</a:t>
            </a:r>
            <a:r>
              <a:rPr lang="en-US" dirty="0" smtClean="0"/>
              <a:t> towards the accumulated </a:t>
            </a:r>
            <a:r>
              <a:rPr lang="en-US" b="1" i="1" dirty="0" smtClean="0"/>
              <a:t>wealth</a:t>
            </a:r>
            <a:r>
              <a:rPr lang="en-US" dirty="0" smtClean="0"/>
              <a:t> of monasteries. </a:t>
            </a:r>
            <a:endParaRPr lang="en-US" dirty="0" smtClean="0"/>
          </a:p>
          <a:p>
            <a:pPr lvl="0"/>
            <a:r>
              <a:rPr lang="en-US" dirty="0" smtClean="0"/>
              <a:t>On </a:t>
            </a:r>
            <a:r>
              <a:rPr lang="en-US" b="1" i="1" dirty="0" smtClean="0"/>
              <a:t>one</a:t>
            </a:r>
            <a:r>
              <a:rPr lang="en-US" dirty="0" smtClean="0"/>
              <a:t> hand, they believed that a </a:t>
            </a:r>
            <a:r>
              <a:rPr lang="en-US" dirty="0"/>
              <a:t>good monk should own nothing, and </a:t>
            </a:r>
            <a:r>
              <a:rPr lang="en-US" dirty="0" smtClean="0"/>
              <a:t>lead </a:t>
            </a:r>
            <a:r>
              <a:rPr lang="en-US" dirty="0"/>
              <a:t>a simple life. </a:t>
            </a:r>
            <a:endParaRPr lang="en-US" dirty="0" smtClean="0"/>
          </a:p>
          <a:p>
            <a:pPr lvl="0"/>
            <a:r>
              <a:rPr lang="en-US" dirty="0" smtClean="0"/>
              <a:t>On the </a:t>
            </a:r>
            <a:r>
              <a:rPr lang="en-US" b="1" i="1" dirty="0" smtClean="0"/>
              <a:t>other</a:t>
            </a:r>
            <a:r>
              <a:rPr lang="en-US" dirty="0" smtClean="0"/>
              <a:t> hand, the monasteries could accumulate </a:t>
            </a:r>
            <a:r>
              <a:rPr lang="en-US" b="1" i="1" dirty="0" smtClean="0"/>
              <a:t>vast</a:t>
            </a:r>
            <a:r>
              <a:rPr lang="en-US" dirty="0" smtClean="0"/>
              <a:t> amounts </a:t>
            </a:r>
            <a:r>
              <a:rPr lang="en-US" dirty="0"/>
              <a:t>of </a:t>
            </a:r>
            <a:r>
              <a:rPr lang="en-US" dirty="0" smtClean="0"/>
              <a:t>land </a:t>
            </a:r>
            <a:r>
              <a:rPr lang="en-US" dirty="0"/>
              <a:t>and </a:t>
            </a:r>
            <a:r>
              <a:rPr lang="en-US" dirty="0" smtClean="0"/>
              <a:t>wealth through </a:t>
            </a:r>
            <a:r>
              <a:rPr lang="en-US" dirty="0"/>
              <a:t>gifts and </a:t>
            </a:r>
            <a:r>
              <a:rPr lang="en-US" dirty="0" smtClean="0"/>
              <a:t>inheritances </a:t>
            </a:r>
            <a:r>
              <a:rPr lang="en-US" dirty="0"/>
              <a:t>from the faithful who admired the monastic way of life, or who simply wished to earn merit toward their salvation, </a:t>
            </a:r>
            <a:r>
              <a:rPr lang="en-US" dirty="0" smtClean="0"/>
              <a:t>and they were okay with that.</a:t>
            </a:r>
          </a:p>
          <a:p>
            <a:pPr lvl="0"/>
            <a:r>
              <a:rPr lang="en-US" dirty="0" smtClean="0"/>
              <a:t>Eventually</a:t>
            </a:r>
            <a:r>
              <a:rPr lang="en-US" dirty="0"/>
              <a:t>, this made it difficult for monks to lead the simple life which the Rule required. </a:t>
            </a:r>
            <a:r>
              <a:rPr lang="en-US" dirty="0" smtClean="0"/>
              <a:t>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(pp. 332-333).</a:t>
            </a:r>
            <a:endParaRPr lang="en-US" sz="1400" dirty="0">
              <a:solidFill>
                <a:prstClr val="black"/>
              </a:solidFill>
            </a:endParaRPr>
          </a:p>
        </p:txBody>
      </p:sp>
    </p:spTree>
    <p:extLst>
      <p:ext uri="{BB962C8B-B14F-4D97-AF65-F5344CB8AC3E}">
        <p14:creationId xmlns:p14="http://schemas.microsoft.com/office/powerpoint/2010/main" val="3342291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Attempts at Reform</a:t>
            </a:r>
            <a:endParaRPr lang="en-US" sz="40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pPr lvl="0"/>
            <a:r>
              <a:rPr lang="en-US" dirty="0" smtClean="0"/>
              <a:t>The </a:t>
            </a:r>
            <a:r>
              <a:rPr lang="en-US" dirty="0"/>
              <a:t>next great movement of monastic </a:t>
            </a:r>
            <a:r>
              <a:rPr lang="en-US" dirty="0" smtClean="0"/>
              <a:t>reform, which came to be known </a:t>
            </a:r>
            <a:r>
              <a:rPr lang="en-US" dirty="0"/>
              <a:t>as the </a:t>
            </a:r>
            <a:r>
              <a:rPr lang="en-US" b="1" i="1" dirty="0"/>
              <a:t>Cistercian </a:t>
            </a:r>
            <a:r>
              <a:rPr lang="en-US" b="1" i="1" dirty="0" smtClean="0"/>
              <a:t>movement</a:t>
            </a:r>
            <a:r>
              <a:rPr lang="en-US" dirty="0" smtClean="0"/>
              <a:t>, </a:t>
            </a:r>
            <a:r>
              <a:rPr lang="en-US" dirty="0" smtClean="0"/>
              <a:t>began </a:t>
            </a:r>
            <a:r>
              <a:rPr lang="en-US" dirty="0"/>
              <a:t>late in the eleventh </a:t>
            </a:r>
            <a:r>
              <a:rPr lang="en-US" dirty="0" smtClean="0"/>
              <a:t>century. </a:t>
            </a:r>
            <a:endParaRPr lang="en-US" dirty="0" smtClean="0"/>
          </a:p>
          <a:p>
            <a:pPr lvl="0"/>
            <a:r>
              <a:rPr lang="en-US" dirty="0" smtClean="0"/>
              <a:t>A leading figure </a:t>
            </a:r>
            <a:r>
              <a:rPr lang="en-US" dirty="0"/>
              <a:t>of the Cistercian movement was </a:t>
            </a:r>
            <a:r>
              <a:rPr lang="en-US" b="1" i="1" dirty="0"/>
              <a:t>Bernard of Clairvaux</a:t>
            </a:r>
            <a:r>
              <a:rPr lang="en-US" dirty="0"/>
              <a:t>, who </a:t>
            </a:r>
            <a:r>
              <a:rPr lang="en-US" dirty="0"/>
              <a:t>came to be known as “Doctor Mellifluous,” for the words from his mouth were like honey. </a:t>
            </a:r>
          </a:p>
          <a:p>
            <a:pPr lvl="0"/>
            <a:r>
              <a:rPr lang="en-US" dirty="0"/>
              <a:t>Examples of this are two hymns attributed to him and still popular: “O Sacred Head, Now </a:t>
            </a:r>
            <a:r>
              <a:rPr lang="en-US" dirty="0" smtClean="0"/>
              <a:t>Wounded (#137</a:t>
            </a:r>
            <a:r>
              <a:rPr lang="en-US" dirty="0"/>
              <a:t>) </a:t>
            </a:r>
            <a:r>
              <a:rPr lang="en-US" dirty="0" smtClean="0"/>
              <a:t>” and </a:t>
            </a:r>
            <a:r>
              <a:rPr lang="en-US" dirty="0"/>
              <a:t>“Jesus, the Very Thought of </a:t>
            </a:r>
            <a:r>
              <a:rPr lang="en-US" dirty="0" smtClean="0"/>
              <a:t>Thee (#225).” </a:t>
            </a:r>
          </a:p>
          <a:p>
            <a:r>
              <a:rPr lang="en-US" dirty="0"/>
              <a:t>Bernard’s fame gave the Cistercian movement great impetus, and soon it came to play a role similar to that which Cluny had played more than a century before. </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(pp. 333-334). </a:t>
            </a:r>
            <a:endParaRPr lang="en-US" sz="1400" dirty="0">
              <a:solidFill>
                <a:prstClr val="black"/>
              </a:solidFill>
            </a:endParaRPr>
          </a:p>
        </p:txBody>
      </p:sp>
    </p:spTree>
    <p:extLst>
      <p:ext uri="{BB962C8B-B14F-4D97-AF65-F5344CB8AC3E}">
        <p14:creationId xmlns:p14="http://schemas.microsoft.com/office/powerpoint/2010/main" val="35487556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117556" y="6227058"/>
            <a:ext cx="8915400" cy="584775"/>
          </a:xfrm>
          <a:prstGeom prst="rect">
            <a:avLst/>
          </a:prstGeom>
        </p:spPr>
        <p:txBody>
          <a:bodyPr wrap="square">
            <a:spAutoFit/>
          </a:bodyPr>
          <a:lstStyle/>
          <a:p>
            <a:r>
              <a:rPr lang="en-US" sz="1600" dirty="0">
                <a:solidFill>
                  <a:prstClr val="black"/>
                </a:solidFill>
                <a:hlinkClick r:id="rId4"/>
              </a:rPr>
              <a:t>https://</a:t>
            </a:r>
            <a:r>
              <a:rPr lang="en-US" sz="1600" dirty="0" smtClean="0">
                <a:solidFill>
                  <a:prstClr val="black"/>
                </a:solidFill>
                <a:hlinkClick r:id="rId4"/>
              </a:rPr>
              <a:t>www.gettyimages.com/detail/news-photo/saint-gregory-vii-born-hildebrand-of-sovana-was-pope-from-news-photo/680967432</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0"/>
            <a:ext cx="9144000" cy="914400"/>
          </a:xfrm>
          <a:effectLst/>
        </p:spPr>
        <p:txBody>
          <a:bodyPr>
            <a:noAutofit/>
          </a:bodyPr>
          <a:lstStyle/>
          <a:p>
            <a:r>
              <a:rPr lang="en-US" sz="4800" b="1" dirty="0" smtClean="0">
                <a:solidFill>
                  <a:schemeClr val="bg1"/>
                </a:solidFill>
                <a:effectLst>
                  <a:glow rad="139700">
                    <a:srgbClr val="C00000">
                      <a:alpha val="40000"/>
                    </a:srgbClr>
                  </a:glow>
                  <a:outerShdw blurRad="114300" dist="38100" dir="13500000" algn="br" rotWithShape="0">
                    <a:prstClr val="black"/>
                  </a:outerShdw>
                </a:effectLst>
              </a:rPr>
              <a:t>Pope Hildebrand (St. Gregory VII)</a:t>
            </a:r>
            <a:endParaRPr lang="en-US" sz="28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
        <p:nvSpPr>
          <p:cNvPr id="2" name="TextBox 1"/>
          <p:cNvSpPr txBox="1"/>
          <p:nvPr/>
        </p:nvSpPr>
        <p:spPr>
          <a:xfrm>
            <a:off x="117556" y="5715000"/>
            <a:ext cx="4225844" cy="400110"/>
          </a:xfrm>
          <a:prstGeom prst="rect">
            <a:avLst/>
          </a:prstGeom>
          <a:noFill/>
        </p:spPr>
        <p:txBody>
          <a:bodyPr wrap="square" rtlCol="0">
            <a:spAutoFit/>
          </a:bodyPr>
          <a:lstStyle/>
          <a:p>
            <a:r>
              <a:rPr lang="en-US" sz="2000" b="1" dirty="0">
                <a:solidFill>
                  <a:prstClr val="white"/>
                </a:solidFill>
              </a:rPr>
              <a:t>Pope Saint Gregory VII saying Mass</a:t>
            </a:r>
          </a:p>
        </p:txBody>
      </p:sp>
    </p:spTree>
    <p:extLst>
      <p:ext uri="{BB962C8B-B14F-4D97-AF65-F5344CB8AC3E}">
        <p14:creationId xmlns:p14="http://schemas.microsoft.com/office/powerpoint/2010/main" val="9358846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18602561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548225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92500" lnSpcReduction="20000"/>
          </a:bodyPr>
          <a:lstStyle/>
          <a:p>
            <a:r>
              <a:rPr lang="en-US" dirty="0" smtClean="0"/>
              <a:t>We have seen how the Western Church became deeply corrupt during the Middle Ages and have discussed a number of things that caused this corruption. If you were to boil the various causes of corruption down to one main cause, what would you say that it was?</a:t>
            </a:r>
          </a:p>
          <a:p>
            <a:r>
              <a:rPr lang="en-US" dirty="0" smtClean="0"/>
              <a:t>With the rise of monasticism, celibacy, especially among church leaders came to be seen as desirable, and eventually required. As we have just seen, this did not work out very well in the church, historically. Those who seek scriptural support for Christian celibacy often cite 1 Corinthians 7 where it says: </a:t>
            </a:r>
            <a:r>
              <a:rPr lang="en-US" sz="2700" i="1" dirty="0">
                <a:solidFill>
                  <a:srgbClr val="344BF6"/>
                </a:solidFill>
                <a:latin typeface="Cambria" panose="02040503050406030204" pitchFamily="18" charset="0"/>
                <a:ea typeface="Cambria" panose="02040503050406030204" pitchFamily="18" charset="0"/>
              </a:rPr>
              <a:t>The </a:t>
            </a:r>
            <a:r>
              <a:rPr lang="en-US" sz="2700" b="1" i="1" dirty="0">
                <a:solidFill>
                  <a:srgbClr val="344BF6"/>
                </a:solidFill>
                <a:latin typeface="Cambria" panose="02040503050406030204" pitchFamily="18" charset="0"/>
                <a:ea typeface="Cambria" panose="02040503050406030204" pitchFamily="18" charset="0"/>
              </a:rPr>
              <a:t>un</a:t>
            </a:r>
            <a:r>
              <a:rPr lang="en-US" sz="2700" i="1" dirty="0">
                <a:solidFill>
                  <a:srgbClr val="344BF6"/>
                </a:solidFill>
                <a:latin typeface="Cambria" panose="02040503050406030204" pitchFamily="18" charset="0"/>
                <a:ea typeface="Cambria" panose="02040503050406030204" pitchFamily="18" charset="0"/>
              </a:rPr>
              <a:t>married man is anxious about the things of the </a:t>
            </a:r>
            <a:r>
              <a:rPr lang="en-US" sz="2700" b="1" i="1" dirty="0">
                <a:solidFill>
                  <a:srgbClr val="344BF6"/>
                </a:solidFill>
                <a:latin typeface="Cambria" panose="02040503050406030204" pitchFamily="18" charset="0"/>
                <a:ea typeface="Cambria" panose="02040503050406030204" pitchFamily="18" charset="0"/>
              </a:rPr>
              <a:t>Lord</a:t>
            </a:r>
            <a:r>
              <a:rPr lang="en-US" sz="2700" i="1" dirty="0">
                <a:solidFill>
                  <a:srgbClr val="344BF6"/>
                </a:solidFill>
                <a:latin typeface="Cambria" panose="02040503050406030204" pitchFamily="18" charset="0"/>
                <a:ea typeface="Cambria" panose="02040503050406030204" pitchFamily="18" charset="0"/>
              </a:rPr>
              <a:t>, how to please the Lord</a:t>
            </a:r>
            <a:r>
              <a:rPr lang="en-US" sz="2700" i="1" dirty="0" smtClean="0">
                <a:solidFill>
                  <a:srgbClr val="344BF6"/>
                </a:solidFill>
                <a:latin typeface="Cambria" panose="02040503050406030204" pitchFamily="18" charset="0"/>
                <a:ea typeface="Cambria" panose="02040503050406030204" pitchFamily="18" charset="0"/>
              </a:rPr>
              <a:t>. But </a:t>
            </a:r>
            <a:r>
              <a:rPr lang="en-US" sz="2700" i="1" dirty="0">
                <a:solidFill>
                  <a:srgbClr val="344BF6"/>
                </a:solidFill>
                <a:latin typeface="Cambria" panose="02040503050406030204" pitchFamily="18" charset="0"/>
                <a:ea typeface="Cambria" panose="02040503050406030204" pitchFamily="18" charset="0"/>
              </a:rPr>
              <a:t>the </a:t>
            </a:r>
            <a:r>
              <a:rPr lang="en-US" sz="2700" b="1" i="1" dirty="0">
                <a:solidFill>
                  <a:srgbClr val="344BF6"/>
                </a:solidFill>
                <a:latin typeface="Cambria" panose="02040503050406030204" pitchFamily="18" charset="0"/>
                <a:ea typeface="Cambria" panose="02040503050406030204" pitchFamily="18" charset="0"/>
              </a:rPr>
              <a:t>married</a:t>
            </a:r>
            <a:r>
              <a:rPr lang="en-US" sz="2700" i="1" dirty="0">
                <a:solidFill>
                  <a:srgbClr val="344BF6"/>
                </a:solidFill>
                <a:latin typeface="Cambria" panose="02040503050406030204" pitchFamily="18" charset="0"/>
                <a:ea typeface="Cambria" panose="02040503050406030204" pitchFamily="18" charset="0"/>
              </a:rPr>
              <a:t> man is anxious about </a:t>
            </a:r>
            <a:r>
              <a:rPr lang="en-US" sz="2700" b="1" i="1" dirty="0">
                <a:solidFill>
                  <a:srgbClr val="344BF6"/>
                </a:solidFill>
                <a:latin typeface="Cambria" panose="02040503050406030204" pitchFamily="18" charset="0"/>
                <a:ea typeface="Cambria" panose="02040503050406030204" pitchFamily="18" charset="0"/>
              </a:rPr>
              <a:t>worldly</a:t>
            </a:r>
            <a:r>
              <a:rPr lang="en-US" sz="2700" i="1" dirty="0">
                <a:solidFill>
                  <a:srgbClr val="344BF6"/>
                </a:solidFill>
                <a:latin typeface="Cambria" panose="02040503050406030204" pitchFamily="18" charset="0"/>
                <a:ea typeface="Cambria" panose="02040503050406030204" pitchFamily="18" charset="0"/>
              </a:rPr>
              <a:t> things, how to please his </a:t>
            </a:r>
            <a:r>
              <a:rPr lang="en-US" sz="2700" i="1" dirty="0" smtClean="0">
                <a:solidFill>
                  <a:srgbClr val="344BF6"/>
                </a:solidFill>
                <a:latin typeface="Cambria" panose="02040503050406030204" pitchFamily="18" charset="0"/>
                <a:ea typeface="Cambria" panose="02040503050406030204" pitchFamily="18" charset="0"/>
              </a:rPr>
              <a:t>wife, </a:t>
            </a:r>
            <a:r>
              <a:rPr lang="en-US" sz="2700" i="1" dirty="0">
                <a:solidFill>
                  <a:srgbClr val="344BF6"/>
                </a:solidFill>
                <a:latin typeface="Cambria" panose="02040503050406030204" pitchFamily="18" charset="0"/>
                <a:ea typeface="Cambria" panose="02040503050406030204" pitchFamily="18" charset="0"/>
              </a:rPr>
              <a:t>and his interests are divided.</a:t>
            </a:r>
            <a:r>
              <a:rPr lang="en-US" dirty="0"/>
              <a:t> (</a:t>
            </a:r>
            <a:r>
              <a:rPr lang="en-US" dirty="0" smtClean="0"/>
              <a:t>1Cor. 7:32-34). What are your thoughts about Christian celibacy as an ideal, for leadership or Christians in general?</a:t>
            </a:r>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2245973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dirty="0"/>
              <a:t>How many chapel prayer services were monks required to attend?</a:t>
            </a:r>
          </a:p>
          <a:p>
            <a:pPr lvl="1"/>
            <a:r>
              <a:rPr lang="en-US" dirty="0"/>
              <a:t>There the monks were to gather </a:t>
            </a:r>
            <a:r>
              <a:rPr lang="en-US" b="1" i="1" dirty="0"/>
              <a:t>eight</a:t>
            </a:r>
            <a:r>
              <a:rPr lang="en-US" dirty="0"/>
              <a:t> times a day: </a:t>
            </a:r>
            <a:r>
              <a:rPr lang="en-US" b="1" i="1" dirty="0"/>
              <a:t>seven</a:t>
            </a:r>
            <a:r>
              <a:rPr lang="en-US" dirty="0"/>
              <a:t> during the daytime, and </a:t>
            </a:r>
            <a:r>
              <a:rPr lang="en-US" b="1" i="1" dirty="0"/>
              <a:t>once</a:t>
            </a:r>
            <a:r>
              <a:rPr lang="en-US" dirty="0"/>
              <a:t> in the middle of the night.</a:t>
            </a:r>
          </a:p>
          <a:p>
            <a:r>
              <a:rPr lang="en-US" dirty="0" smtClean="0">
                <a:solidFill>
                  <a:prstClr val="black"/>
                </a:solidFill>
              </a:rPr>
              <a:t>There were two kinds of work required in the monastery: work of the ____ and work of the ____.</a:t>
            </a:r>
          </a:p>
          <a:p>
            <a:pPr lvl="1"/>
            <a:r>
              <a:rPr lang="en-US" dirty="0" smtClean="0">
                <a:solidFill>
                  <a:prstClr val="black"/>
                </a:solidFill>
              </a:rPr>
              <a:t>Work of the </a:t>
            </a:r>
            <a:r>
              <a:rPr lang="en-US" b="1" i="1" dirty="0" smtClean="0">
                <a:solidFill>
                  <a:prstClr val="black"/>
                </a:solidFill>
              </a:rPr>
              <a:t>mind</a:t>
            </a:r>
            <a:r>
              <a:rPr lang="en-US" dirty="0" smtClean="0">
                <a:solidFill>
                  <a:prstClr val="black"/>
                </a:solidFill>
              </a:rPr>
              <a:t> and work of the </a:t>
            </a:r>
            <a:r>
              <a:rPr lang="en-US" b="1" i="1" dirty="0" smtClean="0">
                <a:solidFill>
                  <a:prstClr val="black"/>
                </a:solidFill>
              </a:rPr>
              <a:t>hands</a:t>
            </a:r>
            <a:r>
              <a:rPr lang="en-US" dirty="0" smtClean="0">
                <a:solidFill>
                  <a:prstClr val="black"/>
                </a:solidFill>
              </a:rPr>
              <a:t>. </a:t>
            </a:r>
          </a:p>
          <a:p>
            <a:r>
              <a:rPr lang="en-US" dirty="0" smtClean="0">
                <a:solidFill>
                  <a:prstClr val="black"/>
                </a:solidFill>
              </a:rPr>
              <a:t>What surprising category of woman served as the </a:t>
            </a:r>
            <a:r>
              <a:rPr lang="en-US" dirty="0" smtClean="0"/>
              <a:t>principal </a:t>
            </a:r>
            <a:r>
              <a:rPr lang="en-US" dirty="0"/>
              <a:t>source of </a:t>
            </a:r>
            <a:r>
              <a:rPr lang="en-US" dirty="0" smtClean="0"/>
              <a:t>recruits for the nunneries?</a:t>
            </a:r>
          </a:p>
          <a:p>
            <a:pPr lvl="1"/>
            <a:r>
              <a:rPr lang="en-US" dirty="0" smtClean="0"/>
              <a:t>Aristocratic women</a:t>
            </a:r>
          </a:p>
          <a:p>
            <a:r>
              <a:rPr lang="en-US" dirty="0" smtClean="0"/>
              <a:t>Over what </a:t>
            </a:r>
            <a:r>
              <a:rPr lang="en-US" dirty="0" smtClean="0"/>
              <a:t>issue did nuns have a running battle with </a:t>
            </a:r>
            <a:r>
              <a:rPr lang="en-US" dirty="0" smtClean="0"/>
              <a:t>bishops?</a:t>
            </a:r>
            <a:endParaRPr lang="en-US" dirty="0" smtClean="0"/>
          </a:p>
          <a:p>
            <a:pPr lvl="1"/>
            <a:r>
              <a:rPr lang="en-US" dirty="0" smtClean="0"/>
              <a:t>Whether you could have pets in your room.</a:t>
            </a:r>
            <a:endParaRPr lang="en-US" dirty="0"/>
          </a:p>
          <a:p>
            <a:endParaRPr lang="en-US" dirty="0"/>
          </a:p>
          <a:p>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2449463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74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https://en.wikipedia.org/wiki/Catherine_of_Siena#/media/File:Lesser_Poland_St._Catherine_of_Siena.jpg</a:t>
            </a:r>
            <a:endParaRPr lang="en-US" sz="1400" dirty="0">
              <a:solidFill>
                <a:prstClr val="black"/>
              </a:solidFill>
            </a:endParaRPr>
          </a:p>
        </p:txBody>
      </p:sp>
      <p:sp>
        <p:nvSpPr>
          <p:cNvPr id="7" name="Title 2"/>
          <p:cNvSpPr>
            <a:spLocks noGrp="1"/>
          </p:cNvSpPr>
          <p:nvPr>
            <p:ph type="title"/>
          </p:nvPr>
        </p:nvSpPr>
        <p:spPr>
          <a:xfrm>
            <a:off x="0" y="0"/>
            <a:ext cx="9144000" cy="1447800"/>
          </a:xfrm>
          <a:effectLst/>
        </p:spPr>
        <p:txBody>
          <a:bodyPr>
            <a:noAutofit/>
          </a:bodyPr>
          <a:lstStyle/>
          <a:p>
            <a:r>
              <a:rPr lang="en-US" sz="5400" b="1" dirty="0" smtClean="0">
                <a:solidFill>
                  <a:schemeClr val="bg1"/>
                </a:solidFill>
                <a:effectLst>
                  <a:glow rad="139700">
                    <a:srgbClr val="C00000">
                      <a:alpha val="40000"/>
                    </a:srgbClr>
                  </a:glow>
                  <a:outerShdw blurRad="114300" dist="38100" dir="13500000" algn="br" rotWithShape="0">
                    <a:prstClr val="black"/>
                  </a:outerShdw>
                </a:effectLst>
              </a:rPr>
              <a:t>Corruption in the </a:t>
            </a:r>
            <a:br>
              <a:rPr lang="en-US" sz="5400" b="1" dirty="0" smtClean="0">
                <a:solidFill>
                  <a:schemeClr val="bg1"/>
                </a:solidFill>
                <a:effectLst>
                  <a:glow rad="139700">
                    <a:srgbClr val="C00000">
                      <a:alpha val="40000"/>
                    </a:srgbClr>
                  </a:glow>
                  <a:outerShdw blurRad="114300" dist="38100" dir="13500000" algn="br" rotWithShape="0">
                    <a:prstClr val="black"/>
                  </a:outerShdw>
                </a:effectLst>
              </a:rPr>
            </a:br>
            <a:r>
              <a:rPr lang="en-US" sz="5400" b="1" dirty="0" smtClean="0">
                <a:solidFill>
                  <a:schemeClr val="bg1"/>
                </a:solidFill>
                <a:effectLst>
                  <a:glow rad="139700">
                    <a:srgbClr val="C00000">
                      <a:alpha val="40000"/>
                    </a:srgbClr>
                  </a:glow>
                  <a:outerShdw blurRad="114300" dist="38100" dir="13500000" algn="br" rotWithShape="0">
                    <a:prstClr val="black"/>
                  </a:outerShdw>
                </a:effectLst>
              </a:rPr>
              <a:t>Medieval Church</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
        <p:nvSpPr>
          <p:cNvPr id="2" name="TextBox 1"/>
          <p:cNvSpPr txBox="1"/>
          <p:nvPr/>
        </p:nvSpPr>
        <p:spPr>
          <a:xfrm>
            <a:off x="117556" y="6060013"/>
            <a:ext cx="9553897" cy="400110"/>
          </a:xfrm>
          <a:prstGeom prst="rect">
            <a:avLst/>
          </a:prstGeom>
          <a:noFill/>
        </p:spPr>
        <p:txBody>
          <a:bodyPr wrap="none" rtlCol="0">
            <a:spAutoFit/>
          </a:bodyPr>
          <a:lstStyle/>
          <a:p>
            <a:r>
              <a:rPr lang="en-US" sz="2000" b="1" dirty="0">
                <a:solidFill>
                  <a:prstClr val="white"/>
                </a:solidFill>
              </a:rPr>
              <a:t>St Catherine and the Demons by an unknown artist, c. 1500, </a:t>
            </a:r>
            <a:r>
              <a:rPr lang="en-US" sz="2000" b="1" dirty="0" smtClean="0">
                <a:solidFill>
                  <a:prstClr val="white"/>
                </a:solidFill>
              </a:rPr>
              <a:t>National </a:t>
            </a:r>
            <a:r>
              <a:rPr lang="en-US" sz="2000" b="1" dirty="0">
                <a:solidFill>
                  <a:prstClr val="white"/>
                </a:solidFill>
              </a:rPr>
              <a:t>Museum, Warsaw.</a:t>
            </a:r>
          </a:p>
        </p:txBody>
      </p:sp>
    </p:spTree>
    <p:extLst>
      <p:ext uri="{BB962C8B-B14F-4D97-AF65-F5344CB8AC3E}">
        <p14:creationId xmlns:p14="http://schemas.microsoft.com/office/powerpoint/2010/main" val="1906690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Corruption in the Medieval Church</a:t>
            </a:r>
            <a:endParaRPr lang="en-US" sz="4000" b="1" dirty="0"/>
          </a:p>
        </p:txBody>
      </p:sp>
      <p:sp>
        <p:nvSpPr>
          <p:cNvPr id="4" name="Content Placeholder 3"/>
          <p:cNvSpPr>
            <a:spLocks noGrp="1"/>
          </p:cNvSpPr>
          <p:nvPr>
            <p:ph idx="1"/>
          </p:nvPr>
        </p:nvSpPr>
        <p:spPr>
          <a:xfrm>
            <a:off x="266700" y="728246"/>
            <a:ext cx="8610600" cy="5613037"/>
          </a:xfrm>
        </p:spPr>
        <p:txBody>
          <a:bodyPr>
            <a:normAutofit/>
          </a:bodyPr>
          <a:lstStyle/>
          <a:p>
            <a:pPr lvl="0"/>
            <a:r>
              <a:rPr lang="en-US" dirty="0"/>
              <a:t>By the 10th century, most Western monasteries had become very ill-disciplined, ignoring the Benedictine rule in </a:t>
            </a:r>
            <a:r>
              <a:rPr lang="en-US" dirty="0" smtClean="0"/>
              <a:t>practice</a:t>
            </a:r>
            <a:r>
              <a:rPr lang="en-US" baseline="30000" dirty="0" smtClean="0"/>
              <a:t> 1 </a:t>
            </a:r>
            <a:r>
              <a:rPr lang="en-US" dirty="0" smtClean="0"/>
              <a:t>and were </a:t>
            </a:r>
            <a:r>
              <a:rPr lang="en-US" dirty="0"/>
              <a:t>in </a:t>
            </a:r>
            <a:r>
              <a:rPr lang="en-US" dirty="0" smtClean="0"/>
              <a:t>great need </a:t>
            </a:r>
            <a:r>
              <a:rPr lang="en-US" dirty="0"/>
              <a:t>of </a:t>
            </a:r>
            <a:r>
              <a:rPr lang="en-US" dirty="0" smtClean="0"/>
              <a:t>reformation.</a:t>
            </a:r>
            <a:r>
              <a:rPr lang="en-US" baseline="30000" dirty="0" smtClean="0"/>
              <a:t>2</a:t>
            </a:r>
            <a:r>
              <a:rPr lang="en-US" dirty="0" smtClean="0"/>
              <a:t> </a:t>
            </a:r>
          </a:p>
          <a:p>
            <a:pPr lvl="0"/>
            <a:r>
              <a:rPr lang="en-US" dirty="0" smtClean="0"/>
              <a:t>Many </a:t>
            </a:r>
            <a:r>
              <a:rPr lang="en-US" dirty="0"/>
              <a:t>monasteries had been sacked and destroyed by Norsemen and Hungarians</a:t>
            </a:r>
            <a:r>
              <a:rPr lang="en-US" dirty="0" smtClean="0"/>
              <a:t>.</a:t>
            </a:r>
            <a:r>
              <a:rPr lang="en-US" baseline="30000" dirty="0"/>
              <a:t> 2</a:t>
            </a:r>
            <a:r>
              <a:rPr lang="en-US" dirty="0" smtClean="0"/>
              <a:t> </a:t>
            </a:r>
            <a:endParaRPr lang="en-US" dirty="0"/>
          </a:p>
          <a:p>
            <a:pPr lvl="0"/>
            <a:r>
              <a:rPr lang="en-US" dirty="0"/>
              <a:t>Those in more sheltered areas became toys for the ambitions of </a:t>
            </a:r>
            <a:r>
              <a:rPr lang="en-US" dirty="0" smtClean="0"/>
              <a:t>corrupt abbots </a:t>
            </a:r>
            <a:r>
              <a:rPr lang="en-US" dirty="0"/>
              <a:t>and </a:t>
            </a:r>
            <a:r>
              <a:rPr lang="en-US" dirty="0" smtClean="0"/>
              <a:t>church leaders.</a:t>
            </a:r>
            <a:r>
              <a:rPr lang="en-US" baseline="30000" dirty="0" smtClean="0"/>
              <a:t> </a:t>
            </a:r>
            <a:r>
              <a:rPr lang="en-US" baseline="30000" dirty="0"/>
              <a:t>2</a:t>
            </a:r>
            <a:r>
              <a:rPr lang="en-US" dirty="0" smtClean="0"/>
              <a:t> </a:t>
            </a:r>
            <a:endParaRPr lang="en-US" dirty="0"/>
          </a:p>
          <a:p>
            <a:pPr lvl="0"/>
            <a:r>
              <a:rPr lang="en-US" dirty="0"/>
              <a:t>The nobles and bishops who were supposed to be their guardians </a:t>
            </a:r>
            <a:r>
              <a:rPr lang="en-US" dirty="0" smtClean="0"/>
              <a:t>instead began using </a:t>
            </a:r>
            <a:r>
              <a:rPr lang="en-US" dirty="0"/>
              <a:t>them for their </a:t>
            </a:r>
            <a:r>
              <a:rPr lang="en-US" dirty="0" smtClean="0"/>
              <a:t>own personal aggrandizement.</a:t>
            </a:r>
            <a:r>
              <a:rPr lang="en-US" baseline="30000" dirty="0" smtClean="0"/>
              <a:t>2</a:t>
            </a:r>
            <a:r>
              <a:rPr lang="en-US" dirty="0" smtClean="0"/>
              <a:t> </a:t>
            </a:r>
            <a:endParaRPr lang="en-US" dirty="0"/>
          </a:p>
          <a:p>
            <a:pPr lvl="0"/>
            <a:endParaRPr lang="en-US" dirty="0"/>
          </a:p>
          <a:p>
            <a:pPr lvl="0"/>
            <a:endParaRPr lang="en-US" baseline="30000" dirty="0" smtClean="0"/>
          </a:p>
          <a:p>
            <a:pPr lvl="0"/>
            <a:endParaRPr lang="en-US" dirty="0"/>
          </a:p>
        </p:txBody>
      </p:sp>
      <p:sp>
        <p:nvSpPr>
          <p:cNvPr id="6" name="TextBox 5"/>
          <p:cNvSpPr txBox="1"/>
          <p:nvPr/>
        </p:nvSpPr>
        <p:spPr>
          <a:xfrm>
            <a:off x="-21566" y="6341283"/>
            <a:ext cx="9144000" cy="523220"/>
          </a:xfrm>
          <a:prstGeom prst="rect">
            <a:avLst/>
          </a:prstGeom>
          <a:noFill/>
        </p:spPr>
        <p:txBody>
          <a:bodyPr wrap="square" rtlCol="0">
            <a:spAutoFit/>
          </a:bodyPr>
          <a:lstStyle/>
          <a:p>
            <a:r>
              <a:rPr lang="en-US" sz="1400" baseline="30000" dirty="0" smtClean="0"/>
              <a:t>1</a:t>
            </a:r>
            <a:r>
              <a:rPr lang="en-US" sz="1400" dirty="0" smtClean="0"/>
              <a:t>Needham</a:t>
            </a:r>
            <a:r>
              <a:rPr lang="en-US" sz="1400" dirty="0"/>
              <a:t>, Nick. 2,000 Years of Christ's Power Vol. 2: The Middle Ages</a:t>
            </a:r>
            <a:endParaRPr lang="en-US" sz="1400" dirty="0">
              <a:solidFill>
                <a:prstClr val="black"/>
              </a:solidFill>
            </a:endParaRPr>
          </a:p>
          <a:p>
            <a:r>
              <a:rPr lang="en-US" sz="1400" baseline="30000" dirty="0" smtClean="0"/>
              <a:t>2</a:t>
            </a:r>
            <a:r>
              <a:rPr lang="en-US" sz="1400" dirty="0" smtClean="0"/>
              <a:t>Gonzalez</a:t>
            </a:r>
            <a:r>
              <a:rPr lang="en-US" sz="1400" dirty="0"/>
              <a:t>, Justo L.. The Story of Christianity: Volume 1: The Early Church to the Dawn of the Reformation (p. 327).</a:t>
            </a:r>
            <a:endParaRPr lang="en-US" sz="1400" dirty="0">
              <a:solidFill>
                <a:prstClr val="black"/>
              </a:solidFill>
            </a:endParaRPr>
          </a:p>
        </p:txBody>
      </p:sp>
    </p:spTree>
    <p:extLst>
      <p:ext uri="{BB962C8B-B14F-4D97-AF65-F5344CB8AC3E}">
        <p14:creationId xmlns:p14="http://schemas.microsoft.com/office/powerpoint/2010/main" val="138825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Corruption in the Medieval Church</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pPr lvl="0"/>
            <a:r>
              <a:rPr lang="en-US" dirty="0" smtClean="0"/>
              <a:t>With </a:t>
            </a:r>
            <a:r>
              <a:rPr lang="en-US" dirty="0"/>
              <a:t>the disappearance of a strong central government, people </a:t>
            </a:r>
            <a:r>
              <a:rPr lang="en-US" dirty="0" smtClean="0"/>
              <a:t>would look </a:t>
            </a:r>
            <a:r>
              <a:rPr lang="en-US" dirty="0"/>
              <a:t>to a powerful local lord for protection against violence and injustice. </a:t>
            </a:r>
            <a:endParaRPr lang="en-US" dirty="0" smtClean="0"/>
          </a:p>
          <a:p>
            <a:pPr lvl="0"/>
            <a:r>
              <a:rPr lang="en-US" dirty="0" smtClean="0"/>
              <a:t>The </a:t>
            </a:r>
            <a:r>
              <a:rPr lang="en-US" dirty="0"/>
              <a:t>local </a:t>
            </a:r>
            <a:r>
              <a:rPr lang="en-US" dirty="0" smtClean="0"/>
              <a:t>lord </a:t>
            </a:r>
            <a:r>
              <a:rPr lang="en-US" dirty="0"/>
              <a:t>would build the local church </a:t>
            </a:r>
            <a:r>
              <a:rPr lang="en-US" dirty="0" smtClean="0"/>
              <a:t>buildings on </a:t>
            </a:r>
            <a:r>
              <a:rPr lang="en-US" dirty="0"/>
              <a:t>his </a:t>
            </a:r>
            <a:r>
              <a:rPr lang="en-US" b="1" i="1" dirty="0"/>
              <a:t>own</a:t>
            </a:r>
            <a:r>
              <a:rPr lang="en-US" dirty="0"/>
              <a:t> land at his </a:t>
            </a:r>
            <a:r>
              <a:rPr lang="en-US" b="1" i="1" dirty="0"/>
              <a:t>own</a:t>
            </a:r>
            <a:r>
              <a:rPr lang="en-US" dirty="0"/>
              <a:t> expense; so </a:t>
            </a:r>
            <a:r>
              <a:rPr lang="en-US" dirty="0" smtClean="0"/>
              <a:t>while the clergy </a:t>
            </a:r>
            <a:r>
              <a:rPr lang="en-US" dirty="0" smtClean="0"/>
              <a:t>and the congregation could make </a:t>
            </a:r>
            <a:r>
              <a:rPr lang="en-US" b="1" i="1" dirty="0" smtClean="0"/>
              <a:t>use</a:t>
            </a:r>
            <a:r>
              <a:rPr lang="en-US" dirty="0" smtClean="0"/>
              <a:t> of </a:t>
            </a:r>
            <a:r>
              <a:rPr lang="en-US" dirty="0" smtClean="0"/>
              <a:t>the </a:t>
            </a:r>
            <a:r>
              <a:rPr lang="en-US" dirty="0"/>
              <a:t>church’s </a:t>
            </a:r>
            <a:r>
              <a:rPr lang="en-US" dirty="0" smtClean="0"/>
              <a:t>property, they were ever mindful of the fact that it was the </a:t>
            </a:r>
            <a:r>
              <a:rPr lang="en-US" b="1" i="1" dirty="0"/>
              <a:t>local </a:t>
            </a:r>
            <a:r>
              <a:rPr lang="en-US" b="1" i="1" dirty="0" smtClean="0"/>
              <a:t>lord </a:t>
            </a:r>
            <a:r>
              <a:rPr lang="en-US" dirty="0" smtClean="0"/>
              <a:t>who had provided it. </a:t>
            </a:r>
            <a:endParaRPr lang="en-US" dirty="0" smtClean="0"/>
          </a:p>
          <a:p>
            <a:pPr lvl="0"/>
            <a:r>
              <a:rPr lang="en-US" dirty="0" smtClean="0"/>
              <a:t>Consequently, </a:t>
            </a:r>
            <a:r>
              <a:rPr lang="en-US" dirty="0"/>
              <a:t>the lord </a:t>
            </a:r>
            <a:r>
              <a:rPr lang="en-US" dirty="0" smtClean="0"/>
              <a:t>would often see </a:t>
            </a:r>
            <a:r>
              <a:rPr lang="en-US" dirty="0"/>
              <a:t>it as </a:t>
            </a:r>
            <a:r>
              <a:rPr lang="en-US" b="1" i="1" dirty="0"/>
              <a:t>his</a:t>
            </a:r>
            <a:r>
              <a:rPr lang="en-US" dirty="0"/>
              <a:t> right to choose who would </a:t>
            </a:r>
            <a:r>
              <a:rPr lang="en-US" dirty="0" smtClean="0"/>
              <a:t>serve </a:t>
            </a:r>
            <a:r>
              <a:rPr lang="en-US" dirty="0"/>
              <a:t>the local church </a:t>
            </a:r>
            <a:r>
              <a:rPr lang="en-US" dirty="0" smtClean="0"/>
              <a:t>as a priest </a:t>
            </a:r>
            <a:r>
              <a:rPr lang="en-US" dirty="0"/>
              <a:t>or bishop. </a:t>
            </a:r>
            <a:endParaRPr lang="en-US" dirty="0" smtClean="0"/>
          </a:p>
          <a:p>
            <a:pPr lvl="0"/>
            <a:r>
              <a:rPr lang="en-US" dirty="0" smtClean="0"/>
              <a:t>This </a:t>
            </a:r>
            <a:r>
              <a:rPr lang="en-US" dirty="0"/>
              <a:t>attitude swept away the ancient tradition of the clergy being elected by the votes of church members, and bishops being elected by clergy and </a:t>
            </a:r>
            <a:r>
              <a:rPr lang="en-US" dirty="0" smtClean="0"/>
              <a:t>church members </a:t>
            </a:r>
            <a:r>
              <a:rPr lang="en-US" dirty="0"/>
              <a:t>together.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Needham, Nick. 2,000 Years of Christ's Power Vol. 2: The Middle Ages</a:t>
            </a:r>
            <a:endParaRPr lang="en-US" sz="1400" dirty="0">
              <a:solidFill>
                <a:prstClr val="black"/>
              </a:solidFill>
            </a:endParaRPr>
          </a:p>
        </p:txBody>
      </p:sp>
    </p:spTree>
    <p:extLst>
      <p:ext uri="{BB962C8B-B14F-4D97-AF65-F5344CB8AC3E}">
        <p14:creationId xmlns:p14="http://schemas.microsoft.com/office/powerpoint/2010/main" val="941543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Corruption in the Medieval Church</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pPr lvl="0"/>
            <a:r>
              <a:rPr lang="en-US" dirty="0" smtClean="0"/>
              <a:t>When </a:t>
            </a:r>
            <a:r>
              <a:rPr lang="en-US" dirty="0"/>
              <a:t>a king </a:t>
            </a:r>
            <a:r>
              <a:rPr lang="en-US" dirty="0" smtClean="0"/>
              <a:t>or lord appointed (“invested</a:t>
            </a:r>
            <a:r>
              <a:rPr lang="en-US" dirty="0"/>
              <a:t>”) </a:t>
            </a:r>
            <a:r>
              <a:rPr lang="en-US" dirty="0" smtClean="0"/>
              <a:t>a man </a:t>
            </a:r>
            <a:r>
              <a:rPr lang="en-US" dirty="0"/>
              <a:t>of his choosing as a bishop (or an abbot), this was called “lay investiture”. </a:t>
            </a:r>
            <a:endParaRPr lang="en-US" dirty="0" smtClean="0"/>
          </a:p>
          <a:p>
            <a:pPr lvl="0"/>
            <a:r>
              <a:rPr lang="en-US" dirty="0" smtClean="0"/>
              <a:t>It </a:t>
            </a:r>
            <a:r>
              <a:rPr lang="en-US" dirty="0"/>
              <a:t>took place through a ceremony in which the king bestowed on a bishop or abbot his ring and staff, the symbols of spiritual office. </a:t>
            </a:r>
            <a:endParaRPr lang="en-US" dirty="0" smtClean="0"/>
          </a:p>
          <a:p>
            <a:pPr lvl="0"/>
            <a:r>
              <a:rPr lang="en-US" dirty="0" smtClean="0"/>
              <a:t>This </a:t>
            </a:r>
            <a:r>
              <a:rPr lang="en-US" dirty="0"/>
              <a:t>practice of lay </a:t>
            </a:r>
            <a:r>
              <a:rPr lang="en-US" dirty="0" smtClean="0"/>
              <a:t>investiture led to further corruption of the church and soon became a great source of controversy in throughout Western Europe.</a:t>
            </a:r>
          </a:p>
          <a:p>
            <a:pPr marL="0" lvl="0" indent="0">
              <a:buNone/>
            </a:pP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Needham, Nick. 2,000 Years of Christ's Power Vol. 2: The Middle Ages</a:t>
            </a:r>
            <a:endParaRPr lang="en-US" sz="1400" dirty="0">
              <a:solidFill>
                <a:prstClr val="black"/>
              </a:solidFill>
            </a:endParaRPr>
          </a:p>
        </p:txBody>
      </p:sp>
    </p:spTree>
    <p:extLst>
      <p:ext uri="{BB962C8B-B14F-4D97-AF65-F5344CB8AC3E}">
        <p14:creationId xmlns:p14="http://schemas.microsoft.com/office/powerpoint/2010/main" val="3421512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Corruption in the Medieval Church</a:t>
            </a:r>
          </a:p>
        </p:txBody>
      </p:sp>
      <p:sp>
        <p:nvSpPr>
          <p:cNvPr id="4" name="Content Placeholder 3"/>
          <p:cNvSpPr>
            <a:spLocks noGrp="1"/>
          </p:cNvSpPr>
          <p:nvPr>
            <p:ph idx="1"/>
          </p:nvPr>
        </p:nvSpPr>
        <p:spPr>
          <a:xfrm>
            <a:off x="266700" y="728246"/>
            <a:ext cx="8610600" cy="5791200"/>
          </a:xfrm>
        </p:spPr>
        <p:txBody>
          <a:bodyPr>
            <a:normAutofit lnSpcReduction="10000"/>
          </a:bodyPr>
          <a:lstStyle/>
          <a:p>
            <a:pPr lvl="0"/>
            <a:r>
              <a:rPr lang="en-US" dirty="0"/>
              <a:t>The corruption of the church manifested itself in a number of different ways:</a:t>
            </a:r>
          </a:p>
          <a:p>
            <a:pPr lvl="1"/>
            <a:r>
              <a:rPr lang="en-US" sz="2600" b="1" dirty="0" smtClean="0"/>
              <a:t>Worldliness </a:t>
            </a:r>
            <a:r>
              <a:rPr lang="en-US" sz="2600" dirty="0"/>
              <a:t>– Often </a:t>
            </a:r>
            <a:r>
              <a:rPr lang="en-US" sz="2600" dirty="0" smtClean="0"/>
              <a:t>occurred when a church was in </a:t>
            </a:r>
            <a:r>
              <a:rPr lang="en-US" sz="2600" dirty="0"/>
              <a:t>control of </a:t>
            </a:r>
            <a:r>
              <a:rPr lang="en-US" sz="2600" dirty="0" smtClean="0"/>
              <a:t>a large amount of </a:t>
            </a:r>
            <a:r>
              <a:rPr lang="en-US" sz="2600" dirty="0" smtClean="0"/>
              <a:t>property. Church leaders became consumed with managing and enjoying their </a:t>
            </a:r>
            <a:r>
              <a:rPr lang="en-US" sz="2600" b="1" i="1" dirty="0" smtClean="0"/>
              <a:t>wealth</a:t>
            </a:r>
            <a:r>
              <a:rPr lang="en-US" sz="2600" dirty="0" smtClean="0"/>
              <a:t> rather than shepherding their flocks. </a:t>
            </a:r>
            <a:r>
              <a:rPr lang="en-US" sz="2600" dirty="0"/>
              <a:t>How did a church or a monastery get in control of property?</a:t>
            </a:r>
          </a:p>
          <a:p>
            <a:pPr lvl="2"/>
            <a:r>
              <a:rPr lang="en-US" sz="2400" dirty="0" smtClean="0"/>
              <a:t>Beginning </a:t>
            </a:r>
            <a:r>
              <a:rPr lang="en-US" sz="2400" dirty="0" smtClean="0"/>
              <a:t>with </a:t>
            </a:r>
            <a:r>
              <a:rPr lang="en-US" sz="2400" dirty="0" smtClean="0"/>
              <a:t>Gregory </a:t>
            </a:r>
            <a:r>
              <a:rPr lang="en-US" sz="2400" dirty="0"/>
              <a:t>the </a:t>
            </a:r>
            <a:r>
              <a:rPr lang="en-US" sz="2400" dirty="0" smtClean="0"/>
              <a:t>Great, the doctrine </a:t>
            </a:r>
            <a:r>
              <a:rPr lang="en-US" sz="2400" dirty="0"/>
              <a:t>of </a:t>
            </a:r>
            <a:r>
              <a:rPr lang="en-US" sz="2400" dirty="0" smtClean="0"/>
              <a:t>Purgatory became a part of church teaching and was now widely believed within the church. </a:t>
            </a:r>
            <a:endParaRPr lang="en-US" sz="1800" dirty="0"/>
          </a:p>
          <a:p>
            <a:pPr lvl="2"/>
            <a:r>
              <a:rPr lang="en-US" sz="2400" dirty="0"/>
              <a:t>People who had land or money feared how long they would be spending in Purgatory. So they would give </a:t>
            </a:r>
            <a:r>
              <a:rPr lang="en-US" sz="2400" dirty="0" smtClean="0"/>
              <a:t>gifts </a:t>
            </a:r>
            <a:r>
              <a:rPr lang="en-US" sz="2400" dirty="0"/>
              <a:t>to a church or monastery so that daily masses and prayers would be said for their soul to reduce the amount of time they would be spending in Purgatory</a:t>
            </a:r>
            <a:r>
              <a:rPr lang="en-US" sz="2400" dirty="0" smtClean="0"/>
              <a:t>.</a:t>
            </a:r>
            <a:endParaRPr lang="en-US" sz="1800" dirty="0"/>
          </a:p>
        </p:txBody>
      </p:sp>
      <p:sp>
        <p:nvSpPr>
          <p:cNvPr id="6" name="TextBox 5"/>
          <p:cNvSpPr txBox="1"/>
          <p:nvPr/>
        </p:nvSpPr>
        <p:spPr>
          <a:xfrm>
            <a:off x="0" y="6519446"/>
            <a:ext cx="9144000" cy="523220"/>
          </a:xfrm>
          <a:prstGeom prst="rect">
            <a:avLst/>
          </a:prstGeom>
          <a:noFill/>
        </p:spPr>
        <p:txBody>
          <a:bodyPr wrap="square" rtlCol="0">
            <a:spAutoFit/>
          </a:bodyPr>
          <a:lstStyle/>
          <a:p>
            <a:r>
              <a:rPr lang="en-US" sz="1400" dirty="0">
                <a:solidFill>
                  <a:prstClr val="black"/>
                </a:solidFill>
              </a:rPr>
              <a:t>James White </a:t>
            </a:r>
            <a:r>
              <a:rPr lang="en-US" sz="1400" dirty="0" smtClean="0">
                <a:solidFill>
                  <a:prstClr val="black"/>
                </a:solidFill>
              </a:rPr>
              <a:t>– 2016 Church History Series #43 </a:t>
            </a:r>
            <a:r>
              <a:rPr lang="en-US" sz="1400" dirty="0">
                <a:solidFill>
                  <a:prstClr val="black"/>
                </a:solidFill>
              </a:rPr>
              <a:t>– Holy Roman Empire  </a:t>
            </a:r>
          </a:p>
          <a:p>
            <a:endParaRPr lang="en-US" sz="1400" dirty="0">
              <a:solidFill>
                <a:prstClr val="black"/>
              </a:solidFill>
            </a:endParaRPr>
          </a:p>
        </p:txBody>
      </p:sp>
    </p:spTree>
    <p:extLst>
      <p:ext uri="{BB962C8B-B14F-4D97-AF65-F5344CB8AC3E}">
        <p14:creationId xmlns:p14="http://schemas.microsoft.com/office/powerpoint/2010/main" val="31820644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Corruption in the Medieval Church</a:t>
            </a:r>
            <a:endParaRPr lang="en-US" sz="40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pPr lvl="0"/>
            <a:r>
              <a:rPr lang="en-US" dirty="0" smtClean="0"/>
              <a:t>The corruption of the church manifested itself in a number of different ways:</a:t>
            </a:r>
            <a:endParaRPr lang="en-US" dirty="0"/>
          </a:p>
          <a:p>
            <a:pPr lvl="1"/>
            <a:r>
              <a:rPr lang="en-US" sz="2600" b="1" dirty="0"/>
              <a:t>Simony</a:t>
            </a:r>
            <a:r>
              <a:rPr lang="en-US" sz="2600" dirty="0"/>
              <a:t> – the buying and selling of church offices. </a:t>
            </a:r>
            <a:endParaRPr lang="en-US" sz="2600" dirty="0" smtClean="0"/>
          </a:p>
          <a:p>
            <a:pPr lvl="2"/>
            <a:r>
              <a:rPr lang="en-US" sz="2400" dirty="0" smtClean="0"/>
              <a:t>The </a:t>
            </a:r>
            <a:r>
              <a:rPr lang="en-US" sz="2400" dirty="0"/>
              <a:t>term </a:t>
            </a:r>
            <a:r>
              <a:rPr lang="en-US" sz="2400" b="1" i="1" dirty="0"/>
              <a:t>simony</a:t>
            </a:r>
            <a:r>
              <a:rPr lang="en-US" sz="2400" dirty="0"/>
              <a:t> comes from </a:t>
            </a:r>
            <a:r>
              <a:rPr lang="en-US" sz="2400" b="1" i="1" dirty="0"/>
              <a:t>Simon</a:t>
            </a:r>
            <a:r>
              <a:rPr lang="en-US" sz="2400" dirty="0"/>
              <a:t> the magician, who tried to buy the gift of the Holy Spirit from the </a:t>
            </a:r>
            <a:r>
              <a:rPr lang="en-US" sz="2400" dirty="0" smtClean="0"/>
              <a:t>apostles (Acts 8:9–25).</a:t>
            </a:r>
            <a:endParaRPr lang="en-US" sz="2400" dirty="0"/>
          </a:p>
          <a:p>
            <a:pPr lvl="2"/>
            <a:r>
              <a:rPr lang="en-US" sz="2400" dirty="0" smtClean="0"/>
              <a:t>Because of the wealth accumulated by monasteries and churches, and the power possessed by those who oversaw them, there tended to be a lot of political intrigue in the appointment of abbots, bishops, and even popes.</a:t>
            </a:r>
          </a:p>
          <a:p>
            <a:pPr lvl="2"/>
            <a:r>
              <a:rPr lang="en-US" sz="2400" dirty="0" smtClean="0"/>
              <a:t>Simony soon became commonplace throughout the church. </a:t>
            </a:r>
          </a:p>
          <a:p>
            <a:pPr lvl="2"/>
            <a:r>
              <a:rPr lang="en-US" sz="2400" dirty="0" smtClean="0"/>
              <a:t>Things got so bad by the 12-15</a:t>
            </a:r>
            <a:r>
              <a:rPr lang="en-US" sz="2400" baseline="30000" dirty="0" smtClean="0"/>
              <a:t>th</a:t>
            </a:r>
            <a:r>
              <a:rPr lang="en-US" sz="2400" dirty="0" smtClean="0"/>
              <a:t> centuries, that everybody knew that the </a:t>
            </a:r>
            <a:r>
              <a:rPr lang="en-US" sz="2400" dirty="0"/>
              <a:t>papacy </a:t>
            </a:r>
            <a:r>
              <a:rPr lang="en-US" sz="2400" dirty="0" smtClean="0"/>
              <a:t>was </a:t>
            </a:r>
            <a:r>
              <a:rPr lang="en-US" sz="2400" dirty="0"/>
              <a:t>bought and </a:t>
            </a:r>
            <a:r>
              <a:rPr lang="en-US" sz="2400" dirty="0" smtClean="0"/>
              <a:t>sold: </a:t>
            </a:r>
            <a:r>
              <a:rPr lang="en-US" sz="2400" dirty="0"/>
              <a:t>whichever cardinal </a:t>
            </a:r>
            <a:r>
              <a:rPr lang="en-US" sz="2400" dirty="0" smtClean="0"/>
              <a:t>had </a:t>
            </a:r>
            <a:r>
              <a:rPr lang="en-US" sz="2400" dirty="0"/>
              <a:t>the most money </a:t>
            </a:r>
            <a:r>
              <a:rPr lang="en-US" sz="2400" dirty="0" smtClean="0"/>
              <a:t>could </a:t>
            </a:r>
            <a:r>
              <a:rPr lang="en-US" sz="2400" dirty="0"/>
              <a:t>pay to get the papacy</a:t>
            </a:r>
            <a:r>
              <a:rPr lang="en-US" sz="2400" dirty="0" smtClean="0"/>
              <a:t>.</a:t>
            </a:r>
            <a:endParaRPr lang="en-US" sz="1600" dirty="0"/>
          </a:p>
        </p:txBody>
      </p:sp>
      <p:sp>
        <p:nvSpPr>
          <p:cNvPr id="6" name="TextBox 5"/>
          <p:cNvSpPr txBox="1"/>
          <p:nvPr/>
        </p:nvSpPr>
        <p:spPr>
          <a:xfrm>
            <a:off x="0" y="6519446"/>
            <a:ext cx="9144000" cy="523220"/>
          </a:xfrm>
          <a:prstGeom prst="rect">
            <a:avLst/>
          </a:prstGeom>
          <a:noFill/>
        </p:spPr>
        <p:txBody>
          <a:bodyPr wrap="square" rtlCol="0">
            <a:spAutoFit/>
          </a:bodyPr>
          <a:lstStyle/>
          <a:p>
            <a:r>
              <a:rPr lang="en-US" sz="1400" dirty="0">
                <a:solidFill>
                  <a:prstClr val="black"/>
                </a:solidFill>
              </a:rPr>
              <a:t>James White </a:t>
            </a:r>
            <a:r>
              <a:rPr lang="en-US" sz="1400" dirty="0" smtClean="0">
                <a:solidFill>
                  <a:prstClr val="black"/>
                </a:solidFill>
              </a:rPr>
              <a:t>– 2016 Church History Series #43 </a:t>
            </a:r>
            <a:r>
              <a:rPr lang="en-US" sz="1400" dirty="0">
                <a:solidFill>
                  <a:prstClr val="black"/>
                </a:solidFill>
              </a:rPr>
              <a:t>– Holy Roman Empire  </a:t>
            </a:r>
          </a:p>
          <a:p>
            <a:endParaRPr lang="en-US" sz="1400" dirty="0">
              <a:solidFill>
                <a:prstClr val="black"/>
              </a:solidFill>
            </a:endParaRPr>
          </a:p>
        </p:txBody>
      </p:sp>
    </p:spTree>
    <p:extLst>
      <p:ext uri="{BB962C8B-B14F-4D97-AF65-F5344CB8AC3E}">
        <p14:creationId xmlns:p14="http://schemas.microsoft.com/office/powerpoint/2010/main" val="3457233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p:cTn id="20"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p:cTn id="3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244991</TotalTime>
  <Words>2823</Words>
  <Application>Microsoft Office PowerPoint</Application>
  <PresentationFormat>On-screen Show (4:3)</PresentationFormat>
  <Paragraphs>150</Paragraphs>
  <Slides>27</Slides>
  <Notes>0</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36_Office Theme</vt:lpstr>
      <vt:lpstr>37_Office Theme</vt:lpstr>
      <vt:lpstr>39_Office Theme</vt:lpstr>
      <vt:lpstr>40_Office Theme</vt:lpstr>
      <vt:lpstr>PowerPoint Presentation</vt:lpstr>
      <vt:lpstr>Review</vt:lpstr>
      <vt:lpstr>Review</vt:lpstr>
      <vt:lpstr>Corruption in the  Medieval Church</vt:lpstr>
      <vt:lpstr>Corruption in the Medieval Church</vt:lpstr>
      <vt:lpstr>Corruption in the Medieval Church</vt:lpstr>
      <vt:lpstr>Corruption in the Medieval Church</vt:lpstr>
      <vt:lpstr>Corruption in the Medieval Church</vt:lpstr>
      <vt:lpstr>Corruption in the Medieval Church</vt:lpstr>
      <vt:lpstr>Corruption in the Medieval Church</vt:lpstr>
      <vt:lpstr>Corruption in the Medieval Church</vt:lpstr>
      <vt:lpstr>Corruption in the Medieval Church</vt:lpstr>
      <vt:lpstr>Corruption in the Papacy</vt:lpstr>
      <vt:lpstr>Corruption in the Papacy</vt:lpstr>
      <vt:lpstr>Corruption in the Papacy</vt:lpstr>
      <vt:lpstr>Corruption in the Papacy</vt:lpstr>
      <vt:lpstr>Corruption in the Papacy</vt:lpstr>
      <vt:lpstr>Attempts at Reform in the Medieval Church</vt:lpstr>
      <vt:lpstr>Attempts at Reform</vt:lpstr>
      <vt:lpstr>Attempts at Reform</vt:lpstr>
      <vt:lpstr>Attempts at Reform</vt:lpstr>
      <vt:lpstr>Attempts at Reform</vt:lpstr>
      <vt:lpstr>Attempts at Reform</vt:lpstr>
      <vt:lpstr>Pope Hildebrand (St. Gregory VII)</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4099</cp:revision>
  <cp:lastPrinted>2019-11-03T14:32:38Z</cp:lastPrinted>
  <dcterms:created xsi:type="dcterms:W3CDTF">2018-06-08T00:19:32Z</dcterms:created>
  <dcterms:modified xsi:type="dcterms:W3CDTF">2019-11-03T20:21:00Z</dcterms:modified>
</cp:coreProperties>
</file>